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1" r:id="rId2"/>
    <p:sldId id="256" r:id="rId3"/>
    <p:sldId id="290" r:id="rId4"/>
    <p:sldId id="274" r:id="rId5"/>
    <p:sldId id="291" r:id="rId6"/>
    <p:sldId id="294" r:id="rId7"/>
    <p:sldId id="266" r:id="rId8"/>
    <p:sldId id="304" r:id="rId9"/>
    <p:sldId id="276" r:id="rId10"/>
    <p:sldId id="295" r:id="rId11"/>
    <p:sldId id="305" r:id="rId12"/>
    <p:sldId id="260" r:id="rId13"/>
    <p:sldId id="306" r:id="rId14"/>
    <p:sldId id="303" r:id="rId15"/>
    <p:sldId id="279" r:id="rId16"/>
    <p:sldId id="307" r:id="rId17"/>
    <p:sldId id="296" r:id="rId18"/>
    <p:sldId id="283" r:id="rId19"/>
    <p:sldId id="297" r:id="rId20"/>
    <p:sldId id="258" r:id="rId21"/>
    <p:sldId id="298" r:id="rId22"/>
    <p:sldId id="299" r:id="rId23"/>
    <p:sldId id="300" r:id="rId24"/>
    <p:sldId id="301" r:id="rId25"/>
    <p:sldId id="302" r:id="rId26"/>
    <p:sldId id="285" r:id="rId27"/>
    <p:sldId id="27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35D361-C83D-4B21-B9BA-39D5EC9F62A9}"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01/10/2023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5D361-C83D-4B21-B9BA-39D5EC9F62A9}" type="datetimeFigureOut">
              <a:rPr lang="en-US" smtClean="0"/>
              <a:t>01/10/2023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35D361-C83D-4B21-B9BA-39D5EC9F62A9}" type="datetimeFigureOut">
              <a:rPr lang="en-US" smtClean="0"/>
              <a:t>01/10/2023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35D361-C83D-4B21-B9BA-39D5EC9F62A9}" type="datetimeFigureOut">
              <a:rPr lang="en-US" smtClean="0"/>
              <a:t>01/10/2023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01/10/2023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01/10/2023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01/10/2023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01/10/2023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trong cay"/>
          <p:cNvPicPr>
            <a:picLocks noGrp="1" noChangeAspect="1"/>
          </p:cNvPicPr>
          <p:nvPr>
            <p:ph idx="1"/>
          </p:nvPr>
        </p:nvPicPr>
        <p:blipFill>
          <a:blip r:embed="rId2"/>
          <a:stretch>
            <a:fillRect/>
          </a:stretch>
        </p:blipFill>
        <p:spPr>
          <a:xfrm>
            <a:off x="5595620" y="2750185"/>
            <a:ext cx="3319780" cy="3879215"/>
          </a:xfrm>
          <a:prstGeom prst="rect">
            <a:avLst/>
          </a:prstGeom>
        </p:spPr>
      </p:pic>
      <p:sp>
        <p:nvSpPr>
          <p:cNvPr id="6" name="Rectangle 1"/>
          <p:cNvSpPr/>
          <p:nvPr/>
        </p:nvSpPr>
        <p:spPr>
          <a:xfrm>
            <a:off x="5181600" y="0"/>
            <a:ext cx="3962400" cy="3970318"/>
          </a:xfrm>
          <a:prstGeom prst="rect">
            <a:avLst/>
          </a:prstGeom>
        </p:spPr>
        <p:txBody>
          <a:bodyPr wrap="square">
            <a:spAutoFit/>
          </a:bodyPr>
          <a:lstStyle/>
          <a:p>
            <a:r>
              <a:rPr lang="vi-VN" sz="2800" dirty="0">
                <a:solidFill>
                  <a:srgbClr val="0000FF"/>
                </a:solidFill>
                <a:latin typeface="+mj-lt"/>
                <a:cs typeface="Arial" panose="020B0604020202020204" pitchFamily="34" charset="0"/>
              </a:rPr>
              <a:t>   +</a:t>
            </a:r>
            <a:r>
              <a:rPr lang="en-US" altLang="vi-VN" sz="2800" dirty="0" err="1">
                <a:solidFill>
                  <a:srgbClr val="0000FF"/>
                </a:solidFill>
                <a:latin typeface="+mj-lt"/>
                <a:cs typeface="Arial" panose="020B0604020202020204" pitchFamily="34" charset="0"/>
              </a:rPr>
              <a:t>Chuẩn</a:t>
            </a:r>
            <a:r>
              <a:rPr lang="en-US" altLang="vi-VN" sz="2800" dirty="0">
                <a:solidFill>
                  <a:srgbClr val="0000FF"/>
                </a:solidFill>
                <a:latin typeface="+mj-lt"/>
                <a:cs typeface="Arial" panose="020B0604020202020204" pitchFamily="34" charset="0"/>
              </a:rPr>
              <a:t> </a:t>
            </a:r>
            <a:r>
              <a:rPr lang="en-US" altLang="vi-VN" sz="2800" dirty="0" err="1">
                <a:solidFill>
                  <a:srgbClr val="0000FF"/>
                </a:solidFill>
                <a:latin typeface="+mj-lt"/>
                <a:cs typeface="Arial" panose="020B0604020202020204" pitchFamily="34" charset="0"/>
              </a:rPr>
              <a:t>bị</a:t>
            </a:r>
            <a:r>
              <a:rPr lang="en-US" altLang="vi-VN" sz="2800" dirty="0">
                <a:solidFill>
                  <a:srgbClr val="0000FF"/>
                </a:solidFill>
                <a:latin typeface="+mj-lt"/>
                <a:cs typeface="Arial" panose="020B0604020202020204" pitchFamily="34" charset="0"/>
              </a:rPr>
              <a:t> </a:t>
            </a:r>
            <a:r>
              <a:rPr lang="en-US" altLang="vi-VN" sz="2800" dirty="0" err="1">
                <a:solidFill>
                  <a:srgbClr val="0000FF"/>
                </a:solidFill>
                <a:latin typeface="+mj-lt"/>
                <a:cs typeface="Arial" panose="020B0604020202020204" pitchFamily="34" charset="0"/>
              </a:rPr>
              <a:t>đất</a:t>
            </a:r>
            <a:r>
              <a:rPr lang="en-US" altLang="vi-VN" sz="2800" dirty="0">
                <a:solidFill>
                  <a:srgbClr val="0000FF"/>
                </a:solidFill>
                <a:latin typeface="+mj-lt"/>
                <a:cs typeface="Arial" panose="020B0604020202020204" pitchFamily="34" charset="0"/>
              </a:rPr>
              <a:t> </a:t>
            </a:r>
            <a:r>
              <a:rPr lang="en-US" altLang="vi-VN" sz="2800" dirty="0" err="1">
                <a:solidFill>
                  <a:srgbClr val="0000FF"/>
                </a:solidFill>
                <a:latin typeface="+mj-lt"/>
                <a:cs typeface="Arial" panose="020B0604020202020204" pitchFamily="34" charset="0"/>
              </a:rPr>
              <a:t>trồng</a:t>
            </a:r>
            <a:r>
              <a:rPr lang="en-US" altLang="vi-VN" sz="2800" dirty="0">
                <a:solidFill>
                  <a:srgbClr val="0000FF"/>
                </a:solidFill>
                <a:latin typeface="+mj-lt"/>
                <a:cs typeface="Arial" panose="020B0604020202020204" pitchFamily="34" charset="0"/>
              </a:rPr>
              <a:t>, </a:t>
            </a:r>
            <a:r>
              <a:rPr lang="en-US" altLang="vi-VN" sz="2800" dirty="0" err="1">
                <a:solidFill>
                  <a:srgbClr val="0000FF"/>
                </a:solidFill>
                <a:latin typeface="+mj-lt"/>
                <a:cs typeface="Arial" panose="020B0604020202020204" pitchFamily="34" charset="0"/>
              </a:rPr>
              <a:t>xẻng</a:t>
            </a:r>
            <a:r>
              <a:rPr lang="en-US" altLang="vi-VN" sz="2800" dirty="0">
                <a:solidFill>
                  <a:srgbClr val="0000FF"/>
                </a:solidFill>
                <a:latin typeface="+mj-lt"/>
                <a:cs typeface="Arial" panose="020B0604020202020204" pitchFamily="34" charset="0"/>
              </a:rPr>
              <a:t>, </a:t>
            </a:r>
            <a:r>
              <a:rPr lang="en-US" altLang="vi-VN" sz="2800" dirty="0" err="1">
                <a:solidFill>
                  <a:srgbClr val="0000FF"/>
                </a:solidFill>
                <a:latin typeface="+mj-lt"/>
                <a:cs typeface="Arial" panose="020B0604020202020204" pitchFamily="34" charset="0"/>
              </a:rPr>
              <a:t>cuốc</a:t>
            </a:r>
            <a:r>
              <a:rPr lang="en-US" altLang="vi-VN" sz="2800" dirty="0">
                <a:solidFill>
                  <a:srgbClr val="0000FF"/>
                </a:solidFill>
                <a:latin typeface="+mj-lt"/>
                <a:cs typeface="Arial" panose="020B0604020202020204" pitchFamily="34" charset="0"/>
              </a:rPr>
              <a:t>, </a:t>
            </a:r>
            <a:r>
              <a:rPr lang="en-US" altLang="vi-VN" sz="2800" dirty="0" err="1">
                <a:solidFill>
                  <a:srgbClr val="0000FF"/>
                </a:solidFill>
                <a:latin typeface="+mj-lt"/>
                <a:cs typeface="Arial" panose="020B0604020202020204" pitchFamily="34" charset="0"/>
              </a:rPr>
              <a:t>máy</a:t>
            </a:r>
            <a:r>
              <a:rPr lang="en-US" altLang="vi-VN" sz="2800" dirty="0">
                <a:solidFill>
                  <a:srgbClr val="0000FF"/>
                </a:solidFill>
                <a:latin typeface="+mj-lt"/>
                <a:cs typeface="Arial" panose="020B0604020202020204" pitchFamily="34" charset="0"/>
              </a:rPr>
              <a:t> </a:t>
            </a:r>
            <a:r>
              <a:rPr lang="en-US" altLang="vi-VN" sz="2800" dirty="0" err="1">
                <a:solidFill>
                  <a:srgbClr val="0000FF"/>
                </a:solidFill>
                <a:latin typeface="+mj-lt"/>
                <a:cs typeface="Arial" panose="020B0604020202020204" pitchFamily="34" charset="0"/>
              </a:rPr>
              <a:t>cày</a:t>
            </a:r>
            <a:r>
              <a:rPr lang="en-US" altLang="vi-VN" sz="2800" dirty="0" smtClean="0">
                <a:solidFill>
                  <a:srgbClr val="0000FF"/>
                </a:solidFill>
                <a:latin typeface="+mj-lt"/>
                <a:cs typeface="Arial" panose="020B0604020202020204" pitchFamily="34" charset="0"/>
              </a:rPr>
              <a:t>, </a:t>
            </a:r>
            <a:r>
              <a:rPr lang="en-US" altLang="vi-VN" sz="2800" dirty="0" err="1" smtClean="0">
                <a:solidFill>
                  <a:srgbClr val="0000FF"/>
                </a:solidFill>
                <a:latin typeface="+mj-lt"/>
                <a:cs typeface="Arial" panose="020B0604020202020204" pitchFamily="34" charset="0"/>
              </a:rPr>
              <a:t>phân</a:t>
            </a:r>
            <a:r>
              <a:rPr lang="en-US" altLang="vi-VN" sz="2800" dirty="0" smtClean="0">
                <a:solidFill>
                  <a:srgbClr val="0000FF"/>
                </a:solidFill>
                <a:latin typeface="+mj-lt"/>
                <a:cs typeface="Arial" panose="020B0604020202020204" pitchFamily="34" charset="0"/>
              </a:rPr>
              <a:t> </a:t>
            </a:r>
            <a:r>
              <a:rPr lang="en-US" altLang="vi-VN" sz="2800" dirty="0" err="1">
                <a:solidFill>
                  <a:srgbClr val="0000FF"/>
                </a:solidFill>
                <a:latin typeface="+mj-lt"/>
                <a:cs typeface="Arial" panose="020B0604020202020204" pitchFamily="34" charset="0"/>
              </a:rPr>
              <a:t>bón</a:t>
            </a:r>
            <a:endParaRPr lang="vi-VN" sz="2800" dirty="0">
              <a:solidFill>
                <a:srgbClr val="0000FF"/>
              </a:solidFill>
              <a:latin typeface="+mj-lt"/>
              <a:cs typeface="Arial" panose="020B0604020202020204" pitchFamily="34" charset="0"/>
            </a:endParaRPr>
          </a:p>
          <a:p>
            <a:r>
              <a:rPr lang="vi-VN" sz="2800" dirty="0">
                <a:solidFill>
                  <a:srgbClr val="0000FF"/>
                </a:solidFill>
                <a:latin typeface="+mj-lt"/>
                <a:cs typeface="Arial" panose="020B0604020202020204" pitchFamily="34" charset="0"/>
              </a:rPr>
              <a:t>   + </a:t>
            </a:r>
            <a:r>
              <a:rPr lang="en-US" altLang="vi-VN" sz="2800" dirty="0" err="1">
                <a:solidFill>
                  <a:srgbClr val="0000FF"/>
                </a:solidFill>
                <a:latin typeface="+mj-lt"/>
                <a:cs typeface="Arial" panose="020B0604020202020204" pitchFamily="34" charset="0"/>
              </a:rPr>
              <a:t>Chuẩn</a:t>
            </a:r>
            <a:r>
              <a:rPr lang="en-US" altLang="vi-VN" sz="2800" dirty="0">
                <a:solidFill>
                  <a:srgbClr val="0000FF"/>
                </a:solidFill>
                <a:latin typeface="+mj-lt"/>
                <a:cs typeface="Arial" panose="020B0604020202020204" pitchFamily="34" charset="0"/>
              </a:rPr>
              <a:t> </a:t>
            </a:r>
            <a:r>
              <a:rPr lang="en-US" altLang="vi-VN" sz="2800" dirty="0" err="1">
                <a:solidFill>
                  <a:srgbClr val="0000FF"/>
                </a:solidFill>
                <a:latin typeface="+mj-lt"/>
                <a:cs typeface="Arial" panose="020B0604020202020204" pitchFamily="34" charset="0"/>
              </a:rPr>
              <a:t>bị</a:t>
            </a:r>
            <a:r>
              <a:rPr lang="en-US" altLang="vi-VN" sz="2800" dirty="0">
                <a:solidFill>
                  <a:srgbClr val="0000FF"/>
                </a:solidFill>
                <a:latin typeface="+mj-lt"/>
                <a:cs typeface="Arial" panose="020B0604020202020204" pitchFamily="34" charset="0"/>
              </a:rPr>
              <a:t> </a:t>
            </a:r>
            <a:r>
              <a:rPr lang="en-US" altLang="vi-VN" sz="2800" dirty="0" err="1">
                <a:solidFill>
                  <a:srgbClr val="0000FF"/>
                </a:solidFill>
                <a:latin typeface="+mj-lt"/>
                <a:cs typeface="Arial" panose="020B0604020202020204" pitchFamily="34" charset="0"/>
              </a:rPr>
              <a:t>giống</a:t>
            </a:r>
            <a:r>
              <a:rPr lang="en-US" altLang="vi-VN" sz="2800" dirty="0">
                <a:solidFill>
                  <a:srgbClr val="0000FF"/>
                </a:solidFill>
                <a:latin typeface="+mj-lt"/>
                <a:cs typeface="Arial" panose="020B0604020202020204" pitchFamily="34" charset="0"/>
              </a:rPr>
              <a:t> </a:t>
            </a:r>
            <a:r>
              <a:rPr lang="en-US" altLang="vi-VN" sz="2800" dirty="0" err="1">
                <a:solidFill>
                  <a:srgbClr val="0000FF"/>
                </a:solidFill>
                <a:latin typeface="+mj-lt"/>
                <a:cs typeface="Arial" panose="020B0604020202020204" pitchFamily="34" charset="0"/>
              </a:rPr>
              <a:t>cây</a:t>
            </a:r>
            <a:r>
              <a:rPr lang="en-US" altLang="vi-VN" sz="2800" dirty="0">
                <a:solidFill>
                  <a:srgbClr val="0000FF"/>
                </a:solidFill>
                <a:latin typeface="+mj-lt"/>
                <a:cs typeface="Arial" panose="020B0604020202020204" pitchFamily="34" charset="0"/>
              </a:rPr>
              <a:t> </a:t>
            </a:r>
            <a:r>
              <a:rPr lang="en-US" altLang="vi-VN" sz="2800" dirty="0" err="1">
                <a:solidFill>
                  <a:srgbClr val="0000FF"/>
                </a:solidFill>
                <a:latin typeface="+mj-lt"/>
                <a:cs typeface="Arial" panose="020B0604020202020204" pitchFamily="34" charset="0"/>
              </a:rPr>
              <a:t>trồng</a:t>
            </a:r>
            <a:endParaRPr lang="vi-VN" sz="2800" dirty="0">
              <a:solidFill>
                <a:srgbClr val="0000FF"/>
              </a:solidFill>
              <a:latin typeface="+mj-lt"/>
              <a:cs typeface="Arial" panose="020B0604020202020204" pitchFamily="34" charset="0"/>
            </a:endParaRPr>
          </a:p>
          <a:p>
            <a:r>
              <a:rPr lang="vi-VN" sz="2800" dirty="0">
                <a:solidFill>
                  <a:srgbClr val="0000FF"/>
                </a:solidFill>
                <a:latin typeface="+mj-lt"/>
                <a:cs typeface="Arial" panose="020B0604020202020204" pitchFamily="34" charset="0"/>
              </a:rPr>
              <a:t>   + </a:t>
            </a:r>
            <a:r>
              <a:rPr lang="en-US" altLang="vi-VN" sz="2800" dirty="0" err="1">
                <a:solidFill>
                  <a:srgbClr val="0000FF"/>
                </a:solidFill>
                <a:latin typeface="+mj-lt"/>
                <a:cs typeface="Arial" panose="020B0604020202020204" pitchFamily="34" charset="0"/>
              </a:rPr>
              <a:t>Gieo</a:t>
            </a:r>
            <a:r>
              <a:rPr lang="en-US" altLang="vi-VN" sz="2800" dirty="0">
                <a:solidFill>
                  <a:srgbClr val="0000FF"/>
                </a:solidFill>
                <a:latin typeface="+mj-lt"/>
                <a:cs typeface="Arial" panose="020B0604020202020204" pitchFamily="34" charset="0"/>
              </a:rPr>
              <a:t> </a:t>
            </a:r>
            <a:r>
              <a:rPr lang="en-US" altLang="vi-VN" sz="2800" dirty="0" err="1">
                <a:solidFill>
                  <a:srgbClr val="0000FF"/>
                </a:solidFill>
                <a:latin typeface="+mj-lt"/>
                <a:cs typeface="Arial" panose="020B0604020202020204" pitchFamily="34" charset="0"/>
              </a:rPr>
              <a:t>trồng</a:t>
            </a:r>
            <a:endParaRPr lang="vi-VN" sz="2800" dirty="0">
              <a:solidFill>
                <a:srgbClr val="0000FF"/>
              </a:solidFill>
              <a:latin typeface="+mj-lt"/>
              <a:cs typeface="Arial" panose="020B0604020202020204" pitchFamily="34" charset="0"/>
            </a:endParaRPr>
          </a:p>
          <a:p>
            <a:r>
              <a:rPr lang="vi-VN" sz="2800" dirty="0">
                <a:solidFill>
                  <a:srgbClr val="0000FF"/>
                </a:solidFill>
                <a:latin typeface="+mj-lt"/>
                <a:cs typeface="Arial" panose="020B0604020202020204" pitchFamily="34" charset="0"/>
              </a:rPr>
              <a:t>   + </a:t>
            </a:r>
            <a:r>
              <a:rPr lang="en-US" altLang="vi-VN" sz="2800" dirty="0" err="1">
                <a:solidFill>
                  <a:srgbClr val="0000FF"/>
                </a:solidFill>
                <a:latin typeface="+mj-lt"/>
                <a:cs typeface="Arial" panose="020B0604020202020204" pitchFamily="34" charset="0"/>
              </a:rPr>
              <a:t>Chăm</a:t>
            </a:r>
            <a:r>
              <a:rPr lang="en-US" altLang="vi-VN" sz="2800" dirty="0">
                <a:solidFill>
                  <a:srgbClr val="0000FF"/>
                </a:solidFill>
                <a:latin typeface="+mj-lt"/>
                <a:cs typeface="Arial" panose="020B0604020202020204" pitchFamily="34" charset="0"/>
              </a:rPr>
              <a:t> </a:t>
            </a:r>
            <a:r>
              <a:rPr lang="en-US" altLang="vi-VN" sz="2800" dirty="0" err="1">
                <a:solidFill>
                  <a:srgbClr val="0000FF"/>
                </a:solidFill>
                <a:latin typeface="+mj-lt"/>
                <a:cs typeface="Arial" panose="020B0604020202020204" pitchFamily="34" charset="0"/>
              </a:rPr>
              <a:t>sóc</a:t>
            </a:r>
            <a:r>
              <a:rPr lang="en-US" altLang="vi-VN" sz="2800" dirty="0">
                <a:solidFill>
                  <a:srgbClr val="0000FF"/>
                </a:solidFill>
                <a:latin typeface="+mj-lt"/>
                <a:cs typeface="Arial" panose="020B0604020202020204" pitchFamily="34" charset="0"/>
              </a:rPr>
              <a:t> </a:t>
            </a:r>
            <a:r>
              <a:rPr lang="en-US" altLang="vi-VN" sz="2800" dirty="0" err="1">
                <a:solidFill>
                  <a:srgbClr val="0000FF"/>
                </a:solidFill>
                <a:latin typeface="+mj-lt"/>
                <a:cs typeface="Arial" panose="020B0604020202020204" pitchFamily="34" charset="0"/>
              </a:rPr>
              <a:t>cây</a:t>
            </a:r>
            <a:endParaRPr lang="vi-VN" sz="2800" dirty="0">
              <a:solidFill>
                <a:srgbClr val="0000FF"/>
              </a:solidFill>
              <a:latin typeface="+mj-lt"/>
              <a:cs typeface="Arial" panose="020B0604020202020204" pitchFamily="34" charset="0"/>
            </a:endParaRPr>
          </a:p>
          <a:p>
            <a:r>
              <a:rPr lang="vi-VN" sz="2800" dirty="0">
                <a:solidFill>
                  <a:srgbClr val="0000FF"/>
                </a:solidFill>
                <a:latin typeface="+mj-lt"/>
                <a:cs typeface="Arial" panose="020B0604020202020204" pitchFamily="34" charset="0"/>
              </a:rPr>
              <a:t>   + Th</a:t>
            </a:r>
            <a:r>
              <a:rPr lang="en-US" altLang="vi-VN" sz="2800" dirty="0">
                <a:solidFill>
                  <a:srgbClr val="0000FF"/>
                </a:solidFill>
                <a:latin typeface="+mj-lt"/>
                <a:cs typeface="Arial" panose="020B0604020202020204" pitchFamily="34" charset="0"/>
              </a:rPr>
              <a:t>u </a:t>
            </a:r>
            <a:r>
              <a:rPr lang="en-US" altLang="vi-VN" sz="2800" dirty="0" err="1">
                <a:solidFill>
                  <a:srgbClr val="0000FF"/>
                </a:solidFill>
                <a:latin typeface="+mj-lt"/>
                <a:cs typeface="Arial" panose="020B0604020202020204" pitchFamily="34" charset="0"/>
              </a:rPr>
              <a:t>hoạch</a:t>
            </a:r>
            <a:endParaRPr lang="vi-VN" sz="2800" dirty="0">
              <a:solidFill>
                <a:srgbClr val="0000FF"/>
              </a:solidFill>
              <a:latin typeface="+mj-lt"/>
              <a:cs typeface="Arial" panose="020B0604020202020204" pitchFamily="34" charset="0"/>
            </a:endParaRPr>
          </a:p>
          <a:p>
            <a:r>
              <a:rPr lang="vi-VN" sz="2800" dirty="0">
                <a:solidFill>
                  <a:srgbClr val="0000FF"/>
                </a:solidFill>
                <a:latin typeface="+mj-lt"/>
                <a:cs typeface="Arial" panose="020B0604020202020204" pitchFamily="34" charset="0"/>
              </a:rPr>
              <a:t>   </a:t>
            </a:r>
          </a:p>
        </p:txBody>
      </p:sp>
      <p:sp>
        <p:nvSpPr>
          <p:cNvPr id="5" name="Cloud Callout 4"/>
          <p:cNvSpPr/>
          <p:nvPr/>
        </p:nvSpPr>
        <p:spPr>
          <a:xfrm>
            <a:off x="19334" y="83185"/>
            <a:ext cx="5062220" cy="5334000"/>
          </a:xfrm>
          <a:prstGeom prst="cloudCallout">
            <a:avLst>
              <a:gd name="adj1" fmla="val 60700"/>
              <a:gd name="adj2" fmla="val 3478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Bạn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An </a:t>
            </a:r>
            <a:r>
              <a:rPr lang="en-US" sz="2800" b="1" dirty="0" err="1">
                <a:solidFill>
                  <a:srgbClr val="FF0000"/>
                </a:solidFill>
                <a:latin typeface="Times New Roman" panose="02020603050405020304" pitchFamily="18" charset="0"/>
                <a:cs typeface="Times New Roman" panose="02020603050405020304" pitchFamily="18" charset="0"/>
              </a:rPr>
              <a:t>rất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muốn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trồng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a:t>
            </a:r>
            <a:r>
              <a:rPr lang="en-US" sz="2800" b="1" dirty="0" err="1" smtClean="0">
                <a:solidFill>
                  <a:srgbClr val="FF0000"/>
                </a:solidFill>
                <a:latin typeface="Times New Roman" panose="02020603050405020304" pitchFamily="18" charset="0"/>
                <a:cs typeface="Times New Roman" panose="02020603050405020304" pitchFamily="18" charset="0"/>
              </a:rPr>
              <a:t>hưng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chưa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bắt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đầu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đâu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cần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chuẩn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Em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giúp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bạn</a:t>
            </a:r>
            <a:r>
              <a:rPr lang="en-US" sz="2800" b="1" dirty="0">
                <a:solidFill>
                  <a:srgbClr val="FF0000"/>
                </a:solidFill>
                <a:latin typeface="Times New Roman" panose="02020603050405020304" pitchFamily="18" charset="0"/>
                <a:cs typeface="Times New Roman" panose="02020603050405020304" pitchFamily="18" charset="0"/>
              </a:rPr>
              <a:t> An </a:t>
            </a:r>
            <a:r>
              <a:rPr lang="en-US" sz="2800" b="1" dirty="0" err="1">
                <a:solidFill>
                  <a:srgbClr val="FF0000"/>
                </a:solidFill>
                <a:latin typeface="Times New Roman" panose="02020603050405020304" pitchFamily="18" charset="0"/>
                <a:cs typeface="Times New Roman" panose="02020603050405020304" pitchFamily="18" charset="0"/>
              </a:rPr>
              <a:t>không</a:t>
            </a:r>
            <a:r>
              <a:rPr lang="en-US" sz="28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915"/>
            <a:ext cx="8479790" cy="1143000"/>
          </a:xfrm>
        </p:spPr>
        <p:txBody>
          <a:bodyPr>
            <a:normAutofit/>
          </a:bodyPr>
          <a:lstStyle/>
          <a:p>
            <a:pPr algn="l"/>
            <a:r>
              <a:rPr lang="en-US" sz="2800" dirty="0" err="1">
                <a:solidFill>
                  <a:srgbClr val="FF0000"/>
                </a:solidFill>
                <a:latin typeface="Times New Roman" panose="02020603050405020304" pitchFamily="18" charset="0"/>
                <a:cs typeface="Times New Roman" panose="02020603050405020304" pitchFamily="18" charset="0"/>
              </a:rPr>
              <a:t>Đối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giống,em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lúa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dưới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gieo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ngay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126" name="Picture 2"/>
          <p:cNvPicPr>
            <a:picLocks noGrp="1" noChangeAspect="1"/>
          </p:cNvPicPr>
          <p:nvPr>
            <p:ph idx="1"/>
          </p:nvPr>
        </p:nvPicPr>
        <p:blipFill>
          <a:blip r:embed="rId2"/>
          <a:stretch>
            <a:fillRect/>
          </a:stretch>
        </p:blipFill>
        <p:spPr>
          <a:xfrm>
            <a:off x="381000" y="1224915"/>
            <a:ext cx="4724399" cy="2339975"/>
          </a:xfrm>
          <a:prstGeom prst="rect">
            <a:avLst/>
          </a:prstGeom>
          <a:noFill/>
          <a:ln w="9525">
            <a:noFill/>
          </a:ln>
        </p:spPr>
      </p:pic>
      <p:sp>
        <p:nvSpPr>
          <p:cNvPr id="4" name="Right Arrow 3"/>
          <p:cNvSpPr/>
          <p:nvPr/>
        </p:nvSpPr>
        <p:spPr>
          <a:xfrm>
            <a:off x="5105400" y="23622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p:cNvSpPr/>
          <p:nvPr/>
        </p:nvSpPr>
        <p:spPr>
          <a:xfrm>
            <a:off x="5943601" y="1158254"/>
            <a:ext cx="2993389" cy="2467913"/>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b, </a:t>
            </a:r>
            <a:r>
              <a:rPr lang="en-US" sz="2800" dirty="0" err="1">
                <a:solidFill>
                  <a:schemeClr val="tx1"/>
                </a:solidFill>
                <a:latin typeface="Times New Roman" panose="02020603050405020304" pitchFamily="18" charset="0"/>
                <a:cs typeface="Times New Roman" panose="02020603050405020304" pitchFamily="18" charset="0"/>
              </a:rPr>
              <a:t>vì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nảy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mầm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s 5"/>
          <p:cNvSpPr/>
          <p:nvPr/>
        </p:nvSpPr>
        <p:spPr>
          <a:xfrm>
            <a:off x="402590" y="3733800"/>
            <a:ext cx="8534400" cy="7975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dirty="0" err="1">
                <a:solidFill>
                  <a:srgbClr val="FF0000"/>
                </a:solidFill>
                <a:latin typeface="Times New Roman" panose="02020603050405020304" pitchFamily="18" charset="0"/>
                <a:cs typeface="Times New Roman" panose="02020603050405020304" pitchFamily="18" charset="0"/>
              </a:rPr>
              <a:t>Vì</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sao</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nên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xử</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lý</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hạt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giống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trước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khi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gieo</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trồng</a:t>
            </a:r>
            <a:r>
              <a:rPr lang="en-US" sz="3000" dirty="0">
                <a:solidFill>
                  <a:srgbClr val="FF0000"/>
                </a:solidFill>
                <a:latin typeface="Times New Roman" panose="02020603050405020304" pitchFamily="18" charset="0"/>
                <a:cs typeface="Times New Roman" panose="02020603050405020304" pitchFamily="18" charset="0"/>
              </a:rPr>
              <a:t>?</a:t>
            </a:r>
          </a:p>
        </p:txBody>
      </p:sp>
      <p:sp>
        <p:nvSpPr>
          <p:cNvPr id="7" name="Rounded Rectangle 6"/>
          <p:cNvSpPr/>
          <p:nvPr/>
        </p:nvSpPr>
        <p:spPr>
          <a:xfrm>
            <a:off x="300232" y="4667330"/>
            <a:ext cx="8610600" cy="16572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000" dirty="0" err="1">
                <a:solidFill>
                  <a:srgbClr val="0000FF"/>
                </a:solidFill>
                <a:latin typeface="Times New Roman" panose="02020603050405020304" pitchFamily="18" charset="0"/>
                <a:cs typeface="Times New Roman" panose="02020603050405020304" pitchFamily="18" charset="0"/>
              </a:rPr>
              <a:t>Để</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đảm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bảo</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hạt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giống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hoặc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cây</a:t>
            </a:r>
            <a:r>
              <a:rPr lang="en-US" sz="3000" dirty="0">
                <a:solidFill>
                  <a:srgbClr val="0000FF"/>
                </a:solidFill>
                <a:latin typeface="Times New Roman" panose="02020603050405020304" pitchFamily="18" charset="0"/>
                <a:cs typeface="Times New Roman" panose="02020603050405020304" pitchFamily="18" charset="0"/>
              </a:rPr>
              <a:t> con </a:t>
            </a:r>
            <a:r>
              <a:rPr lang="en-US" sz="3000" dirty="0" err="1">
                <a:solidFill>
                  <a:srgbClr val="0000FF"/>
                </a:solidFill>
                <a:latin typeface="Times New Roman" panose="02020603050405020304" pitchFamily="18" charset="0"/>
                <a:cs typeface="Times New Roman" panose="02020603050405020304" pitchFamily="18" charset="0"/>
              </a:rPr>
              <a:t>khỏe</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mạnh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sạch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bệnh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đủ</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lượng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giống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để</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gieo</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trồng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trên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diện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tích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đất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đã</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chuẩn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trước</a:t>
            </a:r>
            <a:r>
              <a:rPr lang="en-US" sz="30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barn(inVertical)">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
                                        </p:tgtEl>
                                        <p:attrNameLst>
                                          <p:attrName>ppt_w</p:attrName>
                                        </p:attrNameLst>
                                      </p:cBhvr>
                                      <p:tavLst>
                                        <p:tav tm="0">
                                          <p:val>
                                            <p:strVal val="ppt_w"/>
                                          </p:val>
                                        </p:tav>
                                        <p:tav tm="100000">
                                          <p:val>
                                            <p:fltVal val="0"/>
                                          </p:val>
                                        </p:tav>
                                      </p:tavLst>
                                    </p:anim>
                                    <p:anim calcmode="lin" valueType="num">
                                      <p:cBhvr>
                                        <p:cTn id="25" dur="500"/>
                                        <p:tgtEl>
                                          <p:spTgt spid="2"/>
                                        </p:tgtEl>
                                        <p:attrNameLst>
                                          <p:attrName>ppt_h</p:attrName>
                                        </p:attrNameLst>
                                      </p:cBhvr>
                                      <p:tavLst>
                                        <p:tav tm="0">
                                          <p:val>
                                            <p:strVal val="ppt_h"/>
                                          </p:val>
                                        </p:tav>
                                        <p:tav tm="100000">
                                          <p:val>
                                            <p:fltVal val="0"/>
                                          </p:val>
                                        </p:tav>
                                      </p:tavLst>
                                    </p:anim>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4"/>
                                        </p:tgtEl>
                                        <p:attrNameLst>
                                          <p:attrName>ppt_w</p:attrName>
                                        </p:attrNameLst>
                                      </p:cBhvr>
                                      <p:tavLst>
                                        <p:tav tm="0">
                                          <p:val>
                                            <p:strVal val="ppt_w"/>
                                          </p:val>
                                        </p:tav>
                                        <p:tav tm="100000">
                                          <p:val>
                                            <p:fltVal val="0"/>
                                          </p:val>
                                        </p:tav>
                                      </p:tavLst>
                                    </p:anim>
                                    <p:anim calcmode="lin" valueType="num">
                                      <p:cBhvr>
                                        <p:cTn id="30" dur="500"/>
                                        <p:tgtEl>
                                          <p:spTgt spid="4"/>
                                        </p:tgtEl>
                                        <p:attrNameLst>
                                          <p:attrName>ppt_h</p:attrName>
                                        </p:attrNameLst>
                                      </p:cBhvr>
                                      <p:tavLst>
                                        <p:tav tm="0">
                                          <p:val>
                                            <p:strVal val="ppt_h"/>
                                          </p:val>
                                        </p:tav>
                                        <p:tav tm="100000">
                                          <p:val>
                                            <p:fltVal val="0"/>
                                          </p:val>
                                        </p:tav>
                                      </p:tavLst>
                                    </p:anim>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5"/>
                                        </p:tgtEl>
                                        <p:attrNameLst>
                                          <p:attrName>ppt_w</p:attrName>
                                        </p:attrNameLst>
                                      </p:cBhvr>
                                      <p:tavLst>
                                        <p:tav tm="0">
                                          <p:val>
                                            <p:strVal val="ppt_w"/>
                                          </p:val>
                                        </p:tav>
                                        <p:tav tm="100000">
                                          <p:val>
                                            <p:fltVal val="0"/>
                                          </p:val>
                                        </p:tav>
                                      </p:tavLst>
                                    </p:anim>
                                    <p:anim calcmode="lin" valueType="num">
                                      <p:cBhvr>
                                        <p:cTn id="35" dur="500"/>
                                        <p:tgtEl>
                                          <p:spTgt spid="5"/>
                                        </p:tgtEl>
                                        <p:attrNameLst>
                                          <p:attrName>ppt_h</p:attrName>
                                        </p:attrNameLst>
                                      </p:cBhvr>
                                      <p:tavLst>
                                        <p:tav tm="0">
                                          <p:val>
                                            <p:strVal val="ppt_h"/>
                                          </p:val>
                                        </p:tav>
                                        <p:tav tm="100000">
                                          <p:val>
                                            <p:fltVal val="0"/>
                                          </p:val>
                                        </p:tav>
                                      </p:tavLst>
                                    </p:anim>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5" grpId="0" animBg="1"/>
      <p:bldP spid="5" grpId="1"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72210" y="90845"/>
            <a:ext cx="678180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BÀI 3. QUY TRÌNH TRỒNG TRỌT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4357" y="952269"/>
            <a:ext cx="5174815"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u="sng" dirty="0" err="1">
                <a:solidFill>
                  <a:srgbClr val="FF0000"/>
                </a:solidFill>
                <a:latin typeface="Times New Roman" panose="02020603050405020304" pitchFamily="18" charset="0"/>
                <a:cs typeface="Times New Roman" panose="02020603050405020304" pitchFamily="18" charset="0"/>
              </a:rPr>
              <a:t>Chuẩn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bị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giống</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cây</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trồng</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132748" y="492429"/>
            <a:ext cx="3988592"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1.</a:t>
            </a:r>
            <a:r>
              <a:rPr lang="en-US" sz="3200" b="1" u="sng" dirty="0">
                <a:solidFill>
                  <a:srgbClr val="FF0000"/>
                </a:solidFill>
                <a:latin typeface="Times New Roman" panose="02020603050405020304" pitchFamily="18" charset="0"/>
                <a:cs typeface="Times New Roman" panose="02020603050405020304" pitchFamily="18" charset="0"/>
              </a:rPr>
              <a:t>Chuẩn </a:t>
            </a:r>
            <a:r>
              <a:rPr lang="en-US" sz="3200" b="1" u="sng" dirty="0" err="1">
                <a:solidFill>
                  <a:srgbClr val="FF0000"/>
                </a:solidFill>
                <a:latin typeface="Times New Roman" panose="02020603050405020304" pitchFamily="18" charset="0"/>
                <a:cs typeface="Times New Roman" panose="02020603050405020304" pitchFamily="18" charset="0"/>
              </a:rPr>
              <a:t>bị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đất</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trồng</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b="1" dirty="0"/>
          </a:p>
        </p:txBody>
      </p:sp>
      <p:sp>
        <p:nvSpPr>
          <p:cNvPr id="4" name="TextBox 3"/>
          <p:cNvSpPr txBox="1"/>
          <p:nvPr/>
        </p:nvSpPr>
        <p:spPr>
          <a:xfrm>
            <a:off x="175966" y="1537044"/>
            <a:ext cx="3253034"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2.1 </a:t>
            </a:r>
            <a:r>
              <a:rPr lang="en-US" sz="3200" u="sng" dirty="0" err="1" smtClean="0">
                <a:solidFill>
                  <a:srgbClr val="FF0000"/>
                </a:solidFill>
                <a:latin typeface="Times New Roman" panose="02020603050405020304" pitchFamily="18" charset="0"/>
                <a:cs typeface="Times New Roman" panose="02020603050405020304" pitchFamily="18" charset="0"/>
              </a:rPr>
              <a:t>Mục</a:t>
            </a:r>
            <a:r>
              <a:rPr lang="en-US" sz="3200" u="sng" dirty="0" smtClean="0">
                <a:solidFill>
                  <a:srgbClr val="FF0000"/>
                </a:solidFill>
                <a:latin typeface="Times New Roman" panose="02020603050405020304" pitchFamily="18" charset="0"/>
                <a:cs typeface="Times New Roman" panose="02020603050405020304" pitchFamily="18" charset="0"/>
              </a:rPr>
              <a:t> </a:t>
            </a:r>
            <a:r>
              <a:rPr lang="en-US" sz="3200" u="sng" dirty="0" err="1" smtClean="0">
                <a:solidFill>
                  <a:srgbClr val="FF0000"/>
                </a:solidFill>
                <a:latin typeface="Times New Roman" panose="02020603050405020304" pitchFamily="18" charset="0"/>
                <a:cs typeface="Times New Roman" panose="02020603050405020304" pitchFamily="18" charset="0"/>
              </a:rPr>
              <a:t>đích</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380999" y="2057400"/>
            <a:ext cx="8434705" cy="15240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smtClean="0">
                <a:solidFill>
                  <a:srgbClr val="0000FF"/>
                </a:solidFill>
                <a:latin typeface="Times New Roman" panose="02020603050405020304" pitchFamily="18" charset="0"/>
                <a:cs typeface="Times New Roman" panose="02020603050405020304" pitchFamily="18" charset="0"/>
              </a:rPr>
              <a:t>Để</a:t>
            </a:r>
            <a:r>
              <a:rPr lang="en-US" sz="3000" dirty="0" smtClean="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đảm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bảo</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hạt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giống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hoặc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cây</a:t>
            </a:r>
            <a:r>
              <a:rPr lang="en-US" sz="3000" dirty="0">
                <a:solidFill>
                  <a:srgbClr val="0000FF"/>
                </a:solidFill>
                <a:latin typeface="Times New Roman" panose="02020603050405020304" pitchFamily="18" charset="0"/>
                <a:cs typeface="Times New Roman" panose="02020603050405020304" pitchFamily="18" charset="0"/>
              </a:rPr>
              <a:t> con </a:t>
            </a:r>
            <a:r>
              <a:rPr lang="en-US" sz="3000" dirty="0" err="1">
                <a:solidFill>
                  <a:srgbClr val="0000FF"/>
                </a:solidFill>
                <a:latin typeface="Times New Roman" panose="02020603050405020304" pitchFamily="18" charset="0"/>
                <a:cs typeface="Times New Roman" panose="02020603050405020304" pitchFamily="18" charset="0"/>
              </a:rPr>
              <a:t>khỏe</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mạnh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sạch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bệnh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đủ</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lượng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giống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để</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gieo</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trồng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trên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diện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tích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đất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đã</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chuẩn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trước</a:t>
            </a:r>
            <a:r>
              <a:rPr lang="en-US" sz="3000" dirty="0">
                <a:solidFill>
                  <a:srgbClr val="0000FF"/>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77103" y="3585949"/>
            <a:ext cx="426720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2.2 </a:t>
            </a:r>
            <a:r>
              <a:rPr lang="en-US" sz="3200" u="sng" dirty="0" err="1" smtClean="0">
                <a:solidFill>
                  <a:srgbClr val="FF0000"/>
                </a:solidFill>
                <a:latin typeface="Times New Roman" panose="02020603050405020304" pitchFamily="18" charset="0"/>
                <a:cs typeface="Times New Roman" panose="02020603050405020304" pitchFamily="18" charset="0"/>
              </a:rPr>
              <a:t>Các</a:t>
            </a:r>
            <a:r>
              <a:rPr lang="en-US" sz="3200" u="sng" dirty="0" smtClean="0">
                <a:solidFill>
                  <a:srgbClr val="FF0000"/>
                </a:solidFill>
                <a:latin typeface="Times New Roman" panose="02020603050405020304" pitchFamily="18" charset="0"/>
                <a:cs typeface="Times New Roman" panose="02020603050405020304" pitchFamily="18" charset="0"/>
              </a:rPr>
              <a:t> </a:t>
            </a:r>
            <a:r>
              <a:rPr lang="en-US" sz="3200" u="sng" dirty="0" err="1" smtClean="0">
                <a:solidFill>
                  <a:srgbClr val="FF0000"/>
                </a:solidFill>
                <a:latin typeface="Times New Roman" panose="02020603050405020304" pitchFamily="18" charset="0"/>
                <a:cs typeface="Times New Roman" panose="02020603050405020304" pitchFamily="18" charset="0"/>
              </a:rPr>
              <a:t>bước</a:t>
            </a:r>
            <a:r>
              <a:rPr lang="en-US" sz="3200" u="sng" dirty="0" smtClean="0">
                <a:solidFill>
                  <a:srgbClr val="FF0000"/>
                </a:solidFill>
                <a:latin typeface="Times New Roman" panose="02020603050405020304" pitchFamily="18" charset="0"/>
                <a:cs typeface="Times New Roman" panose="02020603050405020304" pitchFamily="18" charset="0"/>
              </a:rPr>
              <a:t> </a:t>
            </a:r>
            <a:r>
              <a:rPr lang="en-US" sz="3200" u="sng" dirty="0" err="1" smtClean="0">
                <a:solidFill>
                  <a:srgbClr val="FF0000"/>
                </a:solidFill>
                <a:latin typeface="Times New Roman" panose="02020603050405020304" pitchFamily="18" charset="0"/>
                <a:cs typeface="Times New Roman" panose="02020603050405020304" pitchFamily="18" charset="0"/>
              </a:rPr>
              <a:t>thực</a:t>
            </a:r>
            <a:r>
              <a:rPr lang="en-US" sz="3200" u="sng" dirty="0" smtClean="0">
                <a:solidFill>
                  <a:srgbClr val="FF0000"/>
                </a:solidFill>
                <a:latin typeface="Times New Roman" panose="02020603050405020304" pitchFamily="18" charset="0"/>
                <a:cs typeface="Times New Roman" panose="02020603050405020304" pitchFamily="18" charset="0"/>
              </a:rPr>
              <a:t> </a:t>
            </a:r>
            <a:r>
              <a:rPr lang="en-US" sz="3200" u="sng" dirty="0" err="1" smtClean="0">
                <a:solidFill>
                  <a:srgbClr val="FF0000"/>
                </a:solidFill>
                <a:latin typeface="Times New Roman" panose="02020603050405020304" pitchFamily="18" charset="0"/>
                <a:cs typeface="Times New Roman" panose="02020603050405020304" pitchFamily="18" charset="0"/>
              </a:rPr>
              <a:t>hành</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37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38780"/>
            <a:ext cx="8915400" cy="523220"/>
          </a:xfrm>
          <a:prstGeom prst="rect">
            <a:avLst/>
          </a:prstGeom>
        </p:spPr>
        <p:txBody>
          <a:bodyPr wrap="square">
            <a:spAutoFit/>
          </a:bodyPr>
          <a:lstStyle/>
          <a:p>
            <a:r>
              <a:rPr lang="en-US" altLang="vi-VN" sz="2800" dirty="0" err="1">
                <a:solidFill>
                  <a:srgbClr val="FF0000"/>
                </a:solidFill>
                <a:latin typeface="Times New Roman" panose="02020603050405020304" pitchFamily="18" charset="0"/>
                <a:cs typeface="Times New Roman" panose="02020603050405020304" pitchFamily="18" charset="0"/>
              </a:rPr>
              <a:t>Quy</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trình</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chuẩn</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bị</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giống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được</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thực</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hiện</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theo</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quy</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trình</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nào</a:t>
            </a:r>
            <a:r>
              <a:rPr lang="en-US" altLang="vi-VN" sz="2800" dirty="0">
                <a:solidFill>
                  <a:srgbClr val="FF0000"/>
                </a:solidFill>
                <a:latin typeface="Times New Roman" panose="02020603050405020304" pitchFamily="18" charset="0"/>
                <a:cs typeface="Times New Roman" panose="02020603050405020304" pitchFamily="18" charset="0"/>
              </a:rPr>
              <a:t>?</a:t>
            </a:r>
          </a:p>
        </p:txBody>
      </p:sp>
      <p:sp>
        <p:nvSpPr>
          <p:cNvPr id="3" name="Text Box 2"/>
          <p:cNvSpPr txBox="1"/>
          <p:nvPr/>
        </p:nvSpPr>
        <p:spPr>
          <a:xfrm>
            <a:off x="197893" y="4356318"/>
            <a:ext cx="7117307" cy="1815882"/>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bước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cs typeface="Times New Roman" panose="02020603050405020304" pitchFamily="18" charset="0"/>
              </a:rPr>
              <a:t>:</a:t>
            </a:r>
          </a:p>
          <a:p>
            <a:r>
              <a:rPr lang="en-US" sz="2800" dirty="0">
                <a:solidFill>
                  <a:srgbClr val="0000FF"/>
                </a:solidFill>
                <a:latin typeface="Times New Roman" panose="02020603050405020304" pitchFamily="18" charset="0"/>
                <a:cs typeface="Times New Roman" panose="02020603050405020304" pitchFamily="18" charset="0"/>
              </a:rPr>
              <a:t>+</a:t>
            </a:r>
            <a:r>
              <a:rPr lang="en-US" sz="2800" dirty="0" err="1">
                <a:solidFill>
                  <a:srgbClr val="0000FF"/>
                </a:solidFill>
                <a:latin typeface="Times New Roman" panose="02020603050405020304" pitchFamily="18" charset="0"/>
                <a:cs typeface="Times New Roman" panose="02020603050405020304" pitchFamily="18" charset="0"/>
              </a:rPr>
              <a:t>Bước</a:t>
            </a:r>
            <a:r>
              <a:rPr lang="en-US" sz="2800" dirty="0">
                <a:solidFill>
                  <a:srgbClr val="0000FF"/>
                </a:solidFill>
                <a:latin typeface="Times New Roman" panose="02020603050405020304" pitchFamily="18" charset="0"/>
                <a:cs typeface="Times New Roman" panose="02020603050405020304" pitchFamily="18" charset="0"/>
              </a:rPr>
              <a:t> 1: </a:t>
            </a:r>
            <a:r>
              <a:rPr lang="en-US" sz="2800" dirty="0" err="1">
                <a:solidFill>
                  <a:srgbClr val="0000FF"/>
                </a:solidFill>
                <a:latin typeface="Times New Roman" panose="02020603050405020304" pitchFamily="18" charset="0"/>
                <a:cs typeface="Times New Roman" panose="02020603050405020304" pitchFamily="18" charset="0"/>
              </a:rPr>
              <a:t>Lựa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chọn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giống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gieo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trồng</a:t>
            </a:r>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smtClean="0">
                <a:solidFill>
                  <a:srgbClr val="0000FF"/>
                </a:solidFill>
                <a:latin typeface="Times New Roman" panose="02020603050405020304" pitchFamily="18" charset="0"/>
                <a:cs typeface="Times New Roman" panose="02020603050405020304" pitchFamily="18" charset="0"/>
              </a:rPr>
              <a:t>+</a:t>
            </a:r>
            <a:r>
              <a:rPr lang="en-US" sz="2800" dirty="0" err="1">
                <a:solidFill>
                  <a:srgbClr val="0000FF"/>
                </a:solidFill>
                <a:latin typeface="Times New Roman" panose="02020603050405020304" pitchFamily="18" charset="0"/>
                <a:cs typeface="Times New Roman" panose="02020603050405020304" pitchFamily="18" charset="0"/>
              </a:rPr>
              <a:t>Bước</a:t>
            </a:r>
            <a:r>
              <a:rPr lang="en-US" sz="2800" dirty="0">
                <a:solidFill>
                  <a:srgbClr val="0000FF"/>
                </a:solidFill>
                <a:latin typeface="Times New Roman" panose="02020603050405020304" pitchFamily="18" charset="0"/>
                <a:cs typeface="Times New Roman" panose="02020603050405020304" pitchFamily="18" charset="0"/>
              </a:rPr>
              <a:t> 2: </a:t>
            </a:r>
            <a:r>
              <a:rPr lang="en-US" sz="2800" dirty="0" err="1">
                <a:solidFill>
                  <a:srgbClr val="0000FF"/>
                </a:solidFill>
                <a:latin typeface="Times New Roman" panose="02020603050405020304" pitchFamily="18" charset="0"/>
                <a:cs typeface="Times New Roman" panose="02020603050405020304" pitchFamily="18" charset="0"/>
              </a:rPr>
              <a:t>Xử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lý</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giống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trước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gieo</a:t>
            </a:r>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smtClean="0">
                <a:solidFill>
                  <a:srgbClr val="0000FF"/>
                </a:solidFill>
                <a:latin typeface="Times New Roman" panose="02020603050405020304" pitchFamily="18" charset="0"/>
                <a:cs typeface="Times New Roman" panose="02020603050405020304" pitchFamily="18" charset="0"/>
              </a:rPr>
              <a:t>+</a:t>
            </a:r>
            <a:r>
              <a:rPr lang="en-US" sz="2800" dirty="0" err="1">
                <a:solidFill>
                  <a:srgbClr val="0000FF"/>
                </a:solidFill>
                <a:latin typeface="Times New Roman" panose="02020603050405020304" pitchFamily="18" charset="0"/>
                <a:cs typeface="Times New Roman" panose="02020603050405020304" pitchFamily="18" charset="0"/>
              </a:rPr>
              <a:t>Bước</a:t>
            </a:r>
            <a:r>
              <a:rPr lang="en-US" sz="2800" dirty="0">
                <a:solidFill>
                  <a:srgbClr val="0000FF"/>
                </a:solidFill>
                <a:latin typeface="Times New Roman" panose="02020603050405020304" pitchFamily="18" charset="0"/>
                <a:cs typeface="Times New Roman" panose="02020603050405020304" pitchFamily="18" charset="0"/>
              </a:rPr>
              <a:t> 3: </a:t>
            </a:r>
            <a:r>
              <a:rPr lang="en-US" sz="2800" dirty="0" err="1">
                <a:solidFill>
                  <a:srgbClr val="0000FF"/>
                </a:solidFill>
                <a:latin typeface="Times New Roman" panose="02020603050405020304" pitchFamily="18" charset="0"/>
                <a:cs typeface="Times New Roman" panose="02020603050405020304" pitchFamily="18" charset="0"/>
              </a:rPr>
              <a:t>Kiểm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giống</a:t>
            </a:r>
            <a:r>
              <a:rPr lang="en-US" sz="2800" dirty="0">
                <a:solidFill>
                  <a:srgbClr val="0000FF"/>
                </a:solidFill>
                <a:latin typeface="Times New Roman" panose="02020603050405020304" pitchFamily="18" charset="0"/>
                <a:cs typeface="Times New Roman" panose="02020603050405020304" pitchFamily="18" charset="0"/>
              </a:rPr>
              <a:t>/</a:t>
            </a:r>
            <a:r>
              <a:rPr lang="en-US" sz="2800" dirty="0" err="1">
                <a:solidFill>
                  <a:srgbClr val="0000FF"/>
                </a:solidFill>
                <a:latin typeface="Times New Roman" panose="02020603050405020304" pitchFamily="18" charset="0"/>
                <a:cs typeface="Times New Roman" panose="02020603050405020304" pitchFamily="18" charset="0"/>
              </a:rPr>
              <a:t>cây</a:t>
            </a:r>
            <a:r>
              <a:rPr lang="en-US" sz="2800" dirty="0">
                <a:solidFill>
                  <a:srgbClr val="0000FF"/>
                </a:solidFill>
                <a:latin typeface="Times New Roman" panose="02020603050405020304" pitchFamily="18" charset="0"/>
                <a:cs typeface="Times New Roman" panose="02020603050405020304" pitchFamily="18" charset="0"/>
              </a:rPr>
              <a:t> con</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pic>
        <p:nvPicPr>
          <p:cNvPr id="4" name="Content Placeholder 3" descr="2f4a834416bfc8292d88f14374a91a4a"/>
          <p:cNvPicPr>
            <a:picLocks noGrp="1" noChangeAspect="1"/>
          </p:cNvPicPr>
          <p:nvPr>
            <p:ph sz="half" idx="1"/>
          </p:nvPr>
        </p:nvPicPr>
        <p:blipFill>
          <a:blip r:embed="rId2"/>
          <a:stretch>
            <a:fillRect/>
          </a:stretch>
        </p:blipFill>
        <p:spPr>
          <a:xfrm>
            <a:off x="304800" y="911756"/>
            <a:ext cx="4038600" cy="3502835"/>
          </a:xfrm>
          <a:prstGeom prst="rect">
            <a:avLst/>
          </a:prstGeom>
        </p:spPr>
      </p:pic>
      <p:pic>
        <p:nvPicPr>
          <p:cNvPr id="6" name="Content Placeholder 5" descr="hat-giong-mam-lua-mach-nay-mam"/>
          <p:cNvPicPr>
            <a:picLocks noGrp="1" noChangeAspect="1"/>
          </p:cNvPicPr>
          <p:nvPr>
            <p:ph sz="half" idx="2"/>
          </p:nvPr>
        </p:nvPicPr>
        <p:blipFill>
          <a:blip r:embed="rId3"/>
          <a:stretch>
            <a:fillRect/>
          </a:stretch>
        </p:blipFill>
        <p:spPr>
          <a:xfrm>
            <a:off x="4953000" y="905386"/>
            <a:ext cx="4038600" cy="3514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72210" y="90845"/>
            <a:ext cx="678180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BÀI 3. QUY TRÌNH TRỒNG TRỌT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4357" y="952269"/>
            <a:ext cx="5174815"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u="sng" dirty="0" err="1">
                <a:solidFill>
                  <a:srgbClr val="FF0000"/>
                </a:solidFill>
                <a:latin typeface="Times New Roman" panose="02020603050405020304" pitchFamily="18" charset="0"/>
                <a:cs typeface="Times New Roman" panose="02020603050405020304" pitchFamily="18" charset="0"/>
              </a:rPr>
              <a:t>Chuẩn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bị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giống</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cây</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trồng</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132748" y="492429"/>
            <a:ext cx="3988592"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1.</a:t>
            </a:r>
            <a:r>
              <a:rPr lang="en-US" sz="3200" b="1" u="sng" dirty="0">
                <a:solidFill>
                  <a:srgbClr val="FF0000"/>
                </a:solidFill>
                <a:latin typeface="Times New Roman" panose="02020603050405020304" pitchFamily="18" charset="0"/>
                <a:cs typeface="Times New Roman" panose="02020603050405020304" pitchFamily="18" charset="0"/>
              </a:rPr>
              <a:t>Chuẩn </a:t>
            </a:r>
            <a:r>
              <a:rPr lang="en-US" sz="3200" b="1" u="sng" dirty="0" err="1">
                <a:solidFill>
                  <a:srgbClr val="FF0000"/>
                </a:solidFill>
                <a:latin typeface="Times New Roman" panose="02020603050405020304" pitchFamily="18" charset="0"/>
                <a:cs typeface="Times New Roman" panose="02020603050405020304" pitchFamily="18" charset="0"/>
              </a:rPr>
              <a:t>bị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đất</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trồng</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b="1" dirty="0"/>
          </a:p>
        </p:txBody>
      </p:sp>
      <p:sp>
        <p:nvSpPr>
          <p:cNvPr id="4" name="TextBox 3"/>
          <p:cNvSpPr txBox="1"/>
          <p:nvPr/>
        </p:nvSpPr>
        <p:spPr>
          <a:xfrm>
            <a:off x="175966" y="1537044"/>
            <a:ext cx="3253034"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2.1 </a:t>
            </a:r>
            <a:r>
              <a:rPr lang="en-US" sz="3200" u="sng" dirty="0" err="1" smtClean="0">
                <a:solidFill>
                  <a:srgbClr val="FF0000"/>
                </a:solidFill>
                <a:latin typeface="Times New Roman" panose="02020603050405020304" pitchFamily="18" charset="0"/>
                <a:cs typeface="Times New Roman" panose="02020603050405020304" pitchFamily="18" charset="0"/>
              </a:rPr>
              <a:t>Mục</a:t>
            </a:r>
            <a:r>
              <a:rPr lang="en-US" sz="3200" u="sng" dirty="0" smtClean="0">
                <a:solidFill>
                  <a:srgbClr val="FF0000"/>
                </a:solidFill>
                <a:latin typeface="Times New Roman" panose="02020603050405020304" pitchFamily="18" charset="0"/>
                <a:cs typeface="Times New Roman" panose="02020603050405020304" pitchFamily="18" charset="0"/>
              </a:rPr>
              <a:t> </a:t>
            </a:r>
            <a:r>
              <a:rPr lang="en-US" sz="3200" u="sng" dirty="0" err="1" smtClean="0">
                <a:solidFill>
                  <a:srgbClr val="FF0000"/>
                </a:solidFill>
                <a:latin typeface="Times New Roman" panose="02020603050405020304" pitchFamily="18" charset="0"/>
                <a:cs typeface="Times New Roman" panose="02020603050405020304" pitchFamily="18" charset="0"/>
              </a:rPr>
              <a:t>đích</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7103" y="2057400"/>
            <a:ext cx="426720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2.2 </a:t>
            </a:r>
            <a:r>
              <a:rPr lang="en-US" sz="3200" u="sng" dirty="0" err="1" smtClean="0">
                <a:solidFill>
                  <a:srgbClr val="FF0000"/>
                </a:solidFill>
                <a:latin typeface="Times New Roman" panose="02020603050405020304" pitchFamily="18" charset="0"/>
                <a:cs typeface="Times New Roman" panose="02020603050405020304" pitchFamily="18" charset="0"/>
              </a:rPr>
              <a:t>Các</a:t>
            </a:r>
            <a:r>
              <a:rPr lang="en-US" sz="3200" u="sng" dirty="0" smtClean="0">
                <a:solidFill>
                  <a:srgbClr val="FF0000"/>
                </a:solidFill>
                <a:latin typeface="Times New Roman" panose="02020603050405020304" pitchFamily="18" charset="0"/>
                <a:cs typeface="Times New Roman" panose="02020603050405020304" pitchFamily="18" charset="0"/>
              </a:rPr>
              <a:t> </a:t>
            </a:r>
            <a:r>
              <a:rPr lang="en-US" sz="3200" u="sng" dirty="0" err="1" smtClean="0">
                <a:solidFill>
                  <a:srgbClr val="FF0000"/>
                </a:solidFill>
                <a:latin typeface="Times New Roman" panose="02020603050405020304" pitchFamily="18" charset="0"/>
                <a:cs typeface="Times New Roman" panose="02020603050405020304" pitchFamily="18" charset="0"/>
              </a:rPr>
              <a:t>bước</a:t>
            </a:r>
            <a:r>
              <a:rPr lang="en-US" sz="3200" u="sng" dirty="0" smtClean="0">
                <a:solidFill>
                  <a:srgbClr val="FF0000"/>
                </a:solidFill>
                <a:latin typeface="Times New Roman" panose="02020603050405020304" pitchFamily="18" charset="0"/>
                <a:cs typeface="Times New Roman" panose="02020603050405020304" pitchFamily="18" charset="0"/>
              </a:rPr>
              <a:t> </a:t>
            </a:r>
            <a:r>
              <a:rPr lang="en-US" sz="3200" u="sng" dirty="0" err="1" smtClean="0">
                <a:solidFill>
                  <a:srgbClr val="FF0000"/>
                </a:solidFill>
                <a:latin typeface="Times New Roman" panose="02020603050405020304" pitchFamily="18" charset="0"/>
                <a:cs typeface="Times New Roman" panose="02020603050405020304" pitchFamily="18" charset="0"/>
              </a:rPr>
              <a:t>thực</a:t>
            </a:r>
            <a:r>
              <a:rPr lang="en-US" sz="3200" u="sng" dirty="0" smtClean="0">
                <a:solidFill>
                  <a:srgbClr val="FF0000"/>
                </a:solidFill>
                <a:latin typeface="Times New Roman" panose="02020603050405020304" pitchFamily="18" charset="0"/>
                <a:cs typeface="Times New Roman" panose="02020603050405020304" pitchFamily="18" charset="0"/>
              </a:rPr>
              <a:t> </a:t>
            </a:r>
            <a:r>
              <a:rPr lang="en-US" sz="3200" u="sng" dirty="0" err="1" smtClean="0">
                <a:solidFill>
                  <a:srgbClr val="FF0000"/>
                </a:solidFill>
                <a:latin typeface="Times New Roman" panose="02020603050405020304" pitchFamily="18" charset="0"/>
                <a:cs typeface="Times New Roman" panose="02020603050405020304" pitchFamily="18" charset="0"/>
              </a:rPr>
              <a:t>hành</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Text Box 2"/>
          <p:cNvSpPr txBox="1"/>
          <p:nvPr/>
        </p:nvSpPr>
        <p:spPr>
          <a:xfrm>
            <a:off x="380999" y="2590800"/>
            <a:ext cx="7117307" cy="1815882"/>
          </a:xfrm>
          <a:prstGeom prst="rect">
            <a:avLst/>
          </a:prstGeom>
          <a:noFill/>
        </p:spPr>
        <p:txBody>
          <a:bodyPr wrap="square" rtlCol="0">
            <a:spAutoFit/>
          </a:bodyPr>
          <a:lstStyle/>
          <a:p>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bước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cs typeface="Times New Roman" panose="02020603050405020304" pitchFamily="18" charset="0"/>
              </a:rPr>
              <a:t>:</a:t>
            </a:r>
          </a:p>
          <a:p>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1: </a:t>
            </a:r>
            <a:r>
              <a:rPr lang="en-US" sz="2800" dirty="0" err="1">
                <a:solidFill>
                  <a:srgbClr val="0000FF"/>
                </a:solidFill>
                <a:latin typeface="Times New Roman" panose="02020603050405020304" pitchFamily="18" charset="0"/>
                <a:cs typeface="Times New Roman" panose="02020603050405020304" pitchFamily="18" charset="0"/>
              </a:rPr>
              <a:t>Lựa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chọn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giống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gieo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trồng</a:t>
            </a:r>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2: </a:t>
            </a:r>
            <a:r>
              <a:rPr lang="en-US" sz="2800" dirty="0" err="1">
                <a:solidFill>
                  <a:srgbClr val="0000FF"/>
                </a:solidFill>
                <a:latin typeface="Times New Roman" panose="02020603050405020304" pitchFamily="18" charset="0"/>
                <a:cs typeface="Times New Roman" panose="02020603050405020304" pitchFamily="18" charset="0"/>
              </a:rPr>
              <a:t>Xử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lý</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giống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trước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gieo</a:t>
            </a:r>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3: </a:t>
            </a:r>
            <a:r>
              <a:rPr lang="en-US" sz="2800" dirty="0" err="1">
                <a:solidFill>
                  <a:srgbClr val="0000FF"/>
                </a:solidFill>
                <a:latin typeface="Times New Roman" panose="02020603050405020304" pitchFamily="18" charset="0"/>
                <a:cs typeface="Times New Roman" panose="02020603050405020304" pitchFamily="18" charset="0"/>
              </a:rPr>
              <a:t>Kiểm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giống</a:t>
            </a:r>
            <a:r>
              <a:rPr lang="en-US" sz="2800" dirty="0">
                <a:solidFill>
                  <a:srgbClr val="0000FF"/>
                </a:solidFill>
                <a:latin typeface="Times New Roman" panose="02020603050405020304" pitchFamily="18" charset="0"/>
                <a:cs typeface="Times New Roman" panose="02020603050405020304" pitchFamily="18" charset="0"/>
              </a:rPr>
              <a:t>/</a:t>
            </a:r>
            <a:r>
              <a:rPr lang="en-US" sz="2800" dirty="0" err="1">
                <a:solidFill>
                  <a:srgbClr val="0000FF"/>
                </a:solidFill>
                <a:latin typeface="Times New Roman" panose="02020603050405020304" pitchFamily="18" charset="0"/>
                <a:cs typeface="Times New Roman" panose="02020603050405020304" pitchFamily="18" charset="0"/>
              </a:rPr>
              <a:t>cây</a:t>
            </a:r>
            <a:r>
              <a:rPr lang="en-US" sz="2800" dirty="0">
                <a:solidFill>
                  <a:srgbClr val="0000FF"/>
                </a:solidFill>
                <a:latin typeface="Times New Roman" panose="02020603050405020304" pitchFamily="18" charset="0"/>
                <a:cs typeface="Times New Roman" panose="02020603050405020304" pitchFamily="18" charset="0"/>
              </a:rPr>
              <a:t> con</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063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7600" y="2209800"/>
            <a:ext cx="2133600" cy="646331"/>
          </a:xfrm>
          <a:prstGeom prst="rect">
            <a:avLst/>
          </a:prstGeom>
          <a:noFill/>
        </p:spPr>
        <p:txBody>
          <a:bodyPr wrap="square" rtlCol="0">
            <a:spAutoFit/>
          </a:bodyPr>
          <a:lstStyle/>
          <a:p>
            <a:r>
              <a:rPr lang="en-US" sz="3600" b="1" dirty="0" err="1" smtClean="0">
                <a:solidFill>
                  <a:srgbClr val="FF0000"/>
                </a:solidFill>
                <a:latin typeface="Times New Roman" panose="02020603050405020304" pitchFamily="18" charset="0"/>
                <a:cs typeface="Times New Roman" panose="02020603050405020304" pitchFamily="18" charset="0"/>
              </a:rPr>
              <a:t>Hết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tiết</a:t>
            </a:r>
            <a:r>
              <a:rPr lang="en-US" sz="3600" b="1" dirty="0" smtClean="0">
                <a:solidFill>
                  <a:srgbClr val="FF0000"/>
                </a:solidFill>
                <a:latin typeface="Times New Roman" panose="02020603050405020304" pitchFamily="18" charset="0"/>
                <a:cs typeface="Times New Roman" panose="02020603050405020304" pitchFamily="18" charset="0"/>
              </a:rPr>
              <a:t> 1</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640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29727" y="28032"/>
            <a:ext cx="27898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cap="none" normalizeH="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pic>
        <p:nvPicPr>
          <p:cNvPr id="3" name="Content Placeholder 2" descr="cau-hoi-7-trang-17-cong-nghe-lop-7-chan-troi"/>
          <p:cNvPicPr>
            <a:picLocks noGrp="1" noChangeAspect="1"/>
          </p:cNvPicPr>
          <p:nvPr>
            <p:ph idx="1"/>
          </p:nvPr>
        </p:nvPicPr>
        <p:blipFill>
          <a:blip r:embed="rId2"/>
          <a:stretch>
            <a:fillRect/>
          </a:stretch>
        </p:blipFill>
        <p:spPr>
          <a:xfrm>
            <a:off x="1202055" y="1180465"/>
            <a:ext cx="6493510" cy="3391535"/>
          </a:xfrm>
          <a:prstGeom prst="rect">
            <a:avLst/>
          </a:prstGeom>
        </p:spPr>
      </p:pic>
      <p:sp>
        <p:nvSpPr>
          <p:cNvPr id="5" name="Rectangle 4"/>
          <p:cNvSpPr/>
          <p:nvPr/>
        </p:nvSpPr>
        <p:spPr>
          <a:xfrm>
            <a:off x="549305" y="634425"/>
            <a:ext cx="2475358" cy="584775"/>
          </a:xfrm>
          <a:prstGeom prst="rect">
            <a:avLst/>
          </a:prstGeom>
        </p:spPr>
        <p:txBody>
          <a:bodyPr wrap="none">
            <a:spAutoFit/>
          </a:bodyPr>
          <a:lstStyle/>
          <a:p>
            <a:pPr lvl="0" fontAlgn="base">
              <a:spcBef>
                <a:spcPct val="0"/>
              </a:spcBef>
              <a:spcAft>
                <a:spcPct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Gieo</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trồng</a:t>
            </a:r>
            <a:endPar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1172210" y="90845"/>
            <a:ext cx="678180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BÀI 3. QUY TRÌNH TRỒNG TRỌT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16986" y="4310390"/>
            <a:ext cx="7957628" cy="523220"/>
          </a:xfrm>
          <a:prstGeom prst="rect">
            <a:avLst/>
          </a:prstGeom>
        </p:spPr>
        <p:txBody>
          <a:bodyPr wrap="none">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gieo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nào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em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được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biết</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752600" y="4783424"/>
            <a:ext cx="6248400" cy="1384995"/>
          </a:xfrm>
          <a:prstGeom prst="rect">
            <a:avLst/>
          </a:prstGeom>
        </p:spPr>
        <p:txBody>
          <a:bodyPr wrap="square">
            <a:spAutoFit/>
          </a:bodyPr>
          <a:lstStyle/>
          <a:p>
            <a:r>
              <a:rPr lang="en-US" sz="2800" dirty="0" smtClean="0">
                <a:solidFill>
                  <a:srgbClr val="0000FF"/>
                </a:solidFill>
                <a:latin typeface="Times New Roman" panose="02020603050405020304" pitchFamily="18" charset="0"/>
                <a:cs typeface="Times New Roman" panose="02020603050405020304" pitchFamily="18" charset="0"/>
                <a:sym typeface="+mn-ea"/>
              </a:rPr>
              <a:t>C</a:t>
            </a:r>
            <a:r>
              <a:rPr lang="vi-VN" sz="2800" dirty="0" smtClean="0">
                <a:solidFill>
                  <a:srgbClr val="0000FF"/>
                </a:solidFill>
                <a:latin typeface="Times New Roman" panose="02020603050405020304" pitchFamily="18" charset="0"/>
                <a:cs typeface="Times New Roman" panose="02020603050405020304" pitchFamily="18" charset="0"/>
                <a:sym typeface="+mn-ea"/>
              </a:rPr>
              <a:t>ó </a:t>
            </a:r>
            <a:r>
              <a:rPr lang="en-US" altLang="vi-VN" sz="2800" dirty="0">
                <a:solidFill>
                  <a:srgbClr val="0000FF"/>
                </a:solidFill>
                <a:latin typeface="Times New Roman" panose="02020603050405020304" pitchFamily="18" charset="0"/>
                <a:cs typeface="Times New Roman" panose="02020603050405020304" pitchFamily="18" charset="0"/>
                <a:sym typeface="+mn-ea"/>
              </a:rPr>
              <a:t>2</a:t>
            </a:r>
            <a:r>
              <a:rPr lang="vi-VN" sz="2800" dirty="0">
                <a:solidFill>
                  <a:srgbClr val="0000FF"/>
                </a:solidFill>
                <a:latin typeface="Times New Roman" panose="02020603050405020304" pitchFamily="18" charset="0"/>
                <a:cs typeface="Times New Roman" panose="02020603050405020304" pitchFamily="18" charset="0"/>
                <a:sym typeface="+mn-ea"/>
              </a:rPr>
              <a:t> phương thức gieo trồng:</a:t>
            </a:r>
            <a:endParaRPr lang="vi-VN" sz="2800" dirty="0">
              <a:solidFill>
                <a:srgbClr val="0000FF"/>
              </a:solidFill>
              <a:latin typeface="Times New Roman" panose="02020603050405020304" pitchFamily="18" charset="0"/>
              <a:cs typeface="Times New Roman" panose="02020603050405020304" pitchFamily="18" charset="0"/>
            </a:endParaRPr>
          </a:p>
          <a:p>
            <a:r>
              <a:rPr lang="vi-VN" sz="2800" dirty="0">
                <a:solidFill>
                  <a:srgbClr val="0000FF"/>
                </a:solidFill>
                <a:latin typeface="Times New Roman" panose="02020603050405020304" pitchFamily="18" charset="0"/>
                <a:cs typeface="Times New Roman" panose="02020603050405020304" pitchFamily="18" charset="0"/>
                <a:sym typeface="+mn-ea"/>
              </a:rPr>
              <a:t>Hình </a:t>
            </a:r>
            <a:r>
              <a:rPr lang="en-US" altLang="vi-VN" sz="2800" dirty="0">
                <a:solidFill>
                  <a:srgbClr val="0000FF"/>
                </a:solidFill>
                <a:latin typeface="Times New Roman" panose="02020603050405020304" pitchFamily="18" charset="0"/>
                <a:cs typeface="Times New Roman" panose="02020603050405020304" pitchFamily="18" charset="0"/>
                <a:sym typeface="+mn-ea"/>
              </a:rPr>
              <a:t>a</a:t>
            </a:r>
            <a:r>
              <a:rPr lang="vi-VN" sz="2800" dirty="0">
                <a:solidFill>
                  <a:srgbClr val="0000FF"/>
                </a:solidFill>
                <a:latin typeface="Times New Roman" panose="02020603050405020304" pitchFamily="18" charset="0"/>
                <a:cs typeface="Times New Roman" panose="02020603050405020304" pitchFamily="18" charset="0"/>
                <a:sym typeface="+mn-ea"/>
              </a:rPr>
              <a:t>: phương thức gieo hạt</a:t>
            </a:r>
            <a:endParaRPr lang="vi-VN" sz="2800" dirty="0">
              <a:solidFill>
                <a:srgbClr val="0000FF"/>
              </a:solidFill>
              <a:latin typeface="Times New Roman" panose="02020603050405020304" pitchFamily="18" charset="0"/>
              <a:cs typeface="Times New Roman" panose="02020603050405020304" pitchFamily="18" charset="0"/>
            </a:endParaRPr>
          </a:p>
          <a:p>
            <a:r>
              <a:rPr lang="vi-VN" sz="2800" dirty="0">
                <a:solidFill>
                  <a:srgbClr val="0000FF"/>
                </a:solidFill>
                <a:latin typeface="Times New Roman" panose="02020603050405020304" pitchFamily="18" charset="0"/>
                <a:cs typeface="Times New Roman" panose="02020603050405020304" pitchFamily="18" charset="0"/>
                <a:sym typeface="+mn-ea"/>
              </a:rPr>
              <a:t>Hình </a:t>
            </a:r>
            <a:r>
              <a:rPr lang="en-US" altLang="vi-VN" sz="2800" dirty="0">
                <a:solidFill>
                  <a:srgbClr val="0000FF"/>
                </a:solidFill>
                <a:latin typeface="Times New Roman" panose="02020603050405020304" pitchFamily="18" charset="0"/>
                <a:cs typeface="Times New Roman" panose="02020603050405020304" pitchFamily="18" charset="0"/>
                <a:sym typeface="+mn-ea"/>
              </a:rPr>
              <a:t>b</a:t>
            </a:r>
            <a:r>
              <a:rPr lang="vi-VN" sz="2800" dirty="0">
                <a:solidFill>
                  <a:srgbClr val="0000FF"/>
                </a:solidFill>
                <a:latin typeface="Times New Roman" panose="02020603050405020304" pitchFamily="18" charset="0"/>
                <a:cs typeface="Times New Roman" panose="02020603050405020304" pitchFamily="18" charset="0"/>
                <a:sym typeface="+mn-ea"/>
              </a:rPr>
              <a:t>: phương thức trồng bằng cây con</a:t>
            </a:r>
            <a:endParaRPr lang="vi-VN" sz="2800" b="1"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16323" y="4310390"/>
            <a:ext cx="8534400" cy="523220"/>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gieo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đảm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kỹ</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793447" y="4771420"/>
            <a:ext cx="8166705" cy="954107"/>
          </a:xfrm>
          <a:prstGeom prst="rect">
            <a:avLst/>
          </a:prstGeom>
        </p:spPr>
        <p:txBody>
          <a:bodyPr wrap="square">
            <a:spAutoFit/>
          </a:bodyPr>
          <a:lstStyle/>
          <a:p>
            <a:r>
              <a:rPr 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Đảm</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bảo</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thời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vụ</a:t>
            </a:r>
            <a:r>
              <a:rPr lang="vi-VN" sz="2800" dirty="0">
                <a:solidFill>
                  <a:srgbClr val="0000FF"/>
                </a:solidFill>
                <a:latin typeface="Times New Roman" panose="02020603050405020304" pitchFamily="18" charset="0"/>
                <a:cs typeface="Times New Roman" panose="02020603050405020304" pitchFamily="18" charset="0"/>
              </a:rPr>
              <a:t>: Thời vụ gieo trồng là khoảng thời gian để gieo trồng đối với mỗi loại cây trồng</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8"/>
                                        </p:tgtEl>
                                        <p:attrNameLst>
                                          <p:attrName>ppt_w</p:attrName>
                                        </p:attrNameLst>
                                      </p:cBhvr>
                                      <p:tavLst>
                                        <p:tav tm="0">
                                          <p:val>
                                            <p:strVal val="ppt_w"/>
                                          </p:val>
                                        </p:tav>
                                        <p:tav tm="100000">
                                          <p:val>
                                            <p:fltVal val="0"/>
                                          </p:val>
                                        </p:tav>
                                      </p:tavLst>
                                    </p:anim>
                                    <p:anim calcmode="lin" valueType="num">
                                      <p:cBhvr>
                                        <p:cTn id="27" dur="500"/>
                                        <p:tgtEl>
                                          <p:spTgt spid="8"/>
                                        </p:tgtEl>
                                        <p:attrNameLst>
                                          <p:attrName>ppt_h</p:attrName>
                                        </p:attrNameLst>
                                      </p:cBhvr>
                                      <p:tavLst>
                                        <p:tav tm="0">
                                          <p:val>
                                            <p:strVal val="ppt_h"/>
                                          </p:val>
                                        </p:tav>
                                        <p:tav tm="100000">
                                          <p:val>
                                            <p:fltVal val="0"/>
                                          </p:val>
                                        </p:tav>
                                      </p:tavLst>
                                    </p:anim>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53" presetClass="exit" presetSubtype="32" fill="hold" grpId="1" nodeType="withEffect">
                                  <p:stCondLst>
                                    <p:cond delay="0"/>
                                  </p:stCondLst>
                                  <p:childTnLst>
                                    <p:anim calcmode="lin" valueType="num">
                                      <p:cBhvr>
                                        <p:cTn id="31" dur="500"/>
                                        <p:tgtEl>
                                          <p:spTgt spid="9"/>
                                        </p:tgtEl>
                                        <p:attrNameLst>
                                          <p:attrName>ppt_w</p:attrName>
                                        </p:attrNameLst>
                                      </p:cBhvr>
                                      <p:tavLst>
                                        <p:tav tm="0">
                                          <p:val>
                                            <p:strVal val="ppt_w"/>
                                          </p:val>
                                        </p:tav>
                                        <p:tav tm="100000">
                                          <p:val>
                                            <p:fltVal val="0"/>
                                          </p:val>
                                        </p:tav>
                                      </p:tavLst>
                                    </p:anim>
                                    <p:anim calcmode="lin" valueType="num">
                                      <p:cBhvr>
                                        <p:cTn id="32" dur="500"/>
                                        <p:tgtEl>
                                          <p:spTgt spid="9"/>
                                        </p:tgtEl>
                                        <p:attrNameLst>
                                          <p:attrName>ppt_h</p:attrName>
                                        </p:attrNameLst>
                                      </p:cBhvr>
                                      <p:tavLst>
                                        <p:tav tm="0">
                                          <p:val>
                                            <p:strVal val="ppt_h"/>
                                          </p:val>
                                        </p:tav>
                                        <p:tav tm="100000">
                                          <p:val>
                                            <p:fltVal val="0"/>
                                          </p:val>
                                        </p:tav>
                                      </p:tavLst>
                                    </p:anim>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1" nodeType="clickEffect">
                                  <p:stCondLst>
                                    <p:cond delay="0"/>
                                  </p:stCondLst>
                                  <p:childTnLst>
                                    <p:anim calcmode="lin" valueType="num">
                                      <p:cBhvr>
                                        <p:cTn id="48" dur="500"/>
                                        <p:tgtEl>
                                          <p:spTgt spid="10"/>
                                        </p:tgtEl>
                                        <p:attrNameLst>
                                          <p:attrName>ppt_w</p:attrName>
                                        </p:attrNameLst>
                                      </p:cBhvr>
                                      <p:tavLst>
                                        <p:tav tm="0">
                                          <p:val>
                                            <p:strVal val="ppt_w"/>
                                          </p:val>
                                        </p:tav>
                                        <p:tav tm="100000">
                                          <p:val>
                                            <p:fltVal val="0"/>
                                          </p:val>
                                        </p:tav>
                                      </p:tavLst>
                                    </p:anim>
                                    <p:anim calcmode="lin" valueType="num">
                                      <p:cBhvr>
                                        <p:cTn id="49" dur="500"/>
                                        <p:tgtEl>
                                          <p:spTgt spid="10"/>
                                        </p:tgtEl>
                                        <p:attrNameLst>
                                          <p:attrName>ppt_h</p:attrName>
                                        </p:attrNameLst>
                                      </p:cBhvr>
                                      <p:tavLst>
                                        <p:tav tm="0">
                                          <p:val>
                                            <p:strVal val="ppt_h"/>
                                          </p:val>
                                        </p:tav>
                                        <p:tav tm="100000">
                                          <p:val>
                                            <p:fltVal val="0"/>
                                          </p:val>
                                        </p:tav>
                                      </p:tavLst>
                                    </p:anim>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53" presetClass="exit" presetSubtype="32" fill="hold" grpId="1" nodeType="withEffect">
                                  <p:stCondLst>
                                    <p:cond delay="0"/>
                                  </p:stCondLst>
                                  <p:childTnLst>
                                    <p:anim calcmode="lin" valueType="num">
                                      <p:cBhvr>
                                        <p:cTn id="53" dur="500"/>
                                        <p:tgtEl>
                                          <p:spTgt spid="11"/>
                                        </p:tgtEl>
                                        <p:attrNameLst>
                                          <p:attrName>ppt_w</p:attrName>
                                        </p:attrNameLst>
                                      </p:cBhvr>
                                      <p:tavLst>
                                        <p:tav tm="0">
                                          <p:val>
                                            <p:strVal val="ppt_w"/>
                                          </p:val>
                                        </p:tav>
                                        <p:tav tm="100000">
                                          <p:val>
                                            <p:fltVal val="0"/>
                                          </p:val>
                                        </p:tav>
                                      </p:tavLst>
                                    </p:anim>
                                    <p:anim calcmode="lin" valueType="num">
                                      <p:cBhvr>
                                        <p:cTn id="54" dur="500"/>
                                        <p:tgtEl>
                                          <p:spTgt spid="11"/>
                                        </p:tgtEl>
                                        <p:attrNameLst>
                                          <p:attrName>ppt_h</p:attrName>
                                        </p:attrNameLst>
                                      </p:cBhvr>
                                      <p:tavLst>
                                        <p:tav tm="0">
                                          <p:val>
                                            <p:strVal val="ppt_h"/>
                                          </p:val>
                                        </p:tav>
                                        <p:tav tm="100000">
                                          <p:val>
                                            <p:fltVal val="0"/>
                                          </p:val>
                                        </p:tav>
                                      </p:tavLst>
                                    </p:anim>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8" grpId="1"/>
      <p:bldP spid="9" grpId="0"/>
      <p:bldP spid="9" grpId="1"/>
      <p:bldP spid="10" grpId="0"/>
      <p:bldP spid="10" grpId="1"/>
      <p:bldP spid="11" grpId="0"/>
      <p:bldP spid="1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9305" y="634425"/>
            <a:ext cx="2475358" cy="584775"/>
          </a:xfrm>
          <a:prstGeom prst="rect">
            <a:avLst/>
          </a:prstGeom>
        </p:spPr>
        <p:txBody>
          <a:bodyPr wrap="none">
            <a:spAutoFit/>
          </a:bodyPr>
          <a:lstStyle/>
          <a:p>
            <a:pPr lvl="0" fontAlgn="base">
              <a:spcBef>
                <a:spcPct val="0"/>
              </a:spcBef>
              <a:spcAft>
                <a:spcPct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Gieo</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trồng</a:t>
            </a:r>
            <a:endPar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172210" y="90845"/>
            <a:ext cx="678180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BÀI 3. QUY TRÌNH TRỒNG TRỌT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30517" y="1143000"/>
            <a:ext cx="8534400" cy="954107"/>
          </a:xfrm>
          <a:prstGeom prst="rect">
            <a:avLst/>
          </a:prstGeom>
        </p:spPr>
        <p:txBody>
          <a:bodyPr wrap="square">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Vì</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gieo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đảm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đúng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đúng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kỹ</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thuật</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7" name="Rectangle 6"/>
          <p:cNvSpPr/>
          <p:nvPr/>
        </p:nvSpPr>
        <p:spPr>
          <a:xfrm>
            <a:off x="443363" y="1981200"/>
            <a:ext cx="8239493" cy="1384995"/>
          </a:xfrm>
          <a:prstGeom prst="rect">
            <a:avLst/>
          </a:prstGeom>
        </p:spPr>
        <p:txBody>
          <a:bodyPr wrap="square">
            <a:spAutoFit/>
          </a:bodyPr>
          <a:lstStyle/>
          <a:p>
            <a:r>
              <a:rPr lang="vi-VN" sz="2800" dirty="0">
                <a:solidFill>
                  <a:srgbClr val="0000FF"/>
                </a:solidFill>
                <a:latin typeface="Times New Roman" panose="02020603050405020304" pitchFamily="18" charset="0"/>
                <a:cs typeface="Times New Roman" panose="02020603050405020304" pitchFamily="18" charset="0"/>
              </a:rPr>
              <a:t>Gieo trồng đúng thời vụ đảm bảo cho cây trồng sinh trưởng, phát triển tốt cho năng suất </a:t>
            </a:r>
            <a:r>
              <a:rPr lang="vi-VN" sz="2800" dirty="0" smtClean="0">
                <a:solidFill>
                  <a:srgbClr val="0000FF"/>
                </a:solidFill>
                <a:latin typeface="Times New Roman" panose="02020603050405020304" pitchFamily="18" charset="0"/>
                <a:cs typeface="Times New Roman" panose="02020603050405020304" pitchFamily="18" charset="0"/>
              </a:rPr>
              <a:t>cao</a:t>
            </a:r>
            <a:r>
              <a:rPr lang="en-US" sz="2800" dirty="0" smtClean="0">
                <a:solidFill>
                  <a:srgbClr val="0000FF"/>
                </a:solidFill>
                <a:latin typeface="Times New Roman" panose="02020603050405020304" pitchFamily="18" charset="0"/>
                <a:cs typeface="Times New Roman" panose="02020603050405020304" pitchFamily="18" charset="0"/>
              </a:rPr>
              <a:t>,</a:t>
            </a:r>
            <a:r>
              <a:rPr lang="vi-VN" sz="2800" dirty="0" smtClean="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tránh được các rủi ro về thời tiết, sâu </a:t>
            </a:r>
            <a:r>
              <a:rPr lang="vi-VN" sz="2800" dirty="0" smtClean="0">
                <a:solidFill>
                  <a:srgbClr val="0000FF"/>
                </a:solidFill>
                <a:latin typeface="Times New Roman" panose="02020603050405020304" pitchFamily="18" charset="0"/>
                <a:cs typeface="Times New Roman" panose="02020603050405020304" pitchFamily="18" charset="0"/>
              </a:rPr>
              <a:t>bệnh…</a:t>
            </a:r>
            <a:endParaRPr lang="vi-VN" sz="2800" dirty="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30517" y="1143000"/>
            <a:ext cx="2667000" cy="584775"/>
          </a:xfrm>
          <a:prstGeom prst="rect">
            <a:avLst/>
          </a:prstGeom>
          <a:noFill/>
        </p:spPr>
        <p:txBody>
          <a:bodyPr wrap="square" rtlCol="0">
            <a:spAutoFit/>
          </a:bodyPr>
          <a:lstStyle/>
          <a:p>
            <a:r>
              <a:rPr lang="en-US" sz="3200" dirty="0" smtClean="0">
                <a:solidFill>
                  <a:srgbClr val="0000FF"/>
                </a:solidFill>
                <a:latin typeface="Times New Roman" panose="02020603050405020304" pitchFamily="18" charset="0"/>
                <a:cs typeface="Times New Roman" panose="02020603050405020304" pitchFamily="18" charset="0"/>
              </a:rPr>
              <a:t>3.1 </a:t>
            </a:r>
            <a:r>
              <a:rPr lang="en-US" sz="3200" dirty="0" err="1" smtClean="0">
                <a:solidFill>
                  <a:srgbClr val="0000FF"/>
                </a:solidFill>
                <a:latin typeface="Times New Roman" panose="02020603050405020304" pitchFamily="18" charset="0"/>
                <a:cs typeface="Times New Roman" panose="02020603050405020304" pitchFamily="18" charset="0"/>
              </a:rPr>
              <a:t>Mục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đích</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49305" y="1688812"/>
            <a:ext cx="4267200" cy="584775"/>
          </a:xfrm>
          <a:prstGeom prst="rect">
            <a:avLst/>
          </a:prstGeom>
          <a:noFill/>
        </p:spPr>
        <p:txBody>
          <a:bodyPr wrap="square" rtlCol="0">
            <a:spAutoFit/>
          </a:bodyPr>
          <a:lstStyle/>
          <a:p>
            <a:r>
              <a:rPr lang="en-US" sz="3200" dirty="0" smtClean="0">
                <a:solidFill>
                  <a:srgbClr val="0000FF"/>
                </a:solidFill>
                <a:latin typeface="Times New Roman" panose="02020603050405020304" pitchFamily="18" charset="0"/>
                <a:cs typeface="Times New Roman" panose="02020603050405020304" pitchFamily="18" charset="0"/>
              </a:rPr>
              <a:t>3.2 </a:t>
            </a:r>
            <a:r>
              <a:rPr lang="en-US" sz="3200" dirty="0" err="1" smtClean="0">
                <a:solidFill>
                  <a:srgbClr val="0000FF"/>
                </a:solidFill>
                <a:latin typeface="Times New Roman" panose="02020603050405020304" pitchFamily="18" charset="0"/>
                <a:cs typeface="Times New Roman" panose="02020603050405020304" pitchFamily="18" charset="0"/>
              </a:rPr>
              <a:t>Các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bước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thực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hành</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7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6"/>
                                        </p:tgtEl>
                                        <p:attrNameLst>
                                          <p:attrName>ppt_w</p:attrName>
                                        </p:attrNameLst>
                                      </p:cBhvr>
                                      <p:tavLst>
                                        <p:tav tm="0">
                                          <p:val>
                                            <p:strVal val="ppt_w"/>
                                          </p:val>
                                        </p:tav>
                                        <p:tav tm="100000">
                                          <p:val>
                                            <p:fltVal val="0"/>
                                          </p:val>
                                        </p:tav>
                                      </p:tavLst>
                                    </p:anim>
                                    <p:anim calcmode="lin" valueType="num">
                                      <p:cBhvr>
                                        <p:cTn id="17" dur="500"/>
                                        <p:tgtEl>
                                          <p:spTgt spid="6"/>
                                        </p:tgtEl>
                                        <p:attrNameLst>
                                          <p:attrName>ppt_h</p:attrName>
                                        </p:attrNameLst>
                                      </p:cBhvr>
                                      <p:tavLst>
                                        <p:tav tm="0">
                                          <p:val>
                                            <p:strVal val="ppt_h"/>
                                          </p:val>
                                        </p:tav>
                                        <p:tav tm="100000">
                                          <p:val>
                                            <p:fltVal val="0"/>
                                          </p:val>
                                        </p:tav>
                                      </p:tavLst>
                                    </p:anim>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9651"/>
            <a:ext cx="4419600" cy="533717"/>
          </a:xfrm>
        </p:spPr>
        <p:txBody>
          <a:bodyPr>
            <a:noAutofit/>
          </a:bodyPr>
          <a:lstStyle/>
          <a:p>
            <a:r>
              <a:rPr lang="en-US" sz="3200" b="1" u="sng" dirty="0" err="1">
                <a:solidFill>
                  <a:srgbClr val="FF0000"/>
                </a:solidFill>
                <a:latin typeface="Times New Roman" panose="02020603050405020304" pitchFamily="18" charset="0"/>
                <a:cs typeface="Times New Roman" panose="02020603050405020304" pitchFamily="18" charset="0"/>
              </a:rPr>
              <a:t>Các</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bước</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gieo</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trồng</a:t>
            </a:r>
            <a:r>
              <a:rPr lang="en-US" sz="3200" b="1" u="sng"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217170" y="457200"/>
            <a:ext cx="8862060" cy="6324600"/>
          </a:xfrm>
        </p:spPr>
        <p:txBody>
          <a:bodyPr>
            <a:noAutofit/>
          </a:bodyPr>
          <a:lstStyle/>
          <a:p>
            <a:pPr marL="0" indent="0">
              <a:buNone/>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Bước</a:t>
            </a:r>
            <a:r>
              <a:rPr lang="en-US" sz="2800" b="1" dirty="0">
                <a:solidFill>
                  <a:srgbClr val="0000FF"/>
                </a:solidFill>
                <a:latin typeface="Times New Roman" panose="02020603050405020304" pitchFamily="18" charset="0"/>
                <a:cs typeface="Times New Roman" panose="02020603050405020304" pitchFamily="18" charset="0"/>
              </a:rPr>
              <a:t> 1</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định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vụ</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phương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thức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gieo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trồng</a:t>
            </a:r>
            <a:r>
              <a:rPr lang="en-US" sz="2800" dirty="0">
                <a:solidFill>
                  <a:srgbClr val="0000FF"/>
                </a:solidFill>
                <a:latin typeface="Times New Roman" panose="02020603050405020304" pitchFamily="18" charset="0"/>
                <a:cs typeface="Times New Roman" panose="02020603050405020304" pitchFamily="18" charset="0"/>
              </a:rPr>
              <a:t>:</a:t>
            </a:r>
          </a:p>
          <a:p>
            <a:pPr marL="0" indent="0">
              <a:buNone/>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vụ</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gieo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trồng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phù</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hợp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giống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cây</a:t>
            </a:r>
            <a:r>
              <a:rPr lang="en-US" sz="2800" dirty="0">
                <a:solidFill>
                  <a:srgbClr val="0000FF"/>
                </a:solidFill>
                <a:latin typeface="Times New Roman" panose="02020603050405020304" pitchFamily="18" charset="0"/>
                <a:cs typeface="Times New Roman" panose="02020603050405020304" pitchFamily="18" charset="0"/>
              </a:rPr>
              <a:t> con </a:t>
            </a:r>
            <a:r>
              <a:rPr lang="en-US" sz="2800" dirty="0" err="1">
                <a:solidFill>
                  <a:srgbClr val="0000FF"/>
                </a:solidFill>
                <a:latin typeface="Times New Roman" panose="02020603050405020304" pitchFamily="18" charset="0"/>
                <a:cs typeface="Times New Roman" panose="02020603050405020304" pitchFamily="18" charset="0"/>
              </a:rPr>
              <a:t>dự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định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trồng</a:t>
            </a:r>
            <a:endParaRPr lang="en-US" sz="2800" dirty="0">
              <a:solidFill>
                <a:srgbClr val="0000FF"/>
              </a:solidFill>
              <a:latin typeface="Times New Roman" panose="02020603050405020304" pitchFamily="18" charset="0"/>
              <a:cs typeface="Times New Roman" panose="02020603050405020304" pitchFamily="18" charset="0"/>
            </a:endParaRPr>
          </a:p>
          <a:p>
            <a:pPr marL="0" indent="0">
              <a:buNone/>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định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phương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thức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định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trồng</a:t>
            </a:r>
            <a:endParaRPr lang="en-US" sz="2800" dirty="0">
              <a:solidFill>
                <a:srgbClr val="0000FF"/>
              </a:solidFill>
              <a:latin typeface="Times New Roman" panose="02020603050405020304" pitchFamily="18" charset="0"/>
              <a:cs typeface="Times New Roman" panose="02020603050405020304" pitchFamily="18" charset="0"/>
            </a:endParaRPr>
          </a:p>
          <a:p>
            <a:pPr marL="0" indent="0">
              <a:buNone/>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Bước</a:t>
            </a:r>
            <a:r>
              <a:rPr lang="en-US" sz="2800" b="1" dirty="0">
                <a:solidFill>
                  <a:srgbClr val="0000FF"/>
                </a:solidFill>
                <a:latin typeface="Times New Roman" panose="02020603050405020304" pitchFamily="18" charset="0"/>
                <a:cs typeface="Times New Roman" panose="02020603050405020304" pitchFamily="18" charset="0"/>
              </a:rPr>
              <a:t> 2</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Kiểm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giống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hoặc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cây</a:t>
            </a:r>
            <a:r>
              <a:rPr lang="en-US" sz="2800" dirty="0">
                <a:solidFill>
                  <a:srgbClr val="0000FF"/>
                </a:solidFill>
                <a:latin typeface="Times New Roman" panose="02020603050405020304" pitchFamily="18" charset="0"/>
                <a:cs typeface="Times New Roman" panose="02020603050405020304" pitchFamily="18" charset="0"/>
              </a:rPr>
              <a:t> con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trồng</a:t>
            </a:r>
            <a:endParaRPr lang="en-US" sz="2800" dirty="0">
              <a:solidFill>
                <a:srgbClr val="0000FF"/>
              </a:solidFill>
              <a:latin typeface="Times New Roman" panose="02020603050405020304" pitchFamily="18" charset="0"/>
              <a:cs typeface="Times New Roman" panose="02020603050405020304" pitchFamily="18" charset="0"/>
            </a:endParaRPr>
          </a:p>
          <a:p>
            <a:pPr marL="0" indent="0">
              <a:buNone/>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giống</a:t>
            </a:r>
            <a:r>
              <a:rPr lang="en-US" sz="2800" dirty="0">
                <a:solidFill>
                  <a:srgbClr val="0000FF"/>
                </a:solidFill>
                <a:latin typeface="Times New Roman" panose="02020603050405020304" pitchFamily="18" charset="0"/>
                <a:cs typeface="Times New Roman" panose="02020603050405020304" pitchFamily="18" charset="0"/>
              </a:rPr>
              <a:t>/</a:t>
            </a:r>
            <a:r>
              <a:rPr lang="en-US" sz="2800" dirty="0" err="1">
                <a:solidFill>
                  <a:srgbClr val="0000FF"/>
                </a:solidFill>
                <a:latin typeface="Times New Roman" panose="02020603050405020304" pitchFamily="18" charset="0"/>
                <a:cs typeface="Times New Roman" panose="02020603050405020304" pitchFamily="18" charset="0"/>
              </a:rPr>
              <a:t>cây</a:t>
            </a:r>
            <a:r>
              <a:rPr lang="en-US" sz="2800" dirty="0">
                <a:solidFill>
                  <a:srgbClr val="0000FF"/>
                </a:solidFill>
                <a:latin typeface="Times New Roman" panose="02020603050405020304" pitchFamily="18" charset="0"/>
                <a:cs typeface="Times New Roman" panose="02020603050405020304" pitchFamily="18" charset="0"/>
              </a:rPr>
              <a:t>  con  </a:t>
            </a:r>
            <a:r>
              <a:rPr lang="en-US" sz="2800" dirty="0" err="1">
                <a:solidFill>
                  <a:srgbClr val="0000FF"/>
                </a:solidFill>
                <a:latin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khoẻ</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sâu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bênh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đã</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ngâm</a:t>
            </a:r>
            <a:r>
              <a:rPr lang="en-US" sz="2800" dirty="0">
                <a:solidFill>
                  <a:srgbClr val="0000FF"/>
                </a:solidFill>
                <a:latin typeface="Times New Roman" panose="02020603050405020304" pitchFamily="18" charset="0"/>
                <a:cs typeface="Times New Roman" panose="02020603050405020304" pitchFamily="18" charset="0"/>
              </a:rPr>
              <a:t> ủ (</a:t>
            </a:r>
            <a:r>
              <a:rPr lang="en-US" sz="2800" dirty="0" err="1">
                <a:solidFill>
                  <a:srgbClr val="0000FF"/>
                </a:solidFill>
                <a:latin typeface="Times New Roman" panose="02020603050405020304" pitchFamily="18" charset="0"/>
                <a:cs typeface="Times New Roman" panose="02020603050405020304" pitchFamily="18" charset="0"/>
              </a:rPr>
              <a:t>nếu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cần</a:t>
            </a:r>
            <a:r>
              <a:rPr lang="en-US" sz="2800" dirty="0">
                <a:solidFill>
                  <a:srgbClr val="0000FF"/>
                </a:solidFill>
                <a:latin typeface="Times New Roman" panose="02020603050405020304" pitchFamily="18" charset="0"/>
                <a:cs typeface="Times New Roman" panose="02020603050405020304" pitchFamily="18" charset="0"/>
              </a:rPr>
              <a:t>)</a:t>
            </a:r>
          </a:p>
          <a:p>
            <a:pPr marL="0" indent="0">
              <a:buNone/>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đủ</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ẩm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xốp</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a:p>
            <a:pPr marL="0" indent="0">
              <a:buNone/>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Bước</a:t>
            </a:r>
            <a:r>
              <a:rPr lang="en-US" sz="2800" b="1" dirty="0">
                <a:solidFill>
                  <a:srgbClr val="0000FF"/>
                </a:solidFill>
                <a:latin typeface="Times New Roman" panose="02020603050405020304" pitchFamily="18" charset="0"/>
                <a:cs typeface="Times New Roman" panose="02020603050405020304" pitchFamily="18" charset="0"/>
              </a:rPr>
              <a:t> 3</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Tiến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gieo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trồng</a:t>
            </a:r>
            <a:endParaRPr lang="en-US" sz="2800" dirty="0">
              <a:solidFill>
                <a:srgbClr val="0000FF"/>
              </a:solidFill>
              <a:latin typeface="Times New Roman" panose="02020603050405020304" pitchFamily="18" charset="0"/>
              <a:cs typeface="Times New Roman" panose="02020603050405020304" pitchFamily="18" charset="0"/>
            </a:endParaRPr>
          </a:p>
          <a:p>
            <a:pPr marL="0" indent="0">
              <a:buNone/>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Khoảng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đều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nhau</a:t>
            </a:r>
            <a:endParaRPr lang="en-US" sz="2800" dirty="0">
              <a:solidFill>
                <a:srgbClr val="0000FF"/>
              </a:solidFill>
              <a:latin typeface="Times New Roman" panose="02020603050405020304" pitchFamily="18" charset="0"/>
              <a:cs typeface="Times New Roman" panose="02020603050405020304" pitchFamily="18" charset="0"/>
            </a:endParaRPr>
          </a:p>
          <a:p>
            <a:pPr marL="0" indent="0">
              <a:buNone/>
            </a:pP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sâu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đặt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giống</a:t>
            </a:r>
            <a:r>
              <a:rPr lang="en-US" sz="2800" dirty="0">
                <a:solidFill>
                  <a:srgbClr val="0000FF"/>
                </a:solidFill>
                <a:latin typeface="Times New Roman" panose="02020603050405020304" pitchFamily="18" charset="0"/>
                <a:cs typeface="Times New Roman" panose="02020603050405020304" pitchFamily="18" charset="0"/>
              </a:rPr>
              <a:t>/</a:t>
            </a:r>
            <a:r>
              <a:rPr lang="en-US" sz="2800" dirty="0" err="1">
                <a:solidFill>
                  <a:srgbClr val="0000FF"/>
                </a:solidFill>
                <a:latin typeface="Times New Roman" panose="02020603050405020304" pitchFamily="18" charset="0"/>
                <a:cs typeface="Times New Roman" panose="02020603050405020304" pitchFamily="18" charset="0"/>
              </a:rPr>
              <a:t>cây</a:t>
            </a:r>
            <a:r>
              <a:rPr lang="en-US" sz="2800" dirty="0">
                <a:solidFill>
                  <a:srgbClr val="0000FF"/>
                </a:solidFill>
                <a:latin typeface="Times New Roman" panose="02020603050405020304" pitchFamily="18" charset="0"/>
                <a:cs typeface="Times New Roman" panose="02020603050405020304" pitchFamily="18" charset="0"/>
              </a:rPr>
              <a:t> con </a:t>
            </a:r>
            <a:r>
              <a:rPr lang="en-US" sz="2800" dirty="0" err="1">
                <a:solidFill>
                  <a:srgbClr val="0000FF"/>
                </a:solidFill>
                <a:latin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phù</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hợp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giống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cây</a:t>
            </a:r>
            <a:r>
              <a:rPr lang="en-US" sz="28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203" y="794296"/>
            <a:ext cx="8458200"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vi-VN" sz="2800" b="1" dirty="0" smtClean="0">
                <a:solidFill>
                  <a:srgbClr val="FF0000"/>
                </a:solidFill>
                <a:latin typeface="Times New Roman" panose="02020603050405020304" pitchFamily="18" charset="0"/>
                <a:cs typeface="Times New Roman" panose="02020603050405020304" pitchFamily="18" charset="0"/>
              </a:rPr>
              <a:t>3</a:t>
            </a:r>
            <a:r>
              <a:rPr lang="vi-VN" sz="2800" b="1" dirty="0">
                <a:solidFill>
                  <a:srgbClr val="FF0000"/>
                </a:solidFill>
                <a:latin typeface="Times New Roman" panose="02020603050405020304" pitchFamily="18" charset="0"/>
                <a:cs typeface="Times New Roman" panose="02020603050405020304" pitchFamily="18" charset="0"/>
              </a:rPr>
              <a:t>. Em hãy chọn lựa phương thức gieo trồng cho các loại cây sau đây: lúa, mía, ngô, sắn, cam, đỗ (đậu), …</a:t>
            </a:r>
          </a:p>
        </p:txBody>
      </p:sp>
      <p:sp>
        <p:nvSpPr>
          <p:cNvPr id="3" name="Text Box 2"/>
          <p:cNvSpPr txBox="1"/>
          <p:nvPr/>
        </p:nvSpPr>
        <p:spPr>
          <a:xfrm>
            <a:off x="2438400" y="45488"/>
            <a:ext cx="3900805" cy="706755"/>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VẬN DỤNG</a:t>
            </a:r>
          </a:p>
        </p:txBody>
      </p:sp>
      <p:sp>
        <p:nvSpPr>
          <p:cNvPr id="4" name="Rectangle 3"/>
          <p:cNvSpPr/>
          <p:nvPr/>
        </p:nvSpPr>
        <p:spPr>
          <a:xfrm>
            <a:off x="235902" y="794296"/>
            <a:ext cx="8305800" cy="523220"/>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1. Địa phương em có những thời vụ gieo trồng nào?</a:t>
            </a:r>
          </a:p>
        </p:txBody>
      </p:sp>
      <p:sp>
        <p:nvSpPr>
          <p:cNvPr id="5" name="Rectangle 4"/>
          <p:cNvSpPr/>
          <p:nvPr/>
        </p:nvSpPr>
        <p:spPr>
          <a:xfrm>
            <a:off x="1676400" y="1325722"/>
            <a:ext cx="3352800" cy="1815882"/>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C</a:t>
            </a:r>
            <a:r>
              <a:rPr lang="vi-VN" sz="2800" dirty="0" smtClean="0">
                <a:solidFill>
                  <a:srgbClr val="0000FF"/>
                </a:solidFill>
                <a:latin typeface="Times New Roman" panose="02020603050405020304" pitchFamily="18" charset="0"/>
                <a:cs typeface="Times New Roman" panose="02020603050405020304" pitchFamily="18" charset="0"/>
              </a:rPr>
              <a:t>ó </a:t>
            </a:r>
            <a:r>
              <a:rPr lang="vi-VN" sz="2800" dirty="0">
                <a:solidFill>
                  <a:srgbClr val="0000FF"/>
                </a:solidFill>
                <a:latin typeface="Times New Roman" panose="02020603050405020304" pitchFamily="18" charset="0"/>
                <a:cs typeface="Times New Roman" panose="02020603050405020304" pitchFamily="18" charset="0"/>
              </a:rPr>
              <a:t>3 vụ gieo trồng là: </a:t>
            </a:r>
          </a:p>
          <a:p>
            <a:r>
              <a:rPr lang="vi-VN" sz="2800" dirty="0">
                <a:solidFill>
                  <a:srgbClr val="0000FF"/>
                </a:solidFill>
                <a:latin typeface="Times New Roman" panose="02020603050405020304" pitchFamily="18" charset="0"/>
                <a:cs typeface="Times New Roman" panose="02020603050405020304" pitchFamily="18" charset="0"/>
              </a:rPr>
              <a:t>   + Vụ xuân hè;</a:t>
            </a:r>
          </a:p>
          <a:p>
            <a:r>
              <a:rPr lang="vi-VN" sz="2800" dirty="0">
                <a:solidFill>
                  <a:srgbClr val="0000FF"/>
                </a:solidFill>
                <a:latin typeface="Times New Roman" panose="02020603050405020304" pitchFamily="18" charset="0"/>
                <a:cs typeface="Times New Roman" panose="02020603050405020304" pitchFamily="18" charset="0"/>
              </a:rPr>
              <a:t>   + Vụ hè thu;</a:t>
            </a:r>
          </a:p>
          <a:p>
            <a:r>
              <a:rPr lang="vi-VN" sz="2800" dirty="0">
                <a:solidFill>
                  <a:srgbClr val="0000FF"/>
                </a:solidFill>
                <a:latin typeface="Times New Roman" panose="02020603050405020304" pitchFamily="18" charset="0"/>
                <a:cs typeface="Times New Roman" panose="02020603050405020304" pitchFamily="18" charset="0"/>
              </a:rPr>
              <a:t>   + Vụ đông xuân</a:t>
            </a:r>
          </a:p>
        </p:txBody>
      </p:sp>
      <p:sp>
        <p:nvSpPr>
          <p:cNvPr id="6" name="Rectangle 5"/>
          <p:cNvSpPr/>
          <p:nvPr/>
        </p:nvSpPr>
        <p:spPr>
          <a:xfrm>
            <a:off x="235902" y="806872"/>
            <a:ext cx="8153400" cy="954107"/>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2. Hãy kể tên một số loại cây trồng được gieo trồng vào thời vụ đó.</a:t>
            </a:r>
          </a:p>
        </p:txBody>
      </p:sp>
      <p:sp>
        <p:nvSpPr>
          <p:cNvPr id="7" name="Rectangle 6"/>
          <p:cNvSpPr/>
          <p:nvPr/>
        </p:nvSpPr>
        <p:spPr>
          <a:xfrm>
            <a:off x="369545" y="1753945"/>
            <a:ext cx="7873487" cy="1815882"/>
          </a:xfrm>
          <a:prstGeom prst="rect">
            <a:avLst/>
          </a:prstGeom>
        </p:spPr>
        <p:txBody>
          <a:bodyPr wrap="square">
            <a:spAutoFit/>
          </a:bodyPr>
          <a:lstStyle/>
          <a:p>
            <a:r>
              <a:rPr lang="vi-VN" sz="2800" dirty="0" smtClean="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Vụ xuân hè: lúa, ngô, cây cà chua, dưa chuột, bầu mướp, …</a:t>
            </a:r>
          </a:p>
          <a:p>
            <a:r>
              <a:rPr lang="vi-VN" sz="2800" dirty="0" smtClean="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Vụ hè thu: cây ổi, cây vải, lúa, ngô, cà rốt</a:t>
            </a:r>
          </a:p>
          <a:p>
            <a:r>
              <a:rPr lang="vi-VN" sz="2800" dirty="0" smtClean="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Vụ đông xuân: ngô, khoai, su hào, súp lơ, cải bắp,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4"/>
                                        </p:tgtEl>
                                        <p:attrNameLst>
                                          <p:attrName>ppt_w</p:attrName>
                                        </p:attrNameLst>
                                      </p:cBhvr>
                                      <p:tavLst>
                                        <p:tav tm="0">
                                          <p:val>
                                            <p:strVal val="ppt_w"/>
                                          </p:val>
                                        </p:tav>
                                        <p:tav tm="100000">
                                          <p:val>
                                            <p:fltVal val="0"/>
                                          </p:val>
                                        </p:tav>
                                      </p:tavLst>
                                    </p:anim>
                                    <p:anim calcmode="lin" valueType="num">
                                      <p:cBhvr>
                                        <p:cTn id="17" dur="500"/>
                                        <p:tgtEl>
                                          <p:spTgt spid="4"/>
                                        </p:tgtEl>
                                        <p:attrNameLst>
                                          <p:attrName>ppt_h</p:attrName>
                                        </p:attrNameLst>
                                      </p:cBhvr>
                                      <p:tavLst>
                                        <p:tav tm="0">
                                          <p:val>
                                            <p:strVal val="ppt_h"/>
                                          </p:val>
                                        </p:tav>
                                        <p:tav tm="100000">
                                          <p:val>
                                            <p:fltVal val="0"/>
                                          </p:val>
                                        </p:tav>
                                      </p:tavLst>
                                    </p:anim>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53" presetClass="exit" presetSubtype="32" fill="hold" grpId="1" nodeType="withEffect">
                                  <p:stCondLst>
                                    <p:cond delay="0"/>
                                  </p:stCondLst>
                                  <p:childTnLst>
                                    <p:anim calcmode="lin" valueType="num">
                                      <p:cBhvr>
                                        <p:cTn id="21" dur="500"/>
                                        <p:tgtEl>
                                          <p:spTgt spid="5"/>
                                        </p:tgtEl>
                                        <p:attrNameLst>
                                          <p:attrName>ppt_w</p:attrName>
                                        </p:attrNameLst>
                                      </p:cBhvr>
                                      <p:tavLst>
                                        <p:tav tm="0">
                                          <p:val>
                                            <p:strVal val="ppt_w"/>
                                          </p:val>
                                        </p:tav>
                                        <p:tav tm="100000">
                                          <p:val>
                                            <p:fltVal val="0"/>
                                          </p:val>
                                        </p:tav>
                                      </p:tavLst>
                                    </p:anim>
                                    <p:anim calcmode="lin" valueType="num">
                                      <p:cBhvr>
                                        <p:cTn id="22" dur="500"/>
                                        <p:tgtEl>
                                          <p:spTgt spid="5"/>
                                        </p:tgtEl>
                                        <p:attrNameLst>
                                          <p:attrName>ppt_h</p:attrName>
                                        </p:attrNameLst>
                                      </p:cBhvr>
                                      <p:tavLst>
                                        <p:tav tm="0">
                                          <p:val>
                                            <p:strVal val="ppt_h"/>
                                          </p:val>
                                        </p:tav>
                                        <p:tav tm="100000">
                                          <p:val>
                                            <p:fltVal val="0"/>
                                          </p:val>
                                        </p:tav>
                                      </p:tavLst>
                                    </p:anim>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grpId="1" nodeType="clickEffect">
                                  <p:stCondLst>
                                    <p:cond delay="0"/>
                                  </p:stCondLst>
                                  <p:childTnLst>
                                    <p:anim calcmode="lin" valueType="num">
                                      <p:cBhvr>
                                        <p:cTn id="38" dur="500"/>
                                        <p:tgtEl>
                                          <p:spTgt spid="6"/>
                                        </p:tgtEl>
                                        <p:attrNameLst>
                                          <p:attrName>ppt_w</p:attrName>
                                        </p:attrNameLst>
                                      </p:cBhvr>
                                      <p:tavLst>
                                        <p:tav tm="0">
                                          <p:val>
                                            <p:strVal val="ppt_w"/>
                                          </p:val>
                                        </p:tav>
                                        <p:tav tm="100000">
                                          <p:val>
                                            <p:fltVal val="0"/>
                                          </p:val>
                                        </p:tav>
                                      </p:tavLst>
                                    </p:anim>
                                    <p:anim calcmode="lin" valueType="num">
                                      <p:cBhvr>
                                        <p:cTn id="39" dur="500"/>
                                        <p:tgtEl>
                                          <p:spTgt spid="6"/>
                                        </p:tgtEl>
                                        <p:attrNameLst>
                                          <p:attrName>ppt_h</p:attrName>
                                        </p:attrNameLst>
                                      </p:cBhvr>
                                      <p:tavLst>
                                        <p:tav tm="0">
                                          <p:val>
                                            <p:strVal val="ppt_h"/>
                                          </p:val>
                                        </p:tav>
                                        <p:tav tm="100000">
                                          <p:val>
                                            <p:fltVal val="0"/>
                                          </p:val>
                                        </p:tav>
                                      </p:tavLst>
                                    </p:anim>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53" presetClass="exit" presetSubtype="32" fill="hold" grpId="1" nodeType="withEffect">
                                  <p:stCondLst>
                                    <p:cond delay="0"/>
                                  </p:stCondLst>
                                  <p:childTnLst>
                                    <p:anim calcmode="lin" valueType="num">
                                      <p:cBhvr>
                                        <p:cTn id="43" dur="500"/>
                                        <p:tgtEl>
                                          <p:spTgt spid="7"/>
                                        </p:tgtEl>
                                        <p:attrNameLst>
                                          <p:attrName>ppt_w</p:attrName>
                                        </p:attrNameLst>
                                      </p:cBhvr>
                                      <p:tavLst>
                                        <p:tav tm="0">
                                          <p:val>
                                            <p:strVal val="ppt_w"/>
                                          </p:val>
                                        </p:tav>
                                        <p:tav tm="100000">
                                          <p:val>
                                            <p:fltVal val="0"/>
                                          </p:val>
                                        </p:tav>
                                      </p:tavLst>
                                    </p:anim>
                                    <p:anim calcmode="lin" valueType="num">
                                      <p:cBhvr>
                                        <p:cTn id="44" dur="500"/>
                                        <p:tgtEl>
                                          <p:spTgt spid="7"/>
                                        </p:tgtEl>
                                        <p:attrNameLst>
                                          <p:attrName>ppt_h</p:attrName>
                                        </p:attrNameLst>
                                      </p:cBhvr>
                                      <p:tavLst>
                                        <p:tav tm="0">
                                          <p:val>
                                            <p:strVal val="ppt_h"/>
                                          </p:val>
                                        </p:tav>
                                        <p:tav tm="100000">
                                          <p:val>
                                            <p:fltVal val="0"/>
                                          </p:val>
                                        </p:tav>
                                      </p:tavLst>
                                    </p:anim>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arn(inVertical)">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 grpId="1"/>
      <p:bldP spid="5" grpId="0"/>
      <p:bldP spid="5" grpId="1"/>
      <p:bldP spid="6" grpId="0"/>
      <p:bldP spid="6" grpId="1"/>
      <p:bldP spid="7" grpId="0"/>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85" y="1066800"/>
            <a:ext cx="3048000" cy="685800"/>
          </a:xfrm>
        </p:spPr>
        <p:txBody>
          <a:bodyPr>
            <a:normAutofit/>
          </a:bodyPr>
          <a:lstStyle/>
          <a:p>
            <a:pPr algn="l"/>
            <a:r>
              <a:rPr lang="en-US" sz="3200" b="1" dirty="0">
                <a:solidFill>
                  <a:srgbClr val="FF0000"/>
                </a:solidFill>
                <a:latin typeface="Times New Roman" panose="02020603050405020304" pitchFamily="18" charset="0"/>
                <a:cs typeface="Times New Roman" panose="02020603050405020304" pitchFamily="18" charset="0"/>
              </a:rPr>
              <a:t>4</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Chăm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sóc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cây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28600" y="1762125"/>
            <a:ext cx="4267200" cy="1895475"/>
          </a:xfrm>
        </p:spPr>
        <p:txBody>
          <a:bodyPr>
            <a:normAutofit/>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So </a:t>
            </a:r>
            <a:r>
              <a:rPr lang="en-US" dirty="0" err="1">
                <a:solidFill>
                  <a:srgbClr val="FF0000"/>
                </a:solidFill>
                <a:latin typeface="Times New Roman" panose="02020603050405020304" pitchFamily="18" charset="0"/>
                <a:cs typeface="Times New Roman" panose="02020603050405020304" pitchFamily="18" charset="0"/>
              </a:rPr>
              <a:t>sánh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sự</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triển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2 </a:t>
            </a:r>
            <a:r>
              <a:rPr lang="en-US" dirty="0" err="1">
                <a:solidFill>
                  <a:srgbClr val="FF0000"/>
                </a:solidFill>
                <a:latin typeface="Times New Roman" panose="02020603050405020304" pitchFamily="18" charset="0"/>
                <a:cs typeface="Times New Roman" panose="02020603050405020304" pitchFamily="18" charset="0"/>
              </a:rPr>
              <a:t>cây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trồng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trong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hình</a:t>
            </a:r>
            <a:r>
              <a:rPr lang="en-US" dirty="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3.6.</a:t>
            </a:r>
          </a:p>
          <a:p>
            <a:pPr marL="0" indent="0">
              <a:buNone/>
            </a:pP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Nguyên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tạo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nên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sự</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biệt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gì</a:t>
            </a:r>
            <a:r>
              <a:rPr lang="en-US" dirty="0">
                <a:solidFill>
                  <a:srgbClr val="FF0000"/>
                </a:solidFill>
                <a:latin typeface="Times New Roman" panose="02020603050405020304" pitchFamily="18" charset="0"/>
                <a:cs typeface="Times New Roman" panose="02020603050405020304" pitchFamily="18" charset="0"/>
              </a:rPr>
              <a:t>?</a:t>
            </a:r>
          </a:p>
        </p:txBody>
      </p:sp>
      <p:pic>
        <p:nvPicPr>
          <p:cNvPr id="4" name="Content Placeholder 3" descr="cau-hoi-8-trang-18-cong-nghe-lop-7-chan-troi"/>
          <p:cNvPicPr>
            <a:picLocks noGrp="1" noChangeAspect="1"/>
          </p:cNvPicPr>
          <p:nvPr>
            <p:ph sz="half" idx="2"/>
          </p:nvPr>
        </p:nvPicPr>
        <p:blipFill>
          <a:blip r:embed="rId2"/>
          <a:stretch>
            <a:fillRect/>
          </a:stretch>
        </p:blipFill>
        <p:spPr>
          <a:xfrm>
            <a:off x="4506036" y="1600200"/>
            <a:ext cx="4413809" cy="4114800"/>
          </a:xfrm>
          <a:prstGeom prst="rect">
            <a:avLst/>
          </a:prstGeom>
        </p:spPr>
      </p:pic>
      <p:sp>
        <p:nvSpPr>
          <p:cNvPr id="100" name="Text Box 99"/>
          <p:cNvSpPr txBox="1"/>
          <p:nvPr/>
        </p:nvSpPr>
        <p:spPr>
          <a:xfrm>
            <a:off x="218364" y="1752600"/>
            <a:ext cx="4171951" cy="3970318"/>
          </a:xfrm>
          <a:prstGeom prst="rect">
            <a:avLst/>
          </a:prstGeom>
          <a:noFill/>
          <a:ln w="9525">
            <a:noFill/>
          </a:ln>
        </p:spPr>
        <p:txBody>
          <a:bodyPr wrap="square">
            <a:spAutoFit/>
          </a:bodyPr>
          <a:lstStyle/>
          <a:p>
            <a:pPr indent="0"/>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Cùng</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một</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giống</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cây</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nhưng</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có</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những</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cây</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có</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khả</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năng</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phát</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triển</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tốt</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có</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cây</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có</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sức</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sống</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kém</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Vì</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vậy</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khi</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trồng</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cây</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phải</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lựa</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chọn</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giống</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cây</a:t>
            </a:r>
            <a:r>
              <a:rPr lang="en-US" sz="2800" b="0" dirty="0">
                <a:solidFill>
                  <a:srgbClr val="0000FF"/>
                </a:solidFill>
                <a:latin typeface="Times New Roman" panose="02020603050405020304" pitchFamily="18" charset="0"/>
              </a:rPr>
              <a:t> con </a:t>
            </a:r>
            <a:r>
              <a:rPr lang="en-US" sz="2800" b="0" dirty="0" err="1">
                <a:solidFill>
                  <a:srgbClr val="0000FF"/>
                </a:solidFill>
                <a:latin typeface="Times New Roman" panose="02020603050405020304" pitchFamily="18" charset="0"/>
              </a:rPr>
              <a:t>khoẻ</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mạnh</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như</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nhau</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để</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đối</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chiếu</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với</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việc</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chăm</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sóc</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nếu</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không</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kết</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quả</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có</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khi</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không</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như</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mong</a:t>
            </a:r>
            <a:r>
              <a:rPr lang="en-US" sz="2800" b="0" dirty="0">
                <a:solidFill>
                  <a:srgbClr val="0000FF"/>
                </a:solidFill>
                <a:latin typeface="Times New Roman" panose="02020603050405020304" pitchFamily="18" charset="0"/>
              </a:rPr>
              <a:t> </a:t>
            </a:r>
            <a:r>
              <a:rPr lang="en-US" sz="2800" b="0" dirty="0" err="1">
                <a:solidFill>
                  <a:srgbClr val="0000FF"/>
                </a:solidFill>
                <a:latin typeface="Times New Roman" panose="02020603050405020304" pitchFamily="18" charset="0"/>
              </a:rPr>
              <a:t>muốn</a:t>
            </a:r>
            <a:r>
              <a:rPr lang="en-US" sz="2800" b="0" dirty="0">
                <a:solidFill>
                  <a:srgbClr val="0000FF"/>
                </a:solidFill>
                <a:latin typeface="Times New Roman" panose="02020603050405020304" pitchFamily="18" charset="0"/>
              </a:rPr>
              <a:t>.</a:t>
            </a:r>
            <a:endParaRPr lang="en-US" sz="2800" dirty="0">
              <a:solidFill>
                <a:srgbClr val="0000FF"/>
              </a:solidFill>
            </a:endParaRPr>
          </a:p>
        </p:txBody>
      </p:sp>
      <p:sp>
        <p:nvSpPr>
          <p:cNvPr id="6" name="Rectangle 5"/>
          <p:cNvSpPr/>
          <p:nvPr/>
        </p:nvSpPr>
        <p:spPr>
          <a:xfrm>
            <a:off x="1172210" y="90845"/>
            <a:ext cx="6781800" cy="584775"/>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BÀI 3. QUY TRÌNH TRỒNG TRỌT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3149" y="558225"/>
            <a:ext cx="2475358" cy="584775"/>
          </a:xfrm>
          <a:prstGeom prst="rect">
            <a:avLst/>
          </a:prstGeom>
        </p:spPr>
        <p:txBody>
          <a:bodyPr wrap="none">
            <a:spAutoFit/>
          </a:bodyPr>
          <a:lstStyle/>
          <a:p>
            <a:pPr lvl="0" fontAlgn="base">
              <a:spcBef>
                <a:spcPct val="0"/>
              </a:spcBef>
              <a:spcAft>
                <a:spcPct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Gieo</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trồng</a:t>
            </a:r>
            <a:endPar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3">
                                            <p:txEl>
                                              <p:pRg st="0" end="0"/>
                                            </p:txEl>
                                          </p:spTgt>
                                        </p:tgtEl>
                                        <p:attrNameLst>
                                          <p:attrName>ppt_w</p:attrName>
                                        </p:attrNameLst>
                                      </p:cBhvr>
                                      <p:tavLst>
                                        <p:tav tm="0">
                                          <p:val>
                                            <p:strVal val="ppt_w"/>
                                          </p:val>
                                        </p:tav>
                                        <p:tav tm="100000">
                                          <p:val>
                                            <p:fltVal val="0"/>
                                          </p:val>
                                        </p:tav>
                                      </p:tavLst>
                                    </p:anim>
                                    <p:anim calcmode="lin" valueType="num">
                                      <p:cBhvr>
                                        <p:cTn id="2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28" dur="500"/>
                                        <p:tgtEl>
                                          <p:spTgt spid="3">
                                            <p:txEl>
                                              <p:pRg st="0" end="0"/>
                                            </p:txEl>
                                          </p:spTgt>
                                        </p:tgtEl>
                                      </p:cBhvr>
                                    </p:animEffect>
                                    <p:set>
                                      <p:cBhvr>
                                        <p:cTn id="2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500"/>
                                        <p:tgtEl>
                                          <p:spTgt spid="3">
                                            <p:txEl>
                                              <p:pRg st="1" end="1"/>
                                            </p:txEl>
                                          </p:spTgt>
                                        </p:tgtEl>
                                        <p:attrNameLst>
                                          <p:attrName>ppt_w</p:attrName>
                                        </p:attrNameLst>
                                      </p:cBhvr>
                                      <p:tavLst>
                                        <p:tav tm="0">
                                          <p:val>
                                            <p:strVal val="ppt_w"/>
                                          </p:val>
                                        </p:tav>
                                        <p:tav tm="100000">
                                          <p:val>
                                            <p:fltVal val="0"/>
                                          </p:val>
                                        </p:tav>
                                      </p:tavLst>
                                    </p:anim>
                                    <p:anim calcmode="lin" valueType="num">
                                      <p:cBhvr>
                                        <p:cTn id="34"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35" dur="500"/>
                                        <p:tgtEl>
                                          <p:spTgt spid="3">
                                            <p:txEl>
                                              <p:pRg st="1" end="1"/>
                                            </p:txEl>
                                          </p:spTgt>
                                        </p:tgtEl>
                                      </p:cBhvr>
                                    </p:animEffect>
                                    <p:set>
                                      <p:cBhvr>
                                        <p:cTn id="3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barn(inVertical)">
                                      <p:cBhvr>
                                        <p:cTn id="4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lam-dat-hieu-qu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93473"/>
            <a:ext cx="4495800" cy="27688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766466"/>
            <a:ext cx="4191000" cy="27963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81400"/>
            <a:ext cx="44958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ải xuống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657600"/>
            <a:ext cx="4191000" cy="28249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24000" y="86942"/>
            <a:ext cx="6934200" cy="584775"/>
          </a:xfrm>
          <a:prstGeom prst="rect">
            <a:avLst/>
          </a:prstGeom>
          <a:solidFill>
            <a:srgbClr val="FFFF00"/>
          </a:solidFill>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a:t>
            </a:r>
            <a:r>
              <a:rPr lang="en-US" sz="3200" b="1" dirty="0">
                <a:solidFill>
                  <a:srgbClr val="FF0000"/>
                </a:solidFill>
                <a:latin typeface="Times New Roman" panose="02020603050405020304" pitchFamily="18" charset="0"/>
                <a:cs typeface="Times New Roman" panose="02020603050405020304" pitchFamily="18" charset="0"/>
              </a:rPr>
              <a:t>3. QUY TRÌNH TRỒNG TRỌT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52400" y="86380"/>
            <a:ext cx="1219200" cy="584775"/>
          </a:xfrm>
          <a:prstGeom prst="rect">
            <a:avLst/>
          </a:prstGeom>
          <a:noFill/>
        </p:spPr>
        <p:txBody>
          <a:bodyPr wrap="square" rtlCol="0">
            <a:spAutoFit/>
          </a:bodyPr>
          <a:lstStyle/>
          <a:p>
            <a:r>
              <a:rPr lang="en-US" sz="3200" b="1" u="sng" dirty="0" err="1" smtClean="0">
                <a:solidFill>
                  <a:srgbClr val="FF0000"/>
                </a:solidFill>
                <a:latin typeface="Times New Roman" panose="02020603050405020304" pitchFamily="18" charset="0"/>
                <a:cs typeface="Times New Roman" panose="02020603050405020304" pitchFamily="18" charset="0"/>
              </a:rPr>
              <a:t>Tiết</a:t>
            </a:r>
            <a:r>
              <a:rPr lang="en-US" sz="3200" b="1" dirty="0" smtClean="0">
                <a:solidFill>
                  <a:srgbClr val="FF0000"/>
                </a:solidFill>
                <a:latin typeface="Times New Roman" panose="02020603050405020304" pitchFamily="18" charset="0"/>
                <a:cs typeface="Times New Roman" panose="02020603050405020304" pitchFamily="18" charset="0"/>
              </a:rPr>
              <a:t> 3</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barn(inVertical)">
                                      <p:cBhvr>
                                        <p:cTn id="15" dur="500"/>
                                        <p:tgtEl>
                                          <p:spTgt spid="1027"/>
                                        </p:tgtEl>
                                      </p:cBhvr>
                                    </p:animEffect>
                                  </p:childTnLst>
                                </p:cTn>
                              </p:par>
                              <p:par>
                                <p:cTn id="16" presetID="16" presetClass="entr" presetSubtype="21"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par>
                                <p:cTn id="19" presetID="16" presetClass="entr" presetSubtype="21"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barn(inVertical)">
                                      <p:cBhvr>
                                        <p:cTn id="21"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8936" y="46011"/>
            <a:ext cx="6324599" cy="523220"/>
          </a:xfrm>
          <a:prstGeom prst="rect">
            <a:avLst/>
          </a:prstGeom>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Chăm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sóc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trồng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nhằm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34774" y="1368990"/>
            <a:ext cx="7152920"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việc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sóc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cây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trồng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p>
        </p:txBody>
      </p:sp>
      <p:sp>
        <p:nvSpPr>
          <p:cNvPr id="5" name="Rectangle 4"/>
          <p:cNvSpPr/>
          <p:nvPr/>
        </p:nvSpPr>
        <p:spPr>
          <a:xfrm>
            <a:off x="459472" y="29760"/>
            <a:ext cx="8303525" cy="954107"/>
          </a:xfrm>
          <a:prstGeom prst="rect">
            <a:avLst/>
          </a:prstGeom>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4.1 </a:t>
            </a:r>
            <a:r>
              <a:rPr lang="en-US" sz="2800" b="1" dirty="0" err="1">
                <a:solidFill>
                  <a:srgbClr val="0000FF"/>
                </a:solidFill>
                <a:latin typeface="Times New Roman" panose="02020603050405020304" pitchFamily="18" charset="0"/>
                <a:cs typeface="Times New Roman" panose="02020603050405020304" pitchFamily="18" charset="0"/>
              </a:rPr>
              <a:t>Mục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đích</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nuôi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dưỡng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bảo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vệ</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phòng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trừ</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yếu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tố</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cây</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457200" y="929575"/>
            <a:ext cx="63246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4.2 </a:t>
            </a:r>
            <a:r>
              <a:rPr lang="en-US" sz="2800" b="1" dirty="0" err="1" smtClean="0">
                <a:solidFill>
                  <a:srgbClr val="0000FF"/>
                </a:solidFill>
                <a:latin typeface="Times New Roman" panose="02020603050405020304" pitchFamily="18" charset="0"/>
                <a:cs typeface="Times New Roman" panose="02020603050405020304" pitchFamily="18" charset="0"/>
              </a:rPr>
              <a:t>Công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việc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chăm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sóc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cây</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trồng</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800600" y="1408229"/>
            <a:ext cx="2133600" cy="523220"/>
          </a:xfrm>
          <a:prstGeom prst="rect">
            <a:avLst/>
          </a:prstGeom>
          <a:solidFill>
            <a:srgbClr val="92D050"/>
          </a:solid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Tỉa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dặm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cây</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799465" y="2203260"/>
            <a:ext cx="2668135" cy="523220"/>
          </a:xfrm>
          <a:prstGeom prst="rect">
            <a:avLst/>
          </a:prstGeom>
          <a:solidFill>
            <a:srgbClr val="00B0F0"/>
          </a:solid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vun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xới</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800603" y="2982114"/>
            <a:ext cx="1904997" cy="523220"/>
          </a:xfrm>
          <a:prstGeom prst="rect">
            <a:avLst/>
          </a:prstGeom>
          <a:solidFill>
            <a:schemeClr val="accent6"/>
          </a:solid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Bón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thúc</a:t>
            </a:r>
            <a:endParaRPr 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748848" y="3667847"/>
            <a:ext cx="2413952" cy="523220"/>
          </a:xfrm>
          <a:prstGeom prst="rect">
            <a:avLst/>
          </a:prstGeom>
          <a:solidFill>
            <a:schemeClr val="accent5">
              <a:lumMod val="60000"/>
              <a:lumOff val="40000"/>
            </a:schemeClr>
          </a:solid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Tưới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endParaRPr lang="en-US"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745443" y="4353580"/>
            <a:ext cx="3560357" cy="523220"/>
          </a:xfrm>
          <a:prstGeom prst="rect">
            <a:avLst/>
          </a:prstGeom>
          <a:solidFill>
            <a:schemeClr val="accent6">
              <a:lumMod val="75000"/>
            </a:schemeClr>
          </a:solid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Phòng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bệnh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hại</a:t>
            </a:r>
            <a:endParaRPr lang="en-US" sz="2800" dirty="0">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flipV="1">
            <a:off x="3408815" y="1812147"/>
            <a:ext cx="1334634" cy="8449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430135" y="2508060"/>
            <a:ext cx="1370465" cy="2616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84080" y="2819601"/>
            <a:ext cx="1340320" cy="4241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352800" y="2819601"/>
            <a:ext cx="1295400" cy="10600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352800" y="2900858"/>
            <a:ext cx="1295400" cy="17143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1295399" y="2297973"/>
            <a:ext cx="2169137"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Chăm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sóc</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fltVal val="0"/>
                                          </p:val>
                                        </p:tav>
                                      </p:tavLst>
                                    </p:anim>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500"/>
                                        <p:tgtEl>
                                          <p:spTgt spid="4"/>
                                        </p:tgtEl>
                                        <p:attrNameLst>
                                          <p:attrName>ppt_w</p:attrName>
                                        </p:attrNameLst>
                                      </p:cBhvr>
                                      <p:tavLst>
                                        <p:tav tm="0">
                                          <p:val>
                                            <p:strVal val="ppt_w"/>
                                          </p:val>
                                        </p:tav>
                                        <p:tav tm="100000">
                                          <p:val>
                                            <p:fltVal val="0"/>
                                          </p:val>
                                        </p:tav>
                                      </p:tavLst>
                                    </p:anim>
                                    <p:anim calcmode="lin" valueType="num">
                                      <p:cBhvr>
                                        <p:cTn id="34" dur="500"/>
                                        <p:tgtEl>
                                          <p:spTgt spid="4"/>
                                        </p:tgtEl>
                                        <p:attrNameLst>
                                          <p:attrName>ppt_h</p:attrName>
                                        </p:attrNameLst>
                                      </p:cBhvr>
                                      <p:tavLst>
                                        <p:tav tm="0">
                                          <p:val>
                                            <p:strVal val="ppt_h"/>
                                          </p:val>
                                        </p:tav>
                                        <p:tav tm="100000">
                                          <p:val>
                                            <p:fltVal val="0"/>
                                          </p:val>
                                        </p:tav>
                                      </p:tavLst>
                                    </p:anim>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inVertical)">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arn(inVertical)">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arn(inVertical)">
                                      <p:cBhvr>
                                        <p:cTn id="70" dur="500"/>
                                        <p:tgtEl>
                                          <p:spTgt spid="24"/>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barn(inVertical)">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barn(inVertical)">
                                      <p:cBhvr>
                                        <p:cTn id="78" dur="500"/>
                                        <p:tgtEl>
                                          <p:spTgt spid="26"/>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barn(inVertical)">
                                      <p:cBhvr>
                                        <p:cTn id="8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7" grpId="0"/>
      <p:bldP spid="10" grpId="0" animBg="1"/>
      <p:bldP spid="11" grpId="0" animBg="1"/>
      <p:bldP spid="12" grpId="0" animBg="1"/>
      <p:bldP spid="13" grpId="0" animBg="1"/>
      <p:bldP spid="14"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1143000"/>
          </a:xfrm>
        </p:spPr>
        <p:txBody>
          <a:bodyPr>
            <a:noAutofit/>
          </a:bodyPr>
          <a:lstStyle/>
          <a:p>
            <a:pPr algn="l"/>
            <a:r>
              <a:rPr lang="en-US" sz="2800" b="1" dirty="0" err="1" smtClean="0">
                <a:solidFill>
                  <a:srgbClr val="FF0000"/>
                </a:solidFill>
                <a:latin typeface="Times New Roman" panose="02020603050405020304" pitchFamily="18" charset="0"/>
                <a:cs typeface="Times New Roman" panose="02020603050405020304" pitchFamily="18" charset="0"/>
              </a:rPr>
              <a:t>Vì</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tỉa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dặm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gieo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trồng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4802" y="1143000"/>
            <a:ext cx="8722996" cy="1066799"/>
          </a:xfrm>
        </p:spPr>
        <p:txBody>
          <a:bodyPr>
            <a:normAutofit/>
          </a:bodyPr>
          <a:lstStyle/>
          <a:p>
            <a:pPr marL="0" indent="0">
              <a:buNone/>
            </a:pP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Hạt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mọc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sâu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bệnh,cây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mọc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dày</a:t>
            </a:r>
            <a:r>
              <a:rPr lang="en-US" sz="2800" b="1" dirty="0">
                <a:solidFill>
                  <a:srgbClr val="0000FF"/>
                </a:solidFill>
                <a:latin typeface="Times New Roman" panose="02020603050405020304" pitchFamily="18" charset="0"/>
                <a:cs typeface="Times New Roman" panose="02020603050405020304" pitchFamily="18" charset="0"/>
              </a:rPr>
              <a:t> --&gt; </a:t>
            </a:r>
            <a:r>
              <a:rPr lang="en-US" sz="2800" b="1" dirty="0" err="1">
                <a:solidFill>
                  <a:srgbClr val="0000FF"/>
                </a:solidFill>
                <a:latin typeface="Times New Roman" panose="02020603050405020304" pitchFamily="18" charset="0"/>
                <a:cs typeface="Times New Roman" panose="02020603050405020304" pitchFamily="18" charset="0"/>
              </a:rPr>
              <a:t>đảm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bảo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độ</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khoảng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triển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tốt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0099" y="768311"/>
            <a:ext cx="8153400" cy="954107"/>
          </a:xfrm>
          <a:prstGeom prst="rect">
            <a:avLst/>
          </a:prstGeom>
        </p:spPr>
        <p:txBody>
          <a:bodyPr wrap="square">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Dễ</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hòa</a:t>
            </a:r>
            <a:r>
              <a:rPr lang="en-US" sz="2800" b="1" dirty="0">
                <a:solidFill>
                  <a:srgbClr val="0000FF"/>
                </a:solidFill>
                <a:latin typeface="Times New Roman" panose="02020603050405020304" pitchFamily="18" charset="0"/>
                <a:cs typeface="Times New Roman" panose="02020603050405020304" pitchFamily="18" charset="0"/>
              </a:rPr>
              <a:t> tan, </a:t>
            </a:r>
            <a:r>
              <a:rPr lang="en-US" sz="2800" b="1" dirty="0" err="1">
                <a:solidFill>
                  <a:srgbClr val="0000FF"/>
                </a:solidFill>
                <a:latin typeface="Times New Roman" panose="02020603050405020304" pitchFamily="18" charset="0"/>
                <a:cs typeface="Times New Roman" panose="02020603050405020304" pitchFamily="18" charset="0"/>
              </a:rPr>
              <a:t>giàu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dưỡng</a:t>
            </a:r>
            <a:r>
              <a:rPr lang="en-US" sz="2800" b="1" dirty="0">
                <a:solidFill>
                  <a:srgbClr val="0000FF"/>
                </a:solidFill>
                <a:latin typeface="Times New Roman" panose="02020603050405020304" pitchFamily="18" charset="0"/>
                <a:cs typeface="Times New Roman" panose="02020603050405020304" pitchFamily="18" charset="0"/>
              </a:rPr>
              <a:t> --&gt;</a:t>
            </a:r>
            <a:r>
              <a:rPr lang="en-US" sz="2800" b="1" dirty="0" err="1">
                <a:solidFill>
                  <a:srgbClr val="0000FF"/>
                </a:solidFill>
                <a:latin typeface="Times New Roman" panose="02020603050405020304" pitchFamily="18" charset="0"/>
                <a:cs typeface="Times New Roman" panose="02020603050405020304" pitchFamily="18" charset="0"/>
              </a:rPr>
              <a:t>giúp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hấp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dưỡng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dễ</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dàng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chóng</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5" name="Rectangle 4"/>
          <p:cNvSpPr/>
          <p:nvPr/>
        </p:nvSpPr>
        <p:spPr>
          <a:xfrm>
            <a:off x="404216" y="245091"/>
            <a:ext cx="8610600" cy="523220"/>
          </a:xfrm>
          <a:prstGeom prst="rect">
            <a:avLst/>
          </a:prstGeom>
        </p:spPr>
        <p:txBody>
          <a:bodyPr wrap="squar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Phân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bón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bón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thường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2"/>
                                        </p:tgtEl>
                                        <p:attrNameLst>
                                          <p:attrName>ppt_w</p:attrName>
                                        </p:attrNameLst>
                                      </p:cBhvr>
                                      <p:tavLst>
                                        <p:tav tm="0">
                                          <p:val>
                                            <p:strVal val="ppt_w"/>
                                          </p:val>
                                        </p:tav>
                                        <p:tav tm="100000">
                                          <p:val>
                                            <p:fltVal val="0"/>
                                          </p:val>
                                        </p:tav>
                                      </p:tavLst>
                                    </p:anim>
                                    <p:anim calcmode="lin" valueType="num">
                                      <p:cBhvr>
                                        <p:cTn id="17" dur="500"/>
                                        <p:tgtEl>
                                          <p:spTgt spid="2"/>
                                        </p:tgtEl>
                                        <p:attrNameLst>
                                          <p:attrName>ppt_h</p:attrName>
                                        </p:attrNameLst>
                                      </p:cBhvr>
                                      <p:tavLst>
                                        <p:tav tm="0">
                                          <p:val>
                                            <p:strVal val="ppt_h"/>
                                          </p:val>
                                        </p:tav>
                                        <p:tav tm="100000">
                                          <p:val>
                                            <p:fltVal val="0"/>
                                          </p:val>
                                        </p:tav>
                                      </p:tavLst>
                                    </p:anim>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53" presetClass="exit" presetSubtype="32" fill="hold" grpId="1" nodeType="withEffect">
                                  <p:stCondLst>
                                    <p:cond delay="0"/>
                                  </p:stCondLst>
                                  <p:childTnLst>
                                    <p:anim calcmode="lin" valueType="num">
                                      <p:cBhvr>
                                        <p:cTn id="21" dur="500"/>
                                        <p:tgtEl>
                                          <p:spTgt spid="3">
                                            <p:txEl>
                                              <p:pRg st="0" end="0"/>
                                            </p:txEl>
                                          </p:spTgt>
                                        </p:tgtEl>
                                        <p:attrNameLst>
                                          <p:attrName>ppt_w</p:attrName>
                                        </p:attrNameLst>
                                      </p:cBhvr>
                                      <p:tavLst>
                                        <p:tav tm="0">
                                          <p:val>
                                            <p:strVal val="ppt_w"/>
                                          </p:val>
                                        </p:tav>
                                        <p:tav tm="100000">
                                          <p:val>
                                            <p:fltVal val="0"/>
                                          </p:val>
                                        </p:tav>
                                      </p:tavLst>
                                    </p:anim>
                                    <p:anim calcmode="lin" valueType="num">
                                      <p:cBhvr>
                                        <p:cTn id="22"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23" dur="500"/>
                                        <p:tgtEl>
                                          <p:spTgt spid="3">
                                            <p:txEl>
                                              <p:pRg st="0" end="0"/>
                                            </p:txEl>
                                          </p:spTgt>
                                        </p:tgtEl>
                                      </p:cBhvr>
                                    </p:animEffect>
                                    <p:set>
                                      <p:cBhvr>
                                        <p:cTn id="2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grpId="1" nodeType="clickEffect">
                                  <p:stCondLst>
                                    <p:cond delay="0"/>
                                  </p:stCondLst>
                                  <p:childTnLst>
                                    <p:anim calcmode="lin" valueType="num">
                                      <p:cBhvr>
                                        <p:cTn id="38" dur="500"/>
                                        <p:tgtEl>
                                          <p:spTgt spid="5"/>
                                        </p:tgtEl>
                                        <p:attrNameLst>
                                          <p:attrName>ppt_w</p:attrName>
                                        </p:attrNameLst>
                                      </p:cBhvr>
                                      <p:tavLst>
                                        <p:tav tm="0">
                                          <p:val>
                                            <p:strVal val="ppt_w"/>
                                          </p:val>
                                        </p:tav>
                                        <p:tav tm="100000">
                                          <p:val>
                                            <p:fltVal val="0"/>
                                          </p:val>
                                        </p:tav>
                                      </p:tavLst>
                                    </p:anim>
                                    <p:anim calcmode="lin" valueType="num">
                                      <p:cBhvr>
                                        <p:cTn id="39" dur="500"/>
                                        <p:tgtEl>
                                          <p:spTgt spid="5"/>
                                        </p:tgtEl>
                                        <p:attrNameLst>
                                          <p:attrName>ppt_h</p:attrName>
                                        </p:attrNameLst>
                                      </p:cBhvr>
                                      <p:tavLst>
                                        <p:tav tm="0">
                                          <p:val>
                                            <p:strVal val="ppt_h"/>
                                          </p:val>
                                        </p:tav>
                                        <p:tav tm="100000">
                                          <p:val>
                                            <p:fltVal val="0"/>
                                          </p:val>
                                        </p:tav>
                                      </p:tavLst>
                                    </p:anim>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53" presetClass="exit" presetSubtype="32" fill="hold" grpId="1" nodeType="withEffect">
                                  <p:stCondLst>
                                    <p:cond delay="0"/>
                                  </p:stCondLst>
                                  <p:childTnLst>
                                    <p:anim calcmode="lin" valueType="num">
                                      <p:cBhvr>
                                        <p:cTn id="43" dur="500"/>
                                        <p:tgtEl>
                                          <p:spTgt spid="4"/>
                                        </p:tgtEl>
                                        <p:attrNameLst>
                                          <p:attrName>ppt_w</p:attrName>
                                        </p:attrNameLst>
                                      </p:cBhvr>
                                      <p:tavLst>
                                        <p:tav tm="0">
                                          <p:val>
                                            <p:strVal val="ppt_w"/>
                                          </p:val>
                                        </p:tav>
                                        <p:tav tm="100000">
                                          <p:val>
                                            <p:fltVal val="0"/>
                                          </p:val>
                                        </p:tav>
                                      </p:tavLst>
                                    </p:anim>
                                    <p:anim calcmode="lin" valueType="num">
                                      <p:cBhvr>
                                        <p:cTn id="44" dur="500"/>
                                        <p:tgtEl>
                                          <p:spTgt spid="4"/>
                                        </p:tgtEl>
                                        <p:attrNameLst>
                                          <p:attrName>ppt_h</p:attrName>
                                        </p:attrNameLst>
                                      </p:cBhvr>
                                      <p:tavLst>
                                        <p:tav tm="0">
                                          <p:val>
                                            <p:strVal val="ppt_h"/>
                                          </p:val>
                                        </p:tav>
                                        <p:tav tm="100000">
                                          <p:val>
                                            <p:fltVal val="0"/>
                                          </p:val>
                                        </p:tav>
                                      </p:tavLst>
                                    </p:anim>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4" grpId="0"/>
      <p:bldP spid="4" grpId="1"/>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21" y="1"/>
            <a:ext cx="2689179" cy="609600"/>
          </a:xfrm>
        </p:spPr>
        <p:txBody>
          <a:bodyPr>
            <a:normAutofit/>
          </a:bodyPr>
          <a:lstStyle/>
          <a:p>
            <a:pPr algn="l"/>
            <a:r>
              <a:rPr lang="en-US" sz="3200" b="1" dirty="0">
                <a:solidFill>
                  <a:srgbClr val="FF0000"/>
                </a:solidFill>
                <a:latin typeface="Times New Roman" panose="02020603050405020304" pitchFamily="18" charset="0"/>
                <a:cs typeface="Times New Roman" panose="02020603050405020304" pitchFamily="18" charset="0"/>
              </a:rPr>
              <a:t>5</a:t>
            </a:r>
            <a:r>
              <a:rPr lang="en-US" sz="3200" b="1" dirty="0" smtClean="0">
                <a:solidFill>
                  <a:srgbClr val="FF0000"/>
                </a:solidFill>
                <a:latin typeface="Times New Roman" panose="02020603050405020304" pitchFamily="18" charset="0"/>
                <a:cs typeface="Times New Roman" panose="02020603050405020304" pitchFamily="18" charset="0"/>
              </a:rPr>
              <a:t>. Thu </a:t>
            </a:r>
            <a:r>
              <a:rPr lang="en-US" sz="3200" b="1" dirty="0" err="1" smtClean="0">
                <a:solidFill>
                  <a:srgbClr val="FF0000"/>
                </a:solidFill>
                <a:latin typeface="Times New Roman" panose="02020603050405020304" pitchFamily="18" charset="0"/>
                <a:cs typeface="Times New Roman" panose="02020603050405020304" pitchFamily="18" charset="0"/>
              </a:rPr>
              <a:t>hoạch</a:t>
            </a:r>
            <a:endParaRPr lang="en-US" sz="3200" dirty="0">
              <a:solidFill>
                <a:srgbClr val="0000FF"/>
              </a:solidFill>
              <a:latin typeface="Times New Roman" panose="02020603050405020304" pitchFamily="18" charset="0"/>
              <a:cs typeface="Times New Roman" panose="02020603050405020304" pitchFamily="18" charset="0"/>
            </a:endParaRPr>
          </a:p>
        </p:txBody>
      </p:sp>
      <p:pic>
        <p:nvPicPr>
          <p:cNvPr id="127" name="Picture 3"/>
          <p:cNvPicPr>
            <a:picLocks noGrp="1" noChangeAspect="1"/>
          </p:cNvPicPr>
          <p:nvPr>
            <p:ph sz="half" idx="2"/>
          </p:nvPr>
        </p:nvPicPr>
        <p:blipFill>
          <a:blip r:embed="rId2"/>
          <a:stretch>
            <a:fillRect/>
          </a:stretch>
        </p:blipFill>
        <p:spPr>
          <a:xfrm>
            <a:off x="304800" y="609600"/>
            <a:ext cx="8065135" cy="2285999"/>
          </a:xfrm>
          <a:prstGeom prst="rect">
            <a:avLst/>
          </a:prstGeom>
          <a:noFill/>
          <a:ln w="9525">
            <a:noFill/>
          </a:ln>
        </p:spPr>
      </p:pic>
      <p:sp>
        <p:nvSpPr>
          <p:cNvPr id="5" name="Rectangle 4"/>
          <p:cNvSpPr/>
          <p:nvPr/>
        </p:nvSpPr>
        <p:spPr>
          <a:xfrm>
            <a:off x="206421" y="508277"/>
            <a:ext cx="8785179" cy="1569660"/>
          </a:xfrm>
          <a:prstGeom prst="rect">
            <a:avLst/>
          </a:prstGeom>
        </p:spPr>
        <p:txBody>
          <a:bodyPr wrap="square">
            <a:spAutoFit/>
          </a:bodyPr>
          <a:lstStyle/>
          <a:p>
            <a:r>
              <a:rPr lang="en-US" sz="3200" dirty="0" smtClean="0">
                <a:solidFill>
                  <a:srgbClr val="0000FF"/>
                </a:solidFill>
                <a:latin typeface="Times New Roman" panose="02020603050405020304" pitchFamily="18" charset="0"/>
                <a:cs typeface="Times New Roman" panose="02020603050405020304" pitchFamily="18" charset="0"/>
              </a:rPr>
              <a:t>5.1 </a:t>
            </a:r>
            <a:r>
              <a:rPr lang="en-US" sz="3200" dirty="0" err="1" smtClean="0">
                <a:solidFill>
                  <a:srgbClr val="0000FF"/>
                </a:solidFill>
                <a:latin typeface="Times New Roman" panose="02020603050405020304" pitchFamily="18" charset="0"/>
                <a:cs typeface="Times New Roman" panose="02020603050405020304" pitchFamily="18" charset="0"/>
              </a:rPr>
              <a:t>Mục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đích</a:t>
            </a:r>
            <a:r>
              <a:rPr lang="en-US" sz="3200" dirty="0" smtClean="0">
                <a:solidFill>
                  <a:srgbClr val="0000FF"/>
                </a:solidFill>
                <a:latin typeface="Times New Roman" panose="02020603050405020304" pitchFamily="18" charset="0"/>
                <a:cs typeface="Times New Roman" panose="02020603050405020304" pitchFamily="18" charset="0"/>
              </a:rPr>
              <a:t>:</a:t>
            </a:r>
          </a:p>
          <a:p>
            <a:r>
              <a:rPr lang="en-US" sz="3200" dirty="0" smtClean="0">
                <a:solidFill>
                  <a:srgbClr val="0000FF"/>
                </a:solidFill>
                <a:latin typeface="Times New Roman" panose="02020603050405020304" pitchFamily="18" charset="0"/>
                <a:cs typeface="Times New Roman" panose="02020603050405020304" pitchFamily="18" charset="0"/>
              </a:rPr>
              <a:t> - </a:t>
            </a:r>
            <a:r>
              <a:rPr lang="en-US" sz="3200" dirty="0" err="1">
                <a:solidFill>
                  <a:srgbClr val="0000FF"/>
                </a:solidFill>
                <a:latin typeface="Times New Roman" panose="02020603050405020304" pitchFamily="18" charset="0"/>
                <a:cs typeface="Times New Roman" panose="02020603050405020304" pitchFamily="18" charset="0"/>
              </a:rPr>
              <a:t>Đảm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bảo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được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lượng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chất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lượng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sản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phẩm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trồng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trọt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đạt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tiêu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chuẩn</a:t>
            </a:r>
            <a:r>
              <a:rPr lang="en-US" sz="3200" dirty="0">
                <a:solidFill>
                  <a:srgbClr val="0000FF"/>
                </a:solidFill>
                <a:latin typeface="Times New Roman" panose="02020603050405020304" pitchFamily="18" charset="0"/>
                <a:cs typeface="Times New Roman" panose="02020603050405020304" pitchFamily="18" charset="0"/>
              </a:rPr>
              <a:t>.</a:t>
            </a:r>
            <a:endParaRPr lang="en-US" sz="3200" dirty="0"/>
          </a:p>
        </p:txBody>
      </p:sp>
      <p:sp>
        <p:nvSpPr>
          <p:cNvPr id="9" name="Rounded Rectangle 8"/>
          <p:cNvSpPr/>
          <p:nvPr/>
        </p:nvSpPr>
        <p:spPr>
          <a:xfrm>
            <a:off x="685800" y="3033653"/>
            <a:ext cx="8001000" cy="228599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b="1" i="1" dirty="0" err="1">
                <a:solidFill>
                  <a:srgbClr val="FF0000"/>
                </a:solidFill>
                <a:latin typeface="Times New Roman" panose="02020603050405020304" pitchFamily="18" charset="0"/>
                <a:cs typeface="Times New Roman" panose="02020603050405020304" pitchFamily="18" charset="0"/>
              </a:rPr>
              <a:t>Khi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hoạch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cần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đảm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bảo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những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yêu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cầu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gì</a:t>
            </a:r>
            <a:r>
              <a:rPr lang="en-US" sz="2800" b="1" i="1" dirty="0">
                <a:solidFill>
                  <a:srgbClr val="FF0000"/>
                </a:solidFill>
                <a:latin typeface="Times New Roman" panose="02020603050405020304" pitchFamily="18" charset="0"/>
                <a:cs typeface="Times New Roman" panose="02020603050405020304" pitchFamily="18" charset="0"/>
              </a:rPr>
              <a:t>?</a:t>
            </a:r>
          </a:p>
          <a:p>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Đảm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bảo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phẩm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trồng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trọt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chuẩn</a:t>
            </a:r>
            <a:r>
              <a:rPr lang="en-US" sz="2800" dirty="0">
                <a:solidFill>
                  <a:srgbClr val="0000FF"/>
                </a:solidFill>
                <a:latin typeface="Times New Roman" panose="02020603050405020304" pitchFamily="18" charset="0"/>
                <a:cs typeface="Times New Roman" panose="02020603050405020304" pitchFamily="18" charset="0"/>
              </a:rPr>
              <a:t>.</a:t>
            </a:r>
          </a:p>
          <a:p>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những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lúc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mẻ</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nắng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gắt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mưa</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barn(inVertical)">
                                      <p:cBhvr>
                                        <p:cTn id="12" dur="5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arn(inVertical)">
                                      <p:cBhvr>
                                        <p:cTn id="22" dur="500"/>
                                        <p:tgtEl>
                                          <p:spTgt spid="9">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barn(inVertical)">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127"/>
                                        </p:tgtEl>
                                        <p:attrNameLst>
                                          <p:attrName>ppt_w</p:attrName>
                                        </p:attrNameLst>
                                      </p:cBhvr>
                                      <p:tavLst>
                                        <p:tav tm="0">
                                          <p:val>
                                            <p:strVal val="ppt_w"/>
                                          </p:val>
                                        </p:tav>
                                        <p:tav tm="100000">
                                          <p:val>
                                            <p:fltVal val="0"/>
                                          </p:val>
                                        </p:tav>
                                      </p:tavLst>
                                    </p:anim>
                                    <p:anim calcmode="lin" valueType="num">
                                      <p:cBhvr>
                                        <p:cTn id="30" dur="500"/>
                                        <p:tgtEl>
                                          <p:spTgt spid="127"/>
                                        </p:tgtEl>
                                        <p:attrNameLst>
                                          <p:attrName>ppt_h</p:attrName>
                                        </p:attrNameLst>
                                      </p:cBhvr>
                                      <p:tavLst>
                                        <p:tav tm="0">
                                          <p:val>
                                            <p:strVal val="ppt_h"/>
                                          </p:val>
                                        </p:tav>
                                        <p:tav tm="100000">
                                          <p:val>
                                            <p:fltVal val="0"/>
                                          </p:val>
                                        </p:tav>
                                      </p:tavLst>
                                    </p:anim>
                                    <p:animEffect transition="out" filter="fade">
                                      <p:cBhvr>
                                        <p:cTn id="31" dur="500"/>
                                        <p:tgtEl>
                                          <p:spTgt spid="127"/>
                                        </p:tgtEl>
                                      </p:cBhvr>
                                    </p:animEffect>
                                    <p:set>
                                      <p:cBhvr>
                                        <p:cTn id="32" dur="1" fill="hold">
                                          <p:stCondLst>
                                            <p:cond delay="499"/>
                                          </p:stCondLst>
                                        </p:cTn>
                                        <p:tgtEl>
                                          <p:spTgt spid="127"/>
                                        </p:tgtEl>
                                        <p:attrNameLst>
                                          <p:attrName>style.visibility</p:attrName>
                                        </p:attrNameLst>
                                      </p:cBhvr>
                                      <p:to>
                                        <p:strVal val="hidden"/>
                                      </p:to>
                                    </p:set>
                                  </p:childTnLst>
                                </p:cTn>
                              </p:par>
                              <p:par>
                                <p:cTn id="33" presetID="53" presetClass="exit" presetSubtype="32" fill="hold" grpId="0" nodeType="withEffect">
                                  <p:stCondLst>
                                    <p:cond delay="0"/>
                                  </p:stCondLst>
                                  <p:childTnLst>
                                    <p:anim calcmode="lin" valueType="num">
                                      <p:cBhvr>
                                        <p:cTn id="34" dur="500"/>
                                        <p:tgtEl>
                                          <p:spTgt spid="9">
                                            <p:txEl>
                                              <p:pRg st="0" end="0"/>
                                            </p:txEl>
                                          </p:spTgt>
                                        </p:tgtEl>
                                        <p:attrNameLst>
                                          <p:attrName>ppt_w</p:attrName>
                                        </p:attrNameLst>
                                      </p:cBhvr>
                                      <p:tavLst>
                                        <p:tav tm="0">
                                          <p:val>
                                            <p:strVal val="ppt_w"/>
                                          </p:val>
                                        </p:tav>
                                        <p:tav tm="100000">
                                          <p:val>
                                            <p:fltVal val="0"/>
                                          </p:val>
                                        </p:tav>
                                      </p:tavLst>
                                    </p:anim>
                                    <p:anim calcmode="lin" valueType="num">
                                      <p:cBhvr>
                                        <p:cTn id="35" dur="500"/>
                                        <p:tgtEl>
                                          <p:spTgt spid="9">
                                            <p:txEl>
                                              <p:pRg st="0" end="0"/>
                                            </p:txEl>
                                          </p:spTgt>
                                        </p:tgtEl>
                                        <p:attrNameLst>
                                          <p:attrName>ppt_h</p:attrName>
                                        </p:attrNameLst>
                                      </p:cBhvr>
                                      <p:tavLst>
                                        <p:tav tm="0">
                                          <p:val>
                                            <p:strVal val="ppt_h"/>
                                          </p:val>
                                        </p:tav>
                                        <p:tav tm="100000">
                                          <p:val>
                                            <p:fltVal val="0"/>
                                          </p:val>
                                        </p:tav>
                                      </p:tavLst>
                                    </p:anim>
                                    <p:animEffect transition="out" filter="fade">
                                      <p:cBhvr>
                                        <p:cTn id="36" dur="500"/>
                                        <p:tgtEl>
                                          <p:spTgt spid="9">
                                            <p:txEl>
                                              <p:pRg st="0" end="0"/>
                                            </p:txEl>
                                          </p:spTgt>
                                        </p:tgtEl>
                                      </p:cBhvr>
                                    </p:animEffect>
                                    <p:set>
                                      <p:cBhvr>
                                        <p:cTn id="37" dur="1" fill="hold">
                                          <p:stCondLst>
                                            <p:cond delay="499"/>
                                          </p:stCondLst>
                                        </p:cTn>
                                        <p:tgtEl>
                                          <p:spTgt spid="9">
                                            <p:txEl>
                                              <p:pRg st="0" end="0"/>
                                            </p:txEl>
                                          </p:spTgt>
                                        </p:tgtEl>
                                        <p:attrNameLst>
                                          <p:attrName>style.visibility</p:attrName>
                                        </p:attrNameLst>
                                      </p:cBhvr>
                                      <p:to>
                                        <p:strVal val="hidden"/>
                                      </p:to>
                                    </p:set>
                                  </p:childTnLst>
                                </p:cTn>
                              </p:par>
                              <p:par>
                                <p:cTn id="38" presetID="53" presetClass="exit" presetSubtype="32" fill="hold" grpId="0" nodeType="withEffect">
                                  <p:stCondLst>
                                    <p:cond delay="0"/>
                                  </p:stCondLst>
                                  <p:childTnLst>
                                    <p:anim calcmode="lin" valueType="num">
                                      <p:cBhvr>
                                        <p:cTn id="39" dur="500"/>
                                        <p:tgtEl>
                                          <p:spTgt spid="9">
                                            <p:txEl>
                                              <p:pRg st="1" end="1"/>
                                            </p:txEl>
                                          </p:spTgt>
                                        </p:tgtEl>
                                        <p:attrNameLst>
                                          <p:attrName>ppt_w</p:attrName>
                                        </p:attrNameLst>
                                      </p:cBhvr>
                                      <p:tavLst>
                                        <p:tav tm="0">
                                          <p:val>
                                            <p:strVal val="ppt_w"/>
                                          </p:val>
                                        </p:tav>
                                        <p:tav tm="100000">
                                          <p:val>
                                            <p:fltVal val="0"/>
                                          </p:val>
                                        </p:tav>
                                      </p:tavLst>
                                    </p:anim>
                                    <p:anim calcmode="lin" valueType="num">
                                      <p:cBhvr>
                                        <p:cTn id="40" dur="500"/>
                                        <p:tgtEl>
                                          <p:spTgt spid="9">
                                            <p:txEl>
                                              <p:pRg st="1" end="1"/>
                                            </p:txEl>
                                          </p:spTgt>
                                        </p:tgtEl>
                                        <p:attrNameLst>
                                          <p:attrName>ppt_h</p:attrName>
                                        </p:attrNameLst>
                                      </p:cBhvr>
                                      <p:tavLst>
                                        <p:tav tm="0">
                                          <p:val>
                                            <p:strVal val="ppt_h"/>
                                          </p:val>
                                        </p:tav>
                                        <p:tav tm="100000">
                                          <p:val>
                                            <p:fltVal val="0"/>
                                          </p:val>
                                        </p:tav>
                                      </p:tavLst>
                                    </p:anim>
                                    <p:animEffect transition="out" filter="fade">
                                      <p:cBhvr>
                                        <p:cTn id="41" dur="500"/>
                                        <p:tgtEl>
                                          <p:spTgt spid="9">
                                            <p:txEl>
                                              <p:pRg st="1" end="1"/>
                                            </p:txEl>
                                          </p:spTgt>
                                        </p:tgtEl>
                                      </p:cBhvr>
                                    </p:animEffect>
                                    <p:set>
                                      <p:cBhvr>
                                        <p:cTn id="42" dur="1" fill="hold">
                                          <p:stCondLst>
                                            <p:cond delay="499"/>
                                          </p:stCondLst>
                                        </p:cTn>
                                        <p:tgtEl>
                                          <p:spTgt spid="9">
                                            <p:txEl>
                                              <p:pRg st="1" end="1"/>
                                            </p:txEl>
                                          </p:spTgt>
                                        </p:tgtEl>
                                        <p:attrNameLst>
                                          <p:attrName>style.visibility</p:attrName>
                                        </p:attrNameLst>
                                      </p:cBhvr>
                                      <p:to>
                                        <p:strVal val="hidden"/>
                                      </p:to>
                                    </p:set>
                                  </p:childTnLst>
                                </p:cTn>
                              </p:par>
                              <p:par>
                                <p:cTn id="43" presetID="53" presetClass="exit" presetSubtype="32" fill="hold" grpId="0" nodeType="withEffect">
                                  <p:stCondLst>
                                    <p:cond delay="0"/>
                                  </p:stCondLst>
                                  <p:childTnLst>
                                    <p:anim calcmode="lin" valueType="num">
                                      <p:cBhvr>
                                        <p:cTn id="44" dur="500"/>
                                        <p:tgtEl>
                                          <p:spTgt spid="9">
                                            <p:txEl>
                                              <p:pRg st="2" end="2"/>
                                            </p:txEl>
                                          </p:spTgt>
                                        </p:tgtEl>
                                        <p:attrNameLst>
                                          <p:attrName>ppt_w</p:attrName>
                                        </p:attrNameLst>
                                      </p:cBhvr>
                                      <p:tavLst>
                                        <p:tav tm="0">
                                          <p:val>
                                            <p:strVal val="ppt_w"/>
                                          </p:val>
                                        </p:tav>
                                        <p:tav tm="100000">
                                          <p:val>
                                            <p:fltVal val="0"/>
                                          </p:val>
                                        </p:tav>
                                      </p:tavLst>
                                    </p:anim>
                                    <p:anim calcmode="lin" valueType="num">
                                      <p:cBhvr>
                                        <p:cTn id="45" dur="500"/>
                                        <p:tgtEl>
                                          <p:spTgt spid="9">
                                            <p:txEl>
                                              <p:pRg st="2" end="2"/>
                                            </p:txEl>
                                          </p:spTgt>
                                        </p:tgtEl>
                                        <p:attrNameLst>
                                          <p:attrName>ppt_h</p:attrName>
                                        </p:attrNameLst>
                                      </p:cBhvr>
                                      <p:tavLst>
                                        <p:tav tm="0">
                                          <p:val>
                                            <p:strVal val="ppt_h"/>
                                          </p:val>
                                        </p:tav>
                                        <p:tav tm="100000">
                                          <p:val>
                                            <p:fltVal val="0"/>
                                          </p:val>
                                        </p:tav>
                                      </p:tavLst>
                                    </p:anim>
                                    <p:animEffect transition="out" filter="fade">
                                      <p:cBhvr>
                                        <p:cTn id="46" dur="500"/>
                                        <p:tgtEl>
                                          <p:spTgt spid="9">
                                            <p:txEl>
                                              <p:pRg st="2" end="2"/>
                                            </p:txEl>
                                          </p:spTgt>
                                        </p:tgtEl>
                                      </p:cBhvr>
                                    </p:animEffect>
                                    <p:set>
                                      <p:cBhvr>
                                        <p:cTn id="47" dur="1" fill="hold">
                                          <p:stCondLst>
                                            <p:cond delay="499"/>
                                          </p:stCondLst>
                                        </p:cTn>
                                        <p:tgtEl>
                                          <p:spTgt spid="9">
                                            <p:txEl>
                                              <p:pRg st="2" end="2"/>
                                            </p:txEl>
                                          </p:spTgt>
                                        </p:tgtEl>
                                        <p:attrNameLst>
                                          <p:attrName>style.visibility</p:attrName>
                                        </p:attrNameLst>
                                      </p:cBhvr>
                                      <p:to>
                                        <p:strVal val="hidden"/>
                                      </p:to>
                                    </p:set>
                                  </p:childTnLst>
                                </p:cTn>
                              </p:par>
                              <p:par>
                                <p:cTn id="48" presetID="53" presetClass="exit" presetSubtype="32" fill="hold" grpId="0" nodeType="withEffect">
                                  <p:stCondLst>
                                    <p:cond delay="0"/>
                                  </p:stCondLst>
                                  <p:childTnLst>
                                    <p:anim calcmode="lin" valueType="num">
                                      <p:cBhvr>
                                        <p:cTn id="49" dur="500"/>
                                        <p:tgtEl>
                                          <p:spTgt spid="9">
                                            <p:bg/>
                                          </p:spTgt>
                                        </p:tgtEl>
                                        <p:attrNameLst>
                                          <p:attrName>ppt_w</p:attrName>
                                        </p:attrNameLst>
                                      </p:cBhvr>
                                      <p:tavLst>
                                        <p:tav tm="0">
                                          <p:val>
                                            <p:strVal val="ppt_w"/>
                                          </p:val>
                                        </p:tav>
                                        <p:tav tm="100000">
                                          <p:val>
                                            <p:fltVal val="0"/>
                                          </p:val>
                                        </p:tav>
                                      </p:tavLst>
                                    </p:anim>
                                    <p:anim calcmode="lin" valueType="num">
                                      <p:cBhvr>
                                        <p:cTn id="50" dur="500"/>
                                        <p:tgtEl>
                                          <p:spTgt spid="9">
                                            <p:bg/>
                                          </p:spTgt>
                                        </p:tgtEl>
                                        <p:attrNameLst>
                                          <p:attrName>ppt_h</p:attrName>
                                        </p:attrNameLst>
                                      </p:cBhvr>
                                      <p:tavLst>
                                        <p:tav tm="0">
                                          <p:val>
                                            <p:strVal val="ppt_h"/>
                                          </p:val>
                                        </p:tav>
                                        <p:tav tm="100000">
                                          <p:val>
                                            <p:fltVal val="0"/>
                                          </p:val>
                                        </p:tav>
                                      </p:tavLst>
                                    </p:anim>
                                    <p:animEffect transition="out" filter="fade">
                                      <p:cBhvr>
                                        <p:cTn id="51" dur="500"/>
                                        <p:tgtEl>
                                          <p:spTgt spid="9">
                                            <p:bg/>
                                          </p:spTgt>
                                        </p:tgtEl>
                                      </p:cBhvr>
                                    </p:animEffect>
                                    <p:set>
                                      <p:cBhvr>
                                        <p:cTn id="52" dur="1" fill="hold">
                                          <p:stCondLst>
                                            <p:cond delay="499"/>
                                          </p:stCondLst>
                                        </p:cTn>
                                        <p:tgtEl>
                                          <p:spTgt spid="9">
                                            <p:bg/>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arn(inVertic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75"/>
            <a:ext cx="8839200" cy="1600517"/>
          </a:xfrm>
        </p:spPr>
        <p:txBody>
          <a:bodyPr>
            <a:normAutofit/>
          </a:bodyPr>
          <a:lstStyle/>
          <a:p>
            <a:pPr algn="l"/>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Những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loại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trồng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nhau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sẽ</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phương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pháp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nhau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em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hãy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thành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tập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sau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tìm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hiểu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ứng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dụng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phương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pháp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hoạch</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68817" y="1602792"/>
            <a:ext cx="4337755" cy="4523371"/>
          </a:xfrm>
        </p:spPr>
        <p:txBody>
          <a:bodyPr/>
          <a:lstStyle/>
          <a:p>
            <a:pPr marL="0" indent="0">
              <a:buNone/>
            </a:pP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Lúa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muống</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 Cam, </a:t>
            </a:r>
            <a:r>
              <a:rPr lang="en-US" dirty="0" err="1">
                <a:latin typeface="Times New Roman" panose="02020603050405020304" pitchFamily="18" charset="0"/>
                <a:cs typeface="Times New Roman" panose="02020603050405020304" pitchFamily="18" charset="0"/>
              </a:rPr>
              <a:t>quýt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dưa</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Khoai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lang</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612217" y="1602792"/>
            <a:ext cx="4337755" cy="4370971"/>
          </a:xfrm>
        </p:spPr>
        <p:txBody>
          <a:bodyPr/>
          <a:lstStyle/>
          <a:p>
            <a:r>
              <a:rPr lang="en-US">
                <a:latin typeface="Times New Roman" panose="02020603050405020304" pitchFamily="18" charset="0"/>
                <a:cs typeface="Times New Roman" panose="02020603050405020304" pitchFamily="18" charset="0"/>
              </a:rPr>
              <a:t>a. Phương pháp hái</a:t>
            </a:r>
          </a:p>
          <a:p>
            <a:r>
              <a:rPr lang="en-US">
                <a:latin typeface="Times New Roman" panose="02020603050405020304" pitchFamily="18" charset="0"/>
                <a:cs typeface="Times New Roman" panose="02020603050405020304" pitchFamily="18" charset="0"/>
              </a:rPr>
              <a:t>b. Phương pháp nhổ, đào</a:t>
            </a:r>
          </a:p>
          <a:p>
            <a:r>
              <a:rPr lang="en-US">
                <a:latin typeface="Times New Roman" panose="02020603050405020304" pitchFamily="18" charset="0"/>
                <a:cs typeface="Times New Roman" panose="02020603050405020304" pitchFamily="18" charset="0"/>
              </a:rPr>
              <a:t>c. Phương pháp cắt</a:t>
            </a:r>
          </a:p>
        </p:txBody>
      </p:sp>
      <p:sp>
        <p:nvSpPr>
          <p:cNvPr id="5" name="Rounded Rectangle 4"/>
          <p:cNvSpPr/>
          <p:nvPr/>
        </p:nvSpPr>
        <p:spPr>
          <a:xfrm>
            <a:off x="2468401" y="3263159"/>
            <a:ext cx="3825546" cy="51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1c, 2a, 3b</a:t>
            </a:r>
          </a:p>
        </p:txBody>
      </p:sp>
      <p:sp>
        <p:nvSpPr>
          <p:cNvPr id="6" name="Rectangles 5"/>
          <p:cNvSpPr/>
          <p:nvPr/>
        </p:nvSpPr>
        <p:spPr>
          <a:xfrm>
            <a:off x="268817" y="3924960"/>
            <a:ext cx="9167260" cy="2057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2800" b="1" dirty="0">
                <a:solidFill>
                  <a:srgbClr val="0000FF"/>
                </a:solidFill>
                <a:latin typeface="Times New Roman" panose="02020603050405020304" pitchFamily="18" charset="0"/>
                <a:cs typeface="Times New Roman" panose="02020603050405020304" pitchFamily="18" charset="0"/>
              </a:rPr>
              <a:t>Do </a:t>
            </a:r>
            <a:r>
              <a:rPr lang="en-US" sz="2800" b="1" dirty="0" err="1">
                <a:solidFill>
                  <a:srgbClr val="0000FF"/>
                </a:solidFill>
                <a:latin typeface="Times New Roman" panose="02020603050405020304" pitchFamily="18" charset="0"/>
                <a:cs typeface="Times New Roman" panose="02020603050405020304" pitchFamily="18" charset="0"/>
              </a:rPr>
              <a:t>vị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trí</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thành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phẩm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mỗi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loại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trồng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nhau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nên</a:t>
            </a:r>
            <a:r>
              <a:rPr lang="en-US" sz="2800" b="1" dirty="0">
                <a:solidFill>
                  <a:srgbClr val="0000FF"/>
                </a:solidFill>
                <a:latin typeface="Times New Roman" panose="02020603050405020304" pitchFamily="18" charset="0"/>
                <a:cs typeface="Times New Roman" panose="02020603050405020304" pitchFamily="18" charset="0"/>
              </a:rPr>
              <a:t> ta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phương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pháp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nhau</a:t>
            </a:r>
            <a:r>
              <a:rPr lang="en-US" sz="2800" b="1" dirty="0">
                <a:solidFill>
                  <a:srgbClr val="0000FF"/>
                </a:solidFill>
                <a:latin typeface="Times New Roman" panose="02020603050405020304" pitchFamily="18" charset="0"/>
                <a:cs typeface="Times New Roman" panose="02020603050405020304" pitchFamily="18" charset="0"/>
              </a:rPr>
              <a:t>.</a:t>
            </a:r>
          </a:p>
          <a:p>
            <a:pPr algn="l"/>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Củ</a:t>
            </a:r>
            <a:r>
              <a:rPr lang="en-US" sz="2800" b="1" i="1" dirty="0">
                <a:solidFill>
                  <a:srgbClr val="0000FF"/>
                </a:solidFill>
                <a:latin typeface="Times New Roman" panose="02020603050405020304" pitchFamily="18" charset="0"/>
                <a:cs typeface="Times New Roman" panose="02020603050405020304" pitchFamily="18" charset="0"/>
              </a:rPr>
              <a:t> --&gt; </a:t>
            </a:r>
            <a:r>
              <a:rPr lang="en-US" sz="2800" b="1" i="1" dirty="0" err="1">
                <a:solidFill>
                  <a:srgbClr val="0000FF"/>
                </a:solidFill>
                <a:latin typeface="Times New Roman" panose="02020603050405020304" pitchFamily="18" charset="0"/>
                <a:cs typeface="Times New Roman" panose="02020603050405020304" pitchFamily="18" charset="0"/>
              </a:rPr>
              <a:t>dưới</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đất</a:t>
            </a:r>
            <a:endParaRPr lang="en-US" sz="2800" b="1" i="1" dirty="0">
              <a:solidFill>
                <a:srgbClr val="0000FF"/>
              </a:solidFill>
              <a:latin typeface="Times New Roman" panose="02020603050405020304" pitchFamily="18" charset="0"/>
              <a:cs typeface="Times New Roman" panose="02020603050405020304" pitchFamily="18" charset="0"/>
            </a:endParaRPr>
          </a:p>
          <a:p>
            <a:pPr algn="l"/>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Trái</a:t>
            </a:r>
            <a:r>
              <a:rPr lang="en-US" sz="2800" b="1" i="1" dirty="0">
                <a:solidFill>
                  <a:srgbClr val="0000FF"/>
                </a:solidFill>
                <a:latin typeface="Times New Roman" panose="02020603050405020304" pitchFamily="18" charset="0"/>
                <a:cs typeface="Times New Roman" panose="02020603050405020304" pitchFamily="18" charset="0"/>
              </a:rPr>
              <a:t> --&gt; </a:t>
            </a:r>
            <a:r>
              <a:rPr lang="en-US" sz="2800" b="1" i="1" dirty="0" err="1">
                <a:solidFill>
                  <a:srgbClr val="0000FF"/>
                </a:solidFill>
                <a:latin typeface="Times New Roman" panose="02020603050405020304" pitchFamily="18" charset="0"/>
                <a:cs typeface="Times New Roman" panose="02020603050405020304" pitchFamily="18" charset="0"/>
              </a:rPr>
              <a:t>cuống</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dài</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ngắn</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dạng</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chùm</a:t>
            </a:r>
            <a:r>
              <a:rPr lang="en-US" sz="2800" b="1" i="1" dirty="0">
                <a:solidFill>
                  <a:srgbClr val="0000FF"/>
                </a:solidFill>
                <a:latin typeface="Times New Roman" panose="02020603050405020304" pitchFamily="18" charset="0"/>
                <a:cs typeface="Times New Roman" panose="02020603050405020304" pitchFamily="18" charset="0"/>
              </a:rPr>
              <a:t> hay </a:t>
            </a:r>
            <a:r>
              <a:rPr lang="en-US" sz="2800" b="1" i="1" dirty="0" err="1">
                <a:solidFill>
                  <a:srgbClr val="0000FF"/>
                </a:solidFill>
                <a:latin typeface="Times New Roman" panose="02020603050405020304" pitchFamily="18" charset="0"/>
                <a:cs typeface="Times New Roman" panose="02020603050405020304" pitchFamily="18" charset="0"/>
              </a:rPr>
              <a:t>riêng</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biệt</a:t>
            </a:r>
            <a:endParaRPr lang="en-US" sz="2800" b="1" i="1" dirty="0">
              <a:solidFill>
                <a:srgbClr val="0000FF"/>
              </a:solidFill>
              <a:latin typeface="Times New Roman" panose="02020603050405020304" pitchFamily="18" charset="0"/>
              <a:cs typeface="Times New Roman" panose="02020603050405020304" pitchFamily="18" charset="0"/>
            </a:endParaRPr>
          </a:p>
          <a:p>
            <a:pPr algn="l"/>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Hoa</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lá</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hạt</a:t>
            </a:r>
            <a:r>
              <a:rPr lang="en-US" sz="2800" b="1" i="1" dirty="0">
                <a:solidFill>
                  <a:srgbClr val="0000FF"/>
                </a:solidFill>
                <a:latin typeface="Times New Roman" panose="02020603050405020304" pitchFamily="18" charset="0"/>
                <a:cs typeface="Times New Roman" panose="02020603050405020304" pitchFamily="18" charset="0"/>
              </a:rPr>
              <a:t> --&gt; </a:t>
            </a:r>
            <a:r>
              <a:rPr lang="en-US" sz="2800" b="1" i="1" dirty="0" err="1">
                <a:solidFill>
                  <a:srgbClr val="0000FF"/>
                </a:solidFill>
                <a:latin typeface="Times New Roman" panose="02020603050405020304" pitchFamily="18" charset="0"/>
                <a:cs typeface="Times New Roman" panose="02020603050405020304" pitchFamily="18" charset="0"/>
              </a:rPr>
              <a:t>cần</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dùng</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các</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bộ</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phận</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trên</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cây</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khác</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nhau</a:t>
            </a:r>
            <a:endParaRPr lang="en-US" sz="2800" b="1" i="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barn(inVertical)">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barn(inVertical)">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534400" cy="1143000"/>
          </a:xfrm>
        </p:spPr>
        <p:txBody>
          <a:bodyPr>
            <a:normAutofit/>
          </a:bodyPr>
          <a:lstStyle/>
          <a:p>
            <a:pPr algn="l"/>
            <a:r>
              <a:rPr lang="en-US" sz="2800" dirty="0" err="1">
                <a:solidFill>
                  <a:srgbClr val="FF0000"/>
                </a:solidFill>
                <a:latin typeface="Times New Roman" panose="02020603050405020304" pitchFamily="18" charset="0"/>
                <a:cs typeface="Times New Roman" panose="02020603050405020304" pitchFamily="18" charset="0"/>
              </a:rPr>
              <a:t>Quy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theo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sz="half" idx="1"/>
          </p:nvPr>
        </p:nvSpPr>
        <p:spPr>
          <a:xfrm>
            <a:off x="228600" y="1601328"/>
            <a:ext cx="8686800" cy="2971800"/>
          </a:xfrm>
        </p:spPr>
        <p:txBody>
          <a:bodyPr>
            <a:normAutofit/>
          </a:bodyPr>
          <a:lstStyle/>
          <a:p>
            <a:pPr marL="0" indent="0">
              <a:buNone/>
            </a:pP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Bước</a:t>
            </a:r>
            <a:r>
              <a:rPr lang="en-US" dirty="0">
                <a:solidFill>
                  <a:srgbClr val="0000FF"/>
                </a:solidFill>
                <a:latin typeface="Times New Roman" panose="02020603050405020304" pitchFamily="18" charset="0"/>
                <a:cs typeface="Times New Roman" panose="02020603050405020304" pitchFamily="18" charset="0"/>
              </a:rPr>
              <a:t> 1: </a:t>
            </a:r>
            <a:r>
              <a:rPr lang="en-US" dirty="0" err="1">
                <a:solidFill>
                  <a:srgbClr val="0000FF"/>
                </a:solidFill>
                <a:latin typeface="Times New Roman" panose="02020603050405020304" pitchFamily="18" charset="0"/>
                <a:cs typeface="Times New Roman" panose="02020603050405020304" pitchFamily="18" charset="0"/>
              </a:rPr>
              <a:t>Kiểm</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tra</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sản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phẩm</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cây</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trồng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cây</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trồng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đạt</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kích</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thước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độ</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chín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độ</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tuổi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tuỳ</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từng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loại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cây</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trồng</a:t>
            </a:r>
            <a:r>
              <a:rPr lang="en-US" dirty="0">
                <a:solidFill>
                  <a:srgbClr val="0000FF"/>
                </a:solidFill>
                <a:latin typeface="Times New Roman" panose="02020603050405020304" pitchFamily="18" charset="0"/>
                <a:cs typeface="Times New Roman" panose="02020603050405020304" pitchFamily="18" charset="0"/>
              </a:rPr>
              <a:t>.</a:t>
            </a:r>
          </a:p>
          <a:p>
            <a:pPr marL="0" indent="0">
              <a:buNone/>
            </a:pP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Bước</a:t>
            </a:r>
            <a:r>
              <a:rPr lang="en-US" dirty="0">
                <a:solidFill>
                  <a:srgbClr val="0000FF"/>
                </a:solidFill>
                <a:latin typeface="Times New Roman" panose="02020603050405020304" pitchFamily="18" charset="0"/>
                <a:cs typeface="Times New Roman" panose="02020603050405020304" pitchFamily="18" charset="0"/>
              </a:rPr>
              <a:t>  2:  </a:t>
            </a:r>
            <a:r>
              <a:rPr lang="en-US" dirty="0" err="1">
                <a:solidFill>
                  <a:srgbClr val="0000FF"/>
                </a:solidFill>
                <a:latin typeface="Times New Roman" panose="02020603050405020304" pitchFamily="18" charset="0"/>
                <a:cs typeface="Times New Roman" panose="02020603050405020304" pitchFamily="18" charset="0"/>
              </a:rPr>
              <a:t>Tiến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hành</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thu</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hoạch</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đúng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thời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điểm</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nhanh</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hạn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chế</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rơi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vãi</a:t>
            </a:r>
            <a:r>
              <a:rPr lang="en-US" dirty="0">
                <a:solidFill>
                  <a:srgbClr val="0000FF"/>
                </a:solidFill>
                <a:latin typeface="Times New Roman" panose="02020603050405020304" pitchFamily="18" charset="0"/>
                <a:cs typeface="Times New Roman" panose="02020603050405020304" pitchFamily="18" charset="0"/>
              </a:rPr>
              <a:t>.</a:t>
            </a:r>
          </a:p>
          <a:p>
            <a:pPr marL="0" indent="0">
              <a:buNone/>
            </a:pPr>
            <a:r>
              <a:rPr lang="en-US" dirty="0">
                <a:solidFill>
                  <a:srgbClr val="FF0000"/>
                </a:solidFill>
                <a:latin typeface="Times New Roman" panose="02020603050405020304" pitchFamily="18" charset="0"/>
                <a:cs typeface="Times New Roman" panose="02020603050405020304" pitchFamily="18" charset="0"/>
              </a:rPr>
              <a:t>*</a:t>
            </a:r>
            <a:r>
              <a:rPr lang="en-US" b="1" i="1" dirty="0">
                <a:solidFill>
                  <a:srgbClr val="FF0000"/>
                </a:solidFill>
                <a:latin typeface="Times New Roman" panose="02020603050405020304" pitchFamily="18" charset="0"/>
                <a:cs typeface="Times New Roman" panose="02020603050405020304" pitchFamily="18" charset="0"/>
              </a:rPr>
              <a:t>Do </a:t>
            </a:r>
            <a:r>
              <a:rPr lang="en-US" b="1" i="1" dirty="0" err="1">
                <a:solidFill>
                  <a:srgbClr val="FF0000"/>
                </a:solidFill>
                <a:latin typeface="Times New Roman" panose="02020603050405020304" pitchFamily="18" charset="0"/>
                <a:cs typeface="Times New Roman" panose="02020603050405020304" pitchFamily="18" charset="0"/>
              </a:rPr>
              <a:t>đặc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điểm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cho</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sản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phẩm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của</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từng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loại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cây</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trồng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và</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nhu</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cầu</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lấy</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sản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mà</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có</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cách</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thu</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hoạch</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phù</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hợp</a:t>
            </a:r>
            <a:r>
              <a:rPr lang="en-US" b="1" i="1" dirty="0">
                <a:solidFill>
                  <a:srgbClr val="FF0000"/>
                </a:solidFill>
                <a:latin typeface="Times New Roman" panose="02020603050405020304" pitchFamily="18" charset="0"/>
                <a:cs typeface="Times New Roman" panose="02020603050405020304" pitchFamily="18" charset="0"/>
              </a:rPr>
              <a:t>.</a:t>
            </a:r>
          </a:p>
        </p:txBody>
      </p:sp>
      <p:sp>
        <p:nvSpPr>
          <p:cNvPr id="4" name="Title 1"/>
          <p:cNvSpPr txBox="1">
            <a:spLocks/>
          </p:cNvSpPr>
          <p:nvPr/>
        </p:nvSpPr>
        <p:spPr>
          <a:xfrm>
            <a:off x="206421" y="1"/>
            <a:ext cx="2689179"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smtClean="0">
                <a:solidFill>
                  <a:srgbClr val="FF0000"/>
                </a:solidFill>
                <a:latin typeface="Times New Roman" panose="02020603050405020304" pitchFamily="18" charset="0"/>
                <a:cs typeface="Times New Roman" panose="02020603050405020304" pitchFamily="18" charset="0"/>
              </a:rPr>
              <a:t>5. Thu hoạch</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206421" y="508277"/>
            <a:ext cx="2460579" cy="584775"/>
          </a:xfrm>
          <a:prstGeom prst="rect">
            <a:avLst/>
          </a:prstGeom>
        </p:spPr>
        <p:txBody>
          <a:bodyPr wrap="square">
            <a:spAutoFit/>
          </a:bodyPr>
          <a:lstStyle/>
          <a:p>
            <a:r>
              <a:rPr lang="en-US" sz="3200" dirty="0" smtClean="0">
                <a:solidFill>
                  <a:srgbClr val="0000FF"/>
                </a:solidFill>
                <a:latin typeface="Times New Roman" panose="02020603050405020304" pitchFamily="18" charset="0"/>
                <a:cs typeface="Times New Roman" panose="02020603050405020304" pitchFamily="18" charset="0"/>
              </a:rPr>
              <a:t>5.1 </a:t>
            </a:r>
            <a:r>
              <a:rPr lang="en-US" sz="3200" dirty="0" err="1" smtClean="0">
                <a:solidFill>
                  <a:srgbClr val="0000FF"/>
                </a:solidFill>
                <a:latin typeface="Times New Roman" panose="02020603050405020304" pitchFamily="18" charset="0"/>
                <a:cs typeface="Times New Roman" panose="02020603050405020304" pitchFamily="18" charset="0"/>
              </a:rPr>
              <a:t>Mục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đích</a:t>
            </a:r>
            <a:r>
              <a:rPr lang="en-US" sz="3200" dirty="0" smtClean="0">
                <a:solidFill>
                  <a:srgbClr val="0000FF"/>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214382" y="1027838"/>
            <a:ext cx="4724400" cy="584775"/>
          </a:xfrm>
          <a:prstGeom prst="rect">
            <a:avLst/>
          </a:prstGeom>
          <a:noFill/>
        </p:spPr>
        <p:txBody>
          <a:bodyPr wrap="square" rtlCol="0">
            <a:spAutoFit/>
          </a:bodyPr>
          <a:lstStyle/>
          <a:p>
            <a:r>
              <a:rPr lang="en-US" sz="3200" dirty="0" smtClean="0">
                <a:solidFill>
                  <a:srgbClr val="0000FF"/>
                </a:solidFill>
                <a:latin typeface="Times New Roman" panose="02020603050405020304" pitchFamily="18" charset="0"/>
                <a:cs typeface="Times New Roman" panose="02020603050405020304" pitchFamily="18" charset="0"/>
              </a:rPr>
              <a:t>5.2 </a:t>
            </a:r>
            <a:r>
              <a:rPr lang="en-US" sz="3200" dirty="0" err="1" smtClean="0">
                <a:solidFill>
                  <a:srgbClr val="0000FF"/>
                </a:solidFill>
                <a:latin typeface="Times New Roman" panose="02020603050405020304" pitchFamily="18" charset="0"/>
                <a:cs typeface="Times New Roman" panose="02020603050405020304" pitchFamily="18" charset="0"/>
              </a:rPr>
              <a:t>Các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bước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thực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hành</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2"/>
                                        </p:tgtEl>
                                        <p:attrNameLst>
                                          <p:attrName>ppt_w</p:attrName>
                                        </p:attrNameLst>
                                      </p:cBhvr>
                                      <p:tavLst>
                                        <p:tav tm="0">
                                          <p:val>
                                            <p:strVal val="ppt_w"/>
                                          </p:val>
                                        </p:tav>
                                        <p:tav tm="100000">
                                          <p:val>
                                            <p:fltVal val="0"/>
                                          </p:val>
                                        </p:tav>
                                      </p:tavLst>
                                    </p:anim>
                                    <p:anim calcmode="lin" valueType="num">
                                      <p:cBhvr>
                                        <p:cTn id="17" dur="500"/>
                                        <p:tgtEl>
                                          <p:spTgt spid="2"/>
                                        </p:tgtEl>
                                        <p:attrNameLst>
                                          <p:attrName>ppt_h</p:attrName>
                                        </p:attrNameLst>
                                      </p:cBhvr>
                                      <p:tavLst>
                                        <p:tav tm="0">
                                          <p:val>
                                            <p:strVal val="ppt_h"/>
                                          </p:val>
                                        </p:tav>
                                        <p:tav tm="100000">
                                          <p:val>
                                            <p:fltVal val="0"/>
                                          </p:val>
                                        </p:tav>
                                      </p:tavLst>
                                    </p:anim>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barn(inVertical)">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barn(inVertical)">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78925" cy="1143000"/>
          </a:xfrm>
        </p:spPr>
        <p:txBody>
          <a:bodyPr>
            <a:normAutofit fontScale="90000"/>
          </a:bodyPr>
          <a:lstStyle/>
          <a:p>
            <a:pPr algn="l"/>
            <a:r>
              <a:rPr lang="en-US" sz="3555" dirty="0" err="1">
                <a:solidFill>
                  <a:srgbClr val="FF0000"/>
                </a:solidFill>
                <a:latin typeface="Times New Roman" panose="02020603050405020304" pitchFamily="18" charset="0"/>
                <a:cs typeface="Times New Roman" panose="02020603050405020304" pitchFamily="18" charset="0"/>
              </a:rPr>
              <a:t>Hãy</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ghép</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các</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công</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việc</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a,b,c,d</a:t>
            </a:r>
            <a:r>
              <a:rPr lang="en-US" sz="3555" dirty="0">
                <a:solidFill>
                  <a:srgbClr val="FF0000"/>
                </a:solidFill>
                <a:latin typeface="Times New Roman" panose="02020603050405020304" pitchFamily="18" charset="0"/>
                <a:cs typeface="Times New Roman" panose="02020603050405020304" pitchFamily="18" charset="0"/>
              </a:rPr>
              <a:t> ở </a:t>
            </a:r>
            <a:r>
              <a:rPr lang="en-US" sz="3555" dirty="0" err="1">
                <a:solidFill>
                  <a:srgbClr val="FF0000"/>
                </a:solidFill>
                <a:latin typeface="Times New Roman" panose="02020603050405020304" pitchFamily="18" charset="0"/>
                <a:cs typeface="Times New Roman" panose="02020603050405020304" pitchFamily="18" charset="0"/>
              </a:rPr>
              <a:t>hình</a:t>
            </a:r>
            <a:r>
              <a:rPr lang="en-US" sz="3555" dirty="0">
                <a:solidFill>
                  <a:srgbClr val="FF0000"/>
                </a:solidFill>
                <a:latin typeface="Times New Roman" panose="02020603050405020304" pitchFamily="18" charset="0"/>
                <a:cs typeface="Times New Roman" panose="02020603050405020304" pitchFamily="18" charset="0"/>
              </a:rPr>
              <a:t> 3.8 </a:t>
            </a:r>
            <a:r>
              <a:rPr lang="en-US" sz="3555" dirty="0" err="1">
                <a:solidFill>
                  <a:srgbClr val="FF0000"/>
                </a:solidFill>
                <a:latin typeface="Times New Roman" panose="02020603050405020304" pitchFamily="18" charset="0"/>
                <a:cs typeface="Times New Roman" panose="02020603050405020304" pitchFamily="18" charset="0"/>
              </a:rPr>
              <a:t>cho</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phù</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hợp</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các</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các</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chú</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thích</a:t>
            </a:r>
            <a:r>
              <a:rPr lang="en-US" sz="3555" dirty="0">
                <a:solidFill>
                  <a:srgbClr val="FF0000"/>
                </a:solidFill>
                <a:latin typeface="Times New Roman" panose="02020603050405020304" pitchFamily="18" charset="0"/>
                <a:cs typeface="Times New Roman" panose="02020603050405020304" pitchFamily="18" charset="0"/>
              </a:rPr>
              <a:t>:</a:t>
            </a:r>
          </a:p>
        </p:txBody>
      </p:sp>
      <p:sp>
        <p:nvSpPr>
          <p:cNvPr id="4" name="Content Placeholder 3"/>
          <p:cNvSpPr>
            <a:spLocks noGrp="1"/>
          </p:cNvSpPr>
          <p:nvPr>
            <p:ph sz="half" idx="2"/>
          </p:nvPr>
        </p:nvSpPr>
        <p:spPr>
          <a:xfrm>
            <a:off x="5334000" y="2704356"/>
            <a:ext cx="3505200" cy="2133600"/>
          </a:xfrm>
        </p:spPr>
        <p:txBody>
          <a:bodyPr/>
          <a:lstStyle/>
          <a:p>
            <a:pPr marL="0" indent="0">
              <a:buNone/>
            </a:pPr>
            <a:r>
              <a:rPr lang="en-US" dirty="0">
                <a:solidFill>
                  <a:srgbClr val="0000FF"/>
                </a:solidFill>
                <a:latin typeface="Times New Roman" panose="02020603050405020304" pitchFamily="18" charset="0"/>
                <a:cs typeface="Times New Roman" panose="02020603050405020304" pitchFamily="18" charset="0"/>
              </a:rPr>
              <a:t>1. </a:t>
            </a:r>
            <a:r>
              <a:rPr lang="en-US" dirty="0" err="1">
                <a:solidFill>
                  <a:srgbClr val="0000FF"/>
                </a:solidFill>
                <a:latin typeface="Times New Roman" panose="02020603050405020304" pitchFamily="18" charset="0"/>
                <a:cs typeface="Times New Roman" panose="02020603050405020304" pitchFamily="18" charset="0"/>
              </a:rPr>
              <a:t>C</a:t>
            </a:r>
            <a:r>
              <a:rPr lang="en-US" dirty="0" err="1" smtClean="0">
                <a:solidFill>
                  <a:srgbClr val="0000FF"/>
                </a:solidFill>
                <a:latin typeface="Times New Roman" panose="02020603050405020304" pitchFamily="18" charset="0"/>
                <a:cs typeface="Times New Roman" panose="02020603050405020304" pitchFamily="18" charset="0"/>
              </a:rPr>
              <a:t>ày</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đất</a:t>
            </a:r>
            <a:endParaRPr lang="en-US" dirty="0">
              <a:solidFill>
                <a:srgbClr val="0000FF"/>
              </a:solidFill>
              <a:latin typeface="Times New Roman" panose="02020603050405020304" pitchFamily="18" charset="0"/>
              <a:cs typeface="Times New Roman" panose="02020603050405020304" pitchFamily="18" charset="0"/>
            </a:endParaRPr>
          </a:p>
          <a:p>
            <a:pPr marL="0" indent="0">
              <a:buNone/>
            </a:pPr>
            <a:r>
              <a:rPr lang="en-US" dirty="0">
                <a:solidFill>
                  <a:srgbClr val="0000FF"/>
                </a:solidFill>
                <a:latin typeface="Times New Roman" panose="02020603050405020304" pitchFamily="18" charset="0"/>
                <a:cs typeface="Times New Roman" panose="02020603050405020304" pitchFamily="18" charset="0"/>
              </a:rPr>
              <a:t>2. </a:t>
            </a:r>
            <a:r>
              <a:rPr lang="en-US" dirty="0" err="1">
                <a:solidFill>
                  <a:srgbClr val="0000FF"/>
                </a:solidFill>
                <a:latin typeface="Times New Roman" panose="02020603050405020304" pitchFamily="18" charset="0"/>
                <a:cs typeface="Times New Roman" panose="02020603050405020304" pitchFamily="18" charset="0"/>
              </a:rPr>
              <a:t>V</a:t>
            </a:r>
            <a:r>
              <a:rPr lang="en-US" dirty="0" err="1" smtClean="0">
                <a:solidFill>
                  <a:srgbClr val="0000FF"/>
                </a:solidFill>
                <a:latin typeface="Times New Roman" panose="02020603050405020304" pitchFamily="18" charset="0"/>
                <a:cs typeface="Times New Roman" panose="02020603050405020304" pitchFamily="18" charset="0"/>
              </a:rPr>
              <a:t>ệ</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sinh</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đồng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ruộng</a:t>
            </a:r>
            <a:endParaRPr lang="en-US" dirty="0">
              <a:solidFill>
                <a:srgbClr val="0000FF"/>
              </a:solidFill>
              <a:latin typeface="Times New Roman" panose="02020603050405020304" pitchFamily="18" charset="0"/>
              <a:cs typeface="Times New Roman" panose="02020603050405020304" pitchFamily="18" charset="0"/>
            </a:endParaRPr>
          </a:p>
          <a:p>
            <a:pPr marL="0" indent="0">
              <a:buNone/>
            </a:pPr>
            <a:r>
              <a:rPr lang="en-US" dirty="0">
                <a:solidFill>
                  <a:srgbClr val="0000FF"/>
                </a:solidFill>
                <a:latin typeface="Times New Roman" panose="02020603050405020304" pitchFamily="18" charset="0"/>
                <a:cs typeface="Times New Roman" panose="02020603050405020304" pitchFamily="18" charset="0"/>
              </a:rPr>
              <a:t>3. </a:t>
            </a:r>
            <a:r>
              <a:rPr lang="en-US" dirty="0" err="1">
                <a:solidFill>
                  <a:srgbClr val="0000FF"/>
                </a:solidFill>
                <a:latin typeface="Times New Roman" panose="02020603050405020304" pitchFamily="18" charset="0"/>
                <a:cs typeface="Times New Roman" panose="02020603050405020304" pitchFamily="18" charset="0"/>
              </a:rPr>
              <a:t>L</a:t>
            </a:r>
            <a:r>
              <a:rPr lang="en-US" dirty="0" err="1" smtClean="0">
                <a:solidFill>
                  <a:srgbClr val="0000FF"/>
                </a:solidFill>
                <a:latin typeface="Times New Roman" panose="02020603050405020304" pitchFamily="18" charset="0"/>
                <a:cs typeface="Times New Roman" panose="02020603050405020304" pitchFamily="18" charset="0"/>
              </a:rPr>
              <a:t>ên</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luống</a:t>
            </a:r>
            <a:endParaRPr lang="en-US" dirty="0">
              <a:solidFill>
                <a:srgbClr val="0000FF"/>
              </a:solidFill>
              <a:latin typeface="Times New Roman" panose="02020603050405020304" pitchFamily="18" charset="0"/>
              <a:cs typeface="Times New Roman" panose="02020603050405020304" pitchFamily="18" charset="0"/>
            </a:endParaRPr>
          </a:p>
          <a:p>
            <a:pPr marL="0" indent="0">
              <a:buNone/>
            </a:pPr>
            <a:r>
              <a:rPr lang="en-US" dirty="0">
                <a:solidFill>
                  <a:srgbClr val="0000FF"/>
                </a:solidFill>
                <a:latin typeface="Times New Roman" panose="02020603050405020304" pitchFamily="18" charset="0"/>
                <a:cs typeface="Times New Roman" panose="02020603050405020304" pitchFamily="18" charset="0"/>
              </a:rPr>
              <a:t>4. </a:t>
            </a:r>
            <a:r>
              <a:rPr lang="en-US" dirty="0" err="1">
                <a:solidFill>
                  <a:srgbClr val="0000FF"/>
                </a:solidFill>
                <a:latin typeface="Times New Roman" panose="02020603050405020304" pitchFamily="18" charset="0"/>
                <a:cs typeface="Times New Roman" panose="02020603050405020304" pitchFamily="18" charset="0"/>
              </a:rPr>
              <a:t>B</a:t>
            </a:r>
            <a:r>
              <a:rPr lang="en-US" dirty="0" err="1" smtClean="0">
                <a:solidFill>
                  <a:srgbClr val="0000FF"/>
                </a:solidFill>
                <a:latin typeface="Times New Roman" panose="02020603050405020304" pitchFamily="18" charset="0"/>
                <a:cs typeface="Times New Roman" panose="02020603050405020304" pitchFamily="18" charset="0"/>
              </a:rPr>
              <a:t>ón</a:t>
            </a:r>
            <a:r>
              <a:rPr lang="en-US" dirty="0" smtClean="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lót</a:t>
            </a:r>
            <a:r>
              <a:rPr lang="en-US" dirty="0">
                <a:solidFill>
                  <a:srgbClr val="0000FF"/>
                </a:solidFill>
                <a:latin typeface="Times New Roman" panose="02020603050405020304" pitchFamily="18" charset="0"/>
                <a:cs typeface="Times New Roman" panose="02020603050405020304" pitchFamily="18" charset="0"/>
              </a:rPr>
              <a:t> </a:t>
            </a:r>
            <a:r>
              <a:rPr lang="en-US" dirty="0" err="1" smtClean="0">
                <a:solidFill>
                  <a:srgbClr val="0000FF"/>
                </a:solidFill>
                <a:latin typeface="Times New Roman" panose="02020603050405020304" pitchFamily="18" charset="0"/>
                <a:cs typeface="Times New Roman" panose="02020603050405020304" pitchFamily="18" charset="0"/>
              </a:rPr>
              <a:t>phân</a:t>
            </a:r>
            <a:endParaRPr lang="en-US" dirty="0">
              <a:solidFill>
                <a:srgbClr val="0000FF"/>
              </a:solidFill>
              <a:latin typeface="Times New Roman" panose="02020603050405020304" pitchFamily="18" charset="0"/>
              <a:cs typeface="Times New Roman" panose="02020603050405020304" pitchFamily="18" charset="0"/>
            </a:endParaRPr>
          </a:p>
        </p:txBody>
      </p:sp>
      <p:pic>
        <p:nvPicPr>
          <p:cNvPr id="128" name="Picture 4"/>
          <p:cNvPicPr>
            <a:picLocks noGrp="1" noChangeAspect="1"/>
          </p:cNvPicPr>
          <p:nvPr>
            <p:ph sz="half" idx="1"/>
          </p:nvPr>
        </p:nvPicPr>
        <p:blipFill>
          <a:blip r:embed="rId2"/>
          <a:stretch>
            <a:fillRect/>
          </a:stretch>
        </p:blipFill>
        <p:spPr>
          <a:xfrm>
            <a:off x="152400" y="1219200"/>
            <a:ext cx="5181600" cy="5257800"/>
          </a:xfrm>
          <a:prstGeom prst="rect">
            <a:avLst/>
          </a:prstGeom>
          <a:noFill/>
          <a:ln w="9525">
            <a:noFill/>
          </a:ln>
        </p:spPr>
      </p:pic>
      <p:sp>
        <p:nvSpPr>
          <p:cNvPr id="3" name="TextBox 2"/>
          <p:cNvSpPr txBox="1"/>
          <p:nvPr/>
        </p:nvSpPr>
        <p:spPr>
          <a:xfrm>
            <a:off x="7239000" y="2745475"/>
            <a:ext cx="533400"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b</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610600" y="3247936"/>
            <a:ext cx="457200"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d</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532143" y="3768165"/>
            <a:ext cx="800100"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a</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916839" y="4291385"/>
            <a:ext cx="685800"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c</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arn(inVertical)">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arn(inVertical)">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3"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LUYỆN TẬP</a:t>
            </a:r>
          </a:p>
        </p:txBody>
      </p:sp>
      <p:sp>
        <p:nvSpPr>
          <p:cNvPr id="3" name="Rectangle 2"/>
          <p:cNvSpPr/>
          <p:nvPr/>
        </p:nvSpPr>
        <p:spPr>
          <a:xfrm>
            <a:off x="228600" y="685800"/>
            <a:ext cx="8534400" cy="1815882"/>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1. 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gieo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đó</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a:solidFill>
                  <a:srgbClr val="FF0000"/>
                </a:solidFill>
                <a:latin typeface="Times New Roman" panose="02020603050405020304" pitchFamily="18" charset="0"/>
                <a:cs typeface="Times New Roman" panose="02020603050405020304" pitchFamily="18" charset="0"/>
              </a:rPr>
              <a:t>2.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chọn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lựa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gieo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lúa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mía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ngô</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sắn</a:t>
            </a:r>
            <a:r>
              <a:rPr lang="en-US" sz="2800" dirty="0">
                <a:solidFill>
                  <a:srgbClr val="FF0000"/>
                </a:solidFill>
                <a:latin typeface="Times New Roman" panose="02020603050405020304" pitchFamily="18" charset="0"/>
                <a:cs typeface="Times New Roman" panose="02020603050405020304" pitchFamily="18" charset="0"/>
              </a:rPr>
              <a:t>, cam, </a:t>
            </a:r>
            <a:r>
              <a:rPr lang="en-US" sz="2800" dirty="0" err="1">
                <a:solidFill>
                  <a:srgbClr val="FF0000"/>
                </a:solidFill>
                <a:latin typeface="Times New Roman" panose="02020603050405020304" pitchFamily="18" charset="0"/>
                <a:cs typeface="Times New Roman" panose="02020603050405020304" pitchFamily="18" charset="0"/>
              </a:rPr>
              <a:t>đỗ</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đậu</a:t>
            </a:r>
            <a:r>
              <a:rPr lang="en-US" sz="2800" dirty="0">
                <a:solidFill>
                  <a:srgbClr val="FF0000"/>
                </a:solidFill>
                <a:latin typeface="Times New Roman" panose="02020603050405020304" pitchFamily="18" charset="0"/>
                <a:cs typeface="Times New Roman" panose="02020603050405020304" pitchFamily="18" charset="0"/>
              </a:rPr>
              <a:t>), …</a:t>
            </a:r>
          </a:p>
        </p:txBody>
      </p:sp>
      <p:sp>
        <p:nvSpPr>
          <p:cNvPr id="4" name="Rectangle 3"/>
          <p:cNvSpPr/>
          <p:nvPr/>
        </p:nvSpPr>
        <p:spPr>
          <a:xfrm>
            <a:off x="304800" y="2632770"/>
            <a:ext cx="8610600" cy="3539430"/>
          </a:xfrm>
          <a:prstGeom prst="rect">
            <a:avLst/>
          </a:prstGeom>
        </p:spPr>
        <p:txBody>
          <a:bodyPr wrap="square">
            <a:spAutoFit/>
          </a:bodyPr>
          <a:lstStyle/>
          <a:p>
            <a:r>
              <a:rPr lang="vi-VN" sz="2800" dirty="0">
                <a:solidFill>
                  <a:srgbClr val="0000FF"/>
                </a:solidFill>
                <a:latin typeface="Times New Roman" panose="02020603050405020304" pitchFamily="18" charset="0"/>
                <a:cs typeface="Times New Roman" panose="02020603050405020304" pitchFamily="18" charset="0"/>
              </a:rPr>
              <a:t>1. Một số loại cây trồng được gieo trồng vào thời vụ đó là:</a:t>
            </a:r>
          </a:p>
          <a:p>
            <a:r>
              <a:rPr lang="vi-VN" sz="2800" dirty="0">
                <a:solidFill>
                  <a:srgbClr val="0000FF"/>
                </a:solidFill>
                <a:latin typeface="Times New Roman" panose="02020603050405020304" pitchFamily="18" charset="0"/>
                <a:cs typeface="Times New Roman" panose="02020603050405020304" pitchFamily="18" charset="0"/>
              </a:rPr>
              <a:t>   + Vụ xuân hè: lúa, ngô, cây cà chua, dưa chuột, bầu mướp, …</a:t>
            </a:r>
          </a:p>
          <a:p>
            <a:r>
              <a:rPr lang="vi-VN" sz="2800" dirty="0">
                <a:solidFill>
                  <a:srgbClr val="0000FF"/>
                </a:solidFill>
                <a:latin typeface="Times New Roman" panose="02020603050405020304" pitchFamily="18" charset="0"/>
                <a:cs typeface="Times New Roman" panose="02020603050405020304" pitchFamily="18" charset="0"/>
              </a:rPr>
              <a:t>   + Vụ hè thu: cây ổi, cây vải, lúa, ngô, cà rốt</a:t>
            </a:r>
          </a:p>
          <a:p>
            <a:r>
              <a:rPr lang="vi-VN" sz="2800" dirty="0">
                <a:solidFill>
                  <a:srgbClr val="0000FF"/>
                </a:solidFill>
                <a:latin typeface="Times New Roman" panose="02020603050405020304" pitchFamily="18" charset="0"/>
                <a:cs typeface="Times New Roman" panose="02020603050405020304" pitchFamily="18" charset="0"/>
              </a:rPr>
              <a:t>   + Vụ đông xuân: ngô, khoai, su hào, súp lơ, cải bắp, …</a:t>
            </a:r>
          </a:p>
          <a:p>
            <a:r>
              <a:rPr lang="vi-VN" sz="2800" dirty="0">
                <a:solidFill>
                  <a:srgbClr val="0000FF"/>
                </a:solidFill>
                <a:latin typeface="Times New Roman" panose="02020603050405020304" pitchFamily="18" charset="0"/>
                <a:cs typeface="Times New Roman" panose="02020603050405020304" pitchFamily="18" charset="0"/>
              </a:rPr>
              <a:t>2. Trồng bằng hạt: lúa, đỗ..</a:t>
            </a:r>
          </a:p>
          <a:p>
            <a:r>
              <a:rPr lang="vi-VN" sz="2800" dirty="0">
                <a:solidFill>
                  <a:srgbClr val="0000FF"/>
                </a:solidFill>
                <a:latin typeface="Times New Roman" panose="02020603050405020304" pitchFamily="18" charset="0"/>
                <a:cs typeface="Times New Roman" panose="02020603050405020304" pitchFamily="18" charset="0"/>
              </a:rPr>
              <a:t>- Trồng bằng hom: mía, sắn..</a:t>
            </a:r>
          </a:p>
          <a:p>
            <a:r>
              <a:rPr lang="vi-VN" sz="2800" dirty="0">
                <a:solidFill>
                  <a:srgbClr val="0000FF"/>
                </a:solidFill>
                <a:latin typeface="Times New Roman" panose="02020603050405020304" pitchFamily="18" charset="0"/>
                <a:cs typeface="Times New Roman" panose="02020603050405020304" pitchFamily="18" charset="0"/>
              </a:rPr>
              <a:t>- Trồng bằng cây con: cam</a:t>
            </a:r>
            <a:r>
              <a:rPr lang="vi-VN" sz="2800" dirty="0" smtClean="0">
                <a:solidFill>
                  <a:srgbClr val="0000FF"/>
                </a:solidFill>
                <a:latin typeface="Times New Roman" panose="02020603050405020304" pitchFamily="18" charset="0"/>
                <a:cs typeface="Times New Roman" panose="02020603050405020304" pitchFamily="18" charset="0"/>
              </a:rPr>
              <a:t>…</a:t>
            </a:r>
            <a:endParaRPr lang="vi-VN"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VẬN DỤNG</a:t>
            </a:r>
          </a:p>
        </p:txBody>
      </p:sp>
      <p:sp>
        <p:nvSpPr>
          <p:cNvPr id="6" name="Rectangle 5"/>
          <p:cNvSpPr/>
          <p:nvPr/>
        </p:nvSpPr>
        <p:spPr>
          <a:xfrm>
            <a:off x="406078" y="609600"/>
            <a:ext cx="8534400" cy="1384995"/>
          </a:xfrm>
          <a:prstGeom prst="rect">
            <a:avLst/>
          </a:prstGeom>
        </p:spPr>
        <p:txBody>
          <a:bodyPr wrap="square">
            <a:spAutoFit/>
          </a:bodyPr>
          <a:lstStyle/>
          <a:p>
            <a:r>
              <a:rPr lang="en-US" sz="2800" b="1" dirty="0">
                <a:solidFill>
                  <a:srgbClr val="000099"/>
                </a:solidFill>
                <a:latin typeface="Times New Roman" panose="02020603050405020304" pitchFamily="18" charset="0"/>
                <a:cs typeface="Times New Roman" panose="02020603050405020304" pitchFamily="18" charset="0"/>
              </a:rPr>
              <a:t>Ở </a:t>
            </a:r>
            <a:r>
              <a:rPr lang="en-US" sz="2800" b="1" dirty="0" err="1">
                <a:solidFill>
                  <a:srgbClr val="000099"/>
                </a:solidFill>
                <a:latin typeface="Times New Roman" panose="02020603050405020304" pitchFamily="18" charset="0"/>
                <a:cs typeface="Times New Roman" panose="02020603050405020304" pitchFamily="18" charset="0"/>
              </a:rPr>
              <a:t>địa</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phương</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em</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có</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những</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phương</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pháp</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gieo</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trồng</a:t>
            </a:r>
            <a:r>
              <a:rPr lang="en-US" sz="2800" b="1" dirty="0">
                <a:solidFill>
                  <a:srgbClr val="000099"/>
                </a:solidFill>
                <a:latin typeface="Times New Roman" panose="02020603050405020304" pitchFamily="18" charset="0"/>
                <a:cs typeface="Times New Roman" panose="02020603050405020304" pitchFamily="18" charset="0"/>
              </a:rPr>
              <a:t> </a:t>
            </a:r>
            <a:r>
              <a:rPr lang="en-US" sz="2800" b="1" dirty="0" err="1">
                <a:solidFill>
                  <a:srgbClr val="000099"/>
                </a:solidFill>
                <a:latin typeface="Times New Roman" panose="02020603050405020304" pitchFamily="18" charset="0"/>
                <a:cs typeface="Times New Roman" panose="02020603050405020304" pitchFamily="18" charset="0"/>
              </a:rPr>
              <a:t>nào</a:t>
            </a:r>
            <a:endParaRPr lang="en-US" sz="2800" b="1" dirty="0">
              <a:solidFill>
                <a:srgbClr val="000099"/>
              </a:solidFill>
              <a:latin typeface="Times New Roman" panose="02020603050405020304" pitchFamily="18" charset="0"/>
              <a:cs typeface="Times New Roman" panose="02020603050405020304" pitchFamily="18" charset="0"/>
            </a:endParaRPr>
          </a:p>
          <a:p>
            <a:r>
              <a:rPr lang="vi-VN" sz="2800" b="1" dirty="0">
                <a:solidFill>
                  <a:srgbClr val="000099"/>
                </a:solidFill>
                <a:latin typeface="Times New Roman" panose="02020603050405020304" pitchFamily="18" charset="0"/>
                <a:cs typeface="Times New Roman" panose="02020603050405020304" pitchFamily="18" charset="0"/>
              </a:rPr>
              <a:t>Ghi trên giấy A4. Giờ sau nộp </a:t>
            </a:r>
            <a:r>
              <a:rPr lang="en-US" sz="2800" b="1" dirty="0">
                <a:solidFill>
                  <a:srgbClr val="000099"/>
                </a:solidFill>
                <a:latin typeface="Times New Roman" panose="02020603050405020304" pitchFamily="18" charset="0"/>
                <a:cs typeface="Times New Roman" panose="02020603050405020304" pitchFamily="18" charset="0"/>
              </a:rPr>
              <a:t>GV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96825"/>
            <a:ext cx="8524875" cy="1143000"/>
          </a:xfrm>
        </p:spPr>
        <p:txBody>
          <a:bodyPr>
            <a:normAutofit/>
          </a:bodyPr>
          <a:lstStyle/>
          <a:p>
            <a:pPr algn="l"/>
            <a:r>
              <a:rPr lang="en-US" sz="3110" dirty="0" err="1" smtClean="0">
                <a:solidFill>
                  <a:srgbClr val="FF0000"/>
                </a:solidFill>
                <a:latin typeface="Times New Roman" panose="02020603050405020304" pitchFamily="18" charset="0"/>
                <a:cs typeface="Times New Roman" panose="02020603050405020304" pitchFamily="18" charset="0"/>
              </a:rPr>
              <a:t>Quan</a:t>
            </a:r>
            <a:r>
              <a:rPr lang="en-US" sz="3110" dirty="0" smtClean="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sát</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hình</a:t>
            </a:r>
            <a:r>
              <a:rPr lang="en-US" sz="3110" dirty="0">
                <a:solidFill>
                  <a:srgbClr val="FF0000"/>
                </a:solidFill>
                <a:latin typeface="Times New Roman" panose="02020603050405020304" pitchFamily="18" charset="0"/>
                <a:cs typeface="Times New Roman" panose="02020603050405020304" pitchFamily="18" charset="0"/>
              </a:rPr>
              <a:t> 3.1 </a:t>
            </a:r>
            <a:r>
              <a:rPr lang="en-US" sz="3110" dirty="0" err="1">
                <a:solidFill>
                  <a:srgbClr val="FF0000"/>
                </a:solidFill>
                <a:latin typeface="Times New Roman" panose="02020603050405020304" pitchFamily="18" charset="0"/>
                <a:cs typeface="Times New Roman" panose="02020603050405020304" pitchFamily="18" charset="0"/>
              </a:rPr>
              <a:t>em</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hãy</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cho</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biết</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những</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công</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việc</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nào</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thuộc</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giai</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đoạn</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chuẩn</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bị</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a:solidFill>
                  <a:srgbClr val="FF0000"/>
                </a:solidFill>
                <a:latin typeface="Times New Roman" panose="02020603050405020304" pitchFamily="18" charset="0"/>
                <a:cs typeface="Times New Roman" panose="02020603050405020304" pitchFamily="18" charset="0"/>
              </a:rPr>
              <a:t>đất</a:t>
            </a:r>
            <a:r>
              <a:rPr lang="en-US" sz="3110" dirty="0">
                <a:solidFill>
                  <a:srgbClr val="FF0000"/>
                </a:solidFill>
                <a:latin typeface="Times New Roman" panose="02020603050405020304" pitchFamily="18" charset="0"/>
                <a:cs typeface="Times New Roman" panose="02020603050405020304" pitchFamily="18" charset="0"/>
              </a:rPr>
              <a:t> </a:t>
            </a:r>
            <a:r>
              <a:rPr lang="en-US" sz="3110" dirty="0" err="1" smtClean="0">
                <a:solidFill>
                  <a:srgbClr val="FF0000"/>
                </a:solidFill>
                <a:latin typeface="Times New Roman" panose="02020603050405020304" pitchFamily="18" charset="0"/>
                <a:cs typeface="Times New Roman" panose="02020603050405020304" pitchFamily="18" charset="0"/>
              </a:rPr>
              <a:t>trồng</a:t>
            </a:r>
            <a:r>
              <a:rPr lang="en-US" sz="3110" dirty="0" smtClean="0">
                <a:solidFill>
                  <a:srgbClr val="FF0000"/>
                </a:solidFill>
                <a:latin typeface="Times New Roman" panose="02020603050405020304" pitchFamily="18" charset="0"/>
                <a:cs typeface="Times New Roman" panose="02020603050405020304" pitchFamily="18" charset="0"/>
              </a:rPr>
              <a:t>?</a:t>
            </a:r>
            <a:endParaRPr lang="en-US" sz="3110" dirty="0">
              <a:solidFill>
                <a:srgbClr val="FF0000"/>
              </a:solidFill>
              <a:latin typeface="Times New Roman" panose="02020603050405020304" pitchFamily="18" charset="0"/>
              <a:cs typeface="Times New Roman" panose="02020603050405020304" pitchFamily="18" charset="0"/>
            </a:endParaRPr>
          </a:p>
        </p:txBody>
      </p:sp>
      <p:pic>
        <p:nvPicPr>
          <p:cNvPr id="125" name="Picture 1"/>
          <p:cNvPicPr>
            <a:picLocks noGrp="1" noChangeAspect="1"/>
          </p:cNvPicPr>
          <p:nvPr>
            <p:ph idx="1"/>
          </p:nvPr>
        </p:nvPicPr>
        <p:blipFill>
          <a:blip r:embed="rId2"/>
          <a:stretch>
            <a:fillRect/>
          </a:stretch>
        </p:blipFill>
        <p:spPr>
          <a:xfrm>
            <a:off x="838200" y="1295399"/>
            <a:ext cx="7315200" cy="3367207"/>
          </a:xfrm>
          <a:prstGeom prst="rect">
            <a:avLst/>
          </a:prstGeom>
          <a:noFill/>
          <a:ln w="9525">
            <a:noFill/>
          </a:ln>
        </p:spPr>
      </p:pic>
      <p:sp>
        <p:nvSpPr>
          <p:cNvPr id="3" name="Rectangle 2"/>
          <p:cNvSpPr/>
          <p:nvPr/>
        </p:nvSpPr>
        <p:spPr>
          <a:xfrm>
            <a:off x="457200" y="634425"/>
            <a:ext cx="3988592"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1.</a:t>
            </a:r>
            <a:r>
              <a:rPr lang="en-US" sz="3200" b="1" u="sng" dirty="0">
                <a:solidFill>
                  <a:srgbClr val="FF0000"/>
                </a:solidFill>
                <a:latin typeface="Times New Roman" panose="02020603050405020304" pitchFamily="18" charset="0"/>
                <a:cs typeface="Times New Roman" panose="02020603050405020304" pitchFamily="18" charset="0"/>
              </a:rPr>
              <a:t>Chuẩn </a:t>
            </a:r>
            <a:r>
              <a:rPr lang="en-US" sz="3200" b="1" u="sng" dirty="0" err="1">
                <a:solidFill>
                  <a:srgbClr val="FF0000"/>
                </a:solidFill>
                <a:latin typeface="Times New Roman" panose="02020603050405020304" pitchFamily="18" charset="0"/>
                <a:cs typeface="Times New Roman" panose="02020603050405020304" pitchFamily="18" charset="0"/>
              </a:rPr>
              <a:t>bị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đất</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trồng</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b="1" dirty="0"/>
          </a:p>
        </p:txBody>
      </p:sp>
      <p:sp>
        <p:nvSpPr>
          <p:cNvPr id="5" name="Rectangle 4"/>
          <p:cNvSpPr/>
          <p:nvPr/>
        </p:nvSpPr>
        <p:spPr>
          <a:xfrm>
            <a:off x="152400" y="4605699"/>
            <a:ext cx="7592704" cy="1077218"/>
          </a:xfrm>
          <a:prstGeom prst="rect">
            <a:avLst/>
          </a:prstGeom>
        </p:spPr>
        <p:txBody>
          <a:bodyPr wrap="square">
            <a:spAutoFit/>
          </a:bodyPr>
          <a:lstStyle/>
          <a:p>
            <a:pPr algn="ct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Xới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đất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bằng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máy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cuốc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xẻng</a:t>
            </a:r>
            <a:r>
              <a:rPr lang="en-US" sz="3200" dirty="0">
                <a:solidFill>
                  <a:srgbClr val="0000FF"/>
                </a:solidFill>
                <a:latin typeface="Times New Roman" panose="02020603050405020304" pitchFamily="18" charset="0"/>
                <a:cs typeface="Times New Roman" panose="02020603050405020304" pitchFamily="18" charset="0"/>
              </a:rPr>
              <a:t>, bay...</a:t>
            </a:r>
          </a:p>
          <a:p>
            <a:pPr algn="ctr"/>
            <a:r>
              <a:rPr lang="en-US" sz="3200" dirty="0" smtClean="0">
                <a:solidFill>
                  <a:srgbClr val="0000FF"/>
                </a:solidFill>
                <a:latin typeface="Times New Roman" panose="02020603050405020304" pitchFamily="18" charset="0"/>
                <a:cs typeface="Times New Roman" panose="02020603050405020304" pitchFamily="18" charset="0"/>
              </a:rPr>
              <a:t>     - </a:t>
            </a:r>
            <a:r>
              <a:rPr lang="en-US" sz="3200" dirty="0" err="1">
                <a:solidFill>
                  <a:srgbClr val="0000FF"/>
                </a:solidFill>
                <a:latin typeface="Times New Roman" panose="02020603050405020304" pitchFamily="18" charset="0"/>
                <a:cs typeface="Times New Roman" panose="02020603050405020304" pitchFamily="18" charset="0"/>
              </a:rPr>
              <a:t>Bón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lót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thường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dùng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hữu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cơ</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1524000" y="86942"/>
            <a:ext cx="6934200" cy="584775"/>
          </a:xfrm>
          <a:prstGeom prst="rect">
            <a:avLst/>
          </a:prstGeom>
          <a:solidFill>
            <a:srgbClr val="FFFF00"/>
          </a:solidFill>
        </p:spPr>
        <p:txBody>
          <a:bodyPr wrap="square">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BÀI </a:t>
            </a:r>
            <a:r>
              <a:rPr lang="en-US" sz="3200" b="1" dirty="0">
                <a:solidFill>
                  <a:srgbClr val="FF0000"/>
                </a:solidFill>
                <a:latin typeface="Times New Roman" panose="02020603050405020304" pitchFamily="18" charset="0"/>
                <a:cs typeface="Times New Roman" panose="02020603050405020304" pitchFamily="18" charset="0"/>
              </a:rPr>
              <a:t>3. QUY TRÌNH TRỒNG TRỌT</a:t>
            </a:r>
            <a:endParaRPr 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barn(inVertical)">
                                      <p:cBhvr>
                                        <p:cTn id="12" dur="5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2"/>
                                        </p:tgtEl>
                                        <p:attrNameLst>
                                          <p:attrName>ppt_w</p:attrName>
                                        </p:attrNameLst>
                                      </p:cBhvr>
                                      <p:tavLst>
                                        <p:tav tm="0">
                                          <p:val>
                                            <p:strVal val="ppt_w"/>
                                          </p:val>
                                        </p:tav>
                                        <p:tav tm="100000">
                                          <p:val>
                                            <p:fltVal val="0"/>
                                          </p:val>
                                        </p:tav>
                                      </p:tavLst>
                                    </p:anim>
                                    <p:anim calcmode="lin" valueType="num">
                                      <p:cBhvr>
                                        <p:cTn id="22" dur="500"/>
                                        <p:tgtEl>
                                          <p:spTgt spid="2"/>
                                        </p:tgtEl>
                                        <p:attrNameLst>
                                          <p:attrName>ppt_h</p:attrName>
                                        </p:attrNameLst>
                                      </p:cBhvr>
                                      <p:tavLst>
                                        <p:tav tm="0">
                                          <p:val>
                                            <p:strVal val="ppt_h"/>
                                          </p:val>
                                        </p:tav>
                                        <p:tav tm="100000">
                                          <p:val>
                                            <p:fltVal val="0"/>
                                          </p:val>
                                        </p:tav>
                                      </p:tavLst>
                                    </p:anim>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52401" y="1023600"/>
            <a:ext cx="4343399" cy="3700800"/>
          </a:xfrm>
          <a:prstGeom prst="cloudCallout">
            <a:avLst>
              <a:gd name="adj1" fmla="val 53984"/>
              <a:gd name="adj2" fmla="val 5233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3.2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nếu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chuẩn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tốt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mùa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sẽ</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228600" y="992163"/>
            <a:ext cx="4571999" cy="3970318"/>
          </a:xfrm>
          <a:prstGeom prst="rect">
            <a:avLst/>
          </a:prstGeom>
        </p:spPr>
        <p:txBody>
          <a:bodyPr wrap="square">
            <a:spAutoFit/>
          </a:bodyPr>
          <a:lstStyle/>
          <a:p>
            <a:r>
              <a:rPr lang="en-US" altLang="vi-VN" sz="2800" dirty="0" err="1">
                <a:solidFill>
                  <a:srgbClr val="0000FF"/>
                </a:solidFill>
                <a:latin typeface="Times New Roman" panose="02020603050405020304" pitchFamily="18" charset="0"/>
                <a:cs typeface="Times New Roman" panose="02020603050405020304" pitchFamily="18" charset="0"/>
              </a:rPr>
              <a:t>Vụ</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mùa</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sẽ</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bị</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giảm</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sút</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về</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năng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suất</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và</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chất</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lượng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sản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phẩm</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nguyên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nhân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là</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đất</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còn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tồn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đọng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lại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mầm</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móng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sâu</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bệnh</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gây</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hại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hoặc</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còn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quá</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nhiều</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cây</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cỏ</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dại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Chúng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cắn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phá</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cây</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trồng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hoặc</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cạnh</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tranh</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nước</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ánh</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sáng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dinh</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dưỡng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của</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cây</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trồng</a:t>
            </a:r>
            <a:r>
              <a:rPr lang="en-US" altLang="vi-VN" sz="2800" dirty="0">
                <a:solidFill>
                  <a:srgbClr val="0000FF"/>
                </a:solidFill>
                <a:latin typeface="Times New Roman" panose="02020603050405020304" pitchFamily="18" charset="0"/>
                <a:cs typeface="Times New Roman" panose="02020603050405020304" pitchFamily="18" charset="0"/>
              </a:rPr>
              <a:t>.</a:t>
            </a:r>
          </a:p>
        </p:txBody>
      </p:sp>
      <p:pic>
        <p:nvPicPr>
          <p:cNvPr id="3" name="Picture 3"/>
          <p:cNvPicPr>
            <a:picLocks noGrp="1" noChangeAspect="1"/>
          </p:cNvPicPr>
          <p:nvPr>
            <p:ph idx="1"/>
          </p:nvPr>
        </p:nvPicPr>
        <p:blipFill>
          <a:blip r:embed="rId2"/>
          <a:stretch>
            <a:fillRect/>
          </a:stretch>
        </p:blipFill>
        <p:spPr>
          <a:xfrm>
            <a:off x="4572000" y="914400"/>
            <a:ext cx="4506595" cy="4724400"/>
          </a:xfrm>
          <a:prstGeom prst="rect">
            <a:avLst/>
          </a:prstGeom>
          <a:noFill/>
          <a:ln w="9525">
            <a:noFill/>
          </a:ln>
        </p:spPr>
      </p:pic>
      <p:sp>
        <p:nvSpPr>
          <p:cNvPr id="5" name="TextBox 4"/>
          <p:cNvSpPr txBox="1"/>
          <p:nvPr/>
        </p:nvSpPr>
        <p:spPr>
          <a:xfrm>
            <a:off x="381000" y="500380"/>
            <a:ext cx="2438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1.1 </a:t>
            </a:r>
            <a:r>
              <a:rPr lang="en-US" sz="2800" b="1" u="sng" dirty="0" err="1" smtClean="0">
                <a:solidFill>
                  <a:srgbClr val="FF0000"/>
                </a:solidFill>
                <a:latin typeface="Times New Roman" panose="02020603050405020304" pitchFamily="18" charset="0"/>
                <a:cs typeface="Times New Roman" panose="02020603050405020304" pitchFamily="18" charset="0"/>
              </a:rPr>
              <a:t>Mục</a:t>
            </a:r>
            <a:r>
              <a:rPr lang="en-US" sz="2800" b="1" u="sng" dirty="0" smtClean="0">
                <a:solidFill>
                  <a:srgbClr val="FF0000"/>
                </a:solidFill>
                <a:latin typeface="Times New Roman" panose="02020603050405020304" pitchFamily="18" charset="0"/>
                <a:cs typeface="Times New Roman" panose="02020603050405020304" pitchFamily="18" charset="0"/>
              </a:rPr>
              <a:t> </a:t>
            </a:r>
            <a:r>
              <a:rPr lang="en-US" sz="2800" b="1" u="sng" dirty="0" err="1" smtClean="0">
                <a:solidFill>
                  <a:srgbClr val="FF0000"/>
                </a:solidFill>
                <a:latin typeface="Times New Roman" panose="02020603050405020304" pitchFamily="18" charset="0"/>
                <a:cs typeface="Times New Roman" panose="02020603050405020304" pitchFamily="18" charset="0"/>
              </a:rPr>
              <a:t>đích</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9804" y="-4549"/>
            <a:ext cx="3988592"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1.</a:t>
            </a:r>
            <a:r>
              <a:rPr lang="en-US" sz="3200" b="1" u="sng" dirty="0">
                <a:solidFill>
                  <a:srgbClr val="FF0000"/>
                </a:solidFill>
                <a:latin typeface="Times New Roman" panose="02020603050405020304" pitchFamily="18" charset="0"/>
                <a:cs typeface="Times New Roman" panose="02020603050405020304" pitchFamily="18" charset="0"/>
              </a:rPr>
              <a:t>Chuẩn </a:t>
            </a:r>
            <a:r>
              <a:rPr lang="en-US" sz="3200" b="1" u="sng" dirty="0" err="1">
                <a:solidFill>
                  <a:srgbClr val="FF0000"/>
                </a:solidFill>
                <a:latin typeface="Times New Roman" panose="02020603050405020304" pitchFamily="18" charset="0"/>
                <a:cs typeface="Times New Roman" panose="02020603050405020304" pitchFamily="18" charset="0"/>
              </a:rPr>
              <a:t>bị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đất</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trồng</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b="1" dirty="0"/>
          </a:p>
        </p:txBody>
      </p:sp>
      <p:sp>
        <p:nvSpPr>
          <p:cNvPr id="7" name="TextBox 6"/>
          <p:cNvSpPr txBox="1"/>
          <p:nvPr/>
        </p:nvSpPr>
        <p:spPr>
          <a:xfrm>
            <a:off x="419096" y="1815788"/>
            <a:ext cx="4457702" cy="954107"/>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Chuẩn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bị</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đất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như</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thế</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nào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đạt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hiệu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quả</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94145" y="1711368"/>
            <a:ext cx="4292797" cy="2246769"/>
          </a:xfrm>
          <a:prstGeom prst="rect">
            <a:avLst/>
          </a:prstGeom>
          <a:noFill/>
        </p:spPr>
        <p:txBody>
          <a:bodyPr wrap="square" rtlCol="0">
            <a:spAutoFit/>
          </a:bodyPr>
          <a:lstStyle/>
          <a:p>
            <a:r>
              <a:rPr lang="en-US" sz="2800" dirty="0" err="1" smtClean="0">
                <a:solidFill>
                  <a:srgbClr val="0000FF"/>
                </a:solidFill>
                <a:latin typeface="Times New Roman" panose="02020603050405020304" pitchFamily="18" charset="0"/>
                <a:cs typeface="Times New Roman" panose="02020603050405020304" pitchFamily="18" charset="0"/>
              </a:rPr>
              <a:t>Đất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phù</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hợp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từng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cây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trồng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dễ</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chăm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sóc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ngập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úng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tầng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dày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cây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triển</a:t>
            </a:r>
            <a:endParaRPr 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1" nodeType="clickEffect">
                                  <p:stCondLst>
                                    <p:cond delay="0"/>
                                  </p:stCondLst>
                                  <p:childTnLst>
                                    <p:anim calcmode="lin" valueType="num">
                                      <p:cBhvr>
                                        <p:cTn id="19" dur="500"/>
                                        <p:tgtEl>
                                          <p:spTgt spid="4"/>
                                        </p:tgtEl>
                                        <p:attrNameLst>
                                          <p:attrName>ppt_w</p:attrName>
                                        </p:attrNameLst>
                                      </p:cBhvr>
                                      <p:tavLst>
                                        <p:tav tm="0">
                                          <p:val>
                                            <p:strVal val="ppt_w"/>
                                          </p:val>
                                        </p:tav>
                                        <p:tav tm="100000">
                                          <p:val>
                                            <p:fltVal val="0"/>
                                          </p:val>
                                        </p:tav>
                                      </p:tavLst>
                                    </p:anim>
                                    <p:anim calcmode="lin" valueType="num">
                                      <p:cBhvr>
                                        <p:cTn id="20" dur="500"/>
                                        <p:tgtEl>
                                          <p:spTgt spid="4"/>
                                        </p:tgtEl>
                                        <p:attrNameLst>
                                          <p:attrName>ppt_h</p:attrName>
                                        </p:attrNameLst>
                                      </p:cBhvr>
                                      <p:tavLst>
                                        <p:tav tm="0">
                                          <p:val>
                                            <p:strVal val="ppt_h"/>
                                          </p:val>
                                        </p:tav>
                                        <p:tav tm="100000">
                                          <p:val>
                                            <p:fltVal val="0"/>
                                          </p:val>
                                        </p:tav>
                                      </p:tavLst>
                                    </p:anim>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childTnLst>
                                    <p:anim calcmode="lin" valueType="num">
                                      <p:cBhvr>
                                        <p:cTn id="31" dur="500"/>
                                        <p:tgtEl>
                                          <p:spTgt spid="2"/>
                                        </p:tgtEl>
                                        <p:attrNameLst>
                                          <p:attrName>ppt_w</p:attrName>
                                        </p:attrNameLst>
                                      </p:cBhvr>
                                      <p:tavLst>
                                        <p:tav tm="0">
                                          <p:val>
                                            <p:strVal val="ppt_w"/>
                                          </p:val>
                                        </p:tav>
                                        <p:tav tm="100000">
                                          <p:val>
                                            <p:fltVal val="0"/>
                                          </p:val>
                                        </p:tav>
                                      </p:tavLst>
                                    </p:anim>
                                    <p:anim calcmode="lin" valueType="num">
                                      <p:cBhvr>
                                        <p:cTn id="32" dur="500"/>
                                        <p:tgtEl>
                                          <p:spTgt spid="2"/>
                                        </p:tgtEl>
                                        <p:attrNameLst>
                                          <p:attrName>ppt_h</p:attrName>
                                        </p:attrNameLst>
                                      </p:cBhvr>
                                      <p:tavLst>
                                        <p:tav tm="0">
                                          <p:val>
                                            <p:strVal val="ppt_h"/>
                                          </p:val>
                                        </p:tav>
                                        <p:tav tm="100000">
                                          <p:val>
                                            <p:fltVal val="0"/>
                                          </p:val>
                                        </p:tav>
                                      </p:tavLst>
                                    </p:anim>
                                    <p:animEffect transition="out" filter="fade">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32" fill="hold" grpId="1" nodeType="clickEffect">
                                  <p:stCondLst>
                                    <p:cond delay="0"/>
                                  </p:stCondLst>
                                  <p:childTnLst>
                                    <p:anim calcmode="lin" valueType="num">
                                      <p:cBhvr>
                                        <p:cTn id="43" dur="500"/>
                                        <p:tgtEl>
                                          <p:spTgt spid="7"/>
                                        </p:tgtEl>
                                        <p:attrNameLst>
                                          <p:attrName>ppt_w</p:attrName>
                                        </p:attrNameLst>
                                      </p:cBhvr>
                                      <p:tavLst>
                                        <p:tav tm="0">
                                          <p:val>
                                            <p:strVal val="ppt_w"/>
                                          </p:val>
                                        </p:tav>
                                        <p:tav tm="100000">
                                          <p:val>
                                            <p:fltVal val="0"/>
                                          </p:val>
                                        </p:tav>
                                      </p:tavLst>
                                    </p:anim>
                                    <p:anim calcmode="lin" valueType="num">
                                      <p:cBhvr>
                                        <p:cTn id="44" dur="500"/>
                                        <p:tgtEl>
                                          <p:spTgt spid="7"/>
                                        </p:tgtEl>
                                        <p:attrNameLst>
                                          <p:attrName>ppt_h</p:attrName>
                                        </p:attrNameLst>
                                      </p:cBhvr>
                                      <p:tavLst>
                                        <p:tav tm="0">
                                          <p:val>
                                            <p:strVal val="ppt_h"/>
                                          </p:val>
                                        </p:tav>
                                        <p:tav tm="100000">
                                          <p:val>
                                            <p:fltVal val="0"/>
                                          </p:val>
                                        </p:tav>
                                      </p:tavLst>
                                    </p:anim>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Vertical)">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p:bldP spid="2" grpId="1"/>
      <p:bldP spid="5" grpId="0"/>
      <p:bldP spid="7" grpId="0"/>
      <p:bldP spid="7" grpId="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39" y="990601"/>
            <a:ext cx="8229600" cy="1143000"/>
          </a:xfrm>
        </p:spPr>
        <p:txBody>
          <a:bodyPr>
            <a:normAutofit fontScale="90000"/>
          </a:bodyPr>
          <a:lstStyle/>
          <a:p>
            <a:pPr algn="l"/>
            <a:r>
              <a:rPr lang="en-US" sz="3555" dirty="0" err="1">
                <a:solidFill>
                  <a:srgbClr val="FF0000"/>
                </a:solidFill>
                <a:latin typeface="Times New Roman" panose="02020603050405020304" pitchFamily="18" charset="0"/>
                <a:cs typeface="Times New Roman" panose="02020603050405020304" pitchFamily="18" charset="0"/>
              </a:rPr>
              <a:t>Vậy</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mục</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đích</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của</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việc</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chuẩn</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bị</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đất</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trước</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khi</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gieo</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trồng</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là</a:t>
            </a:r>
            <a:r>
              <a:rPr lang="en-US" sz="3555" dirty="0">
                <a:solidFill>
                  <a:srgbClr val="FF0000"/>
                </a:solidFill>
                <a:latin typeface="Times New Roman" panose="02020603050405020304" pitchFamily="18" charset="0"/>
                <a:cs typeface="Times New Roman" panose="02020603050405020304" pitchFamily="18" charset="0"/>
              </a:rPr>
              <a:t> </a:t>
            </a:r>
            <a:r>
              <a:rPr lang="en-US" sz="3555" dirty="0" err="1">
                <a:solidFill>
                  <a:srgbClr val="FF0000"/>
                </a:solidFill>
                <a:latin typeface="Times New Roman" panose="02020603050405020304" pitchFamily="18" charset="0"/>
                <a:cs typeface="Times New Roman" panose="02020603050405020304" pitchFamily="18" charset="0"/>
              </a:rPr>
              <a:t>gì</a:t>
            </a:r>
            <a:r>
              <a:rPr lang="en-US" sz="3555"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sz="half" idx="1"/>
          </p:nvPr>
        </p:nvSpPr>
        <p:spPr>
          <a:xfrm>
            <a:off x="329804" y="990601"/>
            <a:ext cx="8610600" cy="1523999"/>
          </a:xfrm>
        </p:spPr>
        <p:txBody>
          <a:bodyPr>
            <a:noAutofit/>
          </a:bodyPr>
          <a:lstStyle/>
          <a:p>
            <a:pPr marL="0" indent="0">
              <a:buNone/>
            </a:pP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Làm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đất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trở</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tơi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xốp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đủ</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ẩm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đủ</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dinh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dưỡng</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a:p>
            <a:pPr marL="0" indent="0">
              <a:buNone/>
            </a:pP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Loại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bỏ</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chất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độc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hại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cỏ</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dại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mầm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sâu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bệnh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gây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hại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cây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trồng</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381000" y="500380"/>
            <a:ext cx="24384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1.1 </a:t>
            </a:r>
            <a:r>
              <a:rPr lang="en-US" sz="2800" b="1" u="sng" dirty="0" err="1" smtClean="0">
                <a:solidFill>
                  <a:srgbClr val="FF0000"/>
                </a:solidFill>
                <a:latin typeface="Times New Roman" panose="02020603050405020304" pitchFamily="18" charset="0"/>
                <a:cs typeface="Times New Roman" panose="02020603050405020304" pitchFamily="18" charset="0"/>
              </a:rPr>
              <a:t>Mục</a:t>
            </a:r>
            <a:r>
              <a:rPr lang="en-US" sz="2800" b="1" u="sng" dirty="0" smtClean="0">
                <a:solidFill>
                  <a:srgbClr val="FF0000"/>
                </a:solidFill>
                <a:latin typeface="Times New Roman" panose="02020603050405020304" pitchFamily="18" charset="0"/>
                <a:cs typeface="Times New Roman" panose="02020603050405020304" pitchFamily="18" charset="0"/>
              </a:rPr>
              <a:t> </a:t>
            </a:r>
            <a:r>
              <a:rPr lang="en-US" sz="2800" b="1" u="sng" dirty="0" err="1" smtClean="0">
                <a:solidFill>
                  <a:srgbClr val="FF0000"/>
                </a:solidFill>
                <a:latin typeface="Times New Roman" panose="02020603050405020304" pitchFamily="18" charset="0"/>
                <a:cs typeface="Times New Roman" panose="02020603050405020304" pitchFamily="18" charset="0"/>
              </a:rPr>
              <a:t>đích</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9804" y="-4549"/>
            <a:ext cx="3988592"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1.</a:t>
            </a:r>
            <a:r>
              <a:rPr lang="en-US" sz="3200" b="1" u="sng" dirty="0">
                <a:solidFill>
                  <a:srgbClr val="FF0000"/>
                </a:solidFill>
                <a:latin typeface="Times New Roman" panose="02020603050405020304" pitchFamily="18" charset="0"/>
                <a:cs typeface="Times New Roman" panose="02020603050405020304" pitchFamily="18" charset="0"/>
              </a:rPr>
              <a:t>Chuẩn </a:t>
            </a:r>
            <a:r>
              <a:rPr lang="en-US" sz="3200" b="1" u="sng" dirty="0" err="1">
                <a:solidFill>
                  <a:srgbClr val="FF0000"/>
                </a:solidFill>
                <a:latin typeface="Times New Roman" panose="02020603050405020304" pitchFamily="18" charset="0"/>
                <a:cs typeface="Times New Roman" panose="02020603050405020304" pitchFamily="18" charset="0"/>
              </a:rPr>
              <a:t>bị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đất</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trồng</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b="1" dirty="0"/>
          </a:p>
        </p:txBody>
      </p:sp>
      <p:sp>
        <p:nvSpPr>
          <p:cNvPr id="10" name="TextBox 9"/>
          <p:cNvSpPr txBox="1"/>
          <p:nvPr/>
        </p:nvSpPr>
        <p:spPr>
          <a:xfrm>
            <a:off x="410570" y="2632587"/>
            <a:ext cx="464820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1.2 </a:t>
            </a:r>
            <a:r>
              <a:rPr lang="en-US" sz="3200" b="1" dirty="0" err="1" smtClean="0">
                <a:solidFill>
                  <a:srgbClr val="FF0000"/>
                </a:solidFill>
                <a:latin typeface="Times New Roman" panose="02020603050405020304" pitchFamily="18" charset="0"/>
                <a:cs typeface="Times New Roman" panose="02020603050405020304" pitchFamily="18" charset="0"/>
              </a:rPr>
              <a:t>Các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bước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thực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hành</a:t>
            </a:r>
            <a:r>
              <a:rPr lang="en-US" sz="32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fltVal val="0"/>
                                          </p:val>
                                        </p:tav>
                                      </p:tavLst>
                                    </p:anim>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6" name="Rectangle 5"/>
          <p:cNvSpPr/>
          <p:nvPr/>
        </p:nvSpPr>
        <p:spPr>
          <a:xfrm>
            <a:off x="85299" y="134474"/>
            <a:ext cx="9067800" cy="523220"/>
          </a:xfrm>
          <a:prstGeom prst="rect">
            <a:avLst/>
          </a:prstGeom>
        </p:spPr>
        <p:txBody>
          <a:bodyPr wrap="square">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xét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thay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đổi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2.3.</a:t>
            </a:r>
          </a:p>
        </p:txBody>
      </p:sp>
      <p:pic>
        <p:nvPicPr>
          <p:cNvPr id="3" name="Picture 2" descr="C:\Users\USER\Desktop\screenshot-2022-06-28-154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61215"/>
            <a:ext cx="7696200" cy="58919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140469"/>
            <a:ext cx="7356676" cy="523220"/>
          </a:xfrm>
          <a:prstGeom prst="rect">
            <a:avLst/>
          </a:prstGeom>
        </p:spPr>
        <p:txBody>
          <a:bodyPr wrap="square">
            <a:spAutoFit/>
          </a:bodyPr>
          <a:lstStyle/>
          <a:p>
            <a:r>
              <a:rPr lang="vi-VN" sz="2800" dirty="0" smtClean="0">
                <a:solidFill>
                  <a:srgbClr val="FF0000"/>
                </a:solidFill>
                <a:latin typeface="Times New Roman" panose="02020603050405020304" pitchFamily="18" charset="0"/>
                <a:cs typeface="Times New Roman" panose="02020603050405020304" pitchFamily="18" charset="0"/>
              </a:rPr>
              <a:t>4.Vì </a:t>
            </a:r>
            <a:r>
              <a:rPr lang="vi-VN" sz="2800" dirty="0">
                <a:solidFill>
                  <a:srgbClr val="FF0000"/>
                </a:solidFill>
                <a:latin typeface="Times New Roman" panose="02020603050405020304" pitchFamily="18" charset="0"/>
                <a:cs typeface="Times New Roman" panose="02020603050405020304" pitchFamily="18" charset="0"/>
              </a:rPr>
              <a:t>sao cần bón lót trước khi gieo trồng?</a:t>
            </a:r>
          </a:p>
        </p:txBody>
      </p:sp>
      <p:sp>
        <p:nvSpPr>
          <p:cNvPr id="7" name="Rectangle 6"/>
          <p:cNvSpPr/>
          <p:nvPr/>
        </p:nvSpPr>
        <p:spPr>
          <a:xfrm>
            <a:off x="76200" y="130953"/>
            <a:ext cx="9067800" cy="523220"/>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1.Vì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gieo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trồng</a:t>
            </a:r>
            <a:r>
              <a:rPr lang="en-US" sz="2800" dirty="0">
                <a:solidFill>
                  <a:srgbClr val="FF0000"/>
                </a:solidFill>
                <a:latin typeface="Times New Roman" panose="02020603050405020304" pitchFamily="18" charset="0"/>
                <a:cs typeface="Times New Roman" panose="02020603050405020304" pitchFamily="18" charset="0"/>
              </a:rPr>
              <a:t>?</a:t>
            </a:r>
            <a:endParaRPr lang="en-US" sz="2800" dirty="0"/>
          </a:p>
        </p:txBody>
      </p:sp>
      <p:sp>
        <p:nvSpPr>
          <p:cNvPr id="8" name="Rectangle 7"/>
          <p:cNvSpPr/>
          <p:nvPr/>
        </p:nvSpPr>
        <p:spPr>
          <a:xfrm>
            <a:off x="625523" y="158974"/>
            <a:ext cx="8153400" cy="523220"/>
          </a:xfrm>
          <a:prstGeom prst="rect">
            <a:avLst/>
          </a:prstGeom>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3. Có thể sử dụng những công cụ nào để làm đất?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7"/>
                                        </p:tgtEl>
                                        <p:attrNameLst>
                                          <p:attrName>ppt_w</p:attrName>
                                        </p:attrNameLst>
                                      </p:cBhvr>
                                      <p:tavLst>
                                        <p:tav tm="0">
                                          <p:val>
                                            <p:strVal val="ppt_w"/>
                                          </p:val>
                                        </p:tav>
                                        <p:tav tm="100000">
                                          <p:val>
                                            <p:fltVal val="0"/>
                                          </p:val>
                                        </p:tav>
                                      </p:tavLst>
                                    </p:anim>
                                    <p:anim calcmode="lin" valueType="num">
                                      <p:cBhvr>
                                        <p:cTn id="17" dur="500"/>
                                        <p:tgtEl>
                                          <p:spTgt spid="7"/>
                                        </p:tgtEl>
                                        <p:attrNameLst>
                                          <p:attrName>ppt_h</p:attrName>
                                        </p:attrNameLst>
                                      </p:cBhvr>
                                      <p:tavLst>
                                        <p:tav tm="0">
                                          <p:val>
                                            <p:strVal val="ppt_h"/>
                                          </p:val>
                                        </p:tav>
                                        <p:tav tm="100000">
                                          <p:val>
                                            <p:fltVal val="0"/>
                                          </p:val>
                                        </p:tav>
                                      </p:tavLst>
                                    </p:anim>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6"/>
                                        </p:tgtEl>
                                        <p:attrNameLst>
                                          <p:attrName>ppt_w</p:attrName>
                                        </p:attrNameLst>
                                      </p:cBhvr>
                                      <p:tavLst>
                                        <p:tav tm="0">
                                          <p:val>
                                            <p:strVal val="ppt_w"/>
                                          </p:val>
                                        </p:tav>
                                        <p:tav tm="100000">
                                          <p:val>
                                            <p:fltVal val="0"/>
                                          </p:val>
                                        </p:tav>
                                      </p:tavLst>
                                    </p:anim>
                                    <p:anim calcmode="lin" valueType="num">
                                      <p:cBhvr>
                                        <p:cTn id="29" dur="500"/>
                                        <p:tgtEl>
                                          <p:spTgt spid="6"/>
                                        </p:tgtEl>
                                        <p:attrNameLst>
                                          <p:attrName>ppt_h</p:attrName>
                                        </p:attrNameLst>
                                      </p:cBhvr>
                                      <p:tavLst>
                                        <p:tav tm="0">
                                          <p:val>
                                            <p:strVal val="ppt_h"/>
                                          </p:val>
                                        </p:tav>
                                        <p:tav tm="100000">
                                          <p:val>
                                            <p:fltVal val="0"/>
                                          </p:val>
                                        </p:tav>
                                      </p:tavLst>
                                    </p:anim>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xit" presetSubtype="32" fill="hold" grpId="1" nodeType="clickEffect">
                                  <p:stCondLst>
                                    <p:cond delay="0"/>
                                  </p:stCondLst>
                                  <p:childTnLst>
                                    <p:anim calcmode="lin" valueType="num">
                                      <p:cBhvr>
                                        <p:cTn id="40" dur="500"/>
                                        <p:tgtEl>
                                          <p:spTgt spid="8"/>
                                        </p:tgtEl>
                                        <p:attrNameLst>
                                          <p:attrName>ppt_w</p:attrName>
                                        </p:attrNameLst>
                                      </p:cBhvr>
                                      <p:tavLst>
                                        <p:tav tm="0">
                                          <p:val>
                                            <p:strVal val="ppt_w"/>
                                          </p:val>
                                        </p:tav>
                                        <p:tav tm="100000">
                                          <p:val>
                                            <p:fltVal val="0"/>
                                          </p:val>
                                        </p:tav>
                                      </p:tavLst>
                                    </p:anim>
                                    <p:anim calcmode="lin" valueType="num">
                                      <p:cBhvr>
                                        <p:cTn id="41" dur="500"/>
                                        <p:tgtEl>
                                          <p:spTgt spid="8"/>
                                        </p:tgtEl>
                                        <p:attrNameLst>
                                          <p:attrName>ppt_h</p:attrName>
                                        </p:attrNameLst>
                                      </p:cBhvr>
                                      <p:tavLst>
                                        <p:tav tm="0">
                                          <p:val>
                                            <p:strVal val="ppt_h"/>
                                          </p:val>
                                        </p:tav>
                                        <p:tav tm="100000">
                                          <p:val>
                                            <p:fltVal val="0"/>
                                          </p:val>
                                        </p:tav>
                                      </p:tavLst>
                                    </p:anim>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xit" presetSubtype="32" fill="hold" grpId="1" nodeType="clickEffect">
                                  <p:stCondLst>
                                    <p:cond delay="0"/>
                                  </p:stCondLst>
                                  <p:childTnLst>
                                    <p:anim calcmode="lin" valueType="num">
                                      <p:cBhvr>
                                        <p:cTn id="52" dur="500"/>
                                        <p:tgtEl>
                                          <p:spTgt spid="5"/>
                                        </p:tgtEl>
                                        <p:attrNameLst>
                                          <p:attrName>ppt_w</p:attrName>
                                        </p:attrNameLst>
                                      </p:cBhvr>
                                      <p:tavLst>
                                        <p:tav tm="0">
                                          <p:val>
                                            <p:strVal val="ppt_w"/>
                                          </p:val>
                                        </p:tav>
                                        <p:tav tm="100000">
                                          <p:val>
                                            <p:fltVal val="0"/>
                                          </p:val>
                                        </p:tav>
                                      </p:tavLst>
                                    </p:anim>
                                    <p:anim calcmode="lin" valueType="num">
                                      <p:cBhvr>
                                        <p:cTn id="53" dur="500"/>
                                        <p:tgtEl>
                                          <p:spTgt spid="5"/>
                                        </p:tgtEl>
                                        <p:attrNameLst>
                                          <p:attrName>ppt_h</p:attrName>
                                        </p:attrNameLst>
                                      </p:cBhvr>
                                      <p:tavLst>
                                        <p:tav tm="0">
                                          <p:val>
                                            <p:strVal val="ppt_h"/>
                                          </p:val>
                                        </p:tav>
                                        <p:tav tm="100000">
                                          <p:val>
                                            <p:fltVal val="0"/>
                                          </p:val>
                                        </p:tav>
                                      </p:tavLst>
                                    </p:anim>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5" grpId="0"/>
      <p:bldP spid="5" grpId="1"/>
      <p:bldP spid="7" grpId="0"/>
      <p:bldP spid="7" grpId="1"/>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3" name="Rectangle 2"/>
          <p:cNvSpPr/>
          <p:nvPr/>
        </p:nvSpPr>
        <p:spPr>
          <a:xfrm>
            <a:off x="342899" y="647514"/>
            <a:ext cx="8595287" cy="461665"/>
          </a:xfrm>
          <a:prstGeom prst="rect">
            <a:avLst/>
          </a:prstGeom>
        </p:spPr>
        <p:txBody>
          <a:bodyPr wrap="square">
            <a:spAutoFit/>
          </a:bodyPr>
          <a:lstStyle/>
          <a:p>
            <a:r>
              <a:rPr lang="vi-VN" sz="2400" b="1">
                <a:solidFill>
                  <a:srgbClr val="000099"/>
                </a:solidFill>
              </a:rPr>
              <a:t> </a:t>
            </a:r>
          </a:p>
        </p:txBody>
      </p:sp>
      <p:sp>
        <p:nvSpPr>
          <p:cNvPr id="5" name="Rectangle 4"/>
          <p:cNvSpPr/>
          <p:nvPr/>
        </p:nvSpPr>
        <p:spPr>
          <a:xfrm>
            <a:off x="228600" y="76200"/>
            <a:ext cx="8915400" cy="6555641"/>
          </a:xfrm>
          <a:prstGeom prst="rect">
            <a:avLst/>
          </a:prstGeom>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1</a:t>
            </a:r>
            <a:r>
              <a:rPr lang="en-US" sz="2800" dirty="0" smtClean="0">
                <a:solidFill>
                  <a:srgbClr val="0000FF"/>
                </a:solidFill>
                <a:latin typeface="Times New Roman" panose="02020603050405020304" pitchFamily="18" charset="0"/>
                <a:cs typeface="Times New Roman" panose="02020603050405020304" pitchFamily="18" charset="0"/>
              </a:rPr>
              <a:t>. </a:t>
            </a:r>
            <a:r>
              <a:rPr lang="vi-VN" sz="2800" dirty="0" smtClean="0">
                <a:solidFill>
                  <a:srgbClr val="0000FF"/>
                </a:solidFill>
                <a:latin typeface="Times New Roman" panose="02020603050405020304" pitchFamily="18" charset="0"/>
                <a:cs typeface="Times New Roman" panose="02020603050405020304" pitchFamily="18" charset="0"/>
              </a:rPr>
              <a:t>Làm </a:t>
            </a:r>
            <a:r>
              <a:rPr lang="vi-VN" sz="2800" dirty="0">
                <a:solidFill>
                  <a:srgbClr val="0000FF"/>
                </a:solidFill>
                <a:latin typeface="Times New Roman" panose="02020603050405020304" pitchFamily="18" charset="0"/>
                <a:cs typeface="Times New Roman" panose="02020603050405020304" pitchFamily="18" charset="0"/>
              </a:rPr>
              <a:t>đất trước khi gieo trồng có lợi cho cây trồng. Vì làm đất giúp cho đất tơi xốp, khả năng giữ nước, chất dinh dưỡng, đồng thời diệt cỏ dại và mầm mống sâu bệnh, tạo điều kiện cho cây sinh trưởng, phát triển tốt.</a:t>
            </a:r>
            <a:br>
              <a:rPr lang="vi-VN"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2.</a:t>
            </a:r>
            <a:r>
              <a:rPr lang="vi-VN" sz="2800" b="1"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 Hình dạng đất thay đổi:</a:t>
            </a:r>
          </a:p>
          <a:p>
            <a:r>
              <a:rPr lang="vi-VN" sz="2800" dirty="0">
                <a:solidFill>
                  <a:srgbClr val="0000FF"/>
                </a:solidFill>
                <a:latin typeface="Times New Roman" panose="02020603050405020304" pitchFamily="18" charset="0"/>
                <a:cs typeface="Times New Roman" panose="02020603050405020304" pitchFamily="18" charset="0"/>
              </a:rPr>
              <a:t>Hình a: Cày đất: làm xáo trộn đất mặt ở độ sâu khoảng 20 – 30 cm.</a:t>
            </a:r>
          </a:p>
          <a:p>
            <a:r>
              <a:rPr lang="vi-VN" sz="2800" dirty="0">
                <a:solidFill>
                  <a:srgbClr val="0000FF"/>
                </a:solidFill>
                <a:latin typeface="Times New Roman" panose="02020603050405020304" pitchFamily="18" charset="0"/>
                <a:cs typeface="Times New Roman" panose="02020603050405020304" pitchFamily="18" charset="0"/>
              </a:rPr>
              <a:t>Hình b: Bừa và đập đất: làm nhỏ đất, thu gom cỏ dại, trộn đều phân và san phẳng mặt ruộng</a:t>
            </a:r>
          </a:p>
          <a:p>
            <a:r>
              <a:rPr lang="vi-VN" sz="2800" dirty="0">
                <a:solidFill>
                  <a:srgbClr val="0000FF"/>
                </a:solidFill>
                <a:latin typeface="Times New Roman" panose="02020603050405020304" pitchFamily="18" charset="0"/>
                <a:cs typeface="Times New Roman" panose="02020603050405020304" pitchFamily="18" charset="0"/>
              </a:rPr>
              <a:t>Hình c: Lên luống: chống ngập úng, tạo tầng đất dày cho cây sinh trưởng, phát triển.</a:t>
            </a:r>
          </a:p>
          <a:p>
            <a:r>
              <a:rPr lang="en-US" sz="2800" b="1" dirty="0">
                <a:solidFill>
                  <a:srgbClr val="0000FF"/>
                </a:solidFill>
                <a:latin typeface="Times New Roman" panose="02020603050405020304" pitchFamily="18" charset="0"/>
                <a:cs typeface="Times New Roman" panose="02020603050405020304" pitchFamily="18" charset="0"/>
              </a:rPr>
              <a:t>3</a:t>
            </a:r>
            <a:r>
              <a:rPr lang="vi-VN" sz="2800" b="1" dirty="0">
                <a:solidFill>
                  <a:srgbClr val="0000FF"/>
                </a:solidFill>
                <a:latin typeface="Times New Roman" panose="02020603050405020304" pitchFamily="18" charset="0"/>
                <a:cs typeface="Times New Roman" panose="02020603050405020304" pitchFamily="18" charset="0"/>
              </a:rPr>
              <a:t>.</a:t>
            </a:r>
            <a:r>
              <a:rPr lang="vi-VN" sz="2800" dirty="0">
                <a:solidFill>
                  <a:srgbClr val="0000FF"/>
                </a:solidFill>
                <a:latin typeface="Times New Roman" panose="02020603050405020304" pitchFamily="18" charset="0"/>
                <a:cs typeface="Times New Roman" panose="02020603050405020304" pitchFamily="18" charset="0"/>
              </a:rPr>
              <a:t> Các công cụ được sử dụng để làm đất là: máy cày, máy bừa, máy tạo luống, trâu cày, bừa, cuốc, xẻng.</a:t>
            </a:r>
          </a:p>
          <a:p>
            <a:r>
              <a:rPr lang="en-US" sz="2800" dirty="0">
                <a:solidFill>
                  <a:srgbClr val="0000FF"/>
                </a:solidFill>
                <a:latin typeface="Times New Roman" panose="02020603050405020304" pitchFamily="18" charset="0"/>
                <a:cs typeface="Times New Roman" panose="02020603050405020304" pitchFamily="18" charset="0"/>
              </a:rPr>
              <a:t>4.</a:t>
            </a:r>
            <a:r>
              <a:rPr lang="vi-VN" sz="2800" dirty="0">
                <a:solidFill>
                  <a:srgbClr val="0000FF"/>
                </a:solidFill>
                <a:latin typeface="Times New Roman" panose="02020603050405020304" pitchFamily="18" charset="0"/>
                <a:cs typeface="Times New Roman" panose="02020603050405020304" pitchFamily="18" charset="0"/>
              </a:rPr>
              <a:t> Cần bón lót trước khi gieo trồng là vì nhằm cung cấp chất dinh dưỡng cho cây con ngay khi mới mọc hoặc mới bén rễ</a:t>
            </a:r>
            <a:r>
              <a:rPr lang="vi-VN" sz="2800" dirty="0" smtClean="0">
                <a:solidFill>
                  <a:srgbClr val="0000FF"/>
                </a:solidFill>
                <a:latin typeface="Times New Roman" panose="02020603050405020304" pitchFamily="18" charset="0"/>
                <a:cs typeface="Times New Roman" panose="02020603050405020304" pitchFamily="18" charset="0"/>
              </a:rPr>
              <a:t>.</a:t>
            </a:r>
            <a:endParaRPr lang="vi-VN"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arn(inVertical)">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barn(inVertical)">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500380"/>
            <a:ext cx="373380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1.1 </a:t>
            </a:r>
            <a:r>
              <a:rPr lang="en-US" sz="3200" b="1" u="sng" dirty="0" err="1" smtClean="0">
                <a:solidFill>
                  <a:srgbClr val="FF0000"/>
                </a:solidFill>
                <a:latin typeface="Times New Roman" panose="02020603050405020304" pitchFamily="18" charset="0"/>
                <a:cs typeface="Times New Roman" panose="02020603050405020304" pitchFamily="18" charset="0"/>
              </a:rPr>
              <a:t>Mục</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đích</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9804" y="-4549"/>
            <a:ext cx="3988592"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1.</a:t>
            </a:r>
            <a:r>
              <a:rPr lang="en-US" sz="3200" b="1" u="sng" dirty="0">
                <a:solidFill>
                  <a:srgbClr val="FF0000"/>
                </a:solidFill>
                <a:latin typeface="Times New Roman" panose="02020603050405020304" pitchFamily="18" charset="0"/>
                <a:cs typeface="Times New Roman" panose="02020603050405020304" pitchFamily="18" charset="0"/>
              </a:rPr>
              <a:t>Chuẩn </a:t>
            </a:r>
            <a:r>
              <a:rPr lang="en-US" sz="3200" b="1" u="sng" dirty="0" err="1">
                <a:solidFill>
                  <a:srgbClr val="FF0000"/>
                </a:solidFill>
                <a:latin typeface="Times New Roman" panose="02020603050405020304" pitchFamily="18" charset="0"/>
                <a:cs typeface="Times New Roman" panose="02020603050405020304" pitchFamily="18" charset="0"/>
              </a:rPr>
              <a:t>bị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đất</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trồng</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b="1" dirty="0"/>
          </a:p>
        </p:txBody>
      </p:sp>
      <p:sp>
        <p:nvSpPr>
          <p:cNvPr id="10" name="TextBox 9"/>
          <p:cNvSpPr txBox="1"/>
          <p:nvPr/>
        </p:nvSpPr>
        <p:spPr>
          <a:xfrm>
            <a:off x="329804" y="1023600"/>
            <a:ext cx="464820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1.2 </a:t>
            </a:r>
            <a:r>
              <a:rPr lang="en-US" sz="3200" b="1" u="sng" dirty="0" err="1" smtClean="0">
                <a:solidFill>
                  <a:srgbClr val="FF0000"/>
                </a:solidFill>
                <a:latin typeface="Times New Roman" panose="02020603050405020304" pitchFamily="18" charset="0"/>
                <a:cs typeface="Times New Roman" panose="02020603050405020304" pitchFamily="18" charset="0"/>
              </a:rPr>
              <a:t>Các</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bước</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thực</a:t>
            </a:r>
            <a:r>
              <a:rPr lang="en-US" sz="3200" b="1" u="sng" dirty="0" smtClean="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hành</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9" name="Title 1"/>
          <p:cNvSpPr>
            <a:spLocks noGrp="1"/>
          </p:cNvSpPr>
          <p:nvPr>
            <p:ph type="title"/>
          </p:nvPr>
        </p:nvSpPr>
        <p:spPr>
          <a:xfrm>
            <a:off x="320705" y="1608375"/>
            <a:ext cx="5256662" cy="2133600"/>
          </a:xfrm>
        </p:spPr>
        <p:txBody>
          <a:bodyPr>
            <a:normAutofit/>
          </a:bodyPr>
          <a:lstStyle/>
          <a:p>
            <a:pPr algn="l"/>
            <a:r>
              <a:rPr lang="en-US" sz="3110" dirty="0" smtClean="0">
                <a:solidFill>
                  <a:srgbClr val="0000FF"/>
                </a:solidFill>
                <a:latin typeface="Times New Roman" panose="02020603050405020304" pitchFamily="18" charset="0"/>
                <a:cs typeface="Times New Roman" panose="02020603050405020304" pitchFamily="18" charset="0"/>
              </a:rPr>
              <a:t>- </a:t>
            </a:r>
            <a:r>
              <a:rPr lang="en-US" sz="3110" dirty="0" err="1" smtClean="0">
                <a:solidFill>
                  <a:srgbClr val="0000FF"/>
                </a:solidFill>
                <a:latin typeface="Times New Roman" panose="02020603050405020304" pitchFamily="18" charset="0"/>
                <a:cs typeface="Times New Roman" panose="02020603050405020304" pitchFamily="18" charset="0"/>
              </a:rPr>
              <a:t>Chuẩn</a:t>
            </a:r>
            <a:r>
              <a:rPr lang="en-US" sz="3110" dirty="0" smtClean="0">
                <a:solidFill>
                  <a:srgbClr val="0000FF"/>
                </a:solidFill>
                <a:latin typeface="Times New Roman" panose="02020603050405020304" pitchFamily="18" charset="0"/>
                <a:cs typeface="Times New Roman" panose="02020603050405020304" pitchFamily="18" charset="0"/>
              </a:rPr>
              <a:t> </a:t>
            </a:r>
            <a:r>
              <a:rPr lang="en-US" sz="3110" dirty="0" err="1">
                <a:solidFill>
                  <a:srgbClr val="0000FF"/>
                </a:solidFill>
                <a:latin typeface="Times New Roman" panose="02020603050405020304" pitchFamily="18" charset="0"/>
                <a:cs typeface="Times New Roman" panose="02020603050405020304" pitchFamily="18" charset="0"/>
              </a:rPr>
              <a:t>bị</a:t>
            </a:r>
            <a:r>
              <a:rPr lang="en-US" sz="3110" dirty="0">
                <a:solidFill>
                  <a:srgbClr val="0000FF"/>
                </a:solidFill>
                <a:latin typeface="Times New Roman" panose="02020603050405020304" pitchFamily="18" charset="0"/>
                <a:cs typeface="Times New Roman" panose="02020603050405020304" pitchFamily="18" charset="0"/>
              </a:rPr>
              <a:t> </a:t>
            </a:r>
            <a:r>
              <a:rPr lang="en-US" sz="3110" dirty="0" err="1">
                <a:solidFill>
                  <a:srgbClr val="0000FF"/>
                </a:solidFill>
                <a:latin typeface="Times New Roman" panose="02020603050405020304" pitchFamily="18" charset="0"/>
                <a:cs typeface="Times New Roman" panose="02020603050405020304" pitchFamily="18" charset="0"/>
              </a:rPr>
              <a:t>đất</a:t>
            </a:r>
            <a:r>
              <a:rPr lang="en-US" sz="3110" dirty="0">
                <a:solidFill>
                  <a:srgbClr val="0000FF"/>
                </a:solidFill>
                <a:latin typeface="Times New Roman" panose="02020603050405020304" pitchFamily="18" charset="0"/>
                <a:cs typeface="Times New Roman" panose="02020603050405020304" pitchFamily="18" charset="0"/>
              </a:rPr>
              <a:t> </a:t>
            </a:r>
            <a:r>
              <a:rPr lang="en-US" sz="3110" dirty="0" err="1" smtClean="0">
                <a:solidFill>
                  <a:srgbClr val="0000FF"/>
                </a:solidFill>
                <a:latin typeface="Times New Roman" panose="02020603050405020304" pitchFamily="18" charset="0"/>
                <a:cs typeface="Times New Roman" panose="02020603050405020304" pitchFamily="18" charset="0"/>
              </a:rPr>
              <a:t>trồng</a:t>
            </a:r>
            <a:r>
              <a:rPr lang="en-US" sz="3110" dirty="0" smtClean="0">
                <a:solidFill>
                  <a:srgbClr val="0000FF"/>
                </a:solidFill>
                <a:latin typeface="Times New Roman" panose="02020603050405020304" pitchFamily="18" charset="0"/>
                <a:cs typeface="Times New Roman" panose="02020603050405020304" pitchFamily="18" charset="0"/>
              </a:rPr>
              <a:t> </a:t>
            </a:r>
            <a:r>
              <a:rPr lang="en-US" sz="3110" dirty="0" err="1">
                <a:solidFill>
                  <a:srgbClr val="0000FF"/>
                </a:solidFill>
                <a:latin typeface="Times New Roman" panose="02020603050405020304" pitchFamily="18" charset="0"/>
                <a:cs typeface="Times New Roman" panose="02020603050405020304" pitchFamily="18" charset="0"/>
              </a:rPr>
              <a:t>bao</a:t>
            </a:r>
            <a:r>
              <a:rPr lang="en-US" sz="3110" dirty="0">
                <a:solidFill>
                  <a:srgbClr val="0000FF"/>
                </a:solidFill>
                <a:latin typeface="Times New Roman" panose="02020603050405020304" pitchFamily="18" charset="0"/>
                <a:cs typeface="Times New Roman" panose="02020603050405020304" pitchFamily="18" charset="0"/>
              </a:rPr>
              <a:t> </a:t>
            </a:r>
            <a:r>
              <a:rPr lang="en-US" sz="3110" dirty="0" err="1" smtClean="0">
                <a:solidFill>
                  <a:srgbClr val="0000FF"/>
                </a:solidFill>
                <a:latin typeface="Times New Roman" panose="02020603050405020304" pitchFamily="18" charset="0"/>
                <a:cs typeface="Times New Roman" panose="02020603050405020304" pitchFamily="18" charset="0"/>
              </a:rPr>
              <a:t>gồm</a:t>
            </a:r>
            <a:r>
              <a:rPr lang="en-US" sz="3110" dirty="0" smtClean="0">
                <a:solidFill>
                  <a:srgbClr val="0000FF"/>
                </a:solidFill>
                <a:latin typeface="Times New Roman" panose="02020603050405020304" pitchFamily="18" charset="0"/>
                <a:cs typeface="Times New Roman" panose="02020603050405020304" pitchFamily="18" charset="0"/>
              </a:rPr>
              <a:t>:</a:t>
            </a:r>
            <a:br>
              <a:rPr lang="en-US" sz="3110" dirty="0" smtClean="0">
                <a:solidFill>
                  <a:srgbClr val="0000FF"/>
                </a:solidFill>
                <a:latin typeface="Times New Roman" panose="02020603050405020304" pitchFamily="18" charset="0"/>
                <a:cs typeface="Times New Roman" panose="02020603050405020304" pitchFamily="18" charset="0"/>
              </a:rPr>
            </a:br>
            <a:r>
              <a:rPr lang="en-US" sz="3110" dirty="0" smtClean="0">
                <a:solidFill>
                  <a:srgbClr val="0000FF"/>
                </a:solidFill>
                <a:latin typeface="Times New Roman" panose="02020603050405020304" pitchFamily="18" charset="0"/>
                <a:cs typeface="Times New Roman" panose="02020603050405020304" pitchFamily="18" charset="0"/>
              </a:rPr>
              <a:t>+ </a:t>
            </a:r>
            <a:r>
              <a:rPr lang="en-US" sz="3110" dirty="0" err="1" smtClean="0">
                <a:solidFill>
                  <a:srgbClr val="0000FF"/>
                </a:solidFill>
                <a:latin typeface="Times New Roman" panose="02020603050405020304" pitchFamily="18" charset="0"/>
                <a:cs typeface="Times New Roman" panose="02020603050405020304" pitchFamily="18" charset="0"/>
              </a:rPr>
              <a:t>Xác</a:t>
            </a:r>
            <a:r>
              <a:rPr lang="en-US" sz="3110" dirty="0" smtClean="0">
                <a:solidFill>
                  <a:srgbClr val="0000FF"/>
                </a:solidFill>
                <a:latin typeface="Times New Roman" panose="02020603050405020304" pitchFamily="18" charset="0"/>
                <a:cs typeface="Times New Roman" panose="02020603050405020304" pitchFamily="18" charset="0"/>
              </a:rPr>
              <a:t> </a:t>
            </a:r>
            <a:r>
              <a:rPr lang="en-US" sz="3110" dirty="0" err="1" smtClean="0">
                <a:solidFill>
                  <a:srgbClr val="0000FF"/>
                </a:solidFill>
                <a:latin typeface="Times New Roman" panose="02020603050405020304" pitchFamily="18" charset="0"/>
                <a:cs typeface="Times New Roman" panose="02020603050405020304" pitchFamily="18" charset="0"/>
              </a:rPr>
              <a:t>định</a:t>
            </a:r>
            <a:r>
              <a:rPr lang="en-US" sz="3110" dirty="0" smtClean="0">
                <a:solidFill>
                  <a:srgbClr val="0000FF"/>
                </a:solidFill>
                <a:latin typeface="Times New Roman" panose="02020603050405020304" pitchFamily="18" charset="0"/>
                <a:cs typeface="Times New Roman" panose="02020603050405020304" pitchFamily="18" charset="0"/>
              </a:rPr>
              <a:t> </a:t>
            </a:r>
            <a:r>
              <a:rPr lang="en-US" sz="3110" dirty="0" err="1" smtClean="0">
                <a:solidFill>
                  <a:srgbClr val="0000FF"/>
                </a:solidFill>
                <a:latin typeface="Times New Roman" panose="02020603050405020304" pitchFamily="18" charset="0"/>
                <a:cs typeface="Times New Roman" panose="02020603050405020304" pitchFamily="18" charset="0"/>
              </a:rPr>
              <a:t>diện</a:t>
            </a:r>
            <a:r>
              <a:rPr lang="en-US" sz="3110" dirty="0" smtClean="0">
                <a:solidFill>
                  <a:srgbClr val="0000FF"/>
                </a:solidFill>
                <a:latin typeface="Times New Roman" panose="02020603050405020304" pitchFamily="18" charset="0"/>
                <a:cs typeface="Times New Roman" panose="02020603050405020304" pitchFamily="18" charset="0"/>
              </a:rPr>
              <a:t> </a:t>
            </a:r>
            <a:r>
              <a:rPr lang="en-US" sz="3110" dirty="0" err="1" smtClean="0">
                <a:solidFill>
                  <a:srgbClr val="0000FF"/>
                </a:solidFill>
                <a:latin typeface="Times New Roman" panose="02020603050405020304" pitchFamily="18" charset="0"/>
                <a:cs typeface="Times New Roman" panose="02020603050405020304" pitchFamily="18" charset="0"/>
              </a:rPr>
              <a:t>tích</a:t>
            </a:r>
            <a:r>
              <a:rPr lang="en-US" sz="3110" dirty="0" smtClean="0">
                <a:solidFill>
                  <a:srgbClr val="0000FF"/>
                </a:solidFill>
                <a:latin typeface="Times New Roman" panose="02020603050405020304" pitchFamily="18" charset="0"/>
                <a:cs typeface="Times New Roman" panose="02020603050405020304" pitchFamily="18" charset="0"/>
              </a:rPr>
              <a:t> </a:t>
            </a:r>
            <a:r>
              <a:rPr lang="en-US" sz="3110" dirty="0" err="1" smtClean="0">
                <a:solidFill>
                  <a:srgbClr val="0000FF"/>
                </a:solidFill>
                <a:latin typeface="Times New Roman" panose="02020603050405020304" pitchFamily="18" charset="0"/>
                <a:cs typeface="Times New Roman" panose="02020603050405020304" pitchFamily="18" charset="0"/>
              </a:rPr>
              <a:t>đất</a:t>
            </a:r>
            <a:r>
              <a:rPr lang="en-US" sz="3110" dirty="0" smtClean="0">
                <a:solidFill>
                  <a:srgbClr val="0000FF"/>
                </a:solidFill>
                <a:latin typeface="Times New Roman" panose="02020603050405020304" pitchFamily="18" charset="0"/>
                <a:cs typeface="Times New Roman" panose="02020603050405020304" pitchFamily="18" charset="0"/>
              </a:rPr>
              <a:t> </a:t>
            </a:r>
            <a:r>
              <a:rPr lang="en-US" sz="3110" dirty="0" err="1" smtClean="0">
                <a:solidFill>
                  <a:srgbClr val="0000FF"/>
                </a:solidFill>
                <a:latin typeface="Times New Roman" panose="02020603050405020304" pitchFamily="18" charset="0"/>
                <a:cs typeface="Times New Roman" panose="02020603050405020304" pitchFamily="18" charset="0"/>
              </a:rPr>
              <a:t>trồng</a:t>
            </a:r>
            <a:r>
              <a:rPr lang="en-US" sz="3110" dirty="0" smtClean="0">
                <a:solidFill>
                  <a:srgbClr val="0000FF"/>
                </a:solidFill>
                <a:latin typeface="Times New Roman" panose="02020603050405020304" pitchFamily="18" charset="0"/>
                <a:cs typeface="Times New Roman" panose="02020603050405020304" pitchFamily="18" charset="0"/>
              </a:rPr>
              <a:t/>
            </a:r>
            <a:br>
              <a:rPr lang="en-US" sz="3110" dirty="0" smtClean="0">
                <a:solidFill>
                  <a:srgbClr val="0000FF"/>
                </a:solidFill>
                <a:latin typeface="Times New Roman" panose="02020603050405020304" pitchFamily="18" charset="0"/>
                <a:cs typeface="Times New Roman" panose="02020603050405020304" pitchFamily="18" charset="0"/>
              </a:rPr>
            </a:br>
            <a:r>
              <a:rPr lang="en-US" sz="3110" dirty="0" smtClean="0">
                <a:solidFill>
                  <a:srgbClr val="0000FF"/>
                </a:solidFill>
                <a:latin typeface="Times New Roman" panose="02020603050405020304" pitchFamily="18" charset="0"/>
                <a:cs typeface="Times New Roman" panose="02020603050405020304" pitchFamily="18" charset="0"/>
              </a:rPr>
              <a:t>+ </a:t>
            </a:r>
            <a:r>
              <a:rPr lang="en-US" sz="3110" dirty="0" err="1" smtClean="0">
                <a:solidFill>
                  <a:srgbClr val="0000FF"/>
                </a:solidFill>
                <a:latin typeface="Times New Roman" panose="02020603050405020304" pitchFamily="18" charset="0"/>
                <a:cs typeface="Times New Roman" panose="02020603050405020304" pitchFamily="18" charset="0"/>
              </a:rPr>
              <a:t>Vệ</a:t>
            </a:r>
            <a:r>
              <a:rPr lang="en-US" sz="3110" dirty="0" smtClean="0">
                <a:solidFill>
                  <a:srgbClr val="0000FF"/>
                </a:solidFill>
                <a:latin typeface="Times New Roman" panose="02020603050405020304" pitchFamily="18" charset="0"/>
                <a:cs typeface="Times New Roman" panose="02020603050405020304" pitchFamily="18" charset="0"/>
              </a:rPr>
              <a:t> </a:t>
            </a:r>
            <a:r>
              <a:rPr lang="en-US" sz="3110" dirty="0" err="1" smtClean="0">
                <a:solidFill>
                  <a:srgbClr val="0000FF"/>
                </a:solidFill>
                <a:latin typeface="Times New Roman" panose="02020603050405020304" pitchFamily="18" charset="0"/>
                <a:cs typeface="Times New Roman" panose="02020603050405020304" pitchFamily="18" charset="0"/>
              </a:rPr>
              <a:t>sinh</a:t>
            </a:r>
            <a:r>
              <a:rPr lang="en-US" sz="3110" dirty="0" smtClean="0">
                <a:solidFill>
                  <a:srgbClr val="0000FF"/>
                </a:solidFill>
                <a:latin typeface="Times New Roman" panose="02020603050405020304" pitchFamily="18" charset="0"/>
                <a:cs typeface="Times New Roman" panose="02020603050405020304" pitchFamily="18" charset="0"/>
              </a:rPr>
              <a:t> </a:t>
            </a:r>
            <a:r>
              <a:rPr lang="en-US" sz="3110" dirty="0" err="1" smtClean="0">
                <a:solidFill>
                  <a:srgbClr val="0000FF"/>
                </a:solidFill>
                <a:latin typeface="Times New Roman" panose="02020603050405020304" pitchFamily="18" charset="0"/>
                <a:cs typeface="Times New Roman" panose="02020603050405020304" pitchFamily="18" charset="0"/>
              </a:rPr>
              <a:t>đất</a:t>
            </a:r>
            <a:r>
              <a:rPr lang="en-US" sz="3110" dirty="0" smtClean="0">
                <a:solidFill>
                  <a:srgbClr val="0000FF"/>
                </a:solidFill>
                <a:latin typeface="Times New Roman" panose="02020603050405020304" pitchFamily="18" charset="0"/>
                <a:cs typeface="Times New Roman" panose="02020603050405020304" pitchFamily="18" charset="0"/>
              </a:rPr>
              <a:t> </a:t>
            </a:r>
            <a:r>
              <a:rPr lang="en-US" sz="3110" dirty="0" err="1" smtClean="0">
                <a:solidFill>
                  <a:srgbClr val="0000FF"/>
                </a:solidFill>
                <a:latin typeface="Times New Roman" panose="02020603050405020304" pitchFamily="18" charset="0"/>
                <a:cs typeface="Times New Roman" panose="02020603050405020304" pitchFamily="18" charset="0"/>
              </a:rPr>
              <a:t>trồng</a:t>
            </a:r>
            <a:r>
              <a:rPr lang="en-US" sz="3110" dirty="0" smtClean="0">
                <a:solidFill>
                  <a:srgbClr val="0000FF"/>
                </a:solidFill>
                <a:latin typeface="Times New Roman" panose="02020603050405020304" pitchFamily="18" charset="0"/>
                <a:cs typeface="Times New Roman" panose="02020603050405020304" pitchFamily="18" charset="0"/>
              </a:rPr>
              <a:t/>
            </a:r>
            <a:br>
              <a:rPr lang="en-US" sz="3110" dirty="0" smtClean="0">
                <a:solidFill>
                  <a:srgbClr val="0000FF"/>
                </a:solidFill>
                <a:latin typeface="Times New Roman" panose="02020603050405020304" pitchFamily="18" charset="0"/>
                <a:cs typeface="Times New Roman" panose="02020603050405020304" pitchFamily="18" charset="0"/>
              </a:rPr>
            </a:br>
            <a:r>
              <a:rPr lang="en-US" sz="3110" dirty="0" smtClean="0">
                <a:solidFill>
                  <a:srgbClr val="0000FF"/>
                </a:solidFill>
                <a:latin typeface="Times New Roman" panose="02020603050405020304" pitchFamily="18" charset="0"/>
                <a:cs typeface="Times New Roman" panose="02020603050405020304" pitchFamily="18" charset="0"/>
              </a:rPr>
              <a:t>+ </a:t>
            </a:r>
            <a:r>
              <a:rPr lang="en-US" sz="3110" dirty="0" err="1" smtClean="0">
                <a:solidFill>
                  <a:srgbClr val="0000FF"/>
                </a:solidFill>
                <a:latin typeface="Times New Roman" panose="02020603050405020304" pitchFamily="18" charset="0"/>
                <a:cs typeface="Times New Roman" panose="02020603050405020304" pitchFamily="18" charset="0"/>
              </a:rPr>
              <a:t>Làm</a:t>
            </a:r>
            <a:r>
              <a:rPr lang="en-US" sz="3110" dirty="0" smtClean="0">
                <a:solidFill>
                  <a:srgbClr val="0000FF"/>
                </a:solidFill>
                <a:latin typeface="Times New Roman" panose="02020603050405020304" pitchFamily="18" charset="0"/>
                <a:cs typeface="Times New Roman" panose="02020603050405020304" pitchFamily="18" charset="0"/>
              </a:rPr>
              <a:t> </a:t>
            </a:r>
            <a:r>
              <a:rPr lang="en-US" sz="3110" dirty="0" err="1" smtClean="0">
                <a:solidFill>
                  <a:srgbClr val="0000FF"/>
                </a:solidFill>
                <a:latin typeface="Times New Roman" panose="02020603050405020304" pitchFamily="18" charset="0"/>
                <a:cs typeface="Times New Roman" panose="02020603050405020304" pitchFamily="18" charset="0"/>
              </a:rPr>
              <a:t>đất</a:t>
            </a:r>
            <a:r>
              <a:rPr lang="en-US" sz="3110" dirty="0" smtClean="0">
                <a:solidFill>
                  <a:srgbClr val="0000FF"/>
                </a:solidFill>
                <a:latin typeface="Times New Roman" panose="02020603050405020304" pitchFamily="18" charset="0"/>
                <a:cs typeface="Times New Roman" panose="02020603050405020304" pitchFamily="18" charset="0"/>
              </a:rPr>
              <a:t> </a:t>
            </a:r>
            <a:r>
              <a:rPr lang="en-US" sz="3110" dirty="0" err="1" smtClean="0">
                <a:solidFill>
                  <a:srgbClr val="0000FF"/>
                </a:solidFill>
                <a:latin typeface="Times New Roman" panose="02020603050405020304" pitchFamily="18" charset="0"/>
                <a:cs typeface="Times New Roman" panose="02020603050405020304" pitchFamily="18" charset="0"/>
              </a:rPr>
              <a:t>và</a:t>
            </a:r>
            <a:r>
              <a:rPr lang="en-US" sz="3110" dirty="0" smtClean="0">
                <a:solidFill>
                  <a:srgbClr val="0000FF"/>
                </a:solidFill>
                <a:latin typeface="Times New Roman" panose="02020603050405020304" pitchFamily="18" charset="0"/>
                <a:cs typeface="Times New Roman" panose="02020603050405020304" pitchFamily="18" charset="0"/>
              </a:rPr>
              <a:t> </a:t>
            </a:r>
            <a:r>
              <a:rPr lang="en-US" sz="3110" dirty="0" err="1" smtClean="0">
                <a:solidFill>
                  <a:srgbClr val="0000FF"/>
                </a:solidFill>
                <a:latin typeface="Times New Roman" panose="02020603050405020304" pitchFamily="18" charset="0"/>
                <a:cs typeface="Times New Roman" panose="02020603050405020304" pitchFamily="18" charset="0"/>
              </a:rPr>
              <a:t>cải</a:t>
            </a:r>
            <a:r>
              <a:rPr lang="en-US" sz="3110" dirty="0" smtClean="0">
                <a:solidFill>
                  <a:srgbClr val="0000FF"/>
                </a:solidFill>
                <a:latin typeface="Times New Roman" panose="02020603050405020304" pitchFamily="18" charset="0"/>
                <a:cs typeface="Times New Roman" panose="02020603050405020304" pitchFamily="18" charset="0"/>
              </a:rPr>
              <a:t> </a:t>
            </a:r>
            <a:r>
              <a:rPr lang="en-US" sz="3110" dirty="0" err="1" smtClean="0">
                <a:solidFill>
                  <a:srgbClr val="0000FF"/>
                </a:solidFill>
                <a:latin typeface="Times New Roman" panose="02020603050405020304" pitchFamily="18" charset="0"/>
                <a:cs typeface="Times New Roman" panose="02020603050405020304" pitchFamily="18" charset="0"/>
              </a:rPr>
              <a:t>tạo</a:t>
            </a:r>
            <a:r>
              <a:rPr lang="en-US" sz="3110" dirty="0" smtClean="0">
                <a:solidFill>
                  <a:srgbClr val="0000FF"/>
                </a:solidFill>
                <a:latin typeface="Times New Roman" panose="02020603050405020304" pitchFamily="18" charset="0"/>
                <a:cs typeface="Times New Roman" panose="02020603050405020304" pitchFamily="18" charset="0"/>
              </a:rPr>
              <a:t> </a:t>
            </a:r>
            <a:r>
              <a:rPr lang="en-US" sz="3110" dirty="0" err="1" smtClean="0">
                <a:solidFill>
                  <a:srgbClr val="0000FF"/>
                </a:solidFill>
                <a:latin typeface="Times New Roman" panose="02020603050405020304" pitchFamily="18" charset="0"/>
                <a:cs typeface="Times New Roman" panose="02020603050405020304" pitchFamily="18" charset="0"/>
              </a:rPr>
              <a:t>đất</a:t>
            </a:r>
            <a:endParaRPr lang="en-US" sz="311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144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72210" y="90845"/>
            <a:ext cx="678180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BÀI 3. QUY TRÌNH TRỒNG TRỌT</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0" name="Content Placeholder 9" descr="download"/>
          <p:cNvPicPr>
            <a:picLocks noGrp="1" noChangeAspect="1"/>
          </p:cNvPicPr>
          <p:nvPr>
            <p:ph idx="1"/>
          </p:nvPr>
        </p:nvPicPr>
        <p:blipFill>
          <a:blip r:embed="rId2"/>
          <a:stretch>
            <a:fillRect/>
          </a:stretch>
        </p:blipFill>
        <p:spPr>
          <a:xfrm>
            <a:off x="145258" y="1676400"/>
            <a:ext cx="4038600" cy="3675460"/>
          </a:xfrm>
          <a:prstGeom prst="rect">
            <a:avLst/>
          </a:prstGeom>
        </p:spPr>
      </p:pic>
      <p:sp>
        <p:nvSpPr>
          <p:cNvPr id="12" name="Rounded Rectangle 11"/>
          <p:cNvSpPr/>
          <p:nvPr/>
        </p:nvSpPr>
        <p:spPr>
          <a:xfrm>
            <a:off x="373541" y="5410200"/>
            <a:ext cx="3582035"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b, </a:t>
            </a:r>
            <a:r>
              <a:rPr lang="en-US" sz="2800" b="1" dirty="0" err="1">
                <a:solidFill>
                  <a:srgbClr val="0000FF"/>
                </a:solidFill>
                <a:latin typeface="Times New Roman" panose="02020603050405020304" pitchFamily="18" charset="0"/>
                <a:cs typeface="Times New Roman" panose="02020603050405020304" pitchFamily="18" charset="0"/>
              </a:rPr>
              <a:t>vì</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đang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sâu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tấn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công</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3" name="Cloud 12"/>
          <p:cNvSpPr/>
          <p:nvPr/>
        </p:nvSpPr>
        <p:spPr>
          <a:xfrm>
            <a:off x="4267200" y="1585330"/>
            <a:ext cx="4876800" cy="2910470"/>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rgbClr val="FF0000"/>
              </a:solidFill>
              <a:latin typeface="Times New Roman" panose="02020603050405020304" pitchFamily="18" charset="0"/>
              <a:cs typeface="Times New Roman" panose="02020603050405020304" pitchFamily="18" charset="0"/>
            </a:endParaRPr>
          </a:p>
          <a:p>
            <a:pPr algn="ctr"/>
            <a:r>
              <a:rPr lang="en-US" sz="2800" dirty="0" err="1" smtClean="0">
                <a:solidFill>
                  <a:srgbClr val="FF0000"/>
                </a:solidFill>
                <a:latin typeface="Times New Roman" panose="02020603050405020304" pitchFamily="18" charset="0"/>
                <a:cs typeface="Times New Roman" panose="02020603050405020304" pitchFamily="18" charset="0"/>
              </a:rPr>
              <a:t>Nếu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muốn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dùng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cây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ở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b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chúng</a:t>
            </a:r>
            <a:r>
              <a:rPr lang="en-US" sz="2800" dirty="0">
                <a:solidFill>
                  <a:srgbClr val="FF0000"/>
                </a:solidFill>
                <a:latin typeface="Times New Roman" panose="02020603050405020304" pitchFamily="18" charset="0"/>
                <a:cs typeface="Times New Roman" panose="02020603050405020304" pitchFamily="18" charset="0"/>
              </a:rPr>
              <a:t> ta </a:t>
            </a:r>
            <a:r>
              <a:rPr lang="en-US" sz="2800" dirty="0" err="1">
                <a:solidFill>
                  <a:srgbClr val="FF0000"/>
                </a:solidFill>
                <a:latin typeface="Times New Roman" panose="02020603050405020304" pitchFamily="18" charset="0"/>
                <a:cs typeface="Times New Roman" panose="02020603050405020304" pitchFamily="18" charset="0"/>
              </a:rPr>
              <a:t>nên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lý</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4" name="Down Arrow 13"/>
          <p:cNvSpPr/>
          <p:nvPr/>
        </p:nvSpPr>
        <p:spPr>
          <a:xfrm>
            <a:off x="6629400" y="4495800"/>
            <a:ext cx="457200" cy="8746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p:cNvSpPr txBox="1"/>
          <p:nvPr/>
        </p:nvSpPr>
        <p:spPr>
          <a:xfrm>
            <a:off x="4876800" y="5370493"/>
            <a:ext cx="4267200" cy="954107"/>
          </a:xfrm>
          <a:prstGeom prst="rect">
            <a:avLst/>
          </a:prstGeom>
          <a:noFill/>
        </p:spPr>
        <p:txBody>
          <a:bodyPr wrap="squar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Cần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cắt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bỏ</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chỗ</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sâu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bệnh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diệt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sâu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bệnh</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4357" y="952269"/>
            <a:ext cx="5174815"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u="sng" dirty="0" err="1">
                <a:solidFill>
                  <a:srgbClr val="FF0000"/>
                </a:solidFill>
                <a:latin typeface="Times New Roman" panose="02020603050405020304" pitchFamily="18" charset="0"/>
                <a:cs typeface="Times New Roman" panose="02020603050405020304" pitchFamily="18" charset="0"/>
              </a:rPr>
              <a:t>Chuẩn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bị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giống</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cây</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trồng</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132748" y="492429"/>
            <a:ext cx="3988592"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1.</a:t>
            </a:r>
            <a:r>
              <a:rPr lang="en-US" sz="3200" b="1" u="sng" dirty="0">
                <a:solidFill>
                  <a:srgbClr val="FF0000"/>
                </a:solidFill>
                <a:latin typeface="Times New Roman" panose="02020603050405020304" pitchFamily="18" charset="0"/>
                <a:cs typeface="Times New Roman" panose="02020603050405020304" pitchFamily="18" charset="0"/>
              </a:rPr>
              <a:t>Chuẩn </a:t>
            </a:r>
            <a:r>
              <a:rPr lang="en-US" sz="3200" b="1" u="sng" dirty="0" err="1">
                <a:solidFill>
                  <a:srgbClr val="FF0000"/>
                </a:solidFill>
                <a:latin typeface="Times New Roman" panose="02020603050405020304" pitchFamily="18" charset="0"/>
                <a:cs typeface="Times New Roman" panose="02020603050405020304" pitchFamily="18" charset="0"/>
              </a:rPr>
              <a:t>bị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đất</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trồng</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b="1" dirty="0"/>
          </a:p>
        </p:txBody>
      </p:sp>
      <p:sp>
        <p:nvSpPr>
          <p:cNvPr id="16" name="Rectangle 15"/>
          <p:cNvSpPr/>
          <p:nvPr/>
        </p:nvSpPr>
        <p:spPr>
          <a:xfrm>
            <a:off x="4183858" y="3034605"/>
            <a:ext cx="4799011" cy="1384995"/>
          </a:xfrm>
          <a:prstGeom prst="rect">
            <a:avLst/>
          </a:prstGeom>
        </p:spPr>
        <p:txBody>
          <a:bodyPr wrap="square">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Quan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3.3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chọn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16"/>
                                        </p:tgtEl>
                                        <p:attrNameLst>
                                          <p:attrName>ppt_w</p:attrName>
                                        </p:attrNameLst>
                                      </p:cBhvr>
                                      <p:tavLst>
                                        <p:tav tm="0">
                                          <p:val>
                                            <p:strVal val="ppt_w"/>
                                          </p:val>
                                        </p:tav>
                                        <p:tav tm="100000">
                                          <p:val>
                                            <p:fltVal val="0"/>
                                          </p:val>
                                        </p:tav>
                                      </p:tavLst>
                                    </p:anim>
                                    <p:anim calcmode="lin" valueType="num">
                                      <p:cBhvr>
                                        <p:cTn id="22" dur="500"/>
                                        <p:tgtEl>
                                          <p:spTgt spid="16"/>
                                        </p:tgtEl>
                                        <p:attrNameLst>
                                          <p:attrName>ppt_h</p:attrName>
                                        </p:attrNameLst>
                                      </p:cBhvr>
                                      <p:tavLst>
                                        <p:tav tm="0">
                                          <p:val>
                                            <p:strVal val="ppt_h"/>
                                          </p:val>
                                        </p:tav>
                                        <p:tav tm="100000">
                                          <p:val>
                                            <p:fltVal val="0"/>
                                          </p:val>
                                        </p:tav>
                                      </p:tavLst>
                                    </p:anim>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500"/>
                                        <p:tgtEl>
                                          <p:spTgt spid="12"/>
                                        </p:tgtEl>
                                        <p:attrNameLst>
                                          <p:attrName>ppt_w</p:attrName>
                                        </p:attrNameLst>
                                      </p:cBhvr>
                                      <p:tavLst>
                                        <p:tav tm="0">
                                          <p:val>
                                            <p:strVal val="ppt_w"/>
                                          </p:val>
                                        </p:tav>
                                        <p:tav tm="100000">
                                          <p:val>
                                            <p:fltVal val="0"/>
                                          </p:val>
                                        </p:tav>
                                      </p:tavLst>
                                    </p:anim>
                                    <p:anim calcmode="lin" valueType="num">
                                      <p:cBhvr>
                                        <p:cTn id="34" dur="500"/>
                                        <p:tgtEl>
                                          <p:spTgt spid="12"/>
                                        </p:tgtEl>
                                        <p:attrNameLst>
                                          <p:attrName>ppt_h</p:attrName>
                                        </p:attrNameLst>
                                      </p:cBhvr>
                                      <p:tavLst>
                                        <p:tav tm="0">
                                          <p:val>
                                            <p:strVal val="ppt_h"/>
                                          </p:val>
                                        </p:tav>
                                        <p:tav tm="100000">
                                          <p:val>
                                            <p:fltVal val="0"/>
                                          </p:val>
                                        </p:tav>
                                      </p:tavLst>
                                    </p:anim>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4" grpId="0" animBg="1"/>
      <p:bldP spid="15" grpId="0"/>
      <p:bldP spid="2" grpId="0"/>
      <p:bldP spid="16" grpId="0"/>
      <p:bldP spid="16"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1902</Words>
  <Application>Microsoft Office PowerPoint</Application>
  <PresentationFormat>On-screen Show (4:3)</PresentationFormat>
  <Paragraphs>180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Office Theme</vt:lpstr>
      <vt:lpstr>PowerPoint Presentation</vt:lpstr>
      <vt:lpstr>PowerPoint Presentation</vt:lpstr>
      <vt:lpstr>Quan sát hình 3.1 em hãy cho biết những công việc nào thuộc giai đoạn chuẩn bị đất trồng?</vt:lpstr>
      <vt:lpstr>PowerPoint Presentation</vt:lpstr>
      <vt:lpstr>Vậy mục đích của việc chuẩn bị đất trước khi gieo trồng là gì?</vt:lpstr>
      <vt:lpstr>PowerPoint Presentation</vt:lpstr>
      <vt:lpstr>PowerPoint Presentation</vt:lpstr>
      <vt:lpstr>- Chuẩn bị đất trồng bao gồm: + Xác định diện tích đất trồng + Vệ sinh đất trồng + Làm đất và cải tạo đất</vt:lpstr>
      <vt:lpstr>PowerPoint Presentation</vt:lpstr>
      <vt:lpstr>Đối với hạt giống,em hãy cho biết hạt lúa trong hình nào dưới đây có thể gieo ngay, vì sao?</vt:lpstr>
      <vt:lpstr>PowerPoint Presentation</vt:lpstr>
      <vt:lpstr>PowerPoint Presentation</vt:lpstr>
      <vt:lpstr>PowerPoint Presentation</vt:lpstr>
      <vt:lpstr>PowerPoint Presentation</vt:lpstr>
      <vt:lpstr>PowerPoint Presentation</vt:lpstr>
      <vt:lpstr>PowerPoint Presentation</vt:lpstr>
      <vt:lpstr>Các bước gieo trồng:</vt:lpstr>
      <vt:lpstr>PowerPoint Presentation</vt:lpstr>
      <vt:lpstr>4. Chăm sóc cây</vt:lpstr>
      <vt:lpstr>PowerPoint Presentation</vt:lpstr>
      <vt:lpstr>Vì sao cần phải tỉa dặm cây sau một thời gian gieo trồng?</vt:lpstr>
      <vt:lpstr>5. Thu hoạch</vt:lpstr>
      <vt:lpstr>- Những loại cây trồng khác nhau sẽ có phương pháp thu hoạch khác nhau, em hãy hoàn thành bài tập sau đây để tìm hiểu việc ứng dụng các phương pháp thu hoạch</vt:lpstr>
      <vt:lpstr>Quy trình thu hoạch nông sản được thực hiện theo những bước cơ bản nào?</vt:lpstr>
      <vt:lpstr>Hãy ghép các công việc a,b,c,d ở hình 3.8 cho phù hợp các các chú thích:</vt:lpstr>
      <vt:lpstr>LUYỆN TẬP</vt:lpstr>
      <vt:lpstr>VẬN DỤNG</vt:lpstr>
    </vt:vector>
  </TitlesOfParts>
  <Manager>LXN</Manager>
  <Company>Du An-Mien Phi-STEM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An-Mien Phi-STEM</dc:title>
  <dc:subject>Du An-Mien Phi-STEM</dc:subject>
  <dc:creator>Du An-Mien Phi-STEM</dc:creator>
  <cp:keywords>Du An-Mien Phi-STEM</cp:keywords>
  <dc:description>Du An-Mien Phi-STEM</dc:description>
  <cp:lastModifiedBy>Admin</cp:lastModifiedBy>
  <cp:revision>88</cp:revision>
  <dcterms:created xsi:type="dcterms:W3CDTF">2022-07-15T07:39:00Z</dcterms:created>
  <dcterms:modified xsi:type="dcterms:W3CDTF">2023-10-01T12:36:08Z</dcterms:modified>
  <cp:category>Du An-Mien Phi-STEM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3080C314AE8248CAA4E37C550D9ADD54</vt:lpwstr>
  </property>
  <property fmtid="{D5CDD505-2E9C-101B-9397-08002B2CF9AE}" pid="3" name="KSOProductBuildVer">
    <vt:lpwstr>1033-11.2.0.11191</vt:lpwstr>
  </property>
</Properties>
</file>