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6" r:id="rId4"/>
    <p:sldMasterId id="2147483700" r:id="rId5"/>
    <p:sldMasterId id="2147483713" r:id="rId6"/>
    <p:sldMasterId id="2147483726" r:id="rId7"/>
    <p:sldMasterId id="2147483738" r:id="rId8"/>
    <p:sldMasterId id="2147483785" r:id="rId9"/>
  </p:sldMasterIdLst>
  <p:notesMasterIdLst>
    <p:notesMasterId r:id="rId39"/>
  </p:notesMasterIdLst>
  <p:sldIdLst>
    <p:sldId id="268" r:id="rId10"/>
    <p:sldId id="1067" r:id="rId11"/>
    <p:sldId id="1074" r:id="rId12"/>
    <p:sldId id="1073" r:id="rId13"/>
    <p:sldId id="606" r:id="rId14"/>
    <p:sldId id="615" r:id="rId15"/>
    <p:sldId id="1075" r:id="rId16"/>
    <p:sldId id="425" r:id="rId17"/>
    <p:sldId id="603" r:id="rId18"/>
    <p:sldId id="288" r:id="rId19"/>
    <p:sldId id="604" r:id="rId20"/>
    <p:sldId id="607" r:id="rId21"/>
    <p:sldId id="274" r:id="rId22"/>
    <p:sldId id="610" r:id="rId23"/>
    <p:sldId id="1076" r:id="rId24"/>
    <p:sldId id="1077" r:id="rId25"/>
    <p:sldId id="1079" r:id="rId26"/>
    <p:sldId id="1060" r:id="rId27"/>
    <p:sldId id="1055" r:id="rId28"/>
    <p:sldId id="1080" r:id="rId29"/>
    <p:sldId id="1081" r:id="rId30"/>
    <p:sldId id="1057" r:id="rId31"/>
    <p:sldId id="570" r:id="rId32"/>
    <p:sldId id="1071" r:id="rId33"/>
    <p:sldId id="595" r:id="rId34"/>
    <p:sldId id="596" r:id="rId35"/>
    <p:sldId id="1082" r:id="rId36"/>
    <p:sldId id="598" r:id="rId37"/>
    <p:sldId id="5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AEB"/>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sz="1865"/>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sz="1865" smtClean="0"/>
              <a:t>‹#›</a:t>
            </a:fld>
            <a:endParaRPr lang="zh-CN" altLang="en-US" sz="1865"/>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400"/>
            <a:fld id="{32BF82D2-7A68-459D-A996-9BDDA2518FA4}" type="datetimeFigureOut">
              <a:rPr lang="zh-CN" altLang="en-US" sz="1865" smtClean="0">
                <a:solidFill>
                  <a:prstClr val="black">
                    <a:tint val="75000"/>
                  </a:prstClr>
                </a:solidFill>
              </a:rPr>
              <a:t>2025/4/30</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400"/>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400"/>
            <a:fld id="{3E01EE5D-26FB-46D5-A381-ECFB35BF1D34}" type="slidenum">
              <a:rPr lang="zh-CN" altLang="en-US" sz="1865" smtClean="0">
                <a:solidFill>
                  <a:prstClr val="black">
                    <a:tint val="75000"/>
                  </a:prstClr>
                </a:solidFill>
              </a:rPr>
              <a:t>‹#›</a:t>
            </a:fld>
            <a:endParaRPr lang="zh-CN" altLang="en-US" sz="1865">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sz="1865" smtClean="0"/>
              <a:t>‹#›</a:t>
            </a:fld>
            <a:endParaRPr lang="zh-CN" altLang="en-US" sz="1865"/>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sz="1865" smtClean="0"/>
              <a:t>‹#›</a:t>
            </a:fld>
            <a:endParaRPr lang="zh-CN" altLang="en-US" sz="1865"/>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sz="1865" smtClean="0"/>
              <a:t>‹#›</a:t>
            </a:fld>
            <a:endParaRPr lang="zh-CN" altLang="en-US" sz="1865"/>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t>2025/4/30</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a:t>2025/4/30</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14C4357-4527-4A6F-8FC0-A5E3D696D97B}"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0FE2CF07-AA09-4F84-AF7C-19256C76E821}"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396516AC-313E-4608-9742-C335A814F6E1}"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DF0C99E-C4F9-4DAB-AB94-365632577A06}"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5DDDF32A-0D3B-4C75-8DD7-AA48D6922FA1}"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1043E404-FC01-4AA8-BA2C-0B43F9F46548}"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C82B273-D1F6-4A9F-B39B-4CB0975525D5}"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172FB2E-4EC8-4834-B1D2-76071FCAAD50}"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1ADDCB5-33A6-452D-A1F1-9622C8FF3C40}"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F6D1EBA-6041-4BF5-8ECE-C912A55FA93E}"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735837B-5167-4CAC-B53D-C2801750461D}"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9C187384-1631-427A-8C6B-43ABBF2F17CC}" type="slidenum">
              <a:rPr lang="en-US" altLang="en-US">
                <a:solidFill>
                  <a:srgbClr val="000000"/>
                </a:solidFill>
              </a:rPr>
              <a:t>‹#›</a:t>
            </a:fld>
            <a:endParaRPr lang="en-US" altLang="en-US">
              <a:solidFill>
                <a:srgbClr val="000000"/>
              </a:solidFill>
            </a:endParaRPr>
          </a:p>
        </p:txBody>
      </p:sp>
    </p:spTree>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sz="1865">
                <a:cs typeface="Arial" panose="020B0604020202020204" pitchFamily="34" charset="0"/>
              </a:rPr>
              <a:t>2025/4/30</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sz="1865" smtClean="0">
                <a:cs typeface="Arial" panose="020B0604020202020204" pitchFamily="34" charset="0"/>
              </a:rPr>
              <a:t>‹#›</a:t>
            </a:fld>
            <a:endParaRPr lang="zh-CN" altLang="en-US" sz="1865">
              <a:cs typeface="Arial" panose="020B0604020202020204" pitchFamily="34" charset="0"/>
            </a:endParaRPr>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400"/>
            <a:fld id="{32BF82D2-7A68-459D-A996-9BDDA2518FA4}" type="datetimeFigureOut">
              <a:rPr lang="zh-CN" altLang="en-US" sz="1865" smtClean="0">
                <a:solidFill>
                  <a:prstClr val="black">
                    <a:tint val="75000"/>
                  </a:prstClr>
                </a:solidFill>
                <a:cs typeface="Arial" panose="020B0604020202020204" pitchFamily="34" charset="0"/>
              </a:rPr>
              <a:t>2025/4/30</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400"/>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400"/>
            <a:fld id="{3E01EE5D-26FB-46D5-A381-ECFB35BF1D34}" type="slidenum">
              <a:rPr lang="zh-CN" altLang="en-US" sz="1865" smtClean="0">
                <a:solidFill>
                  <a:prstClr val="black">
                    <a:tint val="75000"/>
                  </a:prstClr>
                </a:solidFill>
                <a:cs typeface="Arial" panose="020B0604020202020204" pitchFamily="34" charset="0"/>
              </a:rPr>
              <a:t>‹#›</a:t>
            </a:fld>
            <a:endParaRPr lang="zh-CN" altLang="en-US" sz="1865">
              <a:solidFill>
                <a:prstClr val="black">
                  <a:tint val="75000"/>
                </a:prstClr>
              </a:solidFill>
              <a:cs typeface="Arial" panose="020B0604020202020204" pitchFamily="34" charset="0"/>
            </a:endParaRPr>
          </a:p>
        </p:txBody>
      </p:sp>
    </p:spTree>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sz="1865" smtClean="0"/>
              <a:t>‹#›</a:t>
            </a:fld>
            <a:endParaRPr lang="zh-CN" altLang="en-US" sz="1865"/>
          </a:p>
        </p:txBody>
      </p:sp>
    </p:spTree>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sz="1865" smtClean="0"/>
              <a:t>‹#›</a:t>
            </a:fld>
            <a:endParaRPr lang="zh-CN" altLang="en-US" sz="1865"/>
          </a:p>
        </p:txBody>
      </p:sp>
    </p:spTree>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sz="1865" smtClean="0">
                <a:cs typeface="Arial" panose="020B0604020202020204" pitchFamily="34" charset="0"/>
              </a:rPr>
              <a:t>2025/4/30</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sz="1865" smtClean="0">
                <a:cs typeface="Arial" panose="020B0604020202020204" pitchFamily="34" charset="0"/>
              </a:rPr>
              <a:t>‹#›</a:t>
            </a:fld>
            <a:endParaRPr lang="zh-CN" altLang="en-US" sz="1865">
              <a:cs typeface="Arial" panose="020B0604020202020204" pitchFamily="34" charset="0"/>
            </a:endParaRPr>
          </a:p>
        </p:txBody>
      </p:sp>
    </p:spTree>
  </p:cSld>
  <p:clrMapOvr>
    <a:masterClrMapping/>
  </p:clrMapOvr>
  <p:transition>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t>2025/4/30</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t>‹#›</a:t>
            </a:fld>
            <a:endParaRPr lang="zh-CN" altLang="en-US">
              <a:cs typeface="Arial" panose="020B0604020202020204" pitchFamily="34" charset="0"/>
            </a:endParaRPr>
          </a:p>
        </p:txBody>
      </p:sp>
    </p:spTree>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t>2025/4/30</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t>‹#›</a:t>
            </a:fld>
            <a:endParaRPr lang="zh-CN" altLang="en-US">
              <a:cs typeface="Arial" panose="020B0604020202020204" pitchFamily="34" charset="0"/>
            </a:endParaRPr>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t>2025/4/30</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t>‹#›</a:t>
            </a:fld>
            <a:endParaRPr lang="zh-CN" altLang="en-US">
              <a:cs typeface="Arial" panose="020B0604020202020204" pitchFamily="34" charset="0"/>
            </a:endParaRPr>
          </a:p>
        </p:txBody>
      </p:sp>
    </p:spTree>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t>2025/4/30</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t>‹#›</a:t>
            </a:fld>
            <a:endParaRPr lang="zh-CN" altLang="en-US">
              <a:cs typeface="Arial" panose="020B0604020202020204" pitchFamily="34" charset="0"/>
            </a:endParaRPr>
          </a:p>
        </p:txBody>
      </p:sp>
    </p:spTree>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t>2025/4/30</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t>‹#›</a:t>
            </a:fld>
            <a:endParaRPr lang="zh-CN" altLang="en-US">
              <a:solidFill>
                <a:prstClr val="black">
                  <a:tint val="75000"/>
                </a:prstClr>
              </a:solidFill>
              <a:cs typeface="Arial" panose="020B0604020202020204" pitchFamily="34" charset="0"/>
            </a:endParaRPr>
          </a:p>
        </p:txBody>
      </p:sp>
    </p:spTree>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t>‹#›</a:t>
            </a:fld>
            <a:endParaRPr lang="zh-CN" altLang="en-US"/>
          </a:p>
        </p:txBody>
      </p:sp>
    </p:spTree>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t>‹#›</a:t>
            </a:fld>
            <a:endParaRPr lang="zh-CN" altLang="en-US"/>
          </a:p>
        </p:txBody>
      </p:sp>
    </p:spTree>
  </p:cSld>
  <p:clrMapOvr>
    <a:masterClrMapping/>
  </p:clrMapOvr>
  <p:transition>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t>2025/4/30</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t>‹#›</a:t>
            </a:fld>
            <a:endParaRPr lang="zh-CN" altLang="en-US">
              <a:cs typeface="Arial" panose="020B0604020202020204" pitchFamily="34" charset="0"/>
            </a:endParaRPr>
          </a:p>
        </p:txBody>
      </p:sp>
    </p:spTree>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t>2025/4/30</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t>‹#›</a:t>
            </a:fld>
            <a:endParaRPr lang="zh-CN" altLang="en-US">
              <a:solidFill>
                <a:srgbClr val="5FCBEF"/>
              </a:solidFill>
              <a:latin typeface="Arial" panose="020B0604020202020204" pitchFamily="34" charset="0"/>
              <a:cs typeface="Arial" panose="020B0604020202020204" pitchFamily="34" charset="0"/>
            </a:endParaRPr>
          </a:p>
        </p:txBody>
      </p:sp>
    </p:spTree>
  </p:cSld>
  <p:clrMapOvr>
    <a:masterClrMapping/>
  </p:clrMapOvr>
  <p:transition spd="slow"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t>2025/4/30</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t>‹#›</a:t>
            </a:fld>
            <a:endParaRPr lang="zh-CN" altLang="en-US">
              <a:latin typeface="Arial" panose="020B0604020202020204" pitchFamily="34" charset="0"/>
              <a:cs typeface="Arial" panose="020B0604020202020204" pitchFamily="34" charset="0"/>
            </a:endParaRPr>
          </a:p>
        </p:txBody>
      </p:sp>
    </p:spTree>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cSld>
  <p:clrMapOvr>
    <a:masterClrMapping/>
  </p:clrMapOvr>
  <p:transition spd="slow" advClick="0" advTm="4000">
    <p:comb/>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sz="1865"/>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sz="1865" smtClean="0"/>
              <a:t>‹#›</a:t>
            </a:fld>
            <a:endParaRPr lang="zh-CN" altLang="en-US" sz="1865"/>
          </a:p>
        </p:txBody>
      </p:sp>
    </p:spTree>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400"/>
            <a:fld id="{32BF82D2-7A68-459D-A996-9BDDA2518FA4}" type="datetimeFigureOut">
              <a:rPr lang="zh-CN" altLang="en-US" sz="1865" smtClean="0">
                <a:solidFill>
                  <a:prstClr val="black">
                    <a:tint val="75000"/>
                  </a:prstClr>
                </a:solidFill>
              </a:rPr>
              <a:t>2025/4/30</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400"/>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400"/>
            <a:fld id="{3E01EE5D-26FB-46D5-A381-ECFB35BF1D34}" type="slidenum">
              <a:rPr lang="zh-CN" altLang="en-US" sz="1865" smtClean="0">
                <a:solidFill>
                  <a:prstClr val="black">
                    <a:tint val="75000"/>
                  </a:prstClr>
                </a:solidFill>
              </a:rPr>
              <a:t>‹#›</a:t>
            </a:fld>
            <a:endParaRPr lang="zh-CN" altLang="en-US" sz="1865">
              <a:solidFill>
                <a:prstClr val="black">
                  <a:tint val="75000"/>
                </a:prstClr>
              </a:solidFill>
            </a:endParaRPr>
          </a:p>
        </p:txBody>
      </p:sp>
    </p:spTree>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sz="1865" smtClean="0"/>
              <a:t>2025/4/30</a:t>
            </a:fld>
            <a:endParaRPr lang="zh-CN" altLang="en-US" sz="1865"/>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400">
              <a:defRPr/>
            </a:pPr>
            <a:endParaRPr lang="zh-CN" altLang="en-US" sz="1865"/>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sz="1865" smtClean="0"/>
              <a:t>‹#›</a:t>
            </a:fld>
            <a:endParaRPr lang="zh-CN" altLang="en-US" sz="1865"/>
          </a:p>
        </p:txBody>
      </p:sp>
    </p:spTree>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t>2025/4/30</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t>‹#›</a:t>
            </a:fld>
            <a:endParaRPr lang="zh-CN" altLang="en-US"/>
          </a:p>
        </p:txBody>
      </p:sp>
    </p:spTree>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t>2025/4/30</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t>‹#›</a:t>
            </a:fld>
            <a:endParaRPr lang="zh-CN" altLang="en-US"/>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t>2025/4/30</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t>‹#›</a:t>
            </a:fld>
            <a:endParaRPr lang="zh-CN" altLang="en-US"/>
          </a:p>
        </p:txBody>
      </p:sp>
    </p:spTree>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t>‹#›</a:t>
            </a:fld>
            <a:endParaRPr lang="zh-CN" altLang="en-US"/>
          </a:p>
        </p:txBody>
      </p:sp>
    </p:spTree>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t>2025/4/30</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t>‹#›</a:t>
            </a:fld>
            <a:endParaRPr lang="zh-CN" altLang="en-US"/>
          </a:p>
        </p:txBody>
      </p:sp>
    </p:spTree>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t>‹#›</a:t>
            </a:fld>
            <a:endParaRPr lang="zh-CN" altLang="en-US"/>
          </a:p>
        </p:txBody>
      </p:sp>
    </p:spTree>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t>‹#›</a:t>
            </a:fld>
            <a:endParaRPr lang="zh-CN" altLang="en-US"/>
          </a:p>
        </p:txBody>
      </p:sp>
    </p:spTree>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t>‹#›</a:t>
            </a:fld>
            <a:endParaRPr lang="zh-CN" altLang="en-US"/>
          </a:p>
        </p:txBody>
      </p:sp>
    </p:spTree>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t>‹#›</a:t>
            </a:fld>
            <a:endParaRPr lang="zh-CN" altLang="en-US"/>
          </a:p>
        </p:txBody>
      </p:sp>
    </p:spTree>
  </p:cSld>
  <p:clrMapOvr>
    <a:masterClrMapping/>
  </p:clrMapOvr>
  <p:transition>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t>‹#›</a:t>
            </a:fld>
            <a:endParaRPr lang="zh-CN" altLang="en-US"/>
          </a:p>
        </p:txBody>
      </p:sp>
    </p:spTree>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t>‹#›</a:t>
            </a:fld>
            <a:endParaRPr lang="zh-CN" altLang="en-US"/>
          </a:p>
        </p:txBody>
      </p:sp>
    </p:spTree>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t>‹#›</a:t>
            </a:fld>
            <a:endParaRPr lang="zh-CN" altLang="en-US"/>
          </a:p>
        </p:txBody>
      </p:sp>
    </p:spTree>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t>‹#›</a:t>
            </a:fld>
            <a:endParaRPr lang="zh-CN" altLang="en-US"/>
          </a:p>
        </p:txBody>
      </p:sp>
    </p:spTree>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t>‹#›</a:t>
            </a:fld>
            <a:endParaRPr lang="zh-CN" altLang="en-US"/>
          </a:p>
        </p:txBody>
      </p:sp>
    </p:spTree>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t>‹#›</a:t>
            </a:fld>
            <a:endParaRPr lang="zh-CN" altLang="en-US"/>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t>2025/4/30</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t>‹#›</a:t>
            </a:fld>
            <a:endParaRPr lang="zh-CN" altLang="en-US">
              <a:solidFill>
                <a:srgbClr val="5F5F5F"/>
              </a:solidFill>
            </a:endParaRPr>
          </a:p>
        </p:txBody>
      </p:sp>
    </p:spTree>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t>‹#›</a:t>
            </a:fld>
            <a:endParaRPr lang="zh-CN" altLang="en-US"/>
          </a:p>
        </p:txBody>
      </p:sp>
    </p:spTree>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t>‹#›</a:t>
            </a:fld>
            <a:endParaRPr lang="zh-CN" altLang="en-US"/>
          </a:p>
        </p:txBody>
      </p:sp>
    </p:spTree>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t>‹#›</a:t>
            </a:fld>
            <a:endParaRPr lang="zh-CN" altLang="en-US"/>
          </a:p>
        </p:txBody>
      </p:sp>
    </p:spTree>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t>2025/4/30</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t>‹#›</a:t>
            </a:fld>
            <a:endParaRPr lang="zh-CN" altLang="en-US"/>
          </a:p>
        </p:txBody>
      </p:sp>
    </p:spTree>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t>2025/4/30</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t>‹#›</a:t>
            </a:fld>
            <a:endParaRPr lang="zh-CN" altLang="en-US"/>
          </a:p>
        </p:txBody>
      </p:sp>
    </p:spTree>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56E7164F-3667-412E-A5C0-643EAB470707}" type="datetimeFigureOut">
              <a:rPr lang="zh-CN" altLang="en-US"/>
              <a:t>2025/4/30</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1D2C381-12BF-42B5-89B7-5B6399C4A878}" type="slidenum">
              <a:rPr lang="zh-CN" altLang="en-US"/>
              <a:t>‹#›</a:t>
            </a:fld>
            <a:endParaRPr lang="zh-CN" altLang="en-US"/>
          </a:p>
        </p:txBody>
      </p:sp>
    </p:spTree>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t>2025/4/30</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t>‹#›</a:t>
            </a:fld>
            <a:endParaRPr lang="zh-CN" altLang="en-US"/>
          </a:p>
        </p:txBody>
      </p:sp>
    </p:spTree>
  </p:cSld>
  <p:clrMapOvr>
    <a:masterClrMapping/>
  </p:clrMapOvr>
  <p:transition spd="slow"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3324BB3B-6859-43AA-B08E-A63FA89D3510}" type="datetimeFigureOut">
              <a:rPr lang="zh-CN" altLang="en-US"/>
              <a:t>2025/4/30</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06C9C6BF-AE5F-48AC-9B04-58943A873D4E}" type="slidenum">
              <a:rPr lang="zh-CN" altLang="en-US"/>
              <a:t>‹#›</a:t>
            </a:fld>
            <a:endParaRPr lang="zh-CN" altLang="en-US"/>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30/04/2025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30/04/2025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30/04/2025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30/04/2025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5"/>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30/04/2025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5"/>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5"/>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600" lvl="0" indent="-406400" rtl="0">
              <a:spcBef>
                <a:spcPts val="0"/>
              </a:spcBef>
              <a:spcAft>
                <a:spcPts val="0"/>
              </a:spcAft>
              <a:buClr>
                <a:schemeClr val="accent2"/>
              </a:buClr>
              <a:buSzPts val="1200"/>
              <a:buAutoNum type="arabicPeriod"/>
              <a:defRPr sz="1465">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2135"/>
              </a:spcBef>
              <a:spcAft>
                <a:spcPts val="0"/>
              </a:spcAft>
              <a:buClr>
                <a:srgbClr val="434343"/>
              </a:buClr>
              <a:buSzPts val="1400"/>
              <a:buAutoNum type="romanLcPeriod"/>
              <a:defRPr>
                <a:solidFill>
                  <a:srgbClr val="434343"/>
                </a:solidFill>
              </a:defRPr>
            </a:lvl3pPr>
            <a:lvl4pPr marL="2438400" lvl="3" indent="-423545" rtl="0">
              <a:lnSpc>
                <a:spcPct val="115000"/>
              </a:lnSpc>
              <a:spcBef>
                <a:spcPts val="2135"/>
              </a:spcBef>
              <a:spcAft>
                <a:spcPts val="0"/>
              </a:spcAft>
              <a:buClr>
                <a:srgbClr val="434343"/>
              </a:buClr>
              <a:buSzPts val="1400"/>
              <a:buAutoNum type="arabicPeriod"/>
              <a:defRPr>
                <a:solidFill>
                  <a:srgbClr val="434343"/>
                </a:solidFill>
              </a:defRPr>
            </a:lvl4pPr>
            <a:lvl5pPr marL="3048000" lvl="4" indent="-423545" rtl="0">
              <a:lnSpc>
                <a:spcPct val="115000"/>
              </a:lnSpc>
              <a:spcBef>
                <a:spcPts val="2135"/>
              </a:spcBef>
              <a:spcAft>
                <a:spcPts val="0"/>
              </a:spcAft>
              <a:buClr>
                <a:srgbClr val="434343"/>
              </a:buClr>
              <a:buSzPts val="1400"/>
              <a:buAutoNum type="alphaLcPeriod"/>
              <a:defRPr>
                <a:solidFill>
                  <a:srgbClr val="434343"/>
                </a:solidFill>
              </a:defRPr>
            </a:lvl5pPr>
            <a:lvl6pPr marL="3657600" lvl="5" indent="-423545" rtl="0">
              <a:lnSpc>
                <a:spcPct val="115000"/>
              </a:lnSpc>
              <a:spcBef>
                <a:spcPts val="2135"/>
              </a:spcBef>
              <a:spcAft>
                <a:spcPts val="0"/>
              </a:spcAft>
              <a:buClr>
                <a:srgbClr val="434343"/>
              </a:buClr>
              <a:buSzPts val="1400"/>
              <a:buAutoNum type="romanLcPeriod"/>
              <a:defRPr>
                <a:solidFill>
                  <a:srgbClr val="434343"/>
                </a:solidFill>
              </a:defRPr>
            </a:lvl6pPr>
            <a:lvl7pPr marL="4267200" lvl="6" indent="-423545" rtl="0">
              <a:lnSpc>
                <a:spcPct val="115000"/>
              </a:lnSpc>
              <a:spcBef>
                <a:spcPts val="2135"/>
              </a:spcBef>
              <a:spcAft>
                <a:spcPts val="0"/>
              </a:spcAft>
              <a:buClr>
                <a:srgbClr val="434343"/>
              </a:buClr>
              <a:buSzPts val="1400"/>
              <a:buAutoNum type="arabicPeriod"/>
              <a:defRPr>
                <a:solidFill>
                  <a:srgbClr val="434343"/>
                </a:solidFill>
              </a:defRPr>
            </a:lvl7pPr>
            <a:lvl8pPr marL="4876800" lvl="7" indent="-423545" rtl="0">
              <a:lnSpc>
                <a:spcPct val="115000"/>
              </a:lnSpc>
              <a:spcBef>
                <a:spcPts val="2135"/>
              </a:spcBef>
              <a:spcAft>
                <a:spcPts val="0"/>
              </a:spcAft>
              <a:buClr>
                <a:srgbClr val="434343"/>
              </a:buClr>
              <a:buSzPts val="1400"/>
              <a:buAutoNum type="alphaLcPeriod"/>
              <a:defRPr>
                <a:solidFill>
                  <a:srgbClr val="434343"/>
                </a:solidFill>
              </a:defRPr>
            </a:lvl8pPr>
            <a:lvl9pPr marL="5486400" lvl="8" indent="-423545" rtl="0">
              <a:lnSpc>
                <a:spcPct val="115000"/>
              </a:lnSpc>
              <a:spcBef>
                <a:spcPts val="2135"/>
              </a:spcBef>
              <a:spcAft>
                <a:spcPts val="2135"/>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5"/>
              </a:spcBef>
              <a:spcAft>
                <a:spcPts val="0"/>
              </a:spcAft>
              <a:buSzPts val="1400"/>
              <a:buChar char="■"/>
              <a:defRPr/>
            </a:lvl3pPr>
            <a:lvl4pPr lvl="3" algn="ctr" rtl="0">
              <a:lnSpc>
                <a:spcPct val="100000"/>
              </a:lnSpc>
              <a:spcBef>
                <a:spcPts val="2135"/>
              </a:spcBef>
              <a:spcAft>
                <a:spcPts val="0"/>
              </a:spcAft>
              <a:buSzPts val="1400"/>
              <a:buChar char="●"/>
              <a:defRPr/>
            </a:lvl4pPr>
            <a:lvl5pPr lvl="4" algn="ctr" rtl="0">
              <a:lnSpc>
                <a:spcPct val="100000"/>
              </a:lnSpc>
              <a:spcBef>
                <a:spcPts val="2135"/>
              </a:spcBef>
              <a:spcAft>
                <a:spcPts val="0"/>
              </a:spcAft>
              <a:buSzPts val="1400"/>
              <a:buChar char="○"/>
              <a:defRPr/>
            </a:lvl5pPr>
            <a:lvl6pPr lvl="5" algn="ctr" rtl="0">
              <a:lnSpc>
                <a:spcPct val="100000"/>
              </a:lnSpc>
              <a:spcBef>
                <a:spcPts val="2135"/>
              </a:spcBef>
              <a:spcAft>
                <a:spcPts val="0"/>
              </a:spcAft>
              <a:buSzPts val="1400"/>
              <a:buChar char="■"/>
              <a:defRPr/>
            </a:lvl6pPr>
            <a:lvl7pPr lvl="6" algn="ctr" rtl="0">
              <a:lnSpc>
                <a:spcPct val="100000"/>
              </a:lnSpc>
              <a:spcBef>
                <a:spcPts val="2135"/>
              </a:spcBef>
              <a:spcAft>
                <a:spcPts val="0"/>
              </a:spcAft>
              <a:buSzPts val="1400"/>
              <a:buChar char="●"/>
              <a:defRPr/>
            </a:lvl7pPr>
            <a:lvl8pPr lvl="7" algn="ctr" rtl="0">
              <a:lnSpc>
                <a:spcPct val="100000"/>
              </a:lnSpc>
              <a:spcBef>
                <a:spcPts val="2135"/>
              </a:spcBef>
              <a:spcAft>
                <a:spcPts val="0"/>
              </a:spcAft>
              <a:buSzPts val="1400"/>
              <a:buChar char="○"/>
              <a:defRPr/>
            </a:lvl8pPr>
            <a:lvl9pPr lvl="8" algn="ctr" rtl="0">
              <a:lnSpc>
                <a:spcPct val="100000"/>
              </a:lnSpc>
              <a:spcBef>
                <a:spcPts val="2135"/>
              </a:spcBef>
              <a:spcAft>
                <a:spcPts val="2135"/>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2AE13-B6E3-4A4E-87D0-D0DE71DC61A6}" type="datetimeFigureOut">
              <a:rPr lang="en-US" smtClean="0"/>
              <a:t>30/04/2025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8C212-C4C5-41BD-B91A-F87495AE1B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30/04/2025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8290267" y="202131"/>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69993" y="7789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txBox="1">
            <a:spLocks noGrp="1"/>
          </p:cNvSpPr>
          <p:nvPr>
            <p:ph type="title"/>
          </p:nvPr>
        </p:nvSpPr>
        <p:spPr>
          <a:xfrm>
            <a:off x="2021331" y="2276867"/>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2" name="Google Shape;202;p13"/>
          <p:cNvSpPr txBox="1">
            <a:spLocks noGrp="1"/>
          </p:cNvSpPr>
          <p:nvPr>
            <p:ph type="subTitle" idx="1"/>
          </p:nvPr>
        </p:nvSpPr>
        <p:spPr>
          <a:xfrm>
            <a:off x="2020531" y="3097400"/>
            <a:ext cx="3643200" cy="6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r" rtl="0">
              <a:lnSpc>
                <a:spcPct val="100000"/>
              </a:lnSpc>
              <a:spcBef>
                <a:spcPts val="0"/>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a:p>
        </p:txBody>
      </p:sp>
      <p:sp>
        <p:nvSpPr>
          <p:cNvPr id="203" name="Google Shape;203;p13"/>
          <p:cNvSpPr txBox="1">
            <a:spLocks noGrp="1"/>
          </p:cNvSpPr>
          <p:nvPr>
            <p:ph type="title" idx="2" hasCustomPrompt="1"/>
          </p:nvPr>
        </p:nvSpPr>
        <p:spPr>
          <a:xfrm rot="3202">
            <a:off x="1030937"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4" name="Google Shape;204;p13"/>
          <p:cNvSpPr txBox="1">
            <a:spLocks noGrp="1"/>
          </p:cNvSpPr>
          <p:nvPr>
            <p:ph type="title" idx="3" hasCustomPrompt="1"/>
          </p:nvPr>
        </p:nvSpPr>
        <p:spPr>
          <a:xfrm>
            <a:off x="10276949" y="2343267"/>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title" idx="4"/>
          </p:nvPr>
        </p:nvSpPr>
        <p:spPr>
          <a:xfrm>
            <a:off x="2021331" y="4411249"/>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6" name="Google Shape;206;p13"/>
          <p:cNvSpPr txBox="1">
            <a:spLocks noGrp="1"/>
          </p:cNvSpPr>
          <p:nvPr>
            <p:ph type="subTitle" idx="5"/>
          </p:nvPr>
        </p:nvSpPr>
        <p:spPr>
          <a:xfrm>
            <a:off x="2019331" y="5209433"/>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algn="r" rtl="0">
              <a:lnSpc>
                <a:spcPct val="100000"/>
              </a:lnSpc>
              <a:spcBef>
                <a:spcPts val="0"/>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a:p>
        </p:txBody>
      </p:sp>
      <p:sp>
        <p:nvSpPr>
          <p:cNvPr id="207" name="Google Shape;207;p13"/>
          <p:cNvSpPr txBox="1">
            <a:spLocks noGrp="1"/>
          </p:cNvSpPr>
          <p:nvPr>
            <p:ph type="title" idx="6"/>
          </p:nvPr>
        </p:nvSpPr>
        <p:spPr>
          <a:xfrm>
            <a:off x="6527855" y="44112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13"/>
          <p:cNvSpPr txBox="1">
            <a:spLocks noGrp="1"/>
          </p:cNvSpPr>
          <p:nvPr>
            <p:ph type="subTitle" idx="7"/>
          </p:nvPr>
        </p:nvSpPr>
        <p:spPr>
          <a:xfrm>
            <a:off x="6527455" y="5209417"/>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209" name="Google Shape;209;p13"/>
          <p:cNvSpPr txBox="1">
            <a:spLocks noGrp="1"/>
          </p:cNvSpPr>
          <p:nvPr>
            <p:ph type="title" idx="8"/>
          </p:nvPr>
        </p:nvSpPr>
        <p:spPr>
          <a:xfrm>
            <a:off x="6527855" y="22768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0" name="Google Shape;210;p13"/>
          <p:cNvSpPr txBox="1">
            <a:spLocks noGrp="1"/>
          </p:cNvSpPr>
          <p:nvPr>
            <p:ph type="subTitle" idx="9"/>
          </p:nvPr>
        </p:nvSpPr>
        <p:spPr>
          <a:xfrm>
            <a:off x="6527455" y="3099984"/>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a:p>
        </p:txBody>
      </p:sp>
      <p:sp>
        <p:nvSpPr>
          <p:cNvPr id="211" name="Google Shape;211;p13"/>
          <p:cNvSpPr txBox="1">
            <a:spLocks noGrp="1"/>
          </p:cNvSpPr>
          <p:nvPr>
            <p:ph type="title" idx="13" hasCustomPrompt="1"/>
          </p:nvPr>
        </p:nvSpPr>
        <p:spPr>
          <a:xfrm rot="3201">
            <a:off x="1030765" y="2343467"/>
            <a:ext cx="859200" cy="65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2" name="Google Shape;212;p13"/>
          <p:cNvSpPr txBox="1">
            <a:spLocks noGrp="1"/>
          </p:cNvSpPr>
          <p:nvPr>
            <p:ph type="title" idx="14" hasCustomPrompt="1"/>
          </p:nvPr>
        </p:nvSpPr>
        <p:spPr>
          <a:xfrm rot="1601">
            <a:off x="10276952"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3" name="Google Shape;213;p13"/>
          <p:cNvSpPr txBox="1">
            <a:spLocks noGrp="1"/>
          </p:cNvSpPr>
          <p:nvPr>
            <p:ph type="title" idx="15"/>
          </p:nvPr>
        </p:nvSpPr>
        <p:spPr>
          <a:xfrm>
            <a:off x="2901567"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13"/>
          <p:cNvSpPr/>
          <p:nvPr/>
        </p:nvSpPr>
        <p:spPr>
          <a:xfrm>
            <a:off x="9290437" y="39556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669510" y="3791551"/>
            <a:ext cx="1322245" cy="576751"/>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575336" y="5302856"/>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5522920" y="6138001"/>
            <a:ext cx="1477056" cy="576800"/>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995736" y="5873596"/>
            <a:ext cx="634921" cy="36331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11021183" y="15722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rot="-941668">
            <a:off x="11368521" y="2045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941668">
            <a:off x="11368521" y="61681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505091">
            <a:off x="637194" y="4190853"/>
            <a:ext cx="156149" cy="1561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rot="505449">
            <a:off x="11552804" y="46085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rot="-1991404">
            <a:off x="11096449" y="6023182"/>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rot="-4281277">
            <a:off x="286563" y="5940452"/>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1365066">
            <a:off x="5177644" y="618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2138645">
            <a:off x="11575464" y="21007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4730207">
            <a:off x="712362" y="1250668"/>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30/04/2025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vi-VN"/>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5511C4-A11A-4924-9AD9-34DA0FB0815F}" type="datetimeFigureOut">
              <a:rPr lang="en-US">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2A9F6-A682-4CC8-9598-FB5D4FE8780A}"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882A28-1CAC-4E6E-A73B-FE99D2AB16CC}" type="slidenum">
              <a:rPr lang="en-US" altLang="en-US">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D2B0651-24B6-44E1-B217-31FF1A0EAA03}" type="datetimeFigureOut">
              <a:rPr lang="en-US">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3E5D34-9210-41C4-9D0F-41BF6B870737}"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A93884-4DD0-4DB3-95DE-ABFF8BC355DE}" type="datetimeFigureOut">
              <a:rPr lang="en-US">
                <a:solidFill>
                  <a:prstClr val="black">
                    <a:tint val="75000"/>
                  </a:prstClr>
                </a:solidFill>
              </a:rPr>
              <a:t>30/04/2025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7A0D18-C937-4B86-9C28-578548DC15B9}"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6473A0-078B-47FD-8900-04AAFE4F5E8A}" type="datetimeFigureOut">
              <a:rPr lang="en-US">
                <a:solidFill>
                  <a:prstClr val="black">
                    <a:tint val="75000"/>
                  </a:prstClr>
                </a:solidFill>
              </a:rPr>
              <a:t>30/04/2025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92EF67-A9D2-4079-883E-1B5A326D1BDC}"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787F59-F09E-4EC8-8C5C-3577FF0F487C}" type="datetimeFigureOut">
              <a:rPr lang="en-US">
                <a:solidFill>
                  <a:prstClr val="black">
                    <a:tint val="75000"/>
                  </a:prstClr>
                </a:solidFill>
              </a:rPr>
              <a:t>30/04/2025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19B3ED-15B7-4DE3-A699-91CA3EEC4B50}"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4E0362-86A1-415B-9D87-B87AE5A14B2C}" type="datetimeFigureOut">
              <a:rPr lang="en-US">
                <a:solidFill>
                  <a:prstClr val="black">
                    <a:tint val="75000"/>
                  </a:prstClr>
                </a:solidFill>
              </a:rPr>
              <a:t>30/04/2025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72DA59-13FB-4B9B-ADE1-CBD2D60111F9}"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E760F0C-A642-4799-8927-FE38EE99A7B0}" type="datetimeFigureOut">
              <a:rPr lang="en-US">
                <a:solidFill>
                  <a:prstClr val="black">
                    <a:tint val="75000"/>
                  </a:prstClr>
                </a:solidFill>
              </a:rPr>
              <a:t>30/04/2025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DCF22A-8A36-42A2-909C-7746C740056F}"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2CC93DC-641F-44E4-B6ED-E029B73C7A69}" type="datetimeFigureOut">
              <a:rPr lang="en-US">
                <a:solidFill>
                  <a:prstClr val="black">
                    <a:tint val="75000"/>
                  </a:prstClr>
                </a:solidFill>
              </a:rPr>
              <a:t>30/04/2025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117A85-C162-4E4B-AA6A-76D5A5C5A18A}"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AE2AC-2532-4C68-8187-1C258C868479}" type="datetimeFigureOut">
              <a:rPr lang="en-US">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629387-969E-4409-B542-3FEF5AD41FEC}"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C0FF08-BF3E-4CEB-B9D3-E7975E91B679}" type="datetimeFigureOut">
              <a:rPr lang="en-US">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693B93-ED9C-4023-A833-C5D89DA4D40E}" type="slidenum">
              <a:rPr lang="en-US">
                <a:solidFill>
                  <a:prstClr val="black">
                    <a:tint val="75000"/>
                  </a:prstClr>
                </a:solidFill>
              </a:rPr>
              <a:t>‹#›</a:t>
            </a:fld>
            <a:endParaRPr lang="en-US" dirty="0">
              <a:solidFill>
                <a:prstClr val="black">
                  <a:tint val="75000"/>
                </a:prstClr>
              </a:solidFill>
            </a:endParaRPr>
          </a:p>
        </p:txBody>
      </p:sp>
    </p:spTree>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anose="020B0604020202020204"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anose="020B0604020202020204" pitchFamily="34" charset="0"/>
              </a:defRPr>
            </a:lvl1pPr>
          </a:lstStyle>
          <a:p>
            <a:pPr lvl="0"/>
            <a:r>
              <a:rPr lang="en-US" altLang="ko-KR"/>
              <a:t>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grpSp>
        <p:nvGrpSpPr>
          <p:cNvPr id="6" name="Group 8"/>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grpSp>
          <p:nvGrpSpPr>
            <p:cNvPr id="9" name="Group 11"/>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5"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anose="020B0604020202020204"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5" b="0" baseline="0">
                <a:solidFill>
                  <a:schemeClr val="accent1"/>
                </a:solidFill>
                <a:latin typeface="+mn-lt"/>
                <a:cs typeface="Arial" panose="020B0604020202020204" pitchFamily="34" charset="0"/>
              </a:defRPr>
            </a:lvl1pPr>
          </a:lstStyle>
          <a:p>
            <a:pPr lvl="0"/>
            <a:r>
              <a:rPr lang="en-US" altLang="ko-KR"/>
              <a:t>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theme" Target="../theme/theme8.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155.xml"/><Relationship Id="rId21" Type="http://schemas.openxmlformats.org/officeDocument/2006/relationships/slideLayout" Target="../slideLayouts/slideLayout150.xml"/><Relationship Id="rId42" Type="http://schemas.openxmlformats.org/officeDocument/2006/relationships/slideLayout" Target="../slideLayouts/slideLayout171.xml"/><Relationship Id="rId47" Type="http://schemas.openxmlformats.org/officeDocument/2006/relationships/slideLayout" Target="../slideLayouts/slideLayout176.xml"/><Relationship Id="rId63" Type="http://schemas.openxmlformats.org/officeDocument/2006/relationships/slideLayout" Target="../slideLayouts/slideLayout192.xml"/><Relationship Id="rId68" Type="http://schemas.openxmlformats.org/officeDocument/2006/relationships/slideLayout" Target="../slideLayouts/slideLayout197.xml"/><Relationship Id="rId84" Type="http://schemas.openxmlformats.org/officeDocument/2006/relationships/slideLayout" Target="../slideLayouts/slideLayout213.xml"/><Relationship Id="rId89" Type="http://schemas.openxmlformats.org/officeDocument/2006/relationships/slideLayout" Target="../slideLayouts/slideLayout218.xml"/><Relationship Id="rId16" Type="http://schemas.openxmlformats.org/officeDocument/2006/relationships/slideLayout" Target="../slideLayouts/slideLayout145.xml"/><Relationship Id="rId11" Type="http://schemas.openxmlformats.org/officeDocument/2006/relationships/slideLayout" Target="../slideLayouts/slideLayout140.xml"/><Relationship Id="rId32" Type="http://schemas.openxmlformats.org/officeDocument/2006/relationships/slideLayout" Target="../slideLayouts/slideLayout161.xml"/><Relationship Id="rId37" Type="http://schemas.openxmlformats.org/officeDocument/2006/relationships/slideLayout" Target="../slideLayouts/slideLayout166.xml"/><Relationship Id="rId53" Type="http://schemas.openxmlformats.org/officeDocument/2006/relationships/slideLayout" Target="../slideLayouts/slideLayout182.xml"/><Relationship Id="rId58" Type="http://schemas.openxmlformats.org/officeDocument/2006/relationships/slideLayout" Target="../slideLayouts/slideLayout187.xml"/><Relationship Id="rId74" Type="http://schemas.openxmlformats.org/officeDocument/2006/relationships/slideLayout" Target="../slideLayouts/slideLayout203.xml"/><Relationship Id="rId79" Type="http://schemas.openxmlformats.org/officeDocument/2006/relationships/slideLayout" Target="../slideLayouts/slideLayout208.xml"/><Relationship Id="rId5" Type="http://schemas.openxmlformats.org/officeDocument/2006/relationships/slideLayout" Target="../slideLayouts/slideLayout134.xml"/><Relationship Id="rId90" Type="http://schemas.openxmlformats.org/officeDocument/2006/relationships/slideLayout" Target="../slideLayouts/slideLayout219.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43" Type="http://schemas.openxmlformats.org/officeDocument/2006/relationships/slideLayout" Target="../slideLayouts/slideLayout172.xml"/><Relationship Id="rId48" Type="http://schemas.openxmlformats.org/officeDocument/2006/relationships/slideLayout" Target="../slideLayouts/slideLayout177.xml"/><Relationship Id="rId56" Type="http://schemas.openxmlformats.org/officeDocument/2006/relationships/slideLayout" Target="../slideLayouts/slideLayout185.xml"/><Relationship Id="rId64" Type="http://schemas.openxmlformats.org/officeDocument/2006/relationships/slideLayout" Target="../slideLayouts/slideLayout193.xml"/><Relationship Id="rId69" Type="http://schemas.openxmlformats.org/officeDocument/2006/relationships/slideLayout" Target="../slideLayouts/slideLayout198.xml"/><Relationship Id="rId77" Type="http://schemas.openxmlformats.org/officeDocument/2006/relationships/slideLayout" Target="../slideLayouts/slideLayout206.xml"/><Relationship Id="rId8" Type="http://schemas.openxmlformats.org/officeDocument/2006/relationships/slideLayout" Target="../slideLayouts/slideLayout137.xml"/><Relationship Id="rId51" Type="http://schemas.openxmlformats.org/officeDocument/2006/relationships/slideLayout" Target="../slideLayouts/slideLayout180.xml"/><Relationship Id="rId72" Type="http://schemas.openxmlformats.org/officeDocument/2006/relationships/slideLayout" Target="../slideLayouts/slideLayout201.xml"/><Relationship Id="rId80" Type="http://schemas.openxmlformats.org/officeDocument/2006/relationships/slideLayout" Target="../slideLayouts/slideLayout209.xml"/><Relationship Id="rId85" Type="http://schemas.openxmlformats.org/officeDocument/2006/relationships/slideLayout" Target="../slideLayouts/slideLayout214.xml"/><Relationship Id="rId3" Type="http://schemas.openxmlformats.org/officeDocument/2006/relationships/slideLayout" Target="../slideLayouts/slideLayout132.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38" Type="http://schemas.openxmlformats.org/officeDocument/2006/relationships/slideLayout" Target="../slideLayouts/slideLayout167.xml"/><Relationship Id="rId46" Type="http://schemas.openxmlformats.org/officeDocument/2006/relationships/slideLayout" Target="../slideLayouts/slideLayout175.xml"/><Relationship Id="rId59" Type="http://schemas.openxmlformats.org/officeDocument/2006/relationships/slideLayout" Target="../slideLayouts/slideLayout188.xml"/><Relationship Id="rId67" Type="http://schemas.openxmlformats.org/officeDocument/2006/relationships/slideLayout" Target="../slideLayouts/slideLayout196.xml"/><Relationship Id="rId20" Type="http://schemas.openxmlformats.org/officeDocument/2006/relationships/slideLayout" Target="../slideLayouts/slideLayout149.xml"/><Relationship Id="rId41" Type="http://schemas.openxmlformats.org/officeDocument/2006/relationships/slideLayout" Target="../slideLayouts/slideLayout170.xml"/><Relationship Id="rId54" Type="http://schemas.openxmlformats.org/officeDocument/2006/relationships/slideLayout" Target="../slideLayouts/slideLayout183.xml"/><Relationship Id="rId62" Type="http://schemas.openxmlformats.org/officeDocument/2006/relationships/slideLayout" Target="../slideLayouts/slideLayout191.xml"/><Relationship Id="rId70" Type="http://schemas.openxmlformats.org/officeDocument/2006/relationships/slideLayout" Target="../slideLayouts/slideLayout199.xml"/><Relationship Id="rId75" Type="http://schemas.openxmlformats.org/officeDocument/2006/relationships/slideLayout" Target="../slideLayouts/slideLayout204.xml"/><Relationship Id="rId83" Type="http://schemas.openxmlformats.org/officeDocument/2006/relationships/slideLayout" Target="../slideLayouts/slideLayout212.xml"/><Relationship Id="rId88" Type="http://schemas.openxmlformats.org/officeDocument/2006/relationships/slideLayout" Target="../slideLayouts/slideLayout217.xml"/><Relationship Id="rId91" Type="http://schemas.openxmlformats.org/officeDocument/2006/relationships/slideLayout" Target="../slideLayouts/slideLayout22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49" Type="http://schemas.openxmlformats.org/officeDocument/2006/relationships/slideLayout" Target="../slideLayouts/slideLayout178.xml"/><Relationship Id="rId57" Type="http://schemas.openxmlformats.org/officeDocument/2006/relationships/slideLayout" Target="../slideLayouts/slideLayout186.xml"/><Relationship Id="rId10" Type="http://schemas.openxmlformats.org/officeDocument/2006/relationships/slideLayout" Target="../slideLayouts/slideLayout139.xml"/><Relationship Id="rId31" Type="http://schemas.openxmlformats.org/officeDocument/2006/relationships/slideLayout" Target="../slideLayouts/slideLayout160.xml"/><Relationship Id="rId44" Type="http://schemas.openxmlformats.org/officeDocument/2006/relationships/slideLayout" Target="../slideLayouts/slideLayout173.xml"/><Relationship Id="rId52" Type="http://schemas.openxmlformats.org/officeDocument/2006/relationships/slideLayout" Target="../slideLayouts/slideLayout181.xml"/><Relationship Id="rId60" Type="http://schemas.openxmlformats.org/officeDocument/2006/relationships/slideLayout" Target="../slideLayouts/slideLayout189.xml"/><Relationship Id="rId65" Type="http://schemas.openxmlformats.org/officeDocument/2006/relationships/slideLayout" Target="../slideLayouts/slideLayout194.xml"/><Relationship Id="rId73" Type="http://schemas.openxmlformats.org/officeDocument/2006/relationships/slideLayout" Target="../slideLayouts/slideLayout202.xml"/><Relationship Id="rId78" Type="http://schemas.openxmlformats.org/officeDocument/2006/relationships/slideLayout" Target="../slideLayouts/slideLayout207.xml"/><Relationship Id="rId81" Type="http://schemas.openxmlformats.org/officeDocument/2006/relationships/slideLayout" Target="../slideLayouts/slideLayout210.xml"/><Relationship Id="rId86" Type="http://schemas.openxmlformats.org/officeDocument/2006/relationships/slideLayout" Target="../slideLayouts/slideLayout215.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9" Type="http://schemas.openxmlformats.org/officeDocument/2006/relationships/slideLayout" Target="../slideLayouts/slideLayout168.xml"/><Relationship Id="rId34" Type="http://schemas.openxmlformats.org/officeDocument/2006/relationships/slideLayout" Target="../slideLayouts/slideLayout163.xml"/><Relationship Id="rId50" Type="http://schemas.openxmlformats.org/officeDocument/2006/relationships/slideLayout" Target="../slideLayouts/slideLayout179.xml"/><Relationship Id="rId55" Type="http://schemas.openxmlformats.org/officeDocument/2006/relationships/slideLayout" Target="../slideLayouts/slideLayout184.xml"/><Relationship Id="rId76" Type="http://schemas.openxmlformats.org/officeDocument/2006/relationships/slideLayout" Target="../slideLayouts/slideLayout205.xml"/><Relationship Id="rId7" Type="http://schemas.openxmlformats.org/officeDocument/2006/relationships/slideLayout" Target="../slideLayouts/slideLayout136.xml"/><Relationship Id="rId71" Type="http://schemas.openxmlformats.org/officeDocument/2006/relationships/slideLayout" Target="../slideLayouts/slideLayout200.xml"/><Relationship Id="rId92" Type="http://schemas.openxmlformats.org/officeDocument/2006/relationships/theme" Target="../theme/theme9.xml"/><Relationship Id="rId2" Type="http://schemas.openxmlformats.org/officeDocument/2006/relationships/slideLayout" Target="../slideLayouts/slideLayout131.xml"/><Relationship Id="rId29" Type="http://schemas.openxmlformats.org/officeDocument/2006/relationships/slideLayout" Target="../slideLayouts/slideLayout158.xml"/><Relationship Id="rId24" Type="http://schemas.openxmlformats.org/officeDocument/2006/relationships/slideLayout" Target="../slideLayouts/slideLayout153.xml"/><Relationship Id="rId40" Type="http://schemas.openxmlformats.org/officeDocument/2006/relationships/slideLayout" Target="../slideLayouts/slideLayout169.xml"/><Relationship Id="rId45" Type="http://schemas.openxmlformats.org/officeDocument/2006/relationships/slideLayout" Target="../slideLayouts/slideLayout174.xml"/><Relationship Id="rId66" Type="http://schemas.openxmlformats.org/officeDocument/2006/relationships/slideLayout" Target="../slideLayouts/slideLayout195.xml"/><Relationship Id="rId87" Type="http://schemas.openxmlformats.org/officeDocument/2006/relationships/slideLayout" Target="../slideLayouts/slideLayout216.xml"/><Relationship Id="rId61" Type="http://schemas.openxmlformats.org/officeDocument/2006/relationships/slideLayout" Target="../slideLayouts/slideLayout190.xml"/><Relationship Id="rId82" Type="http://schemas.openxmlformats.org/officeDocument/2006/relationships/slideLayout" Target="../slideLayouts/slideLayout211.xml"/><Relationship Id="rId19"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30/04/2025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t>30/04/2025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t>‹#›</a:t>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30/04/2025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fld id="{00000000-1234-1234-1234-123412341234}" type="slidenum">
              <a:rPr lang="en-US" kern="0"/>
              <a:t>‹#›</a:t>
            </a:fld>
            <a:endParaRPr kern="0"/>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170EA7C-835E-40B7-9F86-72784637E627}" type="datetimeFigureOut">
              <a:rPr lang="vi-VN" smtClean="0">
                <a:solidFill>
                  <a:prstClr val="black">
                    <a:tint val="75000"/>
                  </a:prstClr>
                </a:solidFill>
              </a:rPr>
              <a:t>30/04/2025</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B99AB94-7851-47D1-83AE-3F2785799CC2}" type="slidenum">
              <a:rPr lang="vi-VN" smtClean="0">
                <a:solidFill>
                  <a:prstClr val="black">
                    <a:tint val="75000"/>
                  </a:prstClr>
                </a:solidFill>
              </a:r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1219200" rtl="0" eaLnBrk="1" latinLnBrk="0" hangingPunct="1">
        <a:spcBef>
          <a:spcPct val="0"/>
        </a:spcBef>
        <a:buNone/>
        <a:defRPr sz="5865" b="0" i="0" u="none"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b="0" i="0" u="none"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vi-V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9068B3BB-BDA8-4942-91CB-F2B2769569BA}"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t>30/04/2025</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A82637A-6C68-48C1-91B8-0F77876AAF96}"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6" r:id="rId19"/>
    <p:sldLayoutId id="2147483807" r:id="rId20"/>
    <p:sldLayoutId id="2147483808" r:id="rId21"/>
    <p:sldLayoutId id="2147483809"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52" r:id="rId31"/>
    <p:sldLayoutId id="2147483853" r:id="rId32"/>
    <p:sldLayoutId id="2147483854" r:id="rId33"/>
    <p:sldLayoutId id="2147483855" r:id="rId34"/>
    <p:sldLayoutId id="2147483856" r:id="rId35"/>
    <p:sldLayoutId id="2147483857" r:id="rId36"/>
    <p:sldLayoutId id="2147483859" r:id="rId37"/>
    <p:sldLayoutId id="2147483860" r:id="rId38"/>
    <p:sldLayoutId id="2147483867" r:id="rId39"/>
    <p:sldLayoutId id="2147483868" r:id="rId40"/>
    <p:sldLayoutId id="2147483869" r:id="rId41"/>
    <p:sldLayoutId id="2147483870" r:id="rId42"/>
    <p:sldLayoutId id="2147483871" r:id="rId43"/>
    <p:sldLayoutId id="2147483935" r:id="rId44"/>
    <p:sldLayoutId id="2147483952" r:id="rId45"/>
    <p:sldLayoutId id="2147483979" r:id="rId46"/>
    <p:sldLayoutId id="2147483980" r:id="rId47"/>
    <p:sldLayoutId id="2147483984" r:id="rId48"/>
    <p:sldLayoutId id="2147483987" r:id="rId49"/>
    <p:sldLayoutId id="2147483989" r:id="rId50"/>
    <p:sldLayoutId id="2147484007" r:id="rId51"/>
    <p:sldLayoutId id="2147484008" r:id="rId52"/>
    <p:sldLayoutId id="2147484009" r:id="rId53"/>
    <p:sldLayoutId id="2147484010" r:id="rId54"/>
    <p:sldLayoutId id="2147484011" r:id="rId55"/>
    <p:sldLayoutId id="2147484109" r:id="rId56"/>
    <p:sldLayoutId id="2147484136" r:id="rId57"/>
    <p:sldLayoutId id="2147484144" r:id="rId58"/>
    <p:sldLayoutId id="2147484151" r:id="rId59"/>
    <p:sldLayoutId id="2147484152" r:id="rId60"/>
    <p:sldLayoutId id="2147484219" r:id="rId61"/>
    <p:sldLayoutId id="2147484236" r:id="rId62"/>
    <p:sldLayoutId id="2147484263" r:id="rId63"/>
    <p:sldLayoutId id="2147484271" r:id="rId64"/>
    <p:sldLayoutId id="2147484273" r:id="rId65"/>
    <p:sldLayoutId id="2147484274" r:id="rId66"/>
    <p:sldLayoutId id="2147484275" r:id="rId67"/>
    <p:sldLayoutId id="2147484276" r:id="rId68"/>
    <p:sldLayoutId id="2147484277" r:id="rId69"/>
    <p:sldLayoutId id="2147484278" r:id="rId70"/>
    <p:sldLayoutId id="2147484279" r:id="rId71"/>
    <p:sldLayoutId id="2147484281" r:id="rId72"/>
    <p:sldLayoutId id="2147484283" r:id="rId73"/>
    <p:sldLayoutId id="2147484285" r:id="rId74"/>
    <p:sldLayoutId id="2147484287" r:id="rId75"/>
    <p:sldLayoutId id="2147484296" r:id="rId76"/>
    <p:sldLayoutId id="2147484298" r:id="rId77"/>
    <p:sldLayoutId id="2147484300" r:id="rId78"/>
    <p:sldLayoutId id="2147484302" r:id="rId79"/>
    <p:sldLayoutId id="2147484304" r:id="rId80"/>
    <p:sldLayoutId id="2147484306" r:id="rId81"/>
    <p:sldLayoutId id="2147484307" r:id="rId82"/>
    <p:sldLayoutId id="2147484311" r:id="rId83"/>
    <p:sldLayoutId id="2147484312" r:id="rId84"/>
    <p:sldLayoutId id="2147484313" r:id="rId85"/>
    <p:sldLayoutId id="2147484314" r:id="rId86"/>
    <p:sldLayoutId id="2147484315" r:id="rId87"/>
    <p:sldLayoutId id="2147484319" r:id="rId88"/>
    <p:sldLayoutId id="2147484323" r:id="rId89"/>
    <p:sldLayoutId id="2147484324" r:id="rId90"/>
    <p:sldLayoutId id="2147484333" r:id="rId9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6.xml"/><Relationship Id="rId1" Type="http://schemas.openxmlformats.org/officeDocument/2006/relationships/tags" Target="../tags/tag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6.xml"/><Relationship Id="rId1" Type="http://schemas.openxmlformats.org/officeDocument/2006/relationships/tags" Target="../tags/tag3.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13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5.xml"/><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39.png"/><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43.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43.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4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2.xml"/><Relationship Id="rId6" Type="http://schemas.openxmlformats.org/officeDocument/2006/relationships/image" Target="../media/image22.GIF"/><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647109"/>
            <a:ext cx="4058985" cy="6037449"/>
          </a:xfrm>
          <a:prstGeom prst="rect">
            <a:avLst/>
          </a:prstGeom>
        </p:spPr>
      </p:pic>
      <p:sp>
        <p:nvSpPr>
          <p:cNvPr id="7" name="Rectangle 6"/>
          <p:cNvSpPr>
            <a:spLocks noChangeArrowheads="1"/>
          </p:cNvSpPr>
          <p:nvPr/>
        </p:nvSpPr>
        <p:spPr bwMode="auto">
          <a:xfrm rot="21274563">
            <a:off x="1416543" y="1226876"/>
            <a:ext cx="2923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ngừa</a:t>
            </a:r>
            <a:r>
              <a:rPr kumimoji="0" lang="en-US" altLang="en-US" sz="4000" b="1" i="0" u="none" strike="noStrike" kern="1200" cap="none" spc="0" normalizeH="0" noProof="0">
                <a:ln>
                  <a:noFill/>
                </a:ln>
                <a:solidFill>
                  <a:srgbClr val="FF0000"/>
                </a:solidFill>
                <a:effectLst/>
                <a:uLnTx/>
                <a:uFillTx/>
                <a:latin typeface="#9Slide05 Fourth" panose="00000500000000000000" pitchFamily="2" charset="0"/>
                <a:ea typeface="Helvetica Neue"/>
                <a:cs typeface="Helvetica Neue"/>
              </a:rPr>
              <a:t> tai nạn vũ khí, cháy, nổ và các chất độc hại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95461" y="2802404"/>
            <a:ext cx="5038519" cy="3882155"/>
          </a:xfrm>
          <a:prstGeom prst="rect">
            <a:avLst/>
          </a:prstGeom>
        </p:spPr>
      </p:pic>
      <p:sp>
        <p:nvSpPr>
          <p:cNvPr id="9" name="文本框 6"/>
          <p:cNvSpPr txBox="1"/>
          <p:nvPr/>
        </p:nvSpPr>
        <p:spPr>
          <a:xfrm>
            <a:off x="7245240" y="4743481"/>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a:t>
            </a:r>
            <a:r>
              <a:rPr kumimoji="0" lang="en-US" altLang="zh-CN" sz="3200" b="1" i="0" u="none" strike="noStrike" kern="1200" cap="none" spc="0" normalizeH="0" baseline="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 </a:t>
            </a:r>
            <a:r>
              <a:rPr lang="en-US" altLang="zh-CN" sz="3200" b="1">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KHỞI ĐỘNG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796"/>
          <a:stretch>
            <a:fillRect/>
          </a:stretch>
        </p:blipFill>
        <p:spPr>
          <a:xfrm>
            <a:off x="2" y="0"/>
            <a:ext cx="12191998" cy="6858000"/>
          </a:xfrm>
          <a:prstGeom prst="rect">
            <a:avLst/>
          </a:prstGeom>
        </p:spPr>
      </p:pic>
      <p:sp>
        <p:nvSpPr>
          <p:cNvPr id="3" name="TextBox 2"/>
          <p:cNvSpPr txBox="1"/>
          <p:nvPr/>
        </p:nvSpPr>
        <p:spPr>
          <a:xfrm rot="21249367">
            <a:off x="730014" y="890716"/>
            <a:ext cx="4392637" cy="3416320"/>
          </a:xfrm>
          <a:prstGeom prst="rect">
            <a:avLst/>
          </a:prstGeom>
          <a:noFill/>
        </p:spPr>
        <p:txBody>
          <a:bodyPr wrap="square">
            <a:spAutoFit/>
          </a:bodyPr>
          <a:lstStyle/>
          <a:p>
            <a:pPr algn="just"/>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 </a:t>
            </a:r>
            <a:r>
              <a:rPr lang="en-US" sz="2400" i="1"/>
              <a:t>Ngoài các loại trên, còn có các tai nạn vũ khí, cháy, nổ và các chất độc khác như: tai nạn súng, mìn, đạn, pháo; tai nạn cháy rừng; tai nạn cháy xe; tai nạn cháy nhà máy hóa chất; tai nạn nổ bình ga; tai nạn ngộ độc khí ga; tai nạn ngộ độc thuốc trừ sâu, thuốc diệt chuột;...</a:t>
            </a:r>
            <a:endParaRPr lang="en-US" sz="2400"/>
          </a:p>
        </p:txBody>
      </p:sp>
      <p:sp>
        <p:nvSpPr>
          <p:cNvPr id="6" name="TextBox 5"/>
          <p:cNvSpPr txBox="1"/>
          <p:nvPr/>
        </p:nvSpPr>
        <p:spPr>
          <a:xfrm rot="21411449">
            <a:off x="6255221" y="652688"/>
            <a:ext cx="5503895" cy="3046988"/>
          </a:xfrm>
          <a:prstGeom prst="rect">
            <a:avLst/>
          </a:prstGeom>
          <a:noFill/>
        </p:spPr>
        <p:txBody>
          <a:bodyPr wrap="square">
            <a:spAutoFit/>
          </a:bodyPr>
          <a:lstStyle/>
          <a:p>
            <a:pPr algn="just"/>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b)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a:t>Một số nguy cơ gây tai nạn vũ khí, cháy, nổ và các chất độc hại: thiết bị điện quá tải; thiết bị điện kém chất lượng; rò rỉ khí ga; nắng nóng kéo dài; nguyên vật liệu xây dựng dễ cháy; trang, thiết bị phòng cháy, chữa cháy không đảm bảo; chế biến, bảo quản thực phẩm sai các; cất giấu vũ khí trong nhà; sấm sét khi mưa dông;...</a:t>
            </a:r>
            <a:endParaRPr lang="en-US" sz="2400"/>
          </a:p>
        </p:txBody>
      </p:sp>
      <p:sp>
        <p:nvSpPr>
          <p:cNvPr id="8" name="TextBox 7"/>
          <p:cNvSpPr txBox="1"/>
          <p:nvPr/>
        </p:nvSpPr>
        <p:spPr>
          <a:xfrm>
            <a:off x="2772230" y="4358080"/>
            <a:ext cx="9202056" cy="29611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07000"/>
              </a:lnSpc>
              <a:spcAft>
                <a:spcPts val="800"/>
              </a:spcAft>
            </a:pPr>
            <a:r>
              <a:rPr lang="en-US" sz="2400" b="1" i="1"/>
              <a:t>Câu c) </a:t>
            </a:r>
            <a:r>
              <a:rPr lang="en-US" sz="2400" i="1"/>
              <a:t>Ngoài ra, tai nạn vũ khí, cháy, nổ và các chất độc hại còn gây ra những hậu quả nghiêm trọng như: dị tật cơ thể, khủng hoảng tâm lí, ô nhiễm môi trường, rối loạn trật tự xã hội,... Ngoài ra, những người gây tai nạn vũ khí, cháy, nổ có thể phải chịu trách nhiệm trước pháp luật, tùy theo tính chất, mức độ vi phạm, họ có thể bị xử lí theo nhiều hình thức như kỉ luật, cảnh báo, xử phạt hành chính, phạt tù, tử hình,...</a:t>
            </a:r>
            <a:endParaRPr lang="en-US" sz="2400"/>
          </a:p>
          <a:p>
            <a:pPr algn="just">
              <a:lnSpc>
                <a:spcPct val="107000"/>
              </a:lnSpc>
              <a:spcAft>
                <a:spcPts val="80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512477" y="227953"/>
            <a:ext cx="10521628" cy="6594953"/>
          </a:xfrm>
          <a:prstGeom prst="rect">
            <a:avLst/>
          </a:prstGeom>
        </p:spPr>
      </p:pic>
      <p:sp>
        <p:nvSpPr>
          <p:cNvPr id="14" name="Text Box 5"/>
          <p:cNvSpPr txBox="1">
            <a:spLocks noChangeArrowheads="1"/>
          </p:cNvSpPr>
          <p:nvPr/>
        </p:nvSpPr>
        <p:spPr bwMode="auto">
          <a:xfrm>
            <a:off x="2214317" y="1131252"/>
            <a:ext cx="7562077"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b="1"/>
              <a:t>1. Các loại, nguy cơ và hậu quả  của tai nạn vũ khí, cháy, nổ và các chất độc hại.</a:t>
            </a:r>
          </a:p>
          <a:p>
            <a:pPr algn="just">
              <a:buNone/>
            </a:pPr>
            <a:r>
              <a:rPr lang="en-US"/>
              <a:t>+ Thiết bị điện quá tải; thiết bị điện kém chất lượng; rò rỉ khí ga; nắng nóng kéo dài.</a:t>
            </a:r>
          </a:p>
          <a:p>
            <a:pPr algn="just">
              <a:buNone/>
            </a:pPr>
            <a:r>
              <a:rPr lang="en-US"/>
              <a:t>+ Nguyên vật liệu xây dựng dễ cháy; trang, thiết bị phòng cháy, chữa cháy không đảm bảo.</a:t>
            </a:r>
          </a:p>
          <a:p>
            <a:pPr algn="just">
              <a:buNone/>
            </a:pPr>
            <a:r>
              <a:rPr lang="en-US"/>
              <a:t>+ Chế biến, bảo quản thực phẩm sai các; cất giấu vũ khí trong nhà; sấm sét khi mưa dông;...</a:t>
            </a:r>
          </a:p>
        </p:txBody>
      </p:sp>
      <p:pic>
        <p:nvPicPr>
          <p:cNvPr id="9" name="Picture 8"/>
          <p:cNvPicPr>
            <a:picLocks noChangeAspect="1"/>
          </p:cNvPicPr>
          <p:nvPr/>
        </p:nvPicPr>
        <p:blipFill>
          <a:blip r:embed="rId4"/>
          <a:stretch>
            <a:fillRect/>
          </a:stretch>
        </p:blipFill>
        <p:spPr>
          <a:xfrm>
            <a:off x="10185009" y="2498982"/>
            <a:ext cx="2423159" cy="43590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6" name="Title 1"/>
          <p:cNvSpPr>
            <a:spLocks noGrp="1"/>
          </p:cNvSpPr>
          <p:nvPr>
            <p:ph type="title"/>
          </p:nvPr>
        </p:nvSpPr>
        <p:spPr>
          <a:xfrm>
            <a:off x="1554090" y="3442664"/>
            <a:ext cx="9303149" cy="1206405"/>
          </a:xfrm>
        </p:spPr>
        <p:txBody>
          <a:bodyPr/>
          <a:lstStyle/>
          <a:p>
            <a:r>
              <a:rPr lang="en-US" sz="4000" b="1"/>
              <a:t>MỘT SỐ QUY ĐỊNH CƠ BẢN</a:t>
            </a:r>
            <a:br>
              <a:rPr lang="en-US" sz="4000" b="1"/>
            </a:br>
            <a:r>
              <a:rPr lang="en-US" sz="4000" b="1"/>
              <a:t> CỦA PHÁP LUẬT VỀ PHÒNG NGỪA </a:t>
            </a:r>
            <a:br>
              <a:rPr lang="en-US" sz="4000" b="1"/>
            </a:br>
            <a:r>
              <a:rPr lang="en-US" sz="4000" b="1"/>
              <a:t>TAI NẠN VỤ KHÍ, CHÁY, NỔ </a:t>
            </a:r>
            <a:br>
              <a:rPr lang="en-US" sz="4000" b="1"/>
            </a:br>
            <a:r>
              <a:rPr lang="en-US" sz="4000" b="1"/>
              <a:t>VÀ CÁC CHẤT ĐỘC HẠI</a:t>
            </a:r>
            <a:endParaRPr lang="en-US" sz="4000" b="1" dirty="0">
              <a:solidFill>
                <a:schemeClr val="bg1"/>
              </a:solidFill>
              <a:latin typeface="+mj-l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197645" y="1372461"/>
            <a:ext cx="10631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eaLnBrk="0" fontAlgn="base" hangingPunct="0">
              <a:lnSpc>
                <a:spcPct val="100000"/>
              </a:lnSpc>
              <a:spcBef>
                <a:spcPct val="0"/>
              </a:spcBef>
              <a:spcAft>
                <a:spcPct val="0"/>
              </a:spcAft>
              <a:buNone/>
              <a:defRPr/>
            </a:pPr>
            <a:r>
              <a:rPr lang="en-US" b="1">
                <a:solidFill>
                  <a:schemeClr val="accent1"/>
                </a:solidFill>
                <a:latin typeface="Arial" panose="020B0604020202020204" pitchFamily="34" charset="0"/>
                <a:cs typeface="Arial" panose="020B0604020202020204" pitchFamily="34" charset="0"/>
              </a:rPr>
              <a:t>HS ĐỌC 5 THÔNG TIN SHS TR.54, 55 </a:t>
            </a:r>
            <a:r>
              <a:rPr kumimoji="0" lang="en-US" altLang="en-US"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sym typeface="Arial" panose="020B0604020202020204" pitchFamily="34" charset="0"/>
              </a:rPr>
              <a:t>VÀ TRẢ LỜI CÂU HỎI</a:t>
            </a:r>
            <a:endParaRPr kumimoji="0" lang="en-US" altLang="en-US"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4300080" y="518439"/>
            <a:ext cx="4060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THẢO </a:t>
            </a:r>
            <a:r>
              <a:rPr kumimoji="0" lang="vi-VN"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LUẬN NHÓM</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629" y="1772571"/>
            <a:ext cx="1448594" cy="109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613" y="3798939"/>
            <a:ext cx="1516063" cy="11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38" y="112547"/>
            <a:ext cx="728607" cy="797460"/>
          </a:xfrm>
          <a:prstGeom prst="rect">
            <a:avLst/>
          </a:prstGeom>
        </p:spPr>
      </p:pic>
      <p:pic>
        <p:nvPicPr>
          <p:cNvPr id="2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808" y="47850"/>
            <a:ext cx="897692" cy="797460"/>
          </a:xfrm>
          <a:prstGeom prst="rect">
            <a:avLst/>
          </a:prstGeom>
        </p:spPr>
      </p:pic>
      <p:pic>
        <p:nvPicPr>
          <p:cNvPr id="27"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501" y="430956"/>
            <a:ext cx="1036645" cy="956389"/>
          </a:xfrm>
          <a:prstGeom prst="rect">
            <a:avLst/>
          </a:prstGeom>
        </p:spPr>
      </p:pic>
      <p:sp>
        <p:nvSpPr>
          <p:cNvPr id="2" name="Rectangle 1"/>
          <p:cNvSpPr/>
          <p:nvPr/>
        </p:nvSpPr>
        <p:spPr>
          <a:xfrm>
            <a:off x="1707180" y="1981675"/>
            <a:ext cx="9521372" cy="4031873"/>
          </a:xfrm>
          <a:prstGeom prst="rect">
            <a:avLst/>
          </a:prstGeom>
        </p:spPr>
        <p:txBody>
          <a:bodyPr wrap="square">
            <a:spAutoFit/>
          </a:bodyPr>
          <a:lstStyle/>
          <a:p>
            <a:pPr algn="just"/>
            <a:r>
              <a:rPr lang="en-US" sz="3200" i="1"/>
              <a:t>+ </a:t>
            </a:r>
            <a:r>
              <a:rPr lang="en-US" sz="3200" b="1" i="1"/>
              <a:t>Nhóm 1, 2</a:t>
            </a:r>
            <a:r>
              <a:rPr lang="en-US" sz="3200" i="1"/>
              <a:t>: Dựa vào thông tin pháp luật, em hãy chỉ ra các chủ thể trong thông tin, trường hợp 2, 3 đã thực hiện quy định của pháp luật về phòng ngừa tai nạn vũ khí, cháy, nổ và các chất độc hại như thế nào?</a:t>
            </a:r>
            <a:endParaRPr lang="en-US" sz="3200"/>
          </a:p>
          <a:p>
            <a:pPr algn="just"/>
            <a:r>
              <a:rPr lang="en-US" sz="3200" i="1"/>
              <a:t>+ </a:t>
            </a:r>
            <a:r>
              <a:rPr lang="en-US" sz="3200" b="1" i="1"/>
              <a:t>Nhóm 3, 4</a:t>
            </a:r>
            <a:r>
              <a:rPr lang="en-US" sz="3200" i="1"/>
              <a:t>: Dựa vào thông tin pháp luật, em hãy chỉ ra các chủ thể trong thông tin, trường hợp 4, 5 đã thực hiện quy định của pháp luật về phòng ngừa tai nạn vũ khí, cháy, nổ và các chất độc hại như thế nào?</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2000"/>
                                        <p:tgtEl>
                                          <p:spTgt spid="27"/>
                                        </p:tgtEl>
                                      </p:cBhvr>
                                    </p:animEffect>
                                  </p:childTnLst>
                                </p:cTn>
                              </p:par>
                              <p:par>
                                <p:cTn id="17" presetID="6" presetClass="entr" presetSubtype="16"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3585028" y="427039"/>
            <a:ext cx="5626336"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a:ln>
                  <a:noFill/>
                </a:ln>
                <a:solidFill>
                  <a:srgbClr val="FFFFFF"/>
                </a:solidFill>
                <a:effectLst/>
                <a:uLnTx/>
                <a:uFillTx/>
                <a:latin typeface="SVN-Vanilla Daisy Pro" panose="00000500000000000000" pitchFamily="2" charset="0"/>
                <a:ea typeface="+mn-ea"/>
                <a:cs typeface="+mn-cs"/>
              </a:rPr>
              <a:t>NHÓM</a:t>
            </a:r>
            <a:r>
              <a:rPr kumimoji="0" lang="en-US" altLang="en-US" sz="4000" b="1" i="0" u="none" strike="noStrike" kern="1200" cap="none" spc="0" normalizeH="0" noProof="0">
                <a:ln>
                  <a:noFill/>
                </a:ln>
                <a:solidFill>
                  <a:srgbClr val="FFFFFF"/>
                </a:solidFill>
                <a:effectLst/>
                <a:uLnTx/>
                <a:uFillTx/>
                <a:latin typeface="SVN-Vanilla Daisy Pro" panose="00000500000000000000" pitchFamily="2" charset="0"/>
                <a:ea typeface="+mn-ea"/>
                <a:cs typeface="+mn-cs"/>
              </a:rPr>
              <a:t> 1,2</a:t>
            </a:r>
            <a:endParaRPr kumimoji="0" lang="en-US" sz="4000" b="1" i="0" u="none" strike="noStrike" kern="0" cap="none" spc="0" normalizeH="0" baseline="0" noProof="0" dirty="0">
              <a:ln>
                <a:noFill/>
              </a:ln>
              <a:solidFill>
                <a:srgbClr val="FFFFFF"/>
              </a:solidFill>
              <a:effectLst/>
              <a:uLnTx/>
              <a:uFillTx/>
              <a:latin typeface="SVN-Vanilla Daisy Pro" panose="00000500000000000000" pitchFamily="2" charset="0"/>
              <a:ea typeface="+mn-ea"/>
              <a:cs typeface="+mn-cs"/>
            </a:endParaRPr>
          </a:p>
        </p:txBody>
      </p:sp>
      <p:pic>
        <p:nvPicPr>
          <p:cNvPr id="4"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921" y="-78866"/>
            <a:ext cx="140208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178659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46490" y="2374606"/>
            <a:ext cx="4746424" cy="4344226"/>
            <a:chOff x="324729" y="2194559"/>
            <a:chExt cx="3179640" cy="2682240"/>
          </a:xfrm>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en-US" sz="4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7" name="Group 16"/>
          <p:cNvGrpSpPr/>
          <p:nvPr/>
        </p:nvGrpSpPr>
        <p:grpSpPr>
          <a:xfrm>
            <a:off x="5625038" y="2374603"/>
            <a:ext cx="6286817" cy="4344227"/>
            <a:chOff x="3904822" y="2194558"/>
            <a:chExt cx="3114952" cy="2682240"/>
          </a:xfrm>
          <a:scene3d>
            <a:camera prst="orthographicFront"/>
            <a:lightRig rig="threePt" dir="t">
              <a:rot lat="0" lon="0" rev="7500000"/>
            </a:lightRig>
          </a:scene3d>
        </p:grpSpPr>
        <p:sp>
          <p:nvSpPr>
            <p:cNvPr id="22" name="Round Same Side Corner Rectangle 21"/>
            <p:cNvSpPr/>
            <p:nvPr/>
          </p:nvSpPr>
          <p:spPr>
            <a:xfrm rot="10800000">
              <a:off x="3937391" y="2194558"/>
              <a:ext cx="3082383" cy="2682240"/>
            </a:xfrm>
            <a:prstGeom prst="round2SameRect">
              <a:avLst>
                <a:gd name="adj1" fmla="val 10500"/>
                <a:gd name="adj2" fmla="val 0"/>
              </a:avLst>
            </a:prstGeom>
            <a:solidFill>
              <a:srgbClr val="006600"/>
            </a:solid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en-US" sz="4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3" name="Text Box 20"/>
          <p:cNvSpPr txBox="1">
            <a:spLocks noChangeArrowheads="1"/>
          </p:cNvSpPr>
          <p:nvPr/>
        </p:nvSpPr>
        <p:spPr bwMode="auto">
          <a:xfrm>
            <a:off x="541500" y="2559272"/>
            <a:ext cx="415640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r>
              <a:rPr lang="en-US" sz="2400" b="1" i="1" u="sng">
                <a:solidFill>
                  <a:schemeClr val="bg1"/>
                </a:solidFill>
              </a:rPr>
              <a:t>Thông tin 2</a:t>
            </a:r>
            <a:r>
              <a:rPr lang="en-US" sz="2400" b="1" i="1">
                <a:solidFill>
                  <a:schemeClr val="bg1"/>
                </a:solidFill>
              </a:rPr>
              <a:t>: </a:t>
            </a:r>
            <a:r>
              <a:rPr lang="en-US" sz="2400" i="1">
                <a:solidFill>
                  <a:schemeClr val="bg1"/>
                </a:solidFill>
              </a:rPr>
              <a:t>Anh D đã thực hiện quy định của pháp luật về phòng ngừa tai nạn vũ khí, cháy, nổ và các chất độc hại bằng việc từ chối và khuyên anh X không nên tự quấn pháo chơi khi được anh X rủ cùng mua vật liệu về nhà làm.</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34" name="Text Box 21"/>
          <p:cNvSpPr txBox="1">
            <a:spLocks noChangeArrowheads="1"/>
          </p:cNvSpPr>
          <p:nvPr/>
        </p:nvSpPr>
        <p:spPr bwMode="auto">
          <a:xfrm>
            <a:off x="5863771" y="2587093"/>
            <a:ext cx="581587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tabLst>
                <a:tab pos="215900" algn="l"/>
              </a:tabLst>
            </a:pPr>
            <a:r>
              <a:rPr lang="en-US" sz="2400" i="1" u="sng">
                <a:solidFill>
                  <a:schemeClr val="bg1"/>
                </a:solidFill>
              </a:rPr>
              <a:t>Thông tin 3</a:t>
            </a:r>
            <a:r>
              <a:rPr lang="en-US" sz="2400" i="1">
                <a:solidFill>
                  <a:schemeClr val="bg1"/>
                </a:solidFill>
              </a:rPr>
              <a:t>: Cơ quan cảnh sát điều tra Công an tỉnh Kiên Giang đã thực hiện quy định của pháp luật về phòng ngừa tai nạn vũ khí, cháy, nổ và các chất độc hại bằng việc khởi tố vụ án, khởi tố bị can, ra lệnh bắt tạm giam 10 đối tượng trong đường dây chế tạo, tàng trữ, mua bán vũ khí, công cụ hỗ trợ quy mô lớn trên địa bàn tỉnh và thu giữ các tang vật có liên quan.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3585028" y="427039"/>
            <a:ext cx="5626336"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a:ln>
                  <a:noFill/>
                </a:ln>
                <a:solidFill>
                  <a:srgbClr val="FFFFFF"/>
                </a:solidFill>
                <a:effectLst/>
                <a:uLnTx/>
                <a:uFillTx/>
                <a:latin typeface="SVN-Vanilla Daisy Pro" panose="00000500000000000000" pitchFamily="2" charset="0"/>
                <a:ea typeface="+mn-ea"/>
                <a:cs typeface="+mn-cs"/>
              </a:rPr>
              <a:t>NHÓM</a:t>
            </a:r>
            <a:r>
              <a:rPr kumimoji="0" lang="en-US" altLang="en-US" sz="4000" b="1" i="0" u="none" strike="noStrike" kern="1200" cap="none" spc="0" normalizeH="0" noProof="0">
                <a:ln>
                  <a:noFill/>
                </a:ln>
                <a:solidFill>
                  <a:srgbClr val="FFFFFF"/>
                </a:solidFill>
                <a:effectLst/>
                <a:uLnTx/>
                <a:uFillTx/>
                <a:latin typeface="SVN-Vanilla Daisy Pro" panose="00000500000000000000" pitchFamily="2" charset="0"/>
                <a:ea typeface="+mn-ea"/>
                <a:cs typeface="+mn-cs"/>
              </a:rPr>
              <a:t> 3,4</a:t>
            </a:r>
            <a:endParaRPr kumimoji="0" lang="en-US" sz="4000" b="1" i="0" u="none" strike="noStrike" kern="0" cap="none" spc="0" normalizeH="0" baseline="0" noProof="0" dirty="0">
              <a:ln>
                <a:noFill/>
              </a:ln>
              <a:solidFill>
                <a:srgbClr val="FFFFFF"/>
              </a:solidFill>
              <a:effectLst/>
              <a:uLnTx/>
              <a:uFillTx/>
              <a:latin typeface="SVN-Vanilla Daisy Pro" panose="00000500000000000000" pitchFamily="2" charset="0"/>
              <a:ea typeface="+mn-ea"/>
              <a:cs typeface="+mn-cs"/>
            </a:endParaRPr>
          </a:p>
        </p:txBody>
      </p:sp>
      <p:pic>
        <p:nvPicPr>
          <p:cNvPr id="4"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921" y="-78866"/>
            <a:ext cx="140208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178659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46489" y="2374606"/>
            <a:ext cx="5457417" cy="4344226"/>
            <a:chOff x="324729" y="2194559"/>
            <a:chExt cx="3179640" cy="2682240"/>
          </a:xfrm>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en-US" sz="4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7" name="Group 16"/>
          <p:cNvGrpSpPr/>
          <p:nvPr/>
        </p:nvGrpSpPr>
        <p:grpSpPr>
          <a:xfrm>
            <a:off x="6604000" y="2374603"/>
            <a:ext cx="5307855" cy="4344227"/>
            <a:chOff x="3904822" y="2194558"/>
            <a:chExt cx="3114952" cy="2682240"/>
          </a:xfrm>
          <a:scene3d>
            <a:camera prst="orthographicFront"/>
            <a:lightRig rig="threePt" dir="t">
              <a:rot lat="0" lon="0" rev="7500000"/>
            </a:lightRig>
          </a:scene3d>
        </p:grpSpPr>
        <p:sp>
          <p:nvSpPr>
            <p:cNvPr id="22" name="Round Same Side Corner Rectangle 21"/>
            <p:cNvSpPr/>
            <p:nvPr/>
          </p:nvSpPr>
          <p:spPr>
            <a:xfrm rot="10800000">
              <a:off x="3937391" y="2194558"/>
              <a:ext cx="3082383" cy="2682240"/>
            </a:xfrm>
            <a:prstGeom prst="round2SameRect">
              <a:avLst>
                <a:gd name="adj1" fmla="val 10500"/>
                <a:gd name="adj2" fmla="val 0"/>
              </a:avLst>
            </a:prstGeom>
            <a:solidFill>
              <a:srgbClr val="006600"/>
            </a:solid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en-US" sz="4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3" name="Text Box 20"/>
          <p:cNvSpPr txBox="1">
            <a:spLocks noChangeArrowheads="1"/>
          </p:cNvSpPr>
          <p:nvPr/>
        </p:nvSpPr>
        <p:spPr bwMode="auto">
          <a:xfrm>
            <a:off x="614070" y="2559272"/>
            <a:ext cx="47241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r>
              <a:rPr lang="en-US" sz="2400" b="1" i="1" u="sng">
                <a:solidFill>
                  <a:schemeClr val="bg1"/>
                </a:solidFill>
              </a:rPr>
              <a:t>Thông tin 4</a:t>
            </a:r>
            <a:r>
              <a:rPr lang="en-US" sz="2400" b="1" i="1">
                <a:solidFill>
                  <a:schemeClr val="bg1"/>
                </a:solidFill>
              </a:rPr>
              <a:t>: </a:t>
            </a:r>
            <a:r>
              <a:rPr lang="en-US" sz="2400" i="1">
                <a:solidFill>
                  <a:schemeClr val="bg1"/>
                </a:solidFill>
              </a:rPr>
              <a:t>Ông B đã thực hiện quy định của pháp luật về phòng ngừa tai nạn, cháy, nổ và các chất độc hại bằng việc cùng người thân dậy sớm tự sơ chế nguyên liệu cho hàng ăn của mình, từ chối không nghe theo lời khuyên của hàng xóm dùng hóa chất để làm sạch các nguyên liệu là nội tạng động vật.</a:t>
            </a:r>
            <a:endParaRPr lang="en-US" sz="2400">
              <a:solidFill>
                <a:schemeClr val="bg1"/>
              </a:solidFill>
            </a:endParaRPr>
          </a:p>
        </p:txBody>
      </p:sp>
      <p:sp>
        <p:nvSpPr>
          <p:cNvPr id="34" name="Text Box 21"/>
          <p:cNvSpPr txBox="1">
            <a:spLocks noChangeArrowheads="1"/>
          </p:cNvSpPr>
          <p:nvPr/>
        </p:nvSpPr>
        <p:spPr bwMode="auto">
          <a:xfrm>
            <a:off x="6879771" y="2587093"/>
            <a:ext cx="479987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r>
              <a:rPr lang="en-US" sz="2400" b="1" i="1" u="sng">
                <a:solidFill>
                  <a:schemeClr val="bg1"/>
                </a:solidFill>
              </a:rPr>
              <a:t>Thông tin 5</a:t>
            </a:r>
            <a:r>
              <a:rPr lang="en-US" sz="2400" i="1">
                <a:solidFill>
                  <a:schemeClr val="bg1"/>
                </a:solidFill>
              </a:rPr>
              <a:t>: Anh Q đã thực hiện quy định của pháp luật về phòng ngừa tai nạn vũ khí, cháy, nổ và các chất độc hại bằng việc chủ động cùng mọi người dập lửa, gọi cứu hỏa và nhắc nhở mọi người nhường đường, dọn dẹp chướng ngại vật để xe cứu hỏa dễ dàng tiến vào chữa cháy.</a:t>
            </a:r>
            <a:endParaRPr lang="en-US" sz="240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512477" y="227953"/>
            <a:ext cx="10521628" cy="6594953"/>
          </a:xfrm>
          <a:prstGeom prst="rect">
            <a:avLst/>
          </a:prstGeom>
        </p:spPr>
      </p:pic>
      <p:pic>
        <p:nvPicPr>
          <p:cNvPr id="9" name="Picture 8"/>
          <p:cNvPicPr>
            <a:picLocks noChangeAspect="1"/>
          </p:cNvPicPr>
          <p:nvPr/>
        </p:nvPicPr>
        <p:blipFill>
          <a:blip r:embed="rId4"/>
          <a:stretch>
            <a:fillRect/>
          </a:stretch>
        </p:blipFill>
        <p:spPr>
          <a:xfrm>
            <a:off x="10185009" y="2498982"/>
            <a:ext cx="2423159" cy="4359018"/>
          </a:xfrm>
          <a:prstGeom prst="rect">
            <a:avLst/>
          </a:prstGeom>
        </p:spPr>
      </p:pic>
      <p:sp>
        <p:nvSpPr>
          <p:cNvPr id="2" name="Rectangle 1"/>
          <p:cNvSpPr/>
          <p:nvPr/>
        </p:nvSpPr>
        <p:spPr>
          <a:xfrm>
            <a:off x="2075543" y="1047769"/>
            <a:ext cx="7808685" cy="3416320"/>
          </a:xfrm>
          <a:prstGeom prst="rect">
            <a:avLst/>
          </a:prstGeom>
        </p:spPr>
        <p:txBody>
          <a:bodyPr wrap="square">
            <a:spAutoFit/>
          </a:bodyPr>
          <a:lstStyle/>
          <a:p>
            <a:pPr algn="just"/>
            <a:r>
              <a:rPr lang="en-US" sz="2400" b="1" i="1"/>
              <a:t>Một số quy định khác của pháp luật về phòng ngừa tai nạn vũ khí, cháy, nổ và các chất độc hại:</a:t>
            </a:r>
          </a:p>
          <a:p>
            <a:pPr algn="just"/>
            <a:r>
              <a:rPr lang="en-US" sz="2400" i="1"/>
              <a:t>+ Cấm vận chuyển trái phép vũ khí, vật liệu nổ ra, vào lãnh thổ Việt Nam.</a:t>
            </a:r>
            <a:endParaRPr lang="en-US" sz="2400"/>
          </a:p>
          <a:p>
            <a:pPr algn="just"/>
            <a:r>
              <a:rPr lang="en-US" sz="2400" i="1"/>
              <a:t>+ Cấm trao đổi, cho, tặng, gửi, mượn, cho thuê, thuê vũ khí, vật liệu nổ.</a:t>
            </a:r>
            <a:endParaRPr lang="en-US" sz="2400"/>
          </a:p>
          <a:p>
            <a:pPr algn="just"/>
            <a:r>
              <a:rPr lang="en-US" sz="2400" i="1"/>
              <a:t>+ Cấm nghiên cứu chế tạo, sản xuất, mua bán, xuất khẩu, nhập khẩu, tàng trữ, vận chuyển, sử dụng trái phép pháo hoa, thuốc pháo.</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367441" y="951909"/>
            <a:ext cx="11505248" cy="525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b="1"/>
              <a:t>2. Một số quy định cơ bản của pháp luật về phòng ngừa tai nạn vụ khí, cháy, nổ và các chất độc hại</a:t>
            </a:r>
            <a:endParaRPr lang="en-US"/>
          </a:p>
          <a:p>
            <a:pPr algn="just">
              <a:buNone/>
            </a:pPr>
            <a:r>
              <a:rPr lang="en-US" i="1"/>
              <a:t>- Pháp luật Việt Nam quy định:</a:t>
            </a:r>
            <a:endParaRPr lang="en-US"/>
          </a:p>
          <a:p>
            <a:pPr algn="just">
              <a:buNone/>
            </a:pPr>
            <a:r>
              <a:rPr lang="en-US"/>
              <a:t>+ Cấm tàng trữ, vận chuyển, buôn bán, sử dụng trái phép các loại vũ khí, chất nổ, chất cháy, chất phóng xạ và các chất độc hại khác.</a:t>
            </a:r>
          </a:p>
          <a:p>
            <a:pPr algn="just">
              <a:buNone/>
            </a:pPr>
            <a:r>
              <a:rPr lang="en-US"/>
              <a:t>+ Chỉ những cơ quan, tổ chức, cá nhân được Nhà nước giao nhiệm vụ và cho phép mới được giữ, chuyện chở và sử dụng vũ khí, chất nổ, chất cháy, chất phóng xạ và chất độc hại.</a:t>
            </a:r>
          </a:p>
          <a:p>
            <a:pPr algn="just">
              <a:buNone/>
            </a:pPr>
            <a:r>
              <a:rPr lang="en-US"/>
              <a:t>+ Cơ quan, tổ chức, cá nhân có trách nhiệm bảo quản, chuyên chở và sử dụng vũ khí, chất nổ, chất cháy, chất phóng xạ và chất độc hại phải được huấn luyện về chuyên môn, có đủ phương tiện cần thiết và luôn tuân thủ quy định về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16000" y="2569349"/>
            <a:ext cx="10726057" cy="345408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6" name="Title 1"/>
          <p:cNvSpPr>
            <a:spLocks noGrp="1"/>
          </p:cNvSpPr>
          <p:nvPr>
            <p:ph type="title"/>
          </p:nvPr>
        </p:nvSpPr>
        <p:spPr>
          <a:xfrm>
            <a:off x="1373249" y="3693186"/>
            <a:ext cx="9966005" cy="1206405"/>
          </a:xfrm>
        </p:spPr>
        <p:txBody>
          <a:bodyPr/>
          <a:lstStyle/>
          <a:p>
            <a:r>
              <a:rPr lang="en-US" sz="4400" b="1"/>
              <a:t>TRÁCH NHIỆM CỦA CÔNG DÂN TRONG VIỆC </a:t>
            </a:r>
            <a:br>
              <a:rPr lang="en-US" sz="4400" b="1"/>
            </a:br>
            <a:r>
              <a:rPr lang="en-US" sz="4400" b="1"/>
              <a:t>PHÒNG NGỪA TAI NẠN VŨ KHÍ, CHÁY, NỔ VÀ CÁC CHẤT ĐỘC HẠI</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ounded Rectangle 18"/>
          <p:cNvSpPr/>
          <p:nvPr/>
        </p:nvSpPr>
        <p:spPr>
          <a:xfrm>
            <a:off x="6477699" y="1649169"/>
            <a:ext cx="5540130" cy="4854123"/>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400" i="1">
                <a:solidFill>
                  <a:schemeClr val="bg1"/>
                </a:solidFill>
              </a:rPr>
              <a:t>+ </a:t>
            </a:r>
            <a:r>
              <a:rPr lang="en-US" sz="2400" b="1" i="1">
                <a:solidFill>
                  <a:schemeClr val="bg1"/>
                </a:solidFill>
              </a:rPr>
              <a:t>Nhóm 1, 2</a:t>
            </a:r>
            <a:r>
              <a:rPr lang="en-US" sz="2400" i="1">
                <a:solidFill>
                  <a:schemeClr val="bg1"/>
                </a:solidFill>
              </a:rPr>
              <a:t>: Em hãy cho biết những nhân vật trong bức tranh đã làm gì để phòng ngừa tai nạn vũ khí, cháy, nổ và các chất độc hại.</a:t>
            </a:r>
            <a:endParaRPr lang="en-US" sz="2400">
              <a:solidFill>
                <a:schemeClr val="bg1"/>
              </a:solidFill>
            </a:endParaRPr>
          </a:p>
          <a:p>
            <a:pPr algn="just"/>
            <a:r>
              <a:rPr lang="en-US" sz="2400" i="1">
                <a:solidFill>
                  <a:schemeClr val="bg1"/>
                </a:solidFill>
              </a:rPr>
              <a:t>+ </a:t>
            </a:r>
            <a:r>
              <a:rPr lang="en-US" sz="2400" b="1" i="1">
                <a:solidFill>
                  <a:schemeClr val="bg1"/>
                </a:solidFill>
              </a:rPr>
              <a:t>Nhóm 3, 4</a:t>
            </a:r>
            <a:r>
              <a:rPr lang="en-US" sz="2400" i="1">
                <a:solidFill>
                  <a:schemeClr val="bg1"/>
                </a:solidFill>
              </a:rPr>
              <a:t>: Em hãy chỉ ra trách nhiệm của công dân trong việc phòng ngừa tai nạn vũ khí, cháy, nổ và các chất độc hại.</a:t>
            </a:r>
            <a:endParaRPr lang="en-US" sz="2400">
              <a:solidFill>
                <a:schemeClr val="bg1"/>
              </a:solidFill>
            </a:endParaRPr>
          </a:p>
          <a:p>
            <a:pPr algn="just"/>
            <a:r>
              <a:rPr lang="en-US" sz="2400" i="1">
                <a:solidFill>
                  <a:schemeClr val="bg1"/>
                </a:solidFill>
              </a:rPr>
              <a:t>+ </a:t>
            </a:r>
            <a:r>
              <a:rPr lang="en-US" sz="2400" b="1" i="1">
                <a:solidFill>
                  <a:schemeClr val="bg1"/>
                </a:solidFill>
              </a:rPr>
              <a:t>Nhóm 5, 6</a:t>
            </a:r>
            <a:r>
              <a:rPr lang="en-US" sz="2400" i="1">
                <a:solidFill>
                  <a:schemeClr val="bg1"/>
                </a:solidFill>
              </a:rPr>
              <a:t>: Nêu những việc em cần làm để phòng ngừa tai nạn vũ khí, cháy, nổ và các chất độc hại?</a:t>
            </a:r>
            <a:endParaRPr lang="en-US" sz="2400">
              <a:solidFill>
                <a:schemeClr val="bg1"/>
              </a:solidFill>
            </a:endParaRPr>
          </a:p>
        </p:txBody>
      </p:sp>
      <p:sp>
        <p:nvSpPr>
          <p:cNvPr id="10" name="TextBox 15"/>
          <p:cNvSpPr txBox="1">
            <a:spLocks noChangeArrowheads="1"/>
          </p:cNvSpPr>
          <p:nvPr/>
        </p:nvSpPr>
        <p:spPr bwMode="auto">
          <a:xfrm>
            <a:off x="4257015" y="203346"/>
            <a:ext cx="4175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HOẠT </a:t>
            </a:r>
            <a:r>
              <a:rPr kumimoji="0" lang="vi-VN"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ĐỘNG NHÓM</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TextBox 13"/>
          <p:cNvSpPr txBox="1">
            <a:spLocks noChangeArrowheads="1"/>
          </p:cNvSpPr>
          <p:nvPr/>
        </p:nvSpPr>
        <p:spPr bwMode="auto">
          <a:xfrm>
            <a:off x="236556" y="985209"/>
            <a:ext cx="6241143" cy="400050"/>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QUAN SÁT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TRANH </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VÀ TRẢ LỜI CÂU HỎI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56" y="1649169"/>
            <a:ext cx="5757844" cy="518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p:cNvSpPr txBox="1"/>
          <p:nvPr>
            <p:custDataLst>
              <p:tags r:id="rId1"/>
            </p:custDataLst>
          </p:nvPr>
        </p:nvSpPr>
        <p:spPr>
          <a:xfrm>
            <a:off x="0" y="0"/>
            <a:ext cx="5021943" cy="91439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algn="ctr">
              <a:spcBef>
                <a:spcPct val="0"/>
              </a:spcBef>
              <a:defRPr/>
            </a:pPr>
            <a:r>
              <a:rPr lang="en-US" altLang="en-US" sz="4000" b="1" dirty="0">
                <a:solidFill>
                  <a:srgbClr val="FFFFFF"/>
                </a:solidFill>
                <a:latin typeface="SVN-Vanilla Daisy Pro" panose="00000500000000000000" pitchFamily="2" charset="0"/>
              </a:rPr>
              <a:t>TRÒ CHƠI</a:t>
            </a:r>
            <a:r>
              <a:rPr lang="en-US" altLang="en-US" sz="4000" b="1">
                <a:solidFill>
                  <a:srgbClr val="FFFFFF"/>
                </a:solidFill>
                <a:latin typeface="SVN-Vanilla Daisy Pro" panose="00000500000000000000" pitchFamily="2" charset="0"/>
              </a:rPr>
              <a:t>: THỬ TÀI  </a:t>
            </a:r>
            <a:r>
              <a:rPr lang="en-US" altLang="en-US" sz="4000" b="1" dirty="0">
                <a:solidFill>
                  <a:srgbClr val="FFFFFF"/>
                </a:solidFill>
                <a:latin typeface="SVN-Vanilla Daisy Pro" panose="00000500000000000000" pitchFamily="2" charset="0"/>
              </a:rPr>
              <a:t>HIỂU BIẾT</a:t>
            </a:r>
            <a:endParaRPr lang="en-US" sz="4000" b="1" kern="0" dirty="0">
              <a:solidFill>
                <a:srgbClr val="FFFFFF"/>
              </a:solidFill>
              <a:latin typeface="SVN-Vanilla Daisy Pro" panose="00000500000000000000" pitchFamily="2" charset="0"/>
            </a:endParaRPr>
          </a:p>
        </p:txBody>
      </p:sp>
      <p:sp>
        <p:nvSpPr>
          <p:cNvPr id="10" name="Rectangle 9"/>
          <p:cNvSpPr/>
          <p:nvPr/>
        </p:nvSpPr>
        <p:spPr>
          <a:xfrm>
            <a:off x="352695" y="973589"/>
            <a:ext cx="11469408" cy="2123658"/>
          </a:xfrm>
          <a:prstGeom prst="rect">
            <a:avLst/>
          </a:prstGeom>
        </p:spPr>
        <p:txBody>
          <a:bodyPr wrap="square">
            <a:spAutoFit/>
          </a:bodyPr>
          <a:lstStyle/>
          <a:p>
            <a:pPr lvl="0" indent="279400" algn="just">
              <a:defRPr/>
            </a:pPr>
            <a:r>
              <a:rPr lang="en-US" sz="4400"/>
              <a:t>Kể về một vụ tai nạn vũ khí, cháy, nổ và các chất độc hại mà em biết và nêu những việc nên làm để phòng, tránh tai nạn đó.</a:t>
            </a:r>
            <a:endParaRPr kumimoji="0" lang="en-US" sz="4400" b="0" i="0" u="none" strike="noStrike" kern="1200" cap="none" spc="0" normalizeH="0" baseline="0" noProof="0" dirty="0">
              <a:ln>
                <a:noFill/>
              </a:ln>
              <a:solidFill>
                <a:srgbClr val="353635"/>
              </a:solidFill>
              <a:effectLst/>
              <a:uLnTx/>
              <a:uFillTx/>
              <a:latin typeface="#9Slide05 Israquella" pitchFamily="2" charset="0"/>
              <a:ea typeface="Times New Roman" panose="02020603050405020304" pitchFamily="18" charset="0"/>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9" y="3190330"/>
            <a:ext cx="4186067" cy="311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537" y="3330620"/>
            <a:ext cx="6048791" cy="28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396469" y="632601"/>
            <a:ext cx="11505248" cy="592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3200" b="1"/>
              <a:t>3. Tìm hiểu trách nhiệm của công dân trong việc phòng ngừa tai nạn vũ khí, cháy, nổ và các chất độc hại</a:t>
            </a:r>
            <a:endParaRPr lang="en-US" sz="3200"/>
          </a:p>
          <a:p>
            <a:pPr algn="just">
              <a:buNone/>
            </a:pPr>
            <a:r>
              <a:rPr lang="en-US" sz="3200" i="1"/>
              <a:t>- Trách nhiệm của công dân:</a:t>
            </a:r>
            <a:endParaRPr lang="en-US" sz="3200"/>
          </a:p>
          <a:p>
            <a:pPr algn="just">
              <a:buNone/>
            </a:pPr>
            <a:r>
              <a:rPr lang="en-US" sz="3200"/>
              <a:t>+ Tự giác tìm hiểu, nâng cao nhận thức và thực hiện nghiêm túc các quy định của pháp luật về phòng ngừa tai nạn vũ khí, cháy, nổ và các chất độc hại.</a:t>
            </a:r>
          </a:p>
          <a:p>
            <a:pPr algn="just">
              <a:buNone/>
            </a:pPr>
            <a:r>
              <a:rPr lang="en-US" sz="3200"/>
              <a:t>+ Tích cực tuyên truyền, vận động gia đình, bạn bè và mọi người xung quanh thực hiện tốt các quy định của pháp luật về phòng ngừa tai nạn vũ khí, cháy, nổ và các chất độc hại.</a:t>
            </a:r>
          </a:p>
          <a:p>
            <a:pPr algn="just">
              <a:buNone/>
            </a:pPr>
            <a:r>
              <a:rPr lang="en-US" sz="3200"/>
              <a:t>+ Tố cáo những hành vi vi phạm hoặc xúi giục người khác vi phạm các quy định của pháp luật về phòng ngừa tai nạn vũ khí, cháy, nổ và các chất độc hại.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647109"/>
            <a:ext cx="4058985" cy="6037449"/>
          </a:xfrm>
          <a:prstGeom prst="rect">
            <a:avLst/>
          </a:prstGeom>
        </p:spPr>
      </p:pic>
      <p:sp>
        <p:nvSpPr>
          <p:cNvPr id="7" name="Rectangle 6"/>
          <p:cNvSpPr>
            <a:spLocks noChangeArrowheads="1"/>
          </p:cNvSpPr>
          <p:nvPr/>
        </p:nvSpPr>
        <p:spPr bwMode="auto">
          <a:xfrm rot="21274563">
            <a:off x="1416543" y="1226876"/>
            <a:ext cx="2923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ngừa</a:t>
            </a:r>
            <a:r>
              <a:rPr kumimoji="0" lang="en-US" altLang="en-US" sz="4000" b="1" i="0" u="none" strike="noStrike" kern="1200" cap="none" spc="0" normalizeH="0" noProof="0">
                <a:ln>
                  <a:noFill/>
                </a:ln>
                <a:solidFill>
                  <a:srgbClr val="FF0000"/>
                </a:solidFill>
                <a:effectLst/>
                <a:uLnTx/>
                <a:uFillTx/>
                <a:latin typeface="#9Slide05 Fourth" panose="00000500000000000000" pitchFamily="2" charset="0"/>
                <a:ea typeface="Helvetica Neue"/>
                <a:cs typeface="Helvetica Neue"/>
              </a:rPr>
              <a:t> tai nạn vũ khí, cháy, nổ và các chất độc hại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95461" y="2802404"/>
            <a:ext cx="5038519" cy="3882155"/>
          </a:xfrm>
          <a:prstGeom prst="rect">
            <a:avLst/>
          </a:prstGeom>
        </p:spPr>
      </p:pic>
      <p:sp>
        <p:nvSpPr>
          <p:cNvPr id="9" name="文本框 6"/>
          <p:cNvSpPr txBox="1"/>
          <p:nvPr/>
        </p:nvSpPr>
        <p:spPr>
          <a:xfrm>
            <a:off x="7245240" y="4743481"/>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LUYỆN</a:t>
            </a:r>
            <a:r>
              <a:rPr kumimoji="0" lang="en-US" altLang="zh-CN" sz="3200" b="1" i="0" u="none" strike="noStrike" kern="1200" cap="none" spc="0" normalizeH="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619860" y="0"/>
            <a:ext cx="10485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eaLnBrk="0" fontAlgn="base" hangingPunct="0">
              <a:lnSpc>
                <a:spcPct val="100000"/>
              </a:lnSpc>
              <a:spcBef>
                <a:spcPct val="0"/>
              </a:spcBef>
              <a:spcAft>
                <a:spcPct val="0"/>
              </a:spcAft>
              <a:buNone/>
              <a:defRPr/>
            </a:pPr>
            <a:r>
              <a:rPr lang="en-US" sz="4000"/>
              <a:t>Em tán thành hay không tán thành với những </a:t>
            </a:r>
          </a:p>
          <a:p>
            <a:pPr lvl="0" algn="ctr" eaLnBrk="0" fontAlgn="base" hangingPunct="0">
              <a:lnSpc>
                <a:spcPct val="100000"/>
              </a:lnSpc>
              <a:spcBef>
                <a:spcPct val="0"/>
              </a:spcBef>
              <a:spcAft>
                <a:spcPct val="0"/>
              </a:spcAft>
              <a:buNone/>
              <a:defRPr/>
            </a:pPr>
            <a:r>
              <a:rPr lang="en-US" sz="4000"/>
              <a:t>ý kiến nào dưới đây? Vì sao?</a:t>
            </a:r>
            <a:endParaRPr kumimoji="0" lang="en-US" altLang="en-US" sz="4000" b="0" i="0" u="none" strike="noStrike" kern="1200" cap="none" spc="0" normalizeH="0" baseline="0" noProof="0" dirty="0">
              <a:ln>
                <a:noFill/>
              </a:ln>
              <a:solidFill>
                <a:srgbClr val="0070C0"/>
              </a:solidFill>
              <a:effectLst/>
              <a:uLnTx/>
              <a:uFillTx/>
              <a:latin typeface="#9Slide05 Atlantika" pitchFamily="2" charset="0"/>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122848" y="24838"/>
            <a:ext cx="299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vi-VN"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Bài </a:t>
            </a: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tập 1</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0" y="1417384"/>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3" y="2710773"/>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0" y="3991724"/>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437823" y="1481268"/>
            <a:ext cx="10201275" cy="108835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3200"/>
              <a:t>Chỉ có những người thiếu hiểu biết mới gặp phải tai nạn vũ khí, cháy, nổ và các chất độc hại.                           </a:t>
            </a:r>
          </a:p>
        </p:txBody>
      </p:sp>
      <p:sp>
        <p:nvSpPr>
          <p:cNvPr id="20" name="Rounded Rectangle 19"/>
          <p:cNvSpPr/>
          <p:nvPr/>
        </p:nvSpPr>
        <p:spPr>
          <a:xfrm>
            <a:off x="1437822" y="2831932"/>
            <a:ext cx="10201275" cy="10609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just" eaLnBrk="0" fontAlgn="base" hangingPunct="0">
              <a:spcBef>
                <a:spcPct val="0"/>
              </a:spcBef>
              <a:spcAft>
                <a:spcPct val="0"/>
              </a:spcAft>
              <a:defRPr/>
            </a:pPr>
            <a:r>
              <a:rPr lang="en-US" sz="3200"/>
              <a:t>Phòng cháy, chữa cháy là trách nhiệm riêng của lực lượng cứu hỏa.                       </a:t>
            </a:r>
            <a:endParaRPr kumimoji="0" lang="en-US" altLang="en-US" sz="3200" b="0" i="0" u="none" strike="noStrike" kern="1200" cap="none" spc="0" normalizeH="0" baseline="0" noProof="0" dirty="0">
              <a:ln>
                <a:noFill/>
              </a:ln>
              <a:solidFill>
                <a:prstClr val="black"/>
              </a:solidFill>
              <a:effectLst/>
              <a:uLnTx/>
              <a:uFillTx/>
              <a:latin typeface="#9Slide05 Atlantika" pitchFamily="2" charset="0"/>
              <a:cs typeface="Times New Roman" panose="02020603050405020304" pitchFamily="18" charset="0"/>
              <a:sym typeface="Arial" panose="020B0604020202020204" pitchFamily="34" charset="0"/>
            </a:endParaRPr>
          </a:p>
        </p:txBody>
      </p:sp>
      <p:sp>
        <p:nvSpPr>
          <p:cNvPr id="21" name="Rounded Rectangle 20"/>
          <p:cNvSpPr/>
          <p:nvPr/>
        </p:nvSpPr>
        <p:spPr>
          <a:xfrm>
            <a:off x="1437821" y="4103400"/>
            <a:ext cx="10201275" cy="10398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just" eaLnBrk="0" fontAlgn="base" hangingPunct="0">
              <a:spcBef>
                <a:spcPct val="0"/>
              </a:spcBef>
              <a:spcAft>
                <a:spcPct val="0"/>
              </a:spcAft>
              <a:defRPr/>
            </a:pPr>
            <a:r>
              <a:rPr lang="en-US" sz="3200"/>
              <a:t>Các tai nạn hóa chất độc hại có thể để lại những hậu quả xấu với những thế hệ sau.</a:t>
            </a:r>
            <a:endParaRPr kumimoji="0" lang="en-US" altLang="en-US" sz="3200" b="0" i="0" u="none" strike="noStrike" kern="1200" cap="none" spc="0" normalizeH="0" baseline="0" noProof="0" dirty="0">
              <a:ln>
                <a:noFill/>
              </a:ln>
              <a:solidFill>
                <a:prstClr val="black"/>
              </a:solidFill>
              <a:effectLst/>
              <a:uLnTx/>
              <a:uFillTx/>
              <a:latin typeface="#9Slide05 Atlantika" pitchFamily="2" charset="0"/>
              <a:cs typeface="Times New Roman" panose="02020603050405020304" pitchFamily="18" charset="0"/>
              <a:sym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06" y="5254918"/>
            <a:ext cx="976539" cy="1203753"/>
          </a:xfrm>
          <a:prstGeom prst="rect">
            <a:avLst/>
          </a:prstGeom>
        </p:spPr>
      </p:pic>
      <p:sp>
        <p:nvSpPr>
          <p:cNvPr id="11" name="Rounded Rectangle 10"/>
          <p:cNvSpPr/>
          <p:nvPr/>
        </p:nvSpPr>
        <p:spPr>
          <a:xfrm>
            <a:off x="1437820" y="5254918"/>
            <a:ext cx="10201275" cy="16030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just" eaLnBrk="0" fontAlgn="base" hangingPunct="0">
              <a:spcBef>
                <a:spcPct val="0"/>
              </a:spcBef>
              <a:spcAft>
                <a:spcPct val="0"/>
              </a:spcAft>
              <a:defRPr/>
            </a:pPr>
            <a:r>
              <a:rPr lang="en-US" sz="3200"/>
              <a:t>Thực hiện tốt các quy định của pháp luật về phòng ngừa tai nạn vũ khí, cháy, nổ và các chất độc hại là góp phần bảo vệ và phát triển đất nước.</a:t>
            </a:r>
            <a:endParaRPr kumimoji="0" lang="en-US" altLang="en-US" sz="3200" b="0" i="0" u="none" strike="noStrike" kern="1200" cap="none" spc="0" normalizeH="0" baseline="0" noProof="0" dirty="0">
              <a:ln>
                <a:noFill/>
              </a:ln>
              <a:solidFill>
                <a:prstClr val="black"/>
              </a:solidFill>
              <a:effectLst/>
              <a:uLnTx/>
              <a:uFillTx/>
              <a:latin typeface="#9Slide05 Atlantika" pitchFamily="2" charset="0"/>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7999"/>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6694039"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346271" y="211352"/>
            <a:ext cx="45270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5179680" cy="4082892"/>
            <a:chOff x="7704888" y="1384847"/>
            <a:chExt cx="5179680"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51796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p:cNvSpPr txBox="1"/>
          <p:nvPr/>
        </p:nvSpPr>
        <p:spPr>
          <a:xfrm>
            <a:off x="4920340" y="2281365"/>
            <a:ext cx="7207275" cy="3539430"/>
          </a:xfrm>
          <a:prstGeom prst="rect">
            <a:avLst/>
          </a:prstGeom>
          <a:noFill/>
        </p:spPr>
        <p:txBody>
          <a:bodyPr wrap="square">
            <a:spAutoFit/>
          </a:bodyPr>
          <a:lstStyle/>
          <a:p>
            <a:pPr algn="just"/>
            <a:r>
              <a:rPr lang="en-US" sz="2800" b="1" i="1"/>
              <a:t>Bài tập 2:</a:t>
            </a:r>
            <a:r>
              <a:rPr lang="en-US" sz="2800"/>
              <a:t> Theo em, các trường hợp sau tiềm ẩn nguy cơ dẫn đến tai nạn vũ khí, cháy, nổ và các chất độc hại như thế nào?</a:t>
            </a:r>
          </a:p>
          <a:p>
            <a:pPr algn="just"/>
            <a:r>
              <a:rPr lang="en-US" sz="2800"/>
              <a:t>a) Mọi người đều được tàng trữ, sử dụng vũ khí.</a:t>
            </a:r>
          </a:p>
          <a:p>
            <a:pPr algn="just"/>
            <a:r>
              <a:rPr lang="en-US" sz="2800"/>
              <a:t>b) Tàng trữ thuốc pháo, thuốc nổ trong nhà.</a:t>
            </a:r>
          </a:p>
          <a:p>
            <a:pPr algn="just"/>
            <a:r>
              <a:rPr lang="en-US" sz="2800"/>
              <a:t>c) Sử dụng mọi hóa chất trong sản xuất, chế biến, bảo quản thực phẩm.</a:t>
            </a:r>
          </a:p>
          <a:p>
            <a:pPr algn="just"/>
            <a:r>
              <a:rPr lang="en-US" sz="2800"/>
              <a:t>d) Không tắt quạt, điện, tivi khi ra khỏi nhà.</a:t>
            </a:r>
          </a:p>
        </p:txBody>
      </p:sp>
      <p:pic>
        <p:nvPicPr>
          <p:cNvPr id="2"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369" y="4631034"/>
            <a:ext cx="1713387" cy="241813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2"/>
          <a:srcRect l="871" r="1" b="1"/>
          <a:stretch>
            <a:fillRect/>
          </a:stretch>
        </p:blipFill>
        <p:spPr>
          <a:xfrm>
            <a:off x="20" y="1282"/>
            <a:ext cx="12191980" cy="6856718"/>
          </a:xfrm>
          <a:prstGeom prst="rect">
            <a:avLst/>
          </a:prstGeom>
        </p:spPr>
      </p:pic>
      <p:sp>
        <p:nvSpPr>
          <p:cNvPr id="7" name="Text Box 11"/>
          <p:cNvSpPr txBox="1">
            <a:spLocks noChangeArrowheads="1"/>
          </p:cNvSpPr>
          <p:nvPr/>
        </p:nvSpPr>
        <p:spPr bwMode="auto">
          <a:xfrm>
            <a:off x="2665001" y="120039"/>
            <a:ext cx="9282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TRÒ CHƠI: AI NHANH, AI GIỎI</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1597" y="3065952"/>
            <a:ext cx="2303391" cy="375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4580" y="5600861"/>
            <a:ext cx="1686836" cy="11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3652064" y="1473587"/>
            <a:ext cx="7308747" cy="4524315"/>
          </a:xfrm>
          <a:prstGeom prst="rect">
            <a:avLst/>
          </a:prstGeom>
          <a:noFill/>
        </p:spPr>
        <p:txBody>
          <a:bodyPr wrap="square">
            <a:spAutoFit/>
          </a:bodyPr>
          <a:lstStyle/>
          <a:p>
            <a:pPr algn="just"/>
            <a:r>
              <a:rPr lang="en-US" sz="3200" b="1"/>
              <a:t>  </a:t>
            </a:r>
            <a:r>
              <a:rPr lang="en-US" sz="3200" b="1" u="sng"/>
              <a:t>Bài tập 3</a:t>
            </a:r>
            <a:r>
              <a:rPr lang="en-US" sz="3200" b="1"/>
              <a:t>: </a:t>
            </a:r>
            <a:r>
              <a:rPr lang="en-US" sz="3200"/>
              <a:t>Theo em, những hành vi dưới đây có thể dẫn đến hậu quả gì?</a:t>
            </a:r>
          </a:p>
          <a:p>
            <a:pPr algn="just"/>
            <a:r>
              <a:rPr lang="en-US" sz="3200"/>
              <a:t>a) Chị C gọi vào số điện thoại cứu hỏa để trêu đùa.</a:t>
            </a:r>
          </a:p>
          <a:p>
            <a:pPr algn="just"/>
            <a:r>
              <a:rPr lang="en-US" sz="3200"/>
              <a:t>b) Bà Q hái nấm lạ trong rừng về nấu ăn.</a:t>
            </a:r>
          </a:p>
          <a:p>
            <a:pPr algn="just"/>
            <a:r>
              <a:rPr lang="en-US" sz="3200"/>
              <a:t>c) Nhặt được vật thể lạ giống quả lựu đạn, anh D mang đi bán đồng nát.</a:t>
            </a:r>
          </a:p>
          <a:p>
            <a:pPr algn="just"/>
            <a:r>
              <a:rPr lang="en-US" sz="3200"/>
              <a:t>d) Anh K mở bật lửa kiểm tra bình xăng xe máy.</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948" y="1813935"/>
            <a:ext cx="968738" cy="123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3066284" y="1686458"/>
            <a:ext cx="6778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742950" marR="0" lvl="1" indent="-285750" algn="l" defTabSz="914400" rtl="0" eaLnBrk="0" fontAlgn="auto" latinLnBrk="0" hangingPunct="0">
              <a:lnSpc>
                <a:spcPct val="100000"/>
              </a:lnSpc>
              <a:spcBef>
                <a:spcPts val="0"/>
              </a:spcBef>
              <a:spcAft>
                <a:spcPts val="0"/>
              </a:spcAft>
              <a:buClrTx/>
              <a:buSzTx/>
              <a:buFontTx/>
              <a:buNone/>
              <a:defRPr/>
            </a:pPr>
            <a:r>
              <a:rPr kumimoji="0" lang="en-US" sz="3200" i="0" u="sng" strike="noStrike" kern="1200" cap="none" spc="0" normalizeH="0" baseline="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Bài</a:t>
            </a:r>
            <a:r>
              <a:rPr kumimoji="0" lang="en-US" sz="3200" i="0" u="sng" strike="noStrike" kern="1200" cap="none" spc="0" normalizeH="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 tập 4:</a:t>
            </a:r>
          </a:p>
          <a:p>
            <a:pPr marL="742950" marR="0" lvl="1" indent="-285750" algn="l" defTabSz="914400" rtl="0" eaLnBrk="0" fontAlgn="auto" latinLnBrk="0" hangingPunct="0">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Nhóm </a:t>
            </a: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1</a:t>
            </a:r>
            <a:r>
              <a:rPr kumimoji="0" lang="vi-VN" sz="3200" b="0" i="0" u="none" strike="noStrike" kern="1200" cap="none" spc="0" normalizeH="0" baseline="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0" i="0" u="none" strike="noStrike" kern="1200" cap="none" spc="0" normalizeH="0" baseline="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vi-VN" sz="3200" b="0" i="0" u="none" strike="noStrike" kern="1200" cap="none" spc="0" normalizeH="0" baseline="0" noProof="0">
                <a:ln>
                  <a:noFill/>
                </a:ln>
                <a:solidFill>
                  <a:srgbClr val="FF0000"/>
                </a:solidFill>
                <a:effectLst/>
                <a:uLnTx/>
                <a:uFillTx/>
                <a:latin typeface="#9Slide05 Brannboll Ny" panose="02000000000000000000" pitchFamily="2" charset="0"/>
                <a:ea typeface="+mn-ea"/>
                <a:cs typeface="Times New Roman" panose="02020603050405020304" pitchFamily="18" charset="0"/>
              </a:rPr>
              <a:t>Tình </a:t>
            </a: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huống a</a:t>
            </a:r>
          </a:p>
          <a:p>
            <a:pPr marL="742950" marR="0" lvl="1" indent="-285750" algn="l" defTabSz="914400" rtl="0" eaLnBrk="0" fontAlgn="auto" latinLnBrk="0" hangingPunct="0">
              <a:lnSpc>
                <a:spcPct val="100000"/>
              </a:lnSpc>
              <a:spcBef>
                <a:spcPts val="0"/>
              </a:spcBef>
              <a:spcAft>
                <a:spcPts val="0"/>
              </a:spcAft>
              <a:buClrTx/>
              <a:buSzTx/>
              <a:buFontTx/>
              <a:buNone/>
              <a:defRPr/>
            </a:pPr>
            <a:r>
              <a:rPr lang="vi-VN" sz="3200" b="0" dirty="0">
                <a:solidFill>
                  <a:srgbClr val="FF0000"/>
                </a:solidFill>
                <a:latin typeface="#9Slide05 Brannboll Ny" panose="02000000000000000000" pitchFamily="2" charset="0"/>
                <a:cs typeface="Times New Roman" panose="02020603050405020304" pitchFamily="18" charset="0"/>
              </a:rPr>
              <a:t>Nhóm 2: Tình huống b</a:t>
            </a:r>
          </a:p>
          <a:p>
            <a:pPr marL="742950" marR="0" lvl="1" indent="-285750" algn="l" defTabSz="914400" rtl="0" eaLnBrk="0" fontAlgn="auto" latinLnBrk="0" hangingPunct="0">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Nhóm 3: Tình huống c</a:t>
            </a:r>
          </a:p>
          <a:p>
            <a:pPr marL="742950" marR="0" lvl="1" indent="-285750" algn="l" defTabSz="914400" rtl="0" eaLnBrk="0" fontAlgn="auto" latinLnBrk="0" hangingPunct="0">
              <a:lnSpc>
                <a:spcPct val="100000"/>
              </a:lnSpc>
              <a:spcBef>
                <a:spcPts val="0"/>
              </a:spcBef>
              <a:spcAft>
                <a:spcPts val="0"/>
              </a:spcAft>
              <a:buClrTx/>
              <a:buSzTx/>
              <a:buFontTx/>
              <a:buNone/>
              <a:defRPr/>
            </a:pPr>
            <a:r>
              <a:rPr lang="vi-VN" sz="3200" b="0" dirty="0">
                <a:solidFill>
                  <a:srgbClr val="FF0000"/>
                </a:solidFill>
                <a:latin typeface="#9Slide05 Brannboll Ny" panose="02000000000000000000" pitchFamily="2" charset="0"/>
                <a:cs typeface="Times New Roman" panose="02020603050405020304" pitchFamily="18" charset="0"/>
              </a:rPr>
              <a:t>=&gt;</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Từ</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các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tình</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huống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rút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ra</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gì</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thân</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342900" marR="0" lvl="0" indent="-342900" algn="just" defTabSz="914400" rtl="0" eaLnBrk="0" fontAlgn="auto" latinLnBrk="0" hangingPunct="0">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8146" y="3111552"/>
            <a:ext cx="2242254" cy="374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6025" y="4672969"/>
            <a:ext cx="2113618" cy="2272116"/>
          </a:xfrm>
          <a:prstGeom prst="rect">
            <a:avLst/>
          </a:prstGeom>
        </p:spPr>
      </p:pic>
      <p:grpSp>
        <p:nvGrpSpPr>
          <p:cNvPr id="14" name="组合 135"/>
          <p:cNvGrpSpPr/>
          <p:nvPr/>
        </p:nvGrpSpPr>
        <p:grpSpPr>
          <a:xfrm>
            <a:off x="2269961" y="925962"/>
            <a:ext cx="8699312" cy="4930555"/>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p:cNvSpPr/>
          <p:nvPr/>
        </p:nvSpPr>
        <p:spPr>
          <a:xfrm>
            <a:off x="134082" y="145150"/>
            <a:ext cx="6963042" cy="1074604"/>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a:ln>
                  <a:noFill/>
                </a:ln>
                <a:solidFill>
                  <a:srgbClr val="0070C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 </a:t>
            </a: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CHƠI: </a:t>
            </a:r>
            <a:r>
              <a:rPr kumimoji="0" lang="en-US" sz="3200" b="1" i="0" u="none" strike="noStrike" kern="0" cap="none" spc="0" normalizeH="0" baseline="0" noProof="0">
                <a:ln>
                  <a:noFill/>
                </a:ln>
                <a:solidFill>
                  <a:srgbClr val="0070C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ĐÓNG VAI</a:t>
            </a:r>
            <a:r>
              <a:rPr kumimoji="0" lang="en-US" sz="3200" b="1" i="0" u="none" strike="noStrike" kern="0" cap="none" spc="0" normalizeH="0" noProof="0">
                <a:ln>
                  <a:noFill/>
                </a:ln>
                <a:solidFill>
                  <a:srgbClr val="0070C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XỬ LÍ TÌNH HUỐNG</a:t>
            </a: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grpSp>
        <p:nvGrpSpPr>
          <p:cNvPr id="5" name="Group 4"/>
          <p:cNvGrpSpPr/>
          <p:nvPr/>
        </p:nvGrpSpPr>
        <p:grpSpPr>
          <a:xfrm>
            <a:off x="70694" y="262521"/>
            <a:ext cx="8182303" cy="6922049"/>
            <a:chOff x="101023" y="-521812"/>
            <a:chExt cx="7805125" cy="7602242"/>
          </a:xfrm>
        </p:grpSpPr>
        <p:pic>
          <p:nvPicPr>
            <p:cNvPr id="6" name="Google Shape;154;p8"/>
            <p:cNvPicPr preferRelativeResize="0"/>
            <p:nvPr/>
          </p:nvPicPr>
          <p:blipFill rotWithShape="1">
            <a:blip r:embed="rId3"/>
            <a:srcRect l="16992" t="-937" r="50159" b="17086"/>
            <a:stretch>
              <a:fillRect/>
            </a:stretch>
          </p:blipFill>
          <p:spPr>
            <a:xfrm>
              <a:off x="101023" y="-521812"/>
              <a:ext cx="7805125" cy="6999520"/>
            </a:xfrm>
            <a:prstGeom prst="rect">
              <a:avLst/>
            </a:prstGeom>
            <a:noFill/>
            <a:ln>
              <a:noFill/>
            </a:ln>
          </p:spPr>
        </p:pic>
        <p:pic>
          <p:nvPicPr>
            <p:cNvPr id="7" name="Google Shape;155;p8"/>
            <p:cNvPicPr preferRelativeResize="0"/>
            <p:nvPr/>
          </p:nvPicPr>
          <p:blipFill rotWithShape="1">
            <a:blip r:embed="rId4" cstate="print"/>
            <a:srcRect/>
            <a:stretch>
              <a:fillRect/>
            </a:stretch>
          </p:blipFill>
          <p:spPr>
            <a:xfrm>
              <a:off x="3068240" y="4750073"/>
              <a:ext cx="2072846" cy="2330357"/>
            </a:xfrm>
            <a:prstGeom prst="rect">
              <a:avLst/>
            </a:prstGeom>
            <a:noFill/>
            <a:ln>
              <a:noFill/>
            </a:ln>
          </p:spPr>
        </p:pic>
      </p:grpSp>
      <p:pic>
        <p:nvPicPr>
          <p:cNvPr id="9" name="Shape 95"/>
          <p:cNvPicPr/>
          <p:nvPr/>
        </p:nvPicPr>
        <p:blipFill>
          <a:blip r:embed="rId5"/>
          <a:stretch>
            <a:fillRect/>
          </a:stretch>
        </p:blipFill>
        <p:spPr>
          <a:xfrm>
            <a:off x="8011886" y="2046514"/>
            <a:ext cx="4271553" cy="4302238"/>
          </a:xfrm>
          <a:prstGeom prst="rect">
            <a:avLst/>
          </a:prstGeom>
        </p:spPr>
      </p:pic>
      <p:sp>
        <p:nvSpPr>
          <p:cNvPr id="11" name="Rectangle: Rounded Corners 1"/>
          <p:cNvSpPr/>
          <p:nvPr/>
        </p:nvSpPr>
        <p:spPr>
          <a:xfrm>
            <a:off x="5781213" y="101600"/>
            <a:ext cx="2071015" cy="79828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1200" cap="none" spc="0" normalizeH="0" baseline="0" noProof="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1" i="0" u="none" strike="noStrike" kern="1200" cap="none" spc="0" normalizeH="0" noProof="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tập 5:</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p:txBody>
      </p:sp>
      <p:graphicFrame>
        <p:nvGraphicFramePr>
          <p:cNvPr id="4" name="Table 3"/>
          <p:cNvGraphicFramePr>
            <a:graphicFrameLocks noGrp="1"/>
          </p:cNvGraphicFramePr>
          <p:nvPr/>
        </p:nvGraphicFramePr>
        <p:xfrm>
          <a:off x="636751" y="1840813"/>
          <a:ext cx="6908799" cy="3350542"/>
        </p:xfrm>
        <a:graphic>
          <a:graphicData uri="http://schemas.openxmlformats.org/drawingml/2006/table">
            <a:tbl>
              <a:tblPr firstRow="1" bandRow="1">
                <a:tableStyleId>{21E4AEA4-8DFA-4A89-87EB-49C32662AFE0}</a:tableStyleId>
              </a:tblPr>
              <a:tblGrid>
                <a:gridCol w="2302933">
                  <a:extLst>
                    <a:ext uri="{9D8B030D-6E8A-4147-A177-3AD203B41FA5}">
                      <a16:colId xmlns:a16="http://schemas.microsoft.com/office/drawing/2014/main" val="20000"/>
                    </a:ext>
                  </a:extLst>
                </a:gridCol>
                <a:gridCol w="2302933">
                  <a:extLst>
                    <a:ext uri="{9D8B030D-6E8A-4147-A177-3AD203B41FA5}">
                      <a16:colId xmlns:a16="http://schemas.microsoft.com/office/drawing/2014/main" val="20001"/>
                    </a:ext>
                  </a:extLst>
                </a:gridCol>
                <a:gridCol w="2302933">
                  <a:extLst>
                    <a:ext uri="{9D8B030D-6E8A-4147-A177-3AD203B41FA5}">
                      <a16:colId xmlns:a16="http://schemas.microsoft.com/office/drawing/2014/main" val="20002"/>
                    </a:ext>
                  </a:extLst>
                </a:gridCol>
              </a:tblGrid>
              <a:tr h="776111">
                <a:tc>
                  <a:txBody>
                    <a:bodyPr/>
                    <a:lstStyle/>
                    <a:p>
                      <a:pPr algn="ctr"/>
                      <a:r>
                        <a:rPr lang="en-US" sz="2800" b="1" kern="1200">
                          <a:solidFill>
                            <a:schemeClr val="lt1"/>
                          </a:solidFill>
                          <a:effectLst/>
                          <a:latin typeface="+mn-lt"/>
                          <a:ea typeface="+mn-ea"/>
                          <a:cs typeface="+mn-cs"/>
                        </a:rPr>
                        <a:t>Việc đã thực hiện tốt</a:t>
                      </a:r>
                      <a:endParaRPr lang="en-US" sz="2800"/>
                    </a:p>
                  </a:txBody>
                  <a:tcPr/>
                </a:tc>
                <a:tc>
                  <a:txBody>
                    <a:bodyPr/>
                    <a:lstStyle/>
                    <a:p>
                      <a:pPr algn="ctr"/>
                      <a:r>
                        <a:rPr lang="en-US" sz="2800" b="1" kern="1200">
                          <a:solidFill>
                            <a:schemeClr val="lt1"/>
                          </a:solidFill>
                          <a:effectLst/>
                          <a:latin typeface="+mn-lt"/>
                          <a:ea typeface="+mn-ea"/>
                          <a:cs typeface="+mn-cs"/>
                        </a:rPr>
                        <a:t>Việc chưa thực hiện tốt</a:t>
                      </a:r>
                      <a:endParaRPr lang="en-US" sz="2800"/>
                    </a:p>
                  </a:txBody>
                  <a:tcPr/>
                </a:tc>
                <a:tc>
                  <a:txBody>
                    <a:bodyPr/>
                    <a:lstStyle/>
                    <a:p>
                      <a:pPr algn="ctr"/>
                      <a:r>
                        <a:rPr lang="en-US" sz="2800" b="1" kern="1200">
                          <a:solidFill>
                            <a:schemeClr val="lt1"/>
                          </a:solidFill>
                          <a:effectLst/>
                          <a:latin typeface="+mn-lt"/>
                          <a:ea typeface="+mn-ea"/>
                          <a:cs typeface="+mn-cs"/>
                        </a:rPr>
                        <a:t>Cách khắc phục những việc chưa thực hiện tốt</a:t>
                      </a:r>
                      <a:endParaRPr lang="en-US" sz="2800"/>
                    </a:p>
                  </a:txBody>
                  <a:tcPr/>
                </a:tc>
                <a:extLst>
                  <a:ext uri="{0D108BD9-81ED-4DB2-BD59-A6C34878D82A}">
                    <a16:rowId xmlns:a16="http://schemas.microsoft.com/office/drawing/2014/main" val="10000"/>
                  </a:ext>
                </a:extLst>
              </a:tr>
              <a:tr h="77611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7611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647109"/>
            <a:ext cx="4058985" cy="6037449"/>
          </a:xfrm>
          <a:prstGeom prst="rect">
            <a:avLst/>
          </a:prstGeom>
        </p:spPr>
      </p:pic>
      <p:sp>
        <p:nvSpPr>
          <p:cNvPr id="7" name="Rectangle 6"/>
          <p:cNvSpPr>
            <a:spLocks noChangeArrowheads="1"/>
          </p:cNvSpPr>
          <p:nvPr/>
        </p:nvSpPr>
        <p:spPr bwMode="auto">
          <a:xfrm rot="21274563">
            <a:off x="1416543" y="1226876"/>
            <a:ext cx="2923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ngừa</a:t>
            </a:r>
            <a:r>
              <a:rPr kumimoji="0" lang="en-US" altLang="en-US" sz="4000" b="1" i="0" u="none" strike="noStrike" kern="1200" cap="none" spc="0" normalizeH="0" noProof="0">
                <a:ln>
                  <a:noFill/>
                </a:ln>
                <a:solidFill>
                  <a:srgbClr val="FF0000"/>
                </a:solidFill>
                <a:effectLst/>
                <a:uLnTx/>
                <a:uFillTx/>
                <a:latin typeface="#9Slide05 Fourth" panose="00000500000000000000" pitchFamily="2" charset="0"/>
                <a:ea typeface="Helvetica Neue"/>
                <a:cs typeface="Helvetica Neue"/>
              </a:rPr>
              <a:t> tai nạn vũ khí, cháy, nổ và các chất độc hại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95461" y="2802404"/>
            <a:ext cx="5038519" cy="3882155"/>
          </a:xfrm>
          <a:prstGeom prst="rect">
            <a:avLst/>
          </a:prstGeom>
        </p:spPr>
      </p:pic>
      <p:sp>
        <p:nvSpPr>
          <p:cNvPr id="9" name="文本框 6"/>
          <p:cNvSpPr txBox="1"/>
          <p:nvPr/>
        </p:nvSpPr>
        <p:spPr>
          <a:xfrm>
            <a:off x="7245240" y="4743481"/>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IV</a:t>
            </a:r>
            <a:r>
              <a:rPr kumimoji="0" lang="en-US" altLang="zh-CN" sz="3200" b="1" i="0" u="none" strike="noStrike" kern="1200" cap="none" spc="0" normalizeH="0" baseline="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 VẬN</a:t>
            </a:r>
            <a:r>
              <a:rPr kumimoji="0" lang="en-US" altLang="zh-CN" sz="3200" b="1" i="0" u="none" strike="noStrike" kern="1200" cap="none" spc="0" normalizeH="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10276" y="14213"/>
            <a:ext cx="12192000" cy="6857999"/>
          </a:xfrm>
          <a:prstGeom prst="rect">
            <a:avLst/>
          </a:prstGeom>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0" y="3960282"/>
            <a:ext cx="2324754" cy="3124661"/>
          </a:xfrm>
          <a:prstGeom prst="rect">
            <a:avLst/>
          </a:prstGeom>
        </p:spPr>
      </p:pic>
      <p:pic>
        <p:nvPicPr>
          <p:cNvPr id="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704" y="5381279"/>
            <a:ext cx="2687307" cy="1603067"/>
          </a:xfrm>
          <a:prstGeom prst="rect">
            <a:avLst/>
          </a:prstGeom>
        </p:spPr>
      </p:pic>
      <p:pic>
        <p:nvPicPr>
          <p:cNvPr id="5"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285" y="1520119"/>
            <a:ext cx="979749" cy="1249856"/>
          </a:xfrm>
          <a:prstGeom prst="rect">
            <a:avLst/>
          </a:prstGeom>
        </p:spPr>
      </p:pic>
      <p:grpSp>
        <p:nvGrpSpPr>
          <p:cNvPr id="6" name="组合 2"/>
          <p:cNvGrpSpPr/>
          <p:nvPr/>
        </p:nvGrpSpPr>
        <p:grpSpPr>
          <a:xfrm>
            <a:off x="-80099" y="507602"/>
            <a:ext cx="6926961" cy="4047990"/>
            <a:chOff x="1949253" y="1627716"/>
            <a:chExt cx="327149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p:cNvSpPr txBox="1">
              <a:spLocks noChangeArrowheads="1"/>
            </p:cNvSpPr>
            <p:nvPr/>
          </p:nvSpPr>
          <p:spPr bwMode="auto">
            <a:xfrm>
              <a:off x="2088382" y="2140431"/>
              <a:ext cx="2894943" cy="287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R="0" lvl="0" algn="l" defTabSz="914400" rtl="0" eaLnBrk="1" fontAlgn="auto" latinLnBrk="0" hangingPunct="1">
                <a:lnSpc>
                  <a:spcPct val="127000"/>
                </a:lnSpc>
                <a:spcBef>
                  <a:spcPts val="1000"/>
                </a:spcBef>
                <a:spcAft>
                  <a:spcPts val="0"/>
                </a:spcAft>
                <a:buClrTx/>
                <a:buSzTx/>
                <a:buNone/>
                <a:tabLst>
                  <a:tab pos="241300" algn="l"/>
                </a:tabLst>
                <a:defRPr/>
              </a:pPr>
              <a:endParaRPr kumimoji="0" lang="en-US" sz="2000" b="1" i="0" u="none" strike="noStrike" kern="1200" cap="none" spc="0" normalizeH="0" baseline="0" noProof="0" dirty="0">
                <a:ln>
                  <a:noFill/>
                </a:ln>
                <a:solidFill>
                  <a:srgbClr val="000000"/>
                </a:solidFill>
                <a:effectLst/>
                <a:uLnTx/>
                <a:uFillTx/>
                <a:latin typeface="+mj-lt"/>
                <a:ea typeface="SimSun" panose="02010600030101010101" pitchFamily="2" charset="-122"/>
                <a:cs typeface="Times New Roman" panose="02020603050405020304" pitchFamily="18" charset="0"/>
              </a:endParaRPr>
            </a:p>
          </p:txBody>
        </p:sp>
      </p:grpSp>
      <p:grpSp>
        <p:nvGrpSpPr>
          <p:cNvPr id="99" name="组合 225"/>
          <p:cNvGrpSpPr/>
          <p:nvPr/>
        </p:nvGrpSpPr>
        <p:grpSpPr>
          <a:xfrm flipH="1">
            <a:off x="5670739" y="2481890"/>
            <a:ext cx="6570616" cy="4223808"/>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p:cNvGrpSpPr/>
          <p:nvPr/>
        </p:nvGrpSpPr>
        <p:grpSpPr>
          <a:xfrm>
            <a:off x="69495" y="64240"/>
            <a:ext cx="869766" cy="1203995"/>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4990809" y="203655"/>
            <a:ext cx="45605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000" b="1" i="0" u="none" strike="noStrike" kern="1200" cap="none" spc="0" normalizeH="0" baseline="0" noProof="0" dirty="0">
              <a:ln>
                <a:noFill/>
              </a:ln>
              <a:solidFill>
                <a:srgbClr val="000000"/>
              </a:solidFill>
              <a:effectLst/>
              <a:uLnTx/>
              <a:uFillTx/>
              <a:latin typeface="Calibri" panose="020F0502020204030204"/>
            </a:endParaRPr>
          </a:p>
        </p:txBody>
      </p:sp>
      <p:sp>
        <p:nvSpPr>
          <p:cNvPr id="237" name="Rectangle 236"/>
          <p:cNvSpPr/>
          <p:nvPr/>
        </p:nvSpPr>
        <p:spPr>
          <a:xfrm>
            <a:off x="604129" y="1343162"/>
            <a:ext cx="5080606" cy="2246769"/>
          </a:xfrm>
          <a:prstGeom prst="rect">
            <a:avLst/>
          </a:prstGeom>
        </p:spPr>
        <p:txBody>
          <a:bodyPr wrap="square">
            <a:spAutoFit/>
          </a:bodyPr>
          <a:lstStyle/>
          <a:p>
            <a:pPr algn="just"/>
            <a:r>
              <a:rPr lang="en-US" sz="2800" b="1"/>
              <a:t>Nhóm 1,2: </a:t>
            </a:r>
            <a:r>
              <a:rPr lang="en-US" sz="2800"/>
              <a:t>Em hãy viết một đoạn văn về tầm quan trọng của việc phòng ngừa tai nạn vũ khí, cháy, nổ và các chất độ hại và chia sẻ với các bạn trong lớp.</a:t>
            </a:r>
          </a:p>
        </p:txBody>
      </p:sp>
      <p:sp>
        <p:nvSpPr>
          <p:cNvPr id="238" name="Rectangle 237"/>
          <p:cNvSpPr/>
          <p:nvPr/>
        </p:nvSpPr>
        <p:spPr>
          <a:xfrm>
            <a:off x="6712881" y="3371235"/>
            <a:ext cx="4979554" cy="2246769"/>
          </a:xfrm>
          <a:prstGeom prst="rect">
            <a:avLst/>
          </a:prstGeom>
        </p:spPr>
        <p:txBody>
          <a:bodyPr wrap="square">
            <a:spAutoFit/>
          </a:bodyPr>
          <a:lstStyle/>
          <a:p>
            <a:pPr algn="just"/>
            <a:r>
              <a:rPr lang="en-US" sz="2800" b="1"/>
              <a:t>Nhóm 3,4: </a:t>
            </a:r>
            <a:r>
              <a:rPr lang="en-US" sz="2800"/>
              <a:t>Em hãy cùng các bạn thiết kế một sản phẩm (tiểu phẩm, clip, tranh vẽ…) tuyên truyền về phòng ngừa tai nạn vũ khí/cháy/nổ và các chất độc hại.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1+#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1+#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randombar(horizontal)">
                                      <p:cBhvr>
                                        <p:cTn id="25"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2"/>
          <a:srcRect l="871" r="1" b="1"/>
          <a:stretch>
            <a:fillRect/>
          </a:stretch>
        </p:blipFill>
        <p:spPr>
          <a:xfrm>
            <a:off x="49951" y="1282"/>
            <a:ext cx="12191980" cy="6856718"/>
          </a:xfrm>
          <a:prstGeom prst="rect">
            <a:avLst/>
          </a:prstGeom>
        </p:spPr>
      </p:pic>
      <p:sp>
        <p:nvSpPr>
          <p:cNvPr id="7" name="Text Box 11"/>
          <p:cNvSpPr txBox="1">
            <a:spLocks noChangeArrowheads="1"/>
          </p:cNvSpPr>
          <p:nvPr/>
        </p:nvSpPr>
        <p:spPr bwMode="auto">
          <a:xfrm>
            <a:off x="6025072" y="2538654"/>
            <a:ext cx="38817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ctr"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a:t>
            </a:r>
            <a:r>
              <a:rPr kumimoji="0" lang="vi-VN" sz="4800" b="1" i="0" u="none" strike="noStrike" kern="1200" cap="none" spc="0" normalizeH="0" baseline="0" noProof="0">
                <a:ln>
                  <a:noFill/>
                </a:ln>
                <a:solidFill>
                  <a:srgbClr val="0000FF"/>
                </a:solidFill>
                <a:effectLst/>
                <a:uLnTx/>
                <a:uFillTx/>
                <a:latin typeface="#9Slide05 Brannboll Ny" panose="02000000000000000000" pitchFamily="2" charset="0"/>
                <a:ea typeface="+mn-ea"/>
                <a:cs typeface="Times New Roman" panose="02020603050405020304" pitchFamily="18" charset="0"/>
              </a:rPr>
              <a:t>chào </a:t>
            </a:r>
            <a:endParaRPr kumimoji="0" lang="en-US" sz="4800" b="1" i="0" u="none" strike="noStrike" kern="1200" cap="none" spc="0" normalizeH="0" baseline="0" noProof="0">
              <a:ln>
                <a:noFill/>
              </a:ln>
              <a:solidFill>
                <a:srgbClr val="0000FF"/>
              </a:solidFill>
              <a:effectLst/>
              <a:uLnTx/>
              <a:uFillTx/>
              <a:latin typeface="#9Slide05 Brannboll Ny" panose="02000000000000000000" pitchFamily="2" charset="0"/>
              <a:ea typeface="+mn-ea"/>
              <a:cs typeface="Times New Roman" panose="02020603050405020304" pitchFamily="18" charset="0"/>
            </a:endParaRPr>
          </a:p>
          <a:p>
            <a:pPr marL="342900" marR="0" lvl="0" indent="-342900" algn="ctr"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a:ln>
                  <a:noFill/>
                </a:ln>
                <a:solidFill>
                  <a:srgbClr val="0000FF"/>
                </a:solidFill>
                <a:effectLst/>
                <a:uLnTx/>
                <a:uFillTx/>
                <a:latin typeface="#9Slide05 Brannboll Ny" panose="02000000000000000000" pitchFamily="2" charset="0"/>
                <a:ea typeface="+mn-ea"/>
                <a:cs typeface="Times New Roman" panose="02020603050405020304" pitchFamily="18" charset="0"/>
              </a:rPr>
              <a:t>và </a:t>
            </a: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1624" y="2896653"/>
            <a:ext cx="2738106"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260501" y="4885168"/>
            <a:ext cx="2687293" cy="1988514"/>
          </a:xfrm>
          <a:prstGeom prst="rect">
            <a:avLst/>
          </a:prstGeom>
        </p:spPr>
      </p:pic>
      <p:grpSp>
        <p:nvGrpSpPr>
          <p:cNvPr id="13" name="组合 2"/>
          <p:cNvGrpSpPr/>
          <p:nvPr/>
        </p:nvGrpSpPr>
        <p:grpSpPr>
          <a:xfrm>
            <a:off x="5518845" y="2060346"/>
            <a:ext cx="5250829" cy="2742465"/>
            <a:chOff x="1949253" y="1617623"/>
            <a:chExt cx="3271491" cy="2319693"/>
          </a:xfrm>
        </p:grpSpPr>
        <p:grpSp>
          <p:nvGrpSpPr>
            <p:cNvPr id="14" name="组合 135"/>
            <p:cNvGrpSpPr/>
            <p:nvPr/>
          </p:nvGrpSpPr>
          <p:grpSpPr>
            <a:xfrm>
              <a:off x="1949253" y="1617623"/>
              <a:ext cx="3271491" cy="2319693"/>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546" y="1645285"/>
            <a:ext cx="3996147" cy="823595"/>
          </a:xfrm>
        </p:spPr>
        <p:txBody>
          <a:bodyPr>
            <a:noAutofit/>
          </a:bodyPr>
          <a:lstStyle/>
          <a:p>
            <a:pPr algn="ctr"/>
            <a:r>
              <a:rPr lang="en-US" sz="3200" i="1"/>
              <a:t>Vụ cháy khu nhà kho hóa chất ở</a:t>
            </a:r>
            <a:br>
              <a:rPr lang="en-US" sz="3200"/>
            </a:br>
            <a:r>
              <a:rPr lang="en-US" sz="3200" i="1"/>
              <a:t> thành phố Thiên Tân (Trung Quốc)</a:t>
            </a:r>
            <a:br>
              <a:rPr lang="en-US" sz="3200"/>
            </a:br>
            <a:endParaRPr lang="en-US" sz="3200"/>
          </a:p>
        </p:txBody>
      </p:sp>
      <p:sp>
        <p:nvSpPr>
          <p:cNvPr id="3" name="Content Placeholder 2"/>
          <p:cNvSpPr>
            <a:spLocks noGrp="1"/>
          </p:cNvSpPr>
          <p:nvPr>
            <p:ph idx="1"/>
          </p:nvPr>
        </p:nvSpPr>
        <p:spPr>
          <a:xfrm>
            <a:off x="838200" y="4467497"/>
            <a:ext cx="5013960" cy="1709466"/>
          </a:xfrm>
        </p:spPr>
        <p:txBody>
          <a:bodyPr>
            <a:normAutofit/>
          </a:bodyPr>
          <a:lstStyle/>
          <a:p>
            <a:pPr marL="0" indent="0" algn="ctr">
              <a:buNone/>
            </a:pPr>
            <a:r>
              <a:rPr lang="en-US" sz="3200" i="1"/>
              <a:t>Cháy kho than củi 200 tấn </a:t>
            </a:r>
            <a:r>
              <a:rPr lang="en-US" sz="3200"/>
              <a:t> </a:t>
            </a:r>
            <a:r>
              <a:rPr lang="en-US" sz="3200" i="1"/>
              <a:t>tại Quảng Ngãi (Việt Nam)</a:t>
            </a:r>
            <a:endParaRPr lang="en-US" sz="320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p:nvPr/>
        </p:nvPicPr>
        <p:blipFill>
          <a:blip r:embed="rId2"/>
          <a:stretch>
            <a:fillRect/>
          </a:stretch>
        </p:blipFill>
        <p:spPr>
          <a:xfrm>
            <a:off x="-1" y="0"/>
            <a:ext cx="6283235" cy="3958046"/>
          </a:xfrm>
          <a:prstGeom prst="rect">
            <a:avLst/>
          </a:prstGeom>
        </p:spPr>
      </p:pic>
      <p:pic>
        <p:nvPicPr>
          <p:cNvPr id="6" name="Picture 5"/>
          <p:cNvPicPr/>
          <p:nvPr/>
        </p:nvPicPr>
        <p:blipFill>
          <a:blip r:embed="rId3"/>
          <a:stretch>
            <a:fillRect/>
          </a:stretch>
        </p:blipFill>
        <p:spPr>
          <a:xfrm>
            <a:off x="6283234" y="2934517"/>
            <a:ext cx="5908766" cy="3936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647109"/>
            <a:ext cx="4058985" cy="6037449"/>
          </a:xfrm>
          <a:prstGeom prst="rect">
            <a:avLst/>
          </a:prstGeom>
        </p:spPr>
      </p:pic>
      <p:sp>
        <p:nvSpPr>
          <p:cNvPr id="7" name="Rectangle 6"/>
          <p:cNvSpPr>
            <a:spLocks noChangeArrowheads="1"/>
          </p:cNvSpPr>
          <p:nvPr/>
        </p:nvSpPr>
        <p:spPr bwMode="auto">
          <a:xfrm rot="21274563">
            <a:off x="1416543" y="1226876"/>
            <a:ext cx="2923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ngừa</a:t>
            </a:r>
            <a:r>
              <a:rPr kumimoji="0" lang="en-US" altLang="en-US" sz="4000" b="1" i="0" u="none" strike="noStrike" kern="1200" cap="none" spc="0" normalizeH="0" noProof="0">
                <a:ln>
                  <a:noFill/>
                </a:ln>
                <a:solidFill>
                  <a:srgbClr val="FF0000"/>
                </a:solidFill>
                <a:effectLst/>
                <a:uLnTx/>
                <a:uFillTx/>
                <a:latin typeface="#9Slide05 Fourth" panose="00000500000000000000" pitchFamily="2" charset="0"/>
                <a:ea typeface="Helvetica Neue"/>
                <a:cs typeface="Helvetica Neue"/>
              </a:rPr>
              <a:t> tai nạn vũ khí, cháy, nổ và các chất độc hại</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95461" y="2802404"/>
            <a:ext cx="5038519" cy="3882155"/>
          </a:xfrm>
          <a:prstGeom prst="rect">
            <a:avLst/>
          </a:prstGeom>
        </p:spPr>
      </p:pic>
      <p:sp>
        <p:nvSpPr>
          <p:cNvPr id="9" name="文本框 6"/>
          <p:cNvSpPr txBox="1"/>
          <p:nvPr/>
        </p:nvSpPr>
        <p:spPr>
          <a:xfrm>
            <a:off x="7245240" y="4743481"/>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 KHÁM</a:t>
            </a:r>
            <a:r>
              <a:rPr kumimoji="0" lang="en-US" altLang="zh-CN" sz="3200" b="1" i="0" u="none" strike="noStrike" kern="1200" cap="none" spc="0" normalizeH="0" noProof="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547877" y="2765294"/>
            <a:ext cx="10981379"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6" name="Title 1"/>
          <p:cNvSpPr>
            <a:spLocks noGrp="1"/>
          </p:cNvSpPr>
          <p:nvPr>
            <p:ph type="title"/>
          </p:nvPr>
        </p:nvSpPr>
        <p:spPr>
          <a:xfrm>
            <a:off x="780311" y="3505755"/>
            <a:ext cx="10812237" cy="1206405"/>
          </a:xfrm>
        </p:spPr>
        <p:txBody>
          <a:bodyPr/>
          <a:lstStyle/>
          <a:p>
            <a:r>
              <a:rPr lang="en-US" sz="4000" b="1"/>
              <a:t>CÁC LOẠI, NGUY CƠ VÀ HẬU QUẢ </a:t>
            </a:r>
            <a:br>
              <a:rPr lang="en-US" sz="4000" b="1"/>
            </a:br>
            <a:r>
              <a:rPr lang="en-US" sz="4000" b="1"/>
              <a:t>CỦA TAI NẠN VŨ KHÍ, CHÁY, NỔ </a:t>
            </a:r>
            <a:br>
              <a:rPr lang="en-US" sz="4000" b="1"/>
            </a:br>
            <a:r>
              <a:rPr lang="en-US" sz="4000" b="1"/>
              <a:t>VÀ CÁC CHẤT ĐỘC HẠI.</a:t>
            </a:r>
            <a:endParaRPr lang="en-US" sz="4000" b="1" dirty="0">
              <a:solidFill>
                <a:schemeClr val="bg1"/>
              </a:solidFill>
              <a:latin typeface="+mj-l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2092390" y="3648172"/>
            <a:ext cx="8252600" cy="744568"/>
          </a:xfrm>
          <a:prstGeom prst="roundRect">
            <a:avLst/>
          </a:prstGeom>
          <a:solidFill>
            <a:schemeClr val="accent5">
              <a:lumMod val="20000"/>
              <a:lumOff val="80000"/>
            </a:scheme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lvl="0" algn="ctr">
              <a:defRPr/>
            </a:pPr>
            <a:r>
              <a:rPr lang="en-US" sz="3200"/>
              <a:t>HS đọc thông tin 1, 2, 3 SHS tr.52,53.</a:t>
            </a:r>
            <a:endParaRPr kumimoji="0" lang="en-US" sz="18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8810" y="-27418"/>
            <a:ext cx="5507087" cy="683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0"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p>
        </p:txBody>
      </p:sp>
      <p:sp>
        <p:nvSpPr>
          <p:cNvPr id="32" name="Oval 31"/>
          <p:cNvSpPr/>
          <p:nvPr/>
        </p:nvSpPr>
        <p:spPr bwMode="auto">
          <a:xfrm>
            <a:off x="83367" y="889263"/>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sp>
        <p:nvSpPr>
          <p:cNvPr id="34" name="Rectangle 33"/>
          <p:cNvSpPr/>
          <p:nvPr/>
        </p:nvSpPr>
        <p:spPr>
          <a:xfrm>
            <a:off x="2326097" y="1301476"/>
            <a:ext cx="8941631" cy="5262979"/>
          </a:xfrm>
          <a:prstGeom prst="rect">
            <a:avLst/>
          </a:prstGeom>
          <a:ln w="57150">
            <a:solidFill>
              <a:schemeClr val="tx1"/>
            </a:solidFill>
          </a:ln>
        </p:spPr>
        <p:txBody>
          <a:bodyPr wrap="square">
            <a:spAutoFit/>
          </a:bodyPr>
          <a:lstStyle/>
          <a:p>
            <a:pPr lvl="0" algn="just" defTabSz="457200">
              <a:defRPr/>
            </a:pPr>
            <a:r>
              <a:rPr kumimoji="0" lang="vi-VN" sz="2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a:t>
            </a:r>
            <a:r>
              <a:rPr kumimoji="0" lang="vi-VN"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lang="en-US" sz="2800" noProof="0">
                <a:solidFill>
                  <a:prstClr val="black"/>
                </a:solidFill>
                <a:latin typeface="#9Slide05 Atlantika" pitchFamily="2" charset="0"/>
                <a:cs typeface="Times New Roman" panose="02020603050405020304" pitchFamily="18" charset="0"/>
              </a:rPr>
              <a:t>  </a:t>
            </a:r>
            <a:r>
              <a:rPr lang="en-US" sz="2800" i="1">
                <a:solidFill>
                  <a:schemeClr val="accent4">
                    <a:lumMod val="75000"/>
                  </a:schemeClr>
                </a:solidFill>
              </a:rPr>
              <a:t>Câu a) </a:t>
            </a:r>
            <a:r>
              <a:rPr lang="en-US" sz="2800" i="1"/>
              <a:t>Các thông tin, trường hợp trên đề cập đến những loại tai nạn nào? Theo em, còn có những loại tai nạn vũ khí, cháy, nổ và các chất độc hại nào khác?</a:t>
            </a:r>
          </a:p>
          <a:p>
            <a:pPr lvl="0" algn="just" defTabSz="457200">
              <a:defRPr/>
            </a:pPr>
            <a:r>
              <a:rPr kumimoji="0" lang="vi-VN"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2 </a:t>
            </a:r>
            <a:r>
              <a:rPr kumimoji="0" lang="vi-VN"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en-US" sz="2800" i="1" noProof="0">
                <a:solidFill>
                  <a:schemeClr val="accent4">
                    <a:lumMod val="75000"/>
                  </a:schemeClr>
                </a:solidFill>
              </a:rPr>
              <a:t>Câu b)</a:t>
            </a:r>
            <a:r>
              <a:rPr lang="en-US" sz="2800" i="1" noProof="0"/>
              <a:t> H</a:t>
            </a:r>
            <a:r>
              <a:rPr lang="en-US" sz="2800" i="1"/>
              <a:t>ành vi của một số nhân vật trong các bức tranh trên có nguy cơ dẫn đến những tai nạn gì? Hãy kể thêm một số nguy cơ khác mà em biết.</a:t>
            </a:r>
          </a:p>
          <a:p>
            <a:pPr algn="just"/>
            <a:r>
              <a:rPr kumimoji="0" lang="vi-VN"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8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 </a:t>
            </a:r>
            <a:r>
              <a:rPr kumimoji="0" lang="vi-VN" sz="28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2800" b="0" i="0" u="none" strike="noStrike" kern="1200" cap="none" spc="0" normalizeH="0" baseline="0" noProof="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rPr>
              <a:t> </a:t>
            </a:r>
            <a:r>
              <a:rPr lang="en-US" sz="2800" i="1" noProof="0">
                <a:solidFill>
                  <a:schemeClr val="accent4">
                    <a:lumMod val="75000"/>
                  </a:schemeClr>
                </a:solidFill>
              </a:rPr>
              <a:t>Câu c) </a:t>
            </a:r>
            <a:r>
              <a:rPr lang="en-US" sz="2800" i="1" noProof="0"/>
              <a:t>Đ</a:t>
            </a:r>
            <a:r>
              <a:rPr lang="en-US" sz="2800" i="1"/>
              <a:t>ọc thông tin và trả lời câu hỏi c: Trong các thông tin, trường hợp trên, tai nạn vũ khí, cháy, nổ và các chất độc hại đã gây ra những hậu quả gì? Hãy kể thêm một số hậu quả khác do tai nạn vũ khí, cháy, nổ và các chất độc hại gây ra?</a:t>
            </a:r>
            <a:endParaRPr lang="en-US" sz="2800"/>
          </a:p>
        </p:txBody>
      </p:sp>
      <p:pic>
        <p:nvPicPr>
          <p:cNvPr id="45" name="Chỗ dành sẵn cho Nội dung 4" descr="Ảnh có chứa trong nhà&#10;&#10;Mô tả được tạo tự độ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9" y="1569674"/>
            <a:ext cx="2050683" cy="1501517"/>
          </a:xfrm>
          <a:prstGeom prst="rect">
            <a:avLst/>
          </a:prstGeom>
        </p:spPr>
      </p:pic>
      <p:sp>
        <p:nvSpPr>
          <p:cNvPr id="46" name="Oval 3"/>
          <p:cNvSpPr>
            <a:spLocks noChangeArrowheads="1"/>
          </p:cNvSpPr>
          <p:nvPr/>
        </p:nvSpPr>
        <p:spPr bwMode="auto">
          <a:xfrm>
            <a:off x="11373668" y="1538550"/>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51" name="Oval 9"/>
          <p:cNvSpPr>
            <a:spLocks noChangeArrowheads="1"/>
          </p:cNvSpPr>
          <p:nvPr/>
        </p:nvSpPr>
        <p:spPr bwMode="auto">
          <a:xfrm>
            <a:off x="11370048" y="3202075"/>
            <a:ext cx="685800" cy="713244"/>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52" name="Oval 5"/>
          <p:cNvSpPr>
            <a:spLocks noChangeArrowheads="1"/>
          </p:cNvSpPr>
          <p:nvPr/>
        </p:nvSpPr>
        <p:spPr bwMode="auto">
          <a:xfrm>
            <a:off x="11354481" y="4790101"/>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46"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82" y="4224689"/>
            <a:ext cx="3336971" cy="1551894"/>
          </a:xfrm>
          <a:prstGeom prst="rect">
            <a:avLst/>
          </a:prstGeom>
        </p:spPr>
      </p:pic>
      <p:sp>
        <p:nvSpPr>
          <p:cNvPr id="4" name="Oval 2"/>
          <p:cNvSpPr>
            <a:spLocks noChangeArrowheads="1"/>
          </p:cNvSpPr>
          <p:nvPr/>
        </p:nvSpPr>
        <p:spPr bwMode="auto">
          <a:xfrm>
            <a:off x="4923324" y="3308324"/>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5" name="Oval 3"/>
          <p:cNvSpPr>
            <a:spLocks noChangeArrowheads="1"/>
          </p:cNvSpPr>
          <p:nvPr/>
        </p:nvSpPr>
        <p:spPr bwMode="auto">
          <a:xfrm>
            <a:off x="4047024" y="3326170"/>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6" name="Oval 4"/>
          <p:cNvSpPr>
            <a:spLocks noChangeArrowheads="1"/>
          </p:cNvSpPr>
          <p:nvPr/>
        </p:nvSpPr>
        <p:spPr bwMode="auto">
          <a:xfrm>
            <a:off x="5799624" y="3340888"/>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7" name="Oval 5"/>
          <p:cNvSpPr>
            <a:spLocks noChangeArrowheads="1"/>
          </p:cNvSpPr>
          <p:nvPr/>
        </p:nvSpPr>
        <p:spPr bwMode="auto">
          <a:xfrm>
            <a:off x="9775266" y="3286955"/>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8" name="Oval 6"/>
          <p:cNvSpPr>
            <a:spLocks noChangeArrowheads="1"/>
          </p:cNvSpPr>
          <p:nvPr/>
        </p:nvSpPr>
        <p:spPr bwMode="auto">
          <a:xfrm>
            <a:off x="11504841" y="3306225"/>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9" name="Oval 7"/>
          <p:cNvSpPr>
            <a:spLocks noChangeArrowheads="1"/>
          </p:cNvSpPr>
          <p:nvPr/>
        </p:nvSpPr>
        <p:spPr bwMode="auto">
          <a:xfrm>
            <a:off x="10659338" y="3306225"/>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10" name="Oval 8"/>
          <p:cNvSpPr>
            <a:spLocks noChangeArrowheads="1"/>
          </p:cNvSpPr>
          <p:nvPr/>
        </p:nvSpPr>
        <p:spPr bwMode="auto">
          <a:xfrm>
            <a:off x="8792438" y="3392482"/>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1" name="Oval 9"/>
          <p:cNvSpPr>
            <a:spLocks noChangeArrowheads="1"/>
          </p:cNvSpPr>
          <p:nvPr/>
        </p:nvSpPr>
        <p:spPr bwMode="auto">
          <a:xfrm>
            <a:off x="7061052" y="3340888"/>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2" name="Oval 10"/>
          <p:cNvSpPr>
            <a:spLocks noChangeArrowheads="1"/>
          </p:cNvSpPr>
          <p:nvPr/>
        </p:nvSpPr>
        <p:spPr bwMode="auto">
          <a:xfrm>
            <a:off x="7928753" y="3302788"/>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3" name="Oval 11"/>
          <p:cNvSpPr>
            <a:spLocks noChangeArrowheads="1"/>
          </p:cNvSpPr>
          <p:nvPr/>
        </p:nvSpPr>
        <p:spPr bwMode="auto">
          <a:xfrm>
            <a:off x="10006075" y="4864738"/>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4" name="Oval 12"/>
          <p:cNvSpPr>
            <a:spLocks noChangeArrowheads="1"/>
          </p:cNvSpPr>
          <p:nvPr/>
        </p:nvSpPr>
        <p:spPr bwMode="auto">
          <a:xfrm>
            <a:off x="7262875" y="4940938"/>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5" name="Oval 13"/>
          <p:cNvSpPr>
            <a:spLocks noChangeArrowheads="1"/>
          </p:cNvSpPr>
          <p:nvPr/>
        </p:nvSpPr>
        <p:spPr bwMode="auto">
          <a:xfrm>
            <a:off x="4201575" y="4903415"/>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6" name="Oval 14"/>
          <p:cNvSpPr>
            <a:spLocks noChangeArrowheads="1"/>
          </p:cNvSpPr>
          <p:nvPr/>
        </p:nvSpPr>
        <p:spPr bwMode="auto">
          <a:xfrm>
            <a:off x="10768075" y="4864738"/>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7" name="Oval 15"/>
          <p:cNvSpPr>
            <a:spLocks noChangeArrowheads="1"/>
          </p:cNvSpPr>
          <p:nvPr/>
        </p:nvSpPr>
        <p:spPr bwMode="auto">
          <a:xfrm>
            <a:off x="8024875" y="4940938"/>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8" name="Oval 16"/>
          <p:cNvSpPr>
            <a:spLocks noChangeArrowheads="1"/>
          </p:cNvSpPr>
          <p:nvPr/>
        </p:nvSpPr>
        <p:spPr bwMode="auto">
          <a:xfrm>
            <a:off x="5116466" y="4940938"/>
            <a:ext cx="685800" cy="762000"/>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9" name="Oval 17"/>
          <p:cNvSpPr>
            <a:spLocks noChangeArrowheads="1"/>
          </p:cNvSpPr>
          <p:nvPr/>
        </p:nvSpPr>
        <p:spPr bwMode="auto">
          <a:xfrm>
            <a:off x="11481002" y="4765882"/>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0" name="Oval 18"/>
          <p:cNvSpPr>
            <a:spLocks noChangeArrowheads="1"/>
          </p:cNvSpPr>
          <p:nvPr/>
        </p:nvSpPr>
        <p:spPr bwMode="auto">
          <a:xfrm>
            <a:off x="8786875" y="4940938"/>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1" name="Oval 19"/>
          <p:cNvSpPr>
            <a:spLocks noChangeArrowheads="1"/>
          </p:cNvSpPr>
          <p:nvPr/>
        </p:nvSpPr>
        <p:spPr bwMode="auto">
          <a:xfrm>
            <a:off x="5878466" y="4940938"/>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2" name="Line 20"/>
          <p:cNvSpPr>
            <a:spLocks noChangeShapeType="1"/>
          </p:cNvSpPr>
          <p:nvPr/>
        </p:nvSpPr>
        <p:spPr bwMode="auto">
          <a:xfrm flipH="1">
            <a:off x="4633255" y="4131500"/>
            <a:ext cx="18977" cy="903970"/>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3" name="Line 21"/>
          <p:cNvSpPr>
            <a:spLocks noChangeShapeType="1"/>
          </p:cNvSpPr>
          <p:nvPr/>
        </p:nvSpPr>
        <p:spPr bwMode="auto">
          <a:xfrm>
            <a:off x="5251237" y="4046133"/>
            <a:ext cx="2154944" cy="1020045"/>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4" name="Line 22"/>
          <p:cNvSpPr>
            <a:spLocks noChangeShapeType="1"/>
          </p:cNvSpPr>
          <p:nvPr/>
        </p:nvSpPr>
        <p:spPr bwMode="auto">
          <a:xfrm flipH="1">
            <a:off x="6574698" y="4009486"/>
            <a:ext cx="3350531" cy="1230547"/>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5" name="Line 23"/>
          <p:cNvSpPr>
            <a:spLocks noChangeShapeType="1"/>
          </p:cNvSpPr>
          <p:nvPr/>
        </p:nvSpPr>
        <p:spPr bwMode="auto">
          <a:xfrm flipH="1">
            <a:off x="5436881" y="3975652"/>
            <a:ext cx="1644093" cy="1059818"/>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6" name="Line 24"/>
          <p:cNvSpPr>
            <a:spLocks noChangeShapeType="1"/>
          </p:cNvSpPr>
          <p:nvPr/>
        </p:nvSpPr>
        <p:spPr bwMode="auto">
          <a:xfrm>
            <a:off x="9321961" y="4077186"/>
            <a:ext cx="1680277" cy="872263"/>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7" name="Line 25"/>
          <p:cNvSpPr>
            <a:spLocks noChangeShapeType="1"/>
          </p:cNvSpPr>
          <p:nvPr/>
        </p:nvSpPr>
        <p:spPr bwMode="auto">
          <a:xfrm>
            <a:off x="6230793" y="4090678"/>
            <a:ext cx="3860127" cy="994545"/>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8" name="Line 26"/>
          <p:cNvSpPr>
            <a:spLocks noChangeShapeType="1"/>
          </p:cNvSpPr>
          <p:nvPr/>
        </p:nvSpPr>
        <p:spPr bwMode="auto">
          <a:xfrm flipH="1">
            <a:off x="8260893" y="4088169"/>
            <a:ext cx="53798" cy="912467"/>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9" name="Line 28"/>
          <p:cNvSpPr>
            <a:spLocks noChangeShapeType="1"/>
          </p:cNvSpPr>
          <p:nvPr/>
        </p:nvSpPr>
        <p:spPr bwMode="auto">
          <a:xfrm>
            <a:off x="11811345" y="4102889"/>
            <a:ext cx="59951" cy="838050"/>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30" name="Rectangle 29"/>
          <p:cNvSpPr>
            <a:spLocks noChangeArrowheads="1"/>
          </p:cNvSpPr>
          <p:nvPr/>
        </p:nvSpPr>
        <p:spPr bwMode="auto">
          <a:xfrm>
            <a:off x="173119" y="-11608"/>
            <a:ext cx="5263762" cy="6834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0"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p>
        </p:txBody>
      </p:sp>
      <p:sp>
        <p:nvSpPr>
          <p:cNvPr id="32" name="Oval 31"/>
          <p:cNvSpPr/>
          <p:nvPr/>
        </p:nvSpPr>
        <p:spPr bwMode="auto">
          <a:xfrm>
            <a:off x="83367" y="889263"/>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sp>
        <p:nvSpPr>
          <p:cNvPr id="34" name="Rectangle 33"/>
          <p:cNvSpPr/>
          <p:nvPr/>
        </p:nvSpPr>
        <p:spPr>
          <a:xfrm>
            <a:off x="2260783" y="693475"/>
            <a:ext cx="3881741" cy="2123658"/>
          </a:xfrm>
          <a:prstGeom prst="rect">
            <a:avLst/>
          </a:prstGeom>
          <a:ln w="57150">
            <a:solidFill>
              <a:schemeClr val="tx1"/>
            </a:solidFill>
          </a:ln>
        </p:spPr>
        <p:txBody>
          <a:bodyPr wrap="square">
            <a:spAutoFit/>
          </a:bodyPr>
          <a:lstStyle/>
          <a:p>
            <a:pPr lvl="0" defTabSz="457200">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a:t>
            </a:r>
            <a:r>
              <a:rPr kumimoji="0" lang="vi-VN"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en-US" sz="4400" noProof="0">
                <a:solidFill>
                  <a:prstClr val="black"/>
                </a:solidFill>
                <a:latin typeface="#9Slide05 Atlantika" pitchFamily="2" charset="0"/>
                <a:cs typeface="Times New Roman" panose="02020603050405020304" pitchFamily="18" charset="0"/>
              </a:rPr>
              <a:t>Câu a</a:t>
            </a:r>
          </a:p>
          <a:p>
            <a:pPr lvl="0" defTabSz="457200">
              <a:defRPr/>
            </a:pPr>
            <a:r>
              <a:rPr kumimoji="0" lang="vi-VN"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2 </a:t>
            </a:r>
            <a:r>
              <a:rPr kumimoji="0" lang="vi-VN"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en-US" sz="4400">
                <a:solidFill>
                  <a:prstClr val="black"/>
                </a:solidFill>
                <a:latin typeface="#9Slide05 Atlantika" pitchFamily="2" charset="0"/>
                <a:cs typeface="Times New Roman" panose="02020603050405020304" pitchFamily="18" charset="0"/>
              </a:rPr>
              <a:t>Câu b</a:t>
            </a:r>
            <a:endParaRPr lang="en-US" sz="4400" dirty="0">
              <a:solidFill>
                <a:prstClr val="black"/>
              </a:solidFill>
              <a:latin typeface="#9Slide05 Atlantika" pitchFamily="2" charset="0"/>
              <a:cs typeface="Times New Roman" panose="02020603050405020304" pitchFamily="18" charset="0"/>
            </a:endParaRPr>
          </a:p>
          <a:p>
            <a:pPr lvl="0" defTabSz="457200">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 </a:t>
            </a:r>
            <a:r>
              <a:rPr kumimoji="0" lang="vi-VN" sz="3200" b="0" i="0" u="none" strike="noStrike" kern="1200" cap="none" spc="0" normalizeH="0" baseline="0" noProof="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lang="en-US" sz="3200">
                <a:solidFill>
                  <a:prstClr val="black"/>
                </a:solidFill>
                <a:latin typeface="#9Slide05 Atlantika" pitchFamily="2" charset="0"/>
                <a:cs typeface="Times New Roman" panose="02020603050405020304" pitchFamily="18" charset="0"/>
              </a:rPr>
              <a:t> </a:t>
            </a:r>
            <a:r>
              <a:rPr lang="en-US" sz="4400">
                <a:solidFill>
                  <a:prstClr val="black"/>
                </a:solidFill>
                <a:latin typeface="#9Slide05 Atlantika" pitchFamily="2" charset="0"/>
                <a:cs typeface="Times New Roman" panose="02020603050405020304" pitchFamily="18" charset="0"/>
              </a:rPr>
              <a:t>Câu c</a:t>
            </a:r>
            <a:endParaRPr kumimoji="0" lang="en-US" sz="32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endParaRPr>
          </a:p>
        </p:txBody>
      </p:sp>
      <p:sp>
        <p:nvSpPr>
          <p:cNvPr id="35" name="Line 22"/>
          <p:cNvSpPr>
            <a:spLocks noChangeShapeType="1"/>
          </p:cNvSpPr>
          <p:nvPr/>
        </p:nvSpPr>
        <p:spPr bwMode="auto">
          <a:xfrm flipH="1">
            <a:off x="9103664" y="4074844"/>
            <a:ext cx="1698102" cy="868023"/>
          </a:xfrm>
          <a:prstGeom prst="line">
            <a:avLst/>
          </a:prstGeom>
          <a:noFill/>
          <a:ln w="57150">
            <a:solidFill>
              <a:schemeClr val="accent2">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grpSp>
        <p:nvGrpSpPr>
          <p:cNvPr id="38" name="Group 37"/>
          <p:cNvGrpSpPr/>
          <p:nvPr/>
        </p:nvGrpSpPr>
        <p:grpSpPr>
          <a:xfrm>
            <a:off x="140958" y="3448580"/>
            <a:ext cx="2326454" cy="858362"/>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p:cNvSpPr/>
            <p:nvPr/>
          </p:nvSpPr>
          <p:spPr>
            <a:xfrm>
              <a:off x="343246" y="3500686"/>
              <a:ext cx="1978612"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2</a:t>
              </a:r>
            </a:p>
            <a:p>
              <a:pPr marL="0" marR="0" lvl="0" indent="0" algn="l" defTabSz="914400" rtl="0" eaLnBrk="1" fontAlgn="base" latinLnBrk="0" hangingPunct="1">
                <a:lnSpc>
                  <a:spcPct val="100000"/>
                </a:lnSpc>
                <a:spcBef>
                  <a:spcPct val="0"/>
                </a:spcBef>
                <a:spcAft>
                  <a:spcPct val="0"/>
                </a:spcAft>
                <a:buClrTx/>
                <a:buSzTx/>
                <a:buFontTx/>
                <a:buNone/>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grpSp>
      <p:sp>
        <p:nvSpPr>
          <p:cNvPr id="40" name="Rectangle 39"/>
          <p:cNvSpPr/>
          <p:nvPr/>
        </p:nvSpPr>
        <p:spPr>
          <a:xfrm>
            <a:off x="151782" y="5553557"/>
            <a:ext cx="11827744" cy="136652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1. Chia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sẻ</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kiến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thức</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vòng</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chuyên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sâu</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p>
          <a:p>
            <a:pPr lvl="0" algn="just">
              <a:lnSpc>
                <a:spcPct val="115000"/>
              </a:lnSpc>
              <a:buClr>
                <a:srgbClr val="1D02DA"/>
              </a:buClr>
              <a:buSzPts val="1000"/>
              <a:tabLst>
                <a:tab pos="227965" algn="l"/>
              </a:tabLst>
              <a:defRPr/>
            </a:pP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2.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Từ</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trao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đổi</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trên</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em</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cho</a:t>
            </a:r>
            <a:r>
              <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400" b="0" i="0" u="none" strike="noStrike" kern="1200" cap="none" spc="0" normalizeH="0" baseline="0" noProof="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biết</a:t>
            </a:r>
            <a:r>
              <a:rPr kumimoji="0" lang="en-US" sz="2400" b="0" i="0" u="none" strike="noStrike" kern="1200" cap="none" spc="0" normalizeH="0" noProof="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lang="en-US" sz="2400" i="1"/>
              <a:t>Các nguy cơ dẫn đến tai nạn vũ khí, cháy, nổ và các chất độc hại.</a:t>
            </a:r>
            <a:endParaRPr kumimoji="0" lang="en-US" sz="24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endParaRPr>
          </a:p>
        </p:txBody>
      </p:sp>
      <p:pic>
        <p:nvPicPr>
          <p:cNvPr id="42"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307" y="2648040"/>
            <a:ext cx="728607" cy="797460"/>
          </a:xfrm>
          <a:prstGeom prst="rect">
            <a:avLst/>
          </a:prstGeom>
        </p:spPr>
      </p:pic>
      <p:pic>
        <p:nvPicPr>
          <p:cNvPr id="4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486" y="2688265"/>
            <a:ext cx="897692" cy="797460"/>
          </a:xfrm>
          <a:prstGeom prst="rect">
            <a:avLst/>
          </a:prstGeom>
        </p:spPr>
      </p:pic>
      <p:pic>
        <p:nvPicPr>
          <p:cNvPr id="44"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0112" y="4131500"/>
            <a:ext cx="1036645" cy="956389"/>
          </a:xfrm>
          <a:prstGeom prst="rect">
            <a:avLst/>
          </a:prstGeom>
        </p:spPr>
      </p:pic>
      <p:sp>
        <p:nvSpPr>
          <p:cNvPr id="47" name="Oval 3"/>
          <p:cNvSpPr>
            <a:spLocks noChangeArrowheads="1"/>
          </p:cNvSpPr>
          <p:nvPr/>
        </p:nvSpPr>
        <p:spPr bwMode="auto">
          <a:xfrm>
            <a:off x="5203413" y="575358"/>
            <a:ext cx="685800" cy="762000"/>
          </a:xfrm>
          <a:prstGeom prst="ellipse">
            <a:avLst/>
          </a:prstGeom>
          <a:solidFill>
            <a:srgbClr val="009999"/>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48" name="Oval 9"/>
          <p:cNvSpPr>
            <a:spLocks noChangeArrowheads="1"/>
          </p:cNvSpPr>
          <p:nvPr/>
        </p:nvSpPr>
        <p:spPr bwMode="auto">
          <a:xfrm>
            <a:off x="5203413" y="1399870"/>
            <a:ext cx="685800" cy="713244"/>
          </a:xfrm>
          <a:prstGeom prst="ellipse">
            <a:avLst/>
          </a:prstGeom>
          <a:solidFill>
            <a:srgbClr val="008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49" name="Oval 5"/>
          <p:cNvSpPr>
            <a:spLocks noChangeArrowheads="1"/>
          </p:cNvSpPr>
          <p:nvPr/>
        </p:nvSpPr>
        <p:spPr bwMode="auto">
          <a:xfrm>
            <a:off x="5200909" y="2191066"/>
            <a:ext cx="685800" cy="762000"/>
          </a:xfrm>
          <a:prstGeom prst="ellipse">
            <a:avLst/>
          </a:prstGeom>
          <a:solidFill>
            <a:srgbClr val="FF0000"/>
          </a:solidFill>
          <a:ln w="57150">
            <a:solidFill>
              <a:schemeClr val="accent2">
                <a:lumMod val="60000"/>
                <a:lumOff val="40000"/>
              </a:schemeClr>
            </a:solidFill>
            <a:rou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pic>
        <p:nvPicPr>
          <p:cNvPr id="45" name="Chỗ dành sẵn cho Nội dung 4" descr="Ảnh có chứa trong nhà&#10;&#10;Mô tả được tạo tự độ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29" y="1569674"/>
            <a:ext cx="2050683" cy="1501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anim calcmode="lin" valueType="num">
                                      <p:cBhvr>
                                        <p:cTn id="21" dur="1000" fill="hold"/>
                                        <p:tgtEl>
                                          <p:spTgt spid="47"/>
                                        </p:tgtEl>
                                        <p:attrNameLst>
                                          <p:attrName>ppt_x</p:attrName>
                                        </p:attrNameLst>
                                      </p:cBhvr>
                                      <p:tavLst>
                                        <p:tav tm="0">
                                          <p:val>
                                            <p:strVal val="#ppt_x"/>
                                          </p:val>
                                        </p:tav>
                                        <p:tav tm="100000">
                                          <p:val>
                                            <p:strVal val="#ppt_x"/>
                                          </p:val>
                                        </p:tav>
                                      </p:tavLst>
                                    </p:anim>
                                    <p:anim calcmode="lin" valueType="num">
                                      <p:cBhvr>
                                        <p:cTn id="22" dur="1000" fill="hold"/>
                                        <p:tgtEl>
                                          <p:spTgt spid="4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circle(in)">
                                      <p:cBhvr>
                                        <p:cTn id="58" dur="2000"/>
                                        <p:tgtEl>
                                          <p:spTgt spid="1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circle(in)">
                                      <p:cBhvr>
                                        <p:cTn id="61" dur="2000"/>
                                        <p:tgtEl>
                                          <p:spTgt spid="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2000"/>
                                        <p:tgtEl>
                                          <p:spTgt spid="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ircle(in)">
                                      <p:cBhvr>
                                        <p:cTn id="73" dur="2000"/>
                                        <p:tgtEl>
                                          <p:spTgt spid="2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ircle(in)">
                                      <p:cBhvr>
                                        <p:cTn id="76" dur="2000"/>
                                        <p:tgtEl>
                                          <p:spTgt spid="2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ircle(in)">
                                      <p:cBhvr>
                                        <p:cTn id="79" dur="2000"/>
                                        <p:tgtEl>
                                          <p:spTgt spid="2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circle(in)">
                                      <p:cBhvr>
                                        <p:cTn id="88" dur="2000"/>
                                        <p:tgtEl>
                                          <p:spTgt spid="3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circle(in)">
                                      <p:cBhvr>
                                        <p:cTn id="91" dur="2000"/>
                                        <p:tgtEl>
                                          <p:spTgt spid="26"/>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circle(in)">
                                      <p:cBhvr>
                                        <p:cTn id="94" dur="2000"/>
                                        <p:tgtEl>
                                          <p:spTgt spid="29"/>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circle(in)">
                                      <p:cBhvr>
                                        <p:cTn id="97" dur="2000"/>
                                        <p:tgtEl>
                                          <p:spTgt spid="1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circle(in)">
                                      <p:cBhvr>
                                        <p:cTn id="100" dur="2000"/>
                                        <p:tgtEl>
                                          <p:spTgt spid="18"/>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circle(in)">
                                      <p:cBhvr>
                                        <p:cTn id="103" dur="2000"/>
                                        <p:tgtEl>
                                          <p:spTgt spid="21"/>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circle(in)">
                                      <p:cBhvr>
                                        <p:cTn id="106" dur="2000"/>
                                        <p:tgtEl>
                                          <p:spTgt spid="14"/>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circle(in)">
                                      <p:cBhvr>
                                        <p:cTn id="109" dur="2000"/>
                                        <p:tgtEl>
                                          <p:spTgt spid="17"/>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circle(in)">
                                      <p:cBhvr>
                                        <p:cTn id="112" dur="2000"/>
                                        <p:tgtEl>
                                          <p:spTgt spid="20"/>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circle(in)">
                                      <p:cBhvr>
                                        <p:cTn id="115" dur="2000"/>
                                        <p:tgtEl>
                                          <p:spTgt spid="13"/>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circle(in)">
                                      <p:cBhvr>
                                        <p:cTn id="118" dur="2000"/>
                                        <p:tgtEl>
                                          <p:spTgt spid="16"/>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circle(in)">
                                      <p:cBhvr>
                                        <p:cTn id="121" dur="2000"/>
                                        <p:tgtEl>
                                          <p:spTgt spid="19"/>
                                        </p:tgtEl>
                                      </p:cBhvr>
                                    </p:animEffect>
                                  </p:childTnLst>
                                </p:cTn>
                              </p:par>
                              <p:par>
                                <p:cTn id="122" presetID="6" presetClass="entr" presetSubtype="16"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circle(in)">
                                      <p:cBhvr>
                                        <p:cTn id="124" dur="2000"/>
                                        <p:tgtEl>
                                          <p:spTgt spid="42"/>
                                        </p:tgtEl>
                                      </p:cBhvr>
                                    </p:animEffect>
                                  </p:childTnLst>
                                </p:cTn>
                              </p:par>
                              <p:par>
                                <p:cTn id="125" presetID="6"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circle(in)">
                                      <p:cBhvr>
                                        <p:cTn id="127" dur="2000"/>
                                        <p:tgtEl>
                                          <p:spTgt spid="44"/>
                                        </p:tgtEl>
                                      </p:cBhvr>
                                    </p:animEffect>
                                  </p:childTnLst>
                                </p:cTn>
                              </p:par>
                              <p:par>
                                <p:cTn id="128" presetID="6" presetClass="entr" presetSubtype="16"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circle(in)">
                                      <p:cBhvr>
                                        <p:cTn id="130" dur="2000"/>
                                        <p:tgtEl>
                                          <p:spTgt spid="43"/>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circle(in)">
                                      <p:cBhvr>
                                        <p:cTn id="13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4" grpId="0" animBg="1"/>
      <p:bldP spid="35" grpId="0" animBg="1"/>
      <p:bldP spid="40" grpId="0"/>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172192" y="70462"/>
            <a:ext cx="5738486"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a:solidFill>
                  <a:schemeClr val="tx1"/>
                </a:solidFill>
              </a:rPr>
              <a:t>Thông tin 1, 2, 3 SHS tr.52,53.</a:t>
            </a:r>
            <a:endParaRPr lang="en-US" sz="2800" kern="0" dirty="0">
              <a:solidFill>
                <a:schemeClr val="tx1"/>
              </a:solidFill>
              <a:latin typeface="Times New Roman" panose="02020603050405020304" pitchFamily="18" charset="0"/>
              <a:ea typeface="Times New Roman" panose="02020603050405020304" pitchFamily="18" charset="0"/>
            </a:endParaRPr>
          </a:p>
        </p:txBody>
      </p:sp>
      <p:cxnSp>
        <p:nvCxnSpPr>
          <p:cNvPr id="7" name="Straight Arrow Connector 6"/>
          <p:cNvCxnSpPr>
            <a:stCxn id="6" idx="3"/>
            <a:endCxn id="19" idx="1"/>
          </p:cNvCxnSpPr>
          <p:nvPr/>
        </p:nvCxnSpPr>
        <p:spPr>
          <a:xfrm flipV="1">
            <a:off x="5910678" y="566850"/>
            <a:ext cx="479866" cy="153852"/>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802669" y="2216728"/>
            <a:ext cx="1171270" cy="77311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a:t>
            </a:r>
            <a:endParaRPr kumimoji="0" lang="en-US" sz="2800" b="0" i="0" u="none" strike="noStrike" kern="1200" cap="none" spc="0" normalizeH="0" baseline="0" noProof="0" dirty="0">
              <a:ln>
                <a:noFill/>
              </a:ln>
              <a:solidFill>
                <a:prstClr val="black"/>
              </a:solidFill>
              <a:effectLst/>
              <a:uLnTx/>
              <a:uFillTx/>
              <a:latin typeface="SVN-Vanilla Daisy Pro" panose="00000500000000000000" pitchFamily="2" charset="0"/>
              <a:ea typeface="+mn-ea"/>
              <a:cs typeface="Times" panose="02020603050405020304" pitchFamily="18" charset="0"/>
            </a:endParaRPr>
          </a:p>
        </p:txBody>
      </p:sp>
      <p:sp>
        <p:nvSpPr>
          <p:cNvPr id="9" name="Rectangle: Rounded Corners 15"/>
          <p:cNvSpPr/>
          <p:nvPr/>
        </p:nvSpPr>
        <p:spPr>
          <a:xfrm>
            <a:off x="4575240" y="2032000"/>
            <a:ext cx="1335438" cy="9024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b</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23"/>
          <p:cNvSpPr/>
          <p:nvPr/>
        </p:nvSpPr>
        <p:spPr>
          <a:xfrm>
            <a:off x="56452" y="3325126"/>
            <a:ext cx="2728312" cy="31022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i="1">
                <a:solidFill>
                  <a:schemeClr val="tx1"/>
                </a:solidFill>
              </a:rPr>
              <a:t>Các thông tin, trường hợp trên đề cập đến tai nạn cháy nhà, tai nạn nổ bom, tai nạn ngộ độc thực phẩm.</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24"/>
          <p:cNvSpPr/>
          <p:nvPr/>
        </p:nvSpPr>
        <p:spPr>
          <a:xfrm>
            <a:off x="3033484" y="3283766"/>
            <a:ext cx="4426858" cy="32971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a:solidFill>
                  <a:schemeClr val="tx1"/>
                </a:solidFill>
              </a:rPr>
              <a:t>Hành vi của bạn HS trong bức tranh 1 sẽ dẫn đến nguy cơ cháy, nổ ở cây xăng. Hành vi của bạn nam trong bức tranh 2 có thể dẫn đến nguy cơ bắn nhầm người khác hoặc phát súng nổ khiến hai bạn bị thương, thậm chí nguy hiểm đến tính mạng.</a:t>
            </a:r>
            <a:endParaRPr lang="en-US" sz="2400">
              <a:solidFill>
                <a:schemeClr val="tx1"/>
              </a:solidFill>
            </a:endParaRPr>
          </a:p>
        </p:txBody>
      </p:sp>
      <p:sp>
        <p:nvSpPr>
          <p:cNvPr id="13" name="Rectangle: Rounded Corners 25"/>
          <p:cNvSpPr/>
          <p:nvPr/>
        </p:nvSpPr>
        <p:spPr>
          <a:xfrm>
            <a:off x="7692570" y="201090"/>
            <a:ext cx="4407401" cy="646202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a:solidFill>
                  <a:schemeClr val="tx1"/>
                </a:solidFill>
              </a:rPr>
              <a:t>+ Trong trường hợp 1: Tai nạn cháy nhà đã khiến M rất sợ hãi, bị ngạt khói và bỏng 30% cơ thể, đồng thời thiêu rụi nhiều tài sản có giá trị.</a:t>
            </a:r>
            <a:endParaRPr lang="en-US" sz="2400">
              <a:solidFill>
                <a:schemeClr val="tx1"/>
              </a:solidFill>
            </a:endParaRPr>
          </a:p>
          <a:p>
            <a:pPr algn="just"/>
            <a:r>
              <a:rPr lang="en-US" sz="2400">
                <a:solidFill>
                  <a:schemeClr val="tx1"/>
                </a:solidFill>
              </a:rPr>
              <a:t>+ </a:t>
            </a:r>
            <a:r>
              <a:rPr lang="en-US" sz="2400" i="1">
                <a:solidFill>
                  <a:schemeClr val="tx1"/>
                </a:solidFill>
              </a:rPr>
              <a:t>Trường hợp 2: Tai nạn nổ bom đã khiến một cháu bé và con trai ông C tử vong, ông C bị thương nặng.</a:t>
            </a:r>
            <a:endParaRPr lang="en-US" sz="2400">
              <a:solidFill>
                <a:schemeClr val="tx1"/>
              </a:solidFill>
            </a:endParaRPr>
          </a:p>
          <a:p>
            <a:pPr algn="just"/>
            <a:r>
              <a:rPr lang="en-US" sz="2400">
                <a:solidFill>
                  <a:schemeClr val="tx1"/>
                </a:solidFill>
              </a:rPr>
              <a:t>+ </a:t>
            </a:r>
            <a:r>
              <a:rPr lang="en-US" sz="2400" i="1">
                <a:solidFill>
                  <a:schemeClr val="tx1"/>
                </a:solidFill>
              </a:rPr>
              <a:t>Trường hợp 3: Từ ngày 18-6-2022 đến ngày 17-7-2022, cả nước có 85 người ngộ độc thực phẩm; trong 7 tháng đầu năm 2022, cả nước có 357 người ngộ độc, trong đó có 2 người tử vong.</a:t>
            </a:r>
            <a:endParaRPr lang="en-US" sz="2400">
              <a:solidFill>
                <a:schemeClr val="tx1"/>
              </a:solidFill>
            </a:endParaRPr>
          </a:p>
        </p:txBody>
      </p:sp>
      <p:cxnSp>
        <p:nvCxnSpPr>
          <p:cNvPr id="14" name="Straight Arrow Connector 13"/>
          <p:cNvCxnSpPr>
            <a:stCxn id="6" idx="2"/>
          </p:cNvCxnSpPr>
          <p:nvPr/>
        </p:nvCxnSpPr>
        <p:spPr>
          <a:xfrm flipH="1">
            <a:off x="1538514" y="1370942"/>
            <a:ext cx="1502921" cy="84578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9" idx="0"/>
          </p:cNvCxnSpPr>
          <p:nvPr/>
        </p:nvCxnSpPr>
        <p:spPr>
          <a:xfrm>
            <a:off x="3041435" y="1370942"/>
            <a:ext cx="2201524" cy="66105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88304" y="2989847"/>
            <a:ext cx="5907" cy="29391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5376672" y="2946305"/>
            <a:ext cx="0" cy="378821"/>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a:endCxn id="13" idx="1"/>
          </p:cNvCxnSpPr>
          <p:nvPr/>
        </p:nvCxnSpPr>
        <p:spPr>
          <a:xfrm>
            <a:off x="7249039" y="932610"/>
            <a:ext cx="443531" cy="249949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p:cNvSpPr/>
          <p:nvPr/>
        </p:nvSpPr>
        <p:spPr>
          <a:xfrm>
            <a:off x="6390544" y="201090"/>
            <a:ext cx="1161671" cy="73152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2600</Words>
  <Application>Microsoft Office PowerPoint</Application>
  <PresentationFormat>Widescreen</PresentationFormat>
  <Paragraphs>152</Paragraphs>
  <Slides>29</Slides>
  <Notes>4</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29</vt:i4>
      </vt:variant>
    </vt:vector>
  </HeadingPairs>
  <TitlesOfParts>
    <vt:vector size="51" baseType="lpstr">
      <vt:lpstr>#9Slide05 Atlantika</vt:lpstr>
      <vt:lpstr>#9Slide05 Brannboll Ny</vt:lpstr>
      <vt:lpstr>#9Slide05 Fourth</vt:lpstr>
      <vt:lpstr>#9Slide05 Israquella</vt:lpstr>
      <vt:lpstr>Arial</vt:lpstr>
      <vt:lpstr>Baloo 2</vt:lpstr>
      <vt:lpstr>Calibri</vt:lpstr>
      <vt:lpstr>Calibri Light</vt:lpstr>
      <vt:lpstr>ITC Avant Garde Std Bk</vt:lpstr>
      <vt:lpstr>Sniglet</vt:lpstr>
      <vt:lpstr>SVN-Vanilla Daisy Pro</vt:lpstr>
      <vt:lpstr>Times New Roman</vt:lpstr>
      <vt:lpstr>方正静蕾简体</vt:lpstr>
      <vt:lpstr>Office Theme</vt:lpstr>
      <vt:lpstr>1_Office Theme</vt:lpstr>
      <vt:lpstr>1_Thiết kế: Thạch Trương Thảo (0987 039 863)</vt:lpstr>
      <vt:lpstr>2_Office Theme</vt:lpstr>
      <vt:lpstr>Mental Health Awareness Training Workshop by Slidesgo</vt:lpstr>
      <vt:lpstr>3_Office Theme</vt:lpstr>
      <vt:lpstr>30_Office Theme</vt:lpstr>
      <vt:lpstr>27_Office Theme</vt:lpstr>
      <vt:lpstr>3_Thiết kế: Thạch Trương Thảo (0987 039 863)</vt:lpstr>
      <vt:lpstr>PowerPoint Presentation</vt:lpstr>
      <vt:lpstr>PowerPoint Presentation</vt:lpstr>
      <vt:lpstr>Vụ cháy khu nhà kho hóa chất ở  thành phố Thiên Tân (Trung Quốc) </vt:lpstr>
      <vt:lpstr>PowerPoint Presentation</vt:lpstr>
      <vt:lpstr>CÁC LOẠI, NGUY CƠ VÀ HẬU QUẢ  CỦA TAI NẠN VŨ KHÍ, CHÁY, NỔ  VÀ CÁC CHẤT ĐỘC HẠI.</vt:lpstr>
      <vt:lpstr>PowerPoint Presentation</vt:lpstr>
      <vt:lpstr>PowerPoint Presentation</vt:lpstr>
      <vt:lpstr>PowerPoint Presentation</vt:lpstr>
      <vt:lpstr>PowerPoint Presentation</vt:lpstr>
      <vt:lpstr>PowerPoint Presentation</vt:lpstr>
      <vt:lpstr>PowerPoint Presentation</vt:lpstr>
      <vt:lpstr>MỘT SỐ QUY ĐỊNH CƠ BẢN  CỦA PHÁP LUẬT VỀ PHÒNG NGỪA  TAI NẠN VỤ KHÍ, CHÁY, NỔ  VÀ CÁC CHẤT ĐỘC HẠI</vt:lpstr>
      <vt:lpstr>PowerPoint Presentation</vt:lpstr>
      <vt:lpstr>PowerPoint Presentation</vt:lpstr>
      <vt:lpstr>PowerPoint Presentation</vt:lpstr>
      <vt:lpstr>PowerPoint Presentation</vt:lpstr>
      <vt:lpstr>PowerPoint Presentation</vt:lpstr>
      <vt:lpstr>TRÁCH NHIỆM CỦA CÔNG DÂN TRONG VIỆC  PHÒNG NGỪA TAI NẠN VŨ KHÍ, CHÁY, NỔ VÀ CÁC CHẤT ĐỘC HẠI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dong dang tran trung</cp:lastModifiedBy>
  <cp:revision>201</cp:revision>
  <dcterms:created xsi:type="dcterms:W3CDTF">2021-07-15T15:36:00Z</dcterms:created>
  <dcterms:modified xsi:type="dcterms:W3CDTF">2025-04-30T12:29:03Z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D7F6AE4657C042C48DE0E034E9D8B787_13</vt:lpwstr>
  </property>
  <property fmtid="{D5CDD505-2E9C-101B-9397-08002B2CF9AE}" pid="3" name="KSOProductBuildVer">
    <vt:lpwstr>1033-12.2.0.13215</vt:lpwstr>
  </property>
</Properties>
</file>