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6" r:id="rId4"/>
    <p:sldMasterId id="2147483700" r:id="rId5"/>
  </p:sldMasterIdLst>
  <p:notesMasterIdLst>
    <p:notesMasterId r:id="rId42"/>
  </p:notesMasterIdLst>
  <p:sldIdLst>
    <p:sldId id="470" r:id="rId6"/>
    <p:sldId id="399" r:id="rId7"/>
    <p:sldId id="634" r:id="rId8"/>
    <p:sldId id="635" r:id="rId9"/>
    <p:sldId id="264" r:id="rId10"/>
    <p:sldId id="522" r:id="rId11"/>
    <p:sldId id="496" r:id="rId12"/>
    <p:sldId id="636" r:id="rId13"/>
    <p:sldId id="400" r:id="rId14"/>
    <p:sldId id="261" r:id="rId15"/>
    <p:sldId id="401" r:id="rId16"/>
    <p:sldId id="631" r:id="rId17"/>
    <p:sldId id="623" r:id="rId18"/>
    <p:sldId id="620" r:id="rId19"/>
    <p:sldId id="267" r:id="rId20"/>
    <p:sldId id="403" r:id="rId21"/>
    <p:sldId id="630" r:id="rId22"/>
    <p:sldId id="637" r:id="rId23"/>
    <p:sldId id="368" r:id="rId24"/>
    <p:sldId id="587" r:id="rId25"/>
    <p:sldId id="605" r:id="rId26"/>
    <p:sldId id="639" r:id="rId27"/>
    <p:sldId id="622" r:id="rId28"/>
    <p:sldId id="638" r:id="rId29"/>
    <p:sldId id="640" r:id="rId30"/>
    <p:sldId id="633" r:id="rId31"/>
    <p:sldId id="642" r:id="rId32"/>
    <p:sldId id="570" r:id="rId33"/>
    <p:sldId id="616" r:id="rId34"/>
    <p:sldId id="574" r:id="rId35"/>
    <p:sldId id="643" r:id="rId36"/>
    <p:sldId id="596" r:id="rId37"/>
    <p:sldId id="644" r:id="rId38"/>
    <p:sldId id="598" r:id="rId39"/>
    <p:sldId id="645" r:id="rId40"/>
    <p:sldId id="59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59EAF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 snapToGrid="0">
      <p:cViewPr varScale="1">
        <p:scale>
          <a:sx n="61" d="100"/>
          <a:sy n="61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4C70-CDF3-4266-AEDC-CA3308B47CD1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8537F-FA8E-4595-A01B-F03C947D33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28537F-FA8E-4595-A01B-F03C947D33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#9Slide05 Brannboll Ny" panose="02000000000000000000" pitchFamily="2" charset="0"/>
              </a:rPr>
              <a:t>Vũ Thị Ánh Tuyết- Trường THCS Tô Hiệu- Lê Chân –Hải Phòng</a:t>
            </a:r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#9Slide05 Brannboll Ny" panose="02000000000000000000" pitchFamily="2" charset="0"/>
              </a:rPr>
              <a:t>Vũ Thị Ánh Tuyết- Trường THCS Tô Hiệu- Lê Chân –Hải Phòng</a:t>
            </a:r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#9Slide05 Brannboll Ny" panose="02000000000000000000" pitchFamily="2" charset="0"/>
              </a:rPr>
              <a:t>Vũ Thị Ánh Tuyết- Trường THCS Tô Hiệu- Lê Chân –Hải Phòng</a:t>
            </a:r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8537F-FA8E-4595-A01B-F03C947D334F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4C4357-4527-4A6F-8FC0-A5E3D696D97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E2CF07-AA09-4F84-AF7C-19256C76E8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6516AC-313E-4608-9742-C335A814F6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F0C99E-C4F9-4DAB-AB94-365632577A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DF32A-0D3B-4C75-8DD7-AA48D6922F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43E404-FC01-4AA8-BA2C-0B43F9F4654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82B273-D1F6-4A9F-B39B-4CB0975525D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172FB2E-4EC8-4834-B1D2-76071FCAAD5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ADDCB5-33A6-452D-A1F1-9622C8FF3C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6D1EBA-6041-4BF5-8ECE-C912A55FA93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35837B-5167-4CAC-B53D-C2801750461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187384-1631-427A-8C6B-43ABBF2F17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DC84-101E-4200-BC11-5EC8B9D60496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FB1BA9-448A-466D-888E-000648E1113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30/04/2025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slow" advClick="0" advTm="1000">
    <p:push dir="u"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8.png"/><Relationship Id="rId7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/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/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/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/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/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/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/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/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/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372575" y="1605933"/>
            <a:ext cx="4484183" cy="2584916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algn="ctr" defTabSz="914400"/>
            <a:r>
              <a:rPr lang="vi-VN" sz="5400" b="1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MỤC TIÊU CÁ NHÂN</a:t>
            </a:r>
            <a:endParaRPr lang="en-US" sz="5400" b="1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155" y="857289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400"/>
            <a:r>
              <a:rPr lang="en-US" sz="5400" b="1" dirty="0" err="1">
                <a:solidFill>
                  <a:srgbClr val="01B3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01B3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5983527" y="2188654"/>
            <a:ext cx="4484183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algn="ctr" defTabSz="914400"/>
            <a:r>
              <a:rPr lang="vi-VN" sz="5400" b="1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MỞ ĐẦU</a:t>
            </a:r>
            <a:endParaRPr lang="en-US" sz="5400" b="1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3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-704537" y="-599608"/>
            <a:ext cx="11642472" cy="77349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220876" y="686231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>
              <a:fillRect/>
            </a:stretch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>
              <a:fillRect/>
            </a:stretch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890185" y="1258177"/>
            <a:ext cx="9095016" cy="4591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latin typeface="#9Slide05 SVNVanilla Daisy Pro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8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-764498" y="298729"/>
            <a:ext cx="13326255" cy="2862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0155" y="198217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>
                <a:fillRect/>
              </a:stretch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>
                <a:fillRect/>
              </a:stretch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41716" y="1139534"/>
            <a:ext cx="1065534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 cần thiết phải xác định mục tiêu cá nhân</a:t>
            </a:r>
            <a:endParaRPr lang="en-US" sz="4000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34" y="20185"/>
            <a:ext cx="11077731" cy="3408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34" y="3266409"/>
            <a:ext cx="11077731" cy="35714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99" y="-20430"/>
            <a:ext cx="5443575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327370" y="198537"/>
            <a:ext cx="4345937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628371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1776770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441B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Ý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cả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nhóm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đề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16935" y="1105107"/>
            <a:ext cx="5043341" cy="4082892"/>
            <a:chOff x="7704888" y="1384847"/>
            <a:chExt cx="5043341" cy="4082892"/>
          </a:xfrm>
        </p:grpSpPr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9" name="Oval 10"/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0" name="Oval 11"/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Oval 12"/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" name="Oval 13"/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3" name="Text Box 14"/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 Box 15"/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 Box 16"/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17"/>
            <p:cNvSpPr>
              <a:spLocks noChangeArrowheads="1"/>
            </p:cNvSpPr>
            <p:nvPr/>
          </p:nvSpPr>
          <p:spPr bwMode="auto">
            <a:xfrm>
              <a:off x="7704888" y="1384847"/>
              <a:ext cx="50433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Kĩ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thuật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nl-NL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“Khăn trải bàn”</a:t>
              </a:r>
              <a:r>
                <a:rPr kumimoji="0" lang="nl-NL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82786" y="79138"/>
            <a:ext cx="3959895" cy="83099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57150">
            <a:solidFill>
              <a:srgbClr val="4472C4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GÓC CHIA SẺ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065" y="2171222"/>
            <a:ext cx="6084335" cy="3298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28371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 sz="1800">
              <a:solidFill>
                <a:srgbClr val="DDDDDD"/>
              </a:solidFill>
              <a:latin typeface="SVN-Vanilla Daisy Pro" panose="00000500000000000000" pitchFamily="2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776770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C441B"/>
              </a:solidFill>
              <a:latin typeface="SVN-Vanilla Daisy Pro" panose="000005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Ý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kiến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chung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của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cả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nhóm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về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chủ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đề</a:t>
            </a:r>
            <a:endParaRPr lang="en-US" b="1" kern="0" dirty="0">
              <a:solidFill>
                <a:srgbClr val="FF0000"/>
              </a:solidFill>
              <a:latin typeface="SVN-Vanilla Daisy Pro" panose="000005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16935" y="1105107"/>
            <a:ext cx="4775327" cy="4082892"/>
            <a:chOff x="7704888" y="1384847"/>
            <a:chExt cx="4775327" cy="4082892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1</a:t>
              </a:r>
            </a:p>
          </p:txBody>
        </p:sp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3</a:t>
              </a:r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4</a:t>
              </a:r>
            </a:p>
          </p:txBody>
        </p:sp>
        <p:sp>
          <p:nvSpPr>
            <p:cNvPr id="37" name="Oval 13"/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2</a:t>
              </a:r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7704888" y="1384847"/>
              <a:ext cx="47753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3600" kern="0" dirty="0" err="1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Kĩ</a:t>
              </a:r>
              <a:r>
                <a:rPr kumimoji="0" lang="en-US" altLang="en-US" sz="3600" kern="0" dirty="0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 </a:t>
              </a:r>
              <a:r>
                <a:rPr kumimoji="0" lang="en-US" altLang="en-US" sz="3600" kern="0" dirty="0" err="1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thuật</a:t>
              </a:r>
              <a:r>
                <a:rPr kumimoji="0" lang="en-US" altLang="en-US" sz="3600" kern="0" dirty="0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 </a:t>
              </a:r>
              <a:r>
                <a:rPr kumimoji="0" lang="nl-NL" altLang="en-US" sz="3600" b="1" kern="0" dirty="0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“Khăn trải bàn”</a:t>
              </a:r>
              <a:r>
                <a:rPr kumimoji="0" lang="nl-NL" altLang="en-US" sz="3600" kern="0" dirty="0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 </a:t>
              </a:r>
              <a:endParaRPr kumimoji="0" lang="en-US" altLang="en-US" sz="3600" kern="0" dirty="0">
                <a:solidFill>
                  <a:srgbClr val="FF0000"/>
                </a:solidFill>
                <a:latin typeface="#9Slide05 Brannboll Ny" panose="02000000000000000000" pitchFamily="2" charset="0"/>
              </a:endParaRPr>
            </a:p>
          </p:txBody>
        </p:sp>
      </p:grp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82786" y="79138"/>
            <a:ext cx="3959895" cy="83099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57150">
            <a:solidFill>
              <a:srgbClr val="4472C4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vi-VN" sz="4800" kern="0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GÓC CHIA SẺ</a:t>
            </a:r>
            <a:endParaRPr lang="ru-RU" sz="480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35189" y="113497"/>
            <a:ext cx="7274026" cy="6696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1: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2: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-1064301" y="-739667"/>
            <a:ext cx="13256302" cy="78790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923489" y="686231"/>
            <a:ext cx="2662067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>
              <a:fillRect/>
            </a:stretch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>
              <a:fillRect/>
            </a:stretch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80" y="2124343"/>
            <a:ext cx="9413040" cy="2609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-329783" y="596211"/>
            <a:ext cx="12521784" cy="266342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1417" y="249608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>
                <a:fillRect/>
              </a:stretch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>
                <a:fillRect/>
              </a:stretch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1716" y="1139534"/>
            <a:ext cx="106553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xác định mục tiêu cá nhân và lập kế hoạch thực hiện mục tiêu cá nhân.</a:t>
            </a:r>
            <a:endParaRPr lang="en-US" sz="4000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44" y="284814"/>
            <a:ext cx="11167672" cy="65731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404734"/>
            <a:ext cx="11907186" cy="59516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6" name="Rectangle: Rounded Corners 1"/>
          <p:cNvSpPr/>
          <p:nvPr/>
        </p:nvSpPr>
        <p:spPr>
          <a:xfrm>
            <a:off x="2419003" y="194888"/>
            <a:ext cx="6888480" cy="1300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(THẢO LUẬN NHÓM ĐÔI)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Rectangle: Rounded Corners 13"/>
          <p:cNvSpPr/>
          <p:nvPr/>
        </p:nvSpPr>
        <p:spPr>
          <a:xfrm>
            <a:off x="173717" y="2186247"/>
            <a:ext cx="11458650" cy="1996009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S.M.A.R.T: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pa-tanh.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23"/>
          <p:cNvSpPr/>
          <p:nvPr/>
        </p:nvSpPr>
        <p:spPr>
          <a:xfrm>
            <a:off x="715586" y="4629728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3" name="Rectangle: Rounded Corners 25"/>
          <p:cNvSpPr/>
          <p:nvPr/>
        </p:nvSpPr>
        <p:spPr>
          <a:xfrm>
            <a:off x="8749989" y="4821083"/>
            <a:ext cx="3332480" cy="18186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660303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48383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52974" y="4025207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angle: Rounded Corners 23"/>
          <p:cNvSpPr/>
          <p:nvPr/>
        </p:nvSpPr>
        <p:spPr>
          <a:xfrm>
            <a:off x="4748311" y="4669376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225321" y="1495368"/>
            <a:ext cx="0" cy="690879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1" y="241766"/>
            <a:ext cx="1069570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2515" y="2697969"/>
            <a:ext cx="11599635" cy="110799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Trò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chơi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: </a:t>
            </a:r>
            <a:r>
              <a:rPr kumimoji="1" lang="vi-VN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Người hoạch định tương lai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644825"/>
              </a:solidFill>
              <a:effectLst/>
              <a:uLnTx/>
              <a:uFillTx/>
              <a:latin typeface="#9Slide05 Brannboll Ny" panose="02000000000000000000" pitchFamily="2" charset="0"/>
              <a:ea typeface="inpin heiti" charset="-122"/>
              <a:cs typeface="inpin heiti" charset="-122"/>
            </a:endParaRPr>
          </a:p>
        </p:txBody>
      </p:sp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508640" y="-318863"/>
            <a:ext cx="1875686" cy="3157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2225" y="-2028313"/>
            <a:ext cx="4144378" cy="5206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9543" y="4136938"/>
            <a:ext cx="10582607" cy="21826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60020" algn="just">
              <a:spcAft>
                <a:spcPts val="800"/>
              </a:spcAft>
            </a:pPr>
            <a:r>
              <a:rPr lang="en-US" sz="2400" b="1" dirty="0" err="1">
                <a:effectLst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effectLst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effectLst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800"/>
              </a:spcAft>
              <a:tabLst>
                <a:tab pos="1898650" algn="l"/>
              </a:tabLst>
            </a:pPr>
            <a:r>
              <a:rPr lang="vi-VN" sz="2400" dirty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tổ chức cho HS chơi theo đội và chia lớp thành 2 đội.</a:t>
            </a:r>
            <a:endParaRPr lang="en-US" sz="2400" dirty="0">
              <a:effectLst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Phổ biến thể lệ: Hai đội sẽ cử đại diện lên chia sẻ mục tiêu cá nhân trong thời gian 2 phút. Hết thời gian quy định, bạn nào kể tên được nhiều hành động thực hiện mục tiêu cá nhân có tính khả thi hơn sẽ giành chiến thắng.</a:t>
            </a:r>
            <a:endParaRPr lang="en-US" sz="2400" dirty="0">
              <a:effectLst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5046" y="181458"/>
            <a:ext cx="609459" cy="609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02177"/>
          <a:ext cx="11734800" cy="4751359"/>
        </p:xfrm>
        <a:graphic>
          <a:graphicData uri="http://schemas.openxmlformats.org/drawingml/2006/table">
            <a:tbl>
              <a:tblPr firstRow="1" firstCol="1" bandRow="1"/>
              <a:tblGrid>
                <a:gridCol w="2520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4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55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“Think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lập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và hoàn thành phiếu bài tập số 1</a:t>
                      </a:r>
                      <a:r>
                        <a:rPr lang="en-US" sz="3200" baseline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:</a:t>
                      </a:r>
                      <a:endParaRPr lang="en-US" sz="3200" b="0" i="0" kern="1200" dirty="0">
                        <a:solidFill>
                          <a:schemeClr val="tx1"/>
                        </a:solidFill>
                        <a:effectLst/>
                        <a:latin typeface="#9Slide05 Brannboll Ny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cặp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đôi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“Pair”: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9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trình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bày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“Share”: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Chia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vừa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 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9" descr="Think, Pair, Share – phương pháp học tốt cho nhóm trẻ - CTH EDU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" y="0"/>
            <a:ext cx="3324357" cy="220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603429" y="312357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Thảo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luận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nhóm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đôi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#9Slide07 Marbelia Regular" panose="02000500000000000000" pitchFamily="2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 rot="198028">
            <a:off x="3129280" y="-151836"/>
            <a:ext cx="8001285" cy="1402334"/>
            <a:chOff x="5855626" y="-119829"/>
            <a:chExt cx="5927300" cy="3556577"/>
          </a:xfrm>
        </p:grpSpPr>
        <p:sp>
          <p:nvSpPr>
            <p:cNvPr id="16" name="Rectangle 15"/>
            <p:cNvSpPr/>
            <p:nvPr/>
          </p:nvSpPr>
          <p:spPr>
            <a:xfrm rot="21415615">
              <a:off x="6017340" y="626201"/>
              <a:ext cx="5027723" cy="2810547"/>
            </a:xfrm>
            <a:prstGeom prst="rect">
              <a:avLst/>
            </a:prstGeom>
            <a:noFill/>
            <a:ln w="57150" cap="flat" cmpd="sng" algn="ctr">
              <a:solidFill>
                <a:srgbClr val="AFC9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2800" l="46286" r="100000">
                          <a14:foregroundMark x1="4429" y1="30800" x2="4429" y2="30800"/>
                          <a14:foregroundMark x1="5714" y1="52000" x2="5714" y2="52400"/>
                          <a14:foregroundMark x1="6857" y1="64800" x2="6857" y2="64800"/>
                          <a14:foregroundMark x1="5714" y1="79400" x2="5714" y2="79400"/>
                          <a14:foregroundMark x1="16143" y1="79400" x2="16143" y2="79400"/>
                          <a14:foregroundMark x1="9143" y1="62000" x2="9143" y2="62000"/>
                          <a14:foregroundMark x1="9286" y1="62600" x2="5000" y2="65200"/>
                          <a14:foregroundMark x1="5857" y1="41400" x2="5857" y2="41400"/>
                          <a14:foregroundMark x1="3857" y1="19200" x2="3857" y2="19200"/>
                          <a14:foregroundMark x1="2571" y1="12600" x2="2571" y2="12600"/>
                          <a14:foregroundMark x1="5714" y1="71200" x2="5714" y2="71200"/>
                          <a14:foregroundMark x1="50143" y1="61000" x2="50143" y2="61000"/>
                          <a14:foregroundMark x1="41857" y1="78200" x2="41857" y2="78200"/>
                          <a14:foregroundMark x1="40143" y1="96400" x2="40143" y2="96400"/>
                          <a14:foregroundMark x1="51000" y1="62000" x2="51000" y2="62000"/>
                          <a14:foregroundMark x1="58857" y1="55200" x2="58857" y2="55200"/>
                          <a14:foregroundMark x1="70143" y1="57000" x2="70143" y2="57000"/>
                          <a14:foregroundMark x1="78714" y1="66400" x2="78714" y2="66400"/>
                          <a14:foregroundMark x1="84714" y1="78400" x2="84714" y2="78400"/>
                          <a14:foregroundMark x1="84429" y1="96200" x2="84429" y2="96200"/>
                          <a14:foregroundMark x1="43571" y1="71200" x2="43571" y2="71200"/>
                          <a14:foregroundMark x1="42571" y1="74200" x2="45000" y2="69800"/>
                          <a14:foregroundMark x1="45429" y1="64000" x2="45429" y2="64000"/>
                          <a14:foregroundMark x1="46571" y1="58600" x2="46571" y2="58600"/>
                          <a14:foregroundMark x1="44286" y1="55600" x2="44286" y2="55600"/>
                          <a14:foregroundMark x1="79429" y1="65400" x2="79429" y2="65400"/>
                          <a14:foregroundMark x1="75571" y1="61200" x2="75571" y2="61200"/>
                          <a14:foregroundMark x1="74714" y1="60400" x2="74714" y2="60400"/>
                          <a14:foregroundMark x1="76286" y1="62600" x2="76286" y2="62600"/>
                          <a14:foregroundMark x1="71000" y1="59200" x2="71000" y2="59200"/>
                          <a14:foregroundMark x1="73571" y1="60200" x2="73571" y2="60200"/>
                          <a14:foregroundMark x1="49286" y1="6800" x2="49286" y2="6800"/>
                          <a14:foregroundMark x1="54714" y1="7800" x2="54714" y2="7800"/>
                          <a14:foregroundMark x1="49286" y1="8600" x2="49286" y2="8600"/>
                          <a14:foregroundMark x1="59143" y1="6400" x2="59143" y2="6400"/>
                          <a14:foregroundMark x1="60286" y1="6200" x2="60286" y2="6200"/>
                          <a14:foregroundMark x1="65714" y1="6600" x2="65714" y2="6600"/>
                          <a14:foregroundMark x1="56714" y1="6200" x2="56714" y2="6200"/>
                          <a14:foregroundMark x1="53000" y1="6600" x2="53000" y2="6600"/>
                          <a14:foregroundMark x1="48714" y1="13000" x2="48714" y2="13000"/>
                          <a14:foregroundMark x1="48714" y1="14600" x2="48714" y2="14600"/>
                          <a14:foregroundMark x1="48857" y1="16800" x2="48857" y2="16800"/>
                          <a14:foregroundMark x1="48857" y1="19800" x2="48857" y2="19800"/>
                          <a14:foregroundMark x1="49000" y1="22200" x2="49000" y2="22200"/>
                          <a14:foregroundMark x1="49000" y1="24600" x2="49000" y2="24600"/>
                          <a14:foregroundMark x1="49143" y1="26400" x2="49143" y2="26400"/>
                          <a14:foregroundMark x1="49286" y1="29400" x2="49286" y2="29400"/>
                          <a14:foregroundMark x1="49143" y1="31800" x2="49143" y2="31800"/>
                          <a14:foregroundMark x1="49143" y1="34600" x2="49143" y2="35200"/>
                          <a14:foregroundMark x1="49143" y1="38200" x2="49143" y2="38600"/>
                          <a14:foregroundMark x1="49286" y1="40200" x2="49286" y2="40200"/>
                          <a14:foregroundMark x1="49571" y1="43200" x2="49571" y2="43200"/>
                          <a14:foregroundMark x1="49714" y1="45600" x2="49714" y2="45600"/>
                          <a14:foregroundMark x1="48571" y1="19000" x2="48429" y2="18600"/>
                          <a14:foregroundMark x1="48429" y1="14000" x2="48429" y2="14000"/>
                          <a14:foregroundMark x1="48429" y1="12600" x2="48429" y2="12600"/>
                          <a14:foregroundMark x1="48143" y1="10400" x2="48143" y2="10400"/>
                          <a14:foregroundMark x1="49000" y1="36600" x2="49000" y2="37200"/>
                          <a14:foregroundMark x1="49429" y1="40000" x2="49429" y2="40600"/>
                          <a14:foregroundMark x1="49714" y1="47200" x2="49714" y2="47200"/>
                          <a14:foregroundMark x1="49857" y1="49600" x2="49857" y2="49600"/>
                          <a14:foregroundMark x1="49857" y1="55600" x2="49857" y2="55600"/>
                          <a14:foregroundMark x1="80000" y1="65600" x2="80000" y2="65600"/>
                          <a14:foregroundMark x1="82714" y1="73800" x2="82714" y2="73800"/>
                          <a14:foregroundMark x1="83571" y1="79200" x2="83571" y2="79200"/>
                          <a14:foregroundMark x1="81571" y1="72000" x2="81571" y2="72000"/>
                          <a14:foregroundMark x1="81000" y1="69600" x2="81000" y2="69600"/>
                          <a14:foregroundMark x1="84429" y1="84800" x2="84429" y2="84800"/>
                          <a14:foregroundMark x1="84571" y1="90000" x2="84571" y2="90000"/>
                          <a14:foregroundMark x1="81429" y1="5200" x2="81429" y2="5200"/>
                          <a14:foregroundMark x1="88571" y1="4600" x2="88571" y2="4600"/>
                          <a14:foregroundMark x1="93429" y1="3400" x2="93429" y2="3400"/>
                          <a14:foregroundMark x1="94714" y1="4400" x2="94714" y2="4400"/>
                          <a14:foregroundMark x1="77286" y1="4800" x2="77286" y2="4800"/>
                          <a14:foregroundMark x1="76000" y1="5400" x2="76000" y2="5400"/>
                          <a14:foregroundMark x1="72429" y1="5800" x2="72429" y2="5800"/>
                          <a14:foregroundMark x1="68286" y1="5600" x2="68286" y2="5600"/>
                          <a14:foregroundMark x1="79286" y1="4800" x2="79286" y2="4800"/>
                          <a14:foregroundMark x1="89571" y1="4400" x2="89571" y2="4400"/>
                          <a14:foregroundMark x1="94143" y1="8200" x2="94143" y2="8200"/>
                          <a14:foregroundMark x1="51571" y1="60000" x2="51571" y2="60000"/>
                          <a14:foregroundMark x1="8429" y1="76200" x2="8429" y2="76200"/>
                          <a14:foregroundMark x1="3571" y1="65000" x2="3571" y2="65000"/>
                          <a14:foregroundMark x1="8571" y1="69200" x2="8571" y2="69200"/>
                          <a14:foregroundMark x1="8143" y1="70600" x2="8143" y2="70600"/>
                          <a14:foregroundMark x1="3000" y1="69400" x2="3000" y2="69400"/>
                          <a14:foregroundMark x1="4714" y1="76000" x2="4714" y2="76000"/>
                          <a14:foregroundMark x1="7571" y1="81800" x2="7571" y2="81800"/>
                          <a14:foregroundMark x1="7429" y1="83600" x2="7429" y2="83600"/>
                          <a14:foregroundMark x1="2714" y1="79600" x2="2714" y2="79600"/>
                          <a14:foregroundMark x1="3429" y1="83000" x2="3429" y2="83000"/>
                          <a14:foregroundMark x1="10571" y1="84000" x2="10571" y2="84000"/>
                          <a14:foregroundMark x1="11286" y1="78600" x2="11286" y2="78600"/>
                          <a14:foregroundMark x1="10857" y1="74800" x2="10857" y2="74800"/>
                          <a14:foregroundMark x1="6143" y1="55800" x2="6143" y2="55800"/>
                          <a14:foregroundMark x1="5429" y1="46800" x2="5429" y2="46800"/>
                          <a14:foregroundMark x1="5571" y1="56600" x2="5571" y2="56600"/>
                          <a14:foregroundMark x1="16714" y1="80000" x2="16714" y2="80000"/>
                          <a14:foregroundMark x1="40714" y1="85600" x2="40714" y2="85600"/>
                          <a14:foregroundMark x1="40571" y1="90000" x2="40571" y2="90000"/>
                          <a14:foregroundMark x1="41000" y1="82600" x2="41000" y2="82600"/>
                          <a14:foregroundMark x1="40571" y1="86600" x2="40571" y2="86600"/>
                          <a14:foregroundMark x1="40714" y1="89600" x2="40714" y2="89600"/>
                          <a14:foregroundMark x1="40714" y1="83600" x2="40714" y2="83600"/>
                          <a14:foregroundMark x1="17714" y1="77200" x2="17714" y2="77200"/>
                          <a14:foregroundMark x1="87429" y1="4000" x2="87429" y2="4000"/>
                          <a14:foregroundMark x1="86429" y1="4600" x2="86429" y2="4600"/>
                          <a14:foregroundMark x1="85714" y1="5000" x2="85714" y2="5000"/>
                          <a14:foregroundMark x1="64000" y1="5800" x2="64000" y2="5800"/>
                          <a14:backgroundMark x1="47571" y1="4600" x2="49571" y2="2600"/>
                          <a14:backgroundMark x1="50429" y1="3200" x2="51571" y2="3400"/>
                          <a14:backgroundMark x1="53000" y1="3800" x2="53000" y2="3800"/>
                          <a14:backgroundMark x1="61714" y1="1600" x2="61714" y2="1600"/>
                          <a14:backgroundMark x1="65000" y1="2600" x2="65000" y2="2600"/>
                          <a14:backgroundMark x1="74714" y1="1400" x2="74714" y2="1400"/>
                          <a14:backgroundMark x1="76571" y1="1800" x2="76571" y2="1800"/>
                          <a14:backgroundMark x1="75429" y1="3800" x2="75429" y2="3800"/>
                          <a14:backgroundMark x1="77286" y1="1800" x2="77286" y2="1800"/>
                          <a14:backgroundMark x1="78714" y1="2000" x2="78714" y2="2000"/>
                          <a14:backgroundMark x1="78714" y1="2000" x2="78714" y2="2000"/>
                          <a14:backgroundMark x1="84429" y1="1400" x2="84429" y2="1400"/>
                          <a14:backgroundMark x1="86143" y1="1800" x2="86429" y2="2200"/>
                          <a14:backgroundMark x1="87714" y1="2200" x2="87714" y2="2200"/>
                          <a14:backgroundMark x1="86286" y1="4400" x2="86286" y2="4400"/>
                          <a14:backgroundMark x1="88857" y1="1800" x2="88857" y2="1800"/>
                          <a14:backgroundMark x1="95143" y1="1000" x2="95143" y2="1000"/>
                          <a14:backgroundMark x1="97000" y1="3200" x2="97000" y2="3200"/>
                          <a14:backgroundMark x1="96429" y1="6600" x2="96429" y2="6600"/>
                          <a14:backgroundMark x1="97000" y1="7800" x2="97000" y2="7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6" t="-6463" r="-779" b="87337"/>
            <a:stretch>
              <a:fillRect/>
            </a:stretch>
          </p:blipFill>
          <p:spPr>
            <a:xfrm>
              <a:off x="5855626" y="-119829"/>
              <a:ext cx="5927300" cy="1209103"/>
            </a:xfrm>
            <a:prstGeom prst="rect">
              <a:avLst/>
            </a:prstGeom>
          </p:spPr>
        </p:pic>
      </p:grpSp>
      <p:pic>
        <p:nvPicPr>
          <p:cNvPr id="20" name="Picture 12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>
            <a:fillRect/>
          </a:stretch>
        </p:blipFill>
        <p:spPr bwMode="auto">
          <a:xfrm>
            <a:off x="393446" y="2780676"/>
            <a:ext cx="2208127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8" b="29105"/>
          <a:stretch>
            <a:fillRect/>
          </a:stretch>
        </p:blipFill>
        <p:spPr bwMode="auto">
          <a:xfrm>
            <a:off x="393446" y="3959289"/>
            <a:ext cx="2208127" cy="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9"/>
          <a:stretch>
            <a:fillRect/>
          </a:stretch>
        </p:blipFill>
        <p:spPr bwMode="auto">
          <a:xfrm>
            <a:off x="306472" y="5375988"/>
            <a:ext cx="2084491" cy="13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86381" y="1408736"/>
            <a:ext cx="7133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Nhiệm vụ: Hoàn thành phiếu bài tập số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1"/>
          <p:cNvSpPr/>
          <p:nvPr/>
        </p:nvSpPr>
        <p:spPr>
          <a:xfrm>
            <a:off x="2215796" y="39498"/>
            <a:ext cx="6888480" cy="635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</a:p>
        </p:txBody>
      </p:sp>
      <p:graphicFrame>
        <p:nvGraphicFramePr>
          <p:cNvPr id="5" name="Table 6"/>
          <p:cNvGraphicFramePr>
            <a:graphicFrameLocks noGrp="1"/>
          </p:cNvGraphicFramePr>
          <p:nvPr/>
        </p:nvGraphicFramePr>
        <p:xfrm>
          <a:off x="324787" y="699262"/>
          <a:ext cx="11682334" cy="615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Xin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Mua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clip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Xin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Mua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45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4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5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tùy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clip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,...).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6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nhở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32407" y="136525"/>
            <a:ext cx="93271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1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95784" y="0"/>
          <a:ext cx="12000431" cy="680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clip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15-30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clip.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4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5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6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nhở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-1064301" y="-739667"/>
            <a:ext cx="13256302" cy="78790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923489" y="686231"/>
            <a:ext cx="2662067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>
              <a:fillRect/>
            </a:stretch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>
              <a:fillRect/>
            </a:stretch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096" y="869430"/>
            <a:ext cx="9084038" cy="5691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-1064301" y="-739667"/>
            <a:ext cx="13256302" cy="78790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923489" y="686231"/>
            <a:ext cx="2662067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>
              <a:fillRect/>
            </a:stretch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>
              <a:fillRect/>
            </a:stretch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83" y="1124262"/>
            <a:ext cx="9530714" cy="481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/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/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/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/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/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/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/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/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/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372575" y="1605933"/>
            <a:ext cx="4484183" cy="2584916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TIÊU CÁ NHÂN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155" y="857289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5983527" y="2505821"/>
            <a:ext cx="5835898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LUYỆN TẬP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3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557" y="331397"/>
            <a:ext cx="1106274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</a:rPr>
              <a:t>Em hãy phân loại các mục tiêu cá nhân dưới đây theo các lĩnh vực và theo thời gian.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a) Bạn T đặt mục tiêu năm 18 tuổi sẽ chinh phục đỉnh Phan-xi-păng, đỉnh núi cao nhất Việt Nam.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b) Anh K quyết tâm mỗi sáng sẽ dậy sớm chạy ba vòng quanh khu chung cư.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c) Chị M đặt mục tiêu trong tháng này sẽ đọc xong cuốn sách về kĩ năng làm việc nhóm và giải quyết vấn đề.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d) Bạn G đặt mục tiêu năm 24 tuổi sẽ trở thành nhà văn viết truyện cho thiếu nhi.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e) Mùa đông này, anh S sẽ quyên góp hai thùng quần áo ẩm cho trẻ em nghèo.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12" y="4569919"/>
            <a:ext cx="1791826" cy="2536577"/>
          </a:xfrm>
          <a:prstGeom prst="rect">
            <a:avLst/>
          </a:prstGeom>
        </p:spPr>
      </p:pic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269824" y="434715"/>
          <a:ext cx="11452485" cy="729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7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8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5655"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Trường hợp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loại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theo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gian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loại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theo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lĩnh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vực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68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a)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T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18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tuổi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chinh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đỉnh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Phan-xi-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păng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đỉnh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núi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nhất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Việt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Nam.</a:t>
                      </a:r>
                    </a:p>
                  </a:txBody>
                  <a:tcPr marL="76200" marR="76200" marT="76200" marB="76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dài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thân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655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b) Anh K quyết tâm mỗi sáng sẽ dậy sớm chạy ba vòng quanh khu chung cư.</a:t>
                      </a: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ngắn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sức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khỏe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868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c) Chị M đặt mục tiêu trong tháng này sẽ đọc xong cuốn sách về kĩ năng làm việc nhóm và giải quyết vấn đề.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ngắn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 tiêu phát triển bản thân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65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d)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24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tuổi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trở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nhà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truyện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.</a:t>
                      </a: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dài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nghề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nghiệp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565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e) Mùa đông này, anh S sẽ quyên góp hai thùng quần áo ẩm cho trẻ em nghèo.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 tiêu</a:t>
                      </a:r>
                    </a:p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ngắn hạn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xã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hội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102" y="1"/>
            <a:ext cx="12192000" cy="6857999"/>
          </a:xfrm>
          <a:prstGeom prst="rect">
            <a:avLst/>
          </a:prstGeom>
        </p:spPr>
      </p:pic>
      <p:pic>
        <p:nvPicPr>
          <p:cNvPr id="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788169" y="154860"/>
            <a:ext cx="58693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545585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1693984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441B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Ý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cả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nhóm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đề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34149" y="1105107"/>
            <a:ext cx="4779285" cy="4082892"/>
            <a:chOff x="7704888" y="1384847"/>
            <a:chExt cx="4779285" cy="4082892"/>
          </a:xfrm>
        </p:grpSpPr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kiến cá nhân</a:t>
              </a: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9" name="Oval 10"/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0" name="Oval 11"/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Oval 12"/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" name="Oval 13"/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3" name="Text Box 14"/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 Box 15"/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 Box 16"/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17"/>
            <p:cNvSpPr>
              <a:spLocks noChangeArrowheads="1"/>
            </p:cNvSpPr>
            <p:nvPr/>
          </p:nvSpPr>
          <p:spPr bwMode="auto">
            <a:xfrm>
              <a:off x="7704888" y="1384847"/>
              <a:ext cx="47792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Kĩ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thuật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nl-NL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“Khăn trải bàn”</a:t>
              </a:r>
              <a:r>
                <a:rPr kumimoji="0" lang="nl-NL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09786" y="893123"/>
            <a:ext cx="72231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Em hãy nhận xét mục tiêu và kế hoạch hành động của các bạn dưới đây và đưa ra góp ý để giúp bạn hoàn thiện:</a:t>
            </a:r>
          </a:p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a) Bạn K đặt mục tiêu cá nhân là có sức khoẻ tốt. Kế hoạch hành động của K là sẽ ăn đúng bữa và ăn nhiều rau xanh.</a:t>
            </a:r>
          </a:p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b) Bạn B lập mục tiêu và kế hoạch hành động như sau:</a:t>
            </a:r>
          </a:p>
        </p:txBody>
      </p:sp>
      <p:pic>
        <p:nvPicPr>
          <p:cNvPr id="4098" name="Picture 2" descr="Em hãy nhận xét mục tiêu và kế hoạch hành động của các bạn dưới đây và đưa ra góp ý để giúp bạn hoàn thiệ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48" y="3959274"/>
            <a:ext cx="5938022" cy="292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102" y="1"/>
            <a:ext cx="12192000" cy="6857999"/>
          </a:xfrm>
          <a:prstGeom prst="rect">
            <a:avLst/>
          </a:prstGeom>
        </p:spPr>
      </p:pic>
      <p:pic>
        <p:nvPicPr>
          <p:cNvPr id="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788169" y="154860"/>
            <a:ext cx="58693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545585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1693984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441B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Ý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cả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nhóm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đề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34149" y="1105107"/>
            <a:ext cx="4858113" cy="4082892"/>
            <a:chOff x="7704888" y="1384847"/>
            <a:chExt cx="4858113" cy="4082892"/>
          </a:xfrm>
        </p:grpSpPr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kiến cá nhân</a:t>
              </a: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9" name="Oval 10"/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0" name="Oval 11"/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Oval 12"/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" name="Oval 13"/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3" name="Text Box 14"/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 Box 15"/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 Box 16"/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17"/>
            <p:cNvSpPr>
              <a:spLocks noChangeArrowheads="1"/>
            </p:cNvSpPr>
            <p:nvPr/>
          </p:nvSpPr>
          <p:spPr bwMode="auto">
            <a:xfrm>
              <a:off x="7704888" y="1384847"/>
              <a:ext cx="48581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Kĩ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thuật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nl-NL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“Khăn trải bàn”</a:t>
              </a:r>
              <a:r>
                <a:rPr kumimoji="0" lang="nl-NL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85579" y="1784766"/>
            <a:ext cx="6672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-Trường hợp a)</a:t>
            </a:r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 Nhận xét: bạn K đã có ý thức đặt mục tiêu cá nhân. Những mục tiêu và kế hoạch bạn đưa ra chưa đầy đủ. Ví dụ:</a:t>
            </a:r>
          </a:p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+ Mục tiêu bạn K đưa ra thiếu dữ liệu về thời gian thực hiện.</a:t>
            </a:r>
          </a:p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+ Kế hoạch hành động chưa cụ thể.</a:t>
            </a:r>
          </a:p>
          <a:p>
            <a:pPr algn="just"/>
            <a:r>
              <a:rPr lang="vi-VN" sz="2800" b="1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Trường hợp b)</a:t>
            </a:r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 Nhận xét: bạn B đã biết cách xác định mục tiêu cá nhân và lập kế hoạch thực hiện mục tiêu ấy.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915620" y="3502195"/>
            <a:ext cx="4295235" cy="182228"/>
            <a:chOff x="1839287" y="5184146"/>
            <a:chExt cx="2767715" cy="95254"/>
          </a:xfrm>
        </p:grpSpPr>
        <p:grpSp>
          <p:nvGrpSpPr>
            <p:cNvPr id="16" name="组合 15"/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/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/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/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/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/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/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/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/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1183983" y="2593838"/>
            <a:ext cx="10732704" cy="923179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TIÊU CÁ NHÂN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2816" y="1763973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4038" y="4016376"/>
            <a:ext cx="609459" cy="6094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3706653"/>
            <a:ext cx="6794163" cy="2868557"/>
          </a:xfrm>
          <a:prstGeom prst="rect">
            <a:avLst/>
          </a:prstGeom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3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2" y="93929"/>
            <a:ext cx="12192000" cy="6857999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193" y="1893421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3" y="113165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22858PICdbgea5Gz679dY_PIC201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448" y="3002112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62" y="527973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/>
          <p:cNvGrpSpPr/>
          <p:nvPr/>
        </p:nvGrpSpPr>
        <p:grpSpPr>
          <a:xfrm>
            <a:off x="839449" y="0"/>
            <a:ext cx="10681175" cy="7359445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3" name="组合 14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1"/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0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106" name="Rectangle: Rounded Corners 1"/>
          <p:cNvSpPr/>
          <p:nvPr/>
        </p:nvSpPr>
        <p:spPr>
          <a:xfrm>
            <a:off x="134081" y="85922"/>
            <a:ext cx="4447275" cy="769760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CHƠI: ĐÓNG VAI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4967" y="1347035"/>
            <a:ext cx="7962066" cy="4163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2" y="93929"/>
            <a:ext cx="12192000" cy="6857999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193" y="1893421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3" y="113165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22858PICdbgea5Gz679dY_PIC201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448" y="3002112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62" y="527973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/>
          <p:cNvGrpSpPr/>
          <p:nvPr/>
        </p:nvGrpSpPr>
        <p:grpSpPr>
          <a:xfrm>
            <a:off x="839449" y="0"/>
            <a:ext cx="10681175" cy="7359445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3" name="组合 14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1"/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0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106" name="Rectangle: Rounded Corners 1"/>
          <p:cNvSpPr/>
          <p:nvPr/>
        </p:nvSpPr>
        <p:spPr>
          <a:xfrm>
            <a:off x="134081" y="85922"/>
            <a:ext cx="4447275" cy="769760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CHƠI: ĐÓNG VAI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2689" y="1557366"/>
            <a:ext cx="6986622" cy="3743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35734" y="509248"/>
            <a:ext cx="8182303" cy="5714857"/>
            <a:chOff x="114868" y="-346472"/>
            <a:chExt cx="7805125" cy="7426902"/>
          </a:xfrm>
        </p:grpSpPr>
        <p:pic>
          <p:nvPicPr>
            <p:cNvPr id="6" name="Google Shape;154;p8"/>
            <p:cNvPicPr preferRelativeResize="0"/>
            <p:nvPr/>
          </p:nvPicPr>
          <p:blipFill rotWithShape="1">
            <a:blip r:embed="rId3"/>
            <a:srcRect l="16992" t="-937" r="50159" b="17086"/>
            <a:stretch>
              <a:fillRect/>
            </a:stretch>
          </p:blipFill>
          <p:spPr>
            <a:xfrm>
              <a:off x="114868" y="-346472"/>
              <a:ext cx="7805125" cy="6999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55;p8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3068240" y="4750073"/>
              <a:ext cx="2072846" cy="23303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Shape 95"/>
          <p:cNvPicPr/>
          <p:nvPr/>
        </p:nvPicPr>
        <p:blipFill>
          <a:blip r:embed="rId5"/>
          <a:stretch>
            <a:fillRect/>
          </a:stretch>
        </p:blipFill>
        <p:spPr>
          <a:xfrm>
            <a:off x="7727206" y="1582104"/>
            <a:ext cx="4556234" cy="4766648"/>
          </a:xfrm>
          <a:prstGeom prst="rect">
            <a:avLst/>
          </a:prstGeom>
        </p:spPr>
      </p:pic>
      <p:sp>
        <p:nvSpPr>
          <p:cNvPr id="11" name="Rectangle: Rounded Corners 1"/>
          <p:cNvSpPr/>
          <p:nvPr/>
        </p:nvSpPr>
        <p:spPr>
          <a:xfrm>
            <a:off x="1702079" y="55738"/>
            <a:ext cx="8303244" cy="1078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Thực hiện xác định mục tiêu học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33" y="2267610"/>
            <a:ext cx="6425741" cy="2322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/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/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/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/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/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/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/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/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/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372575" y="1605933"/>
            <a:ext cx="4484183" cy="2584916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TIÊU CÁ NHÂN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155" y="857289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5983527" y="2505821"/>
            <a:ext cx="5835898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IV. VẬN DỤNG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3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" y="-38162"/>
            <a:ext cx="12192000" cy="6857999"/>
          </a:xfrm>
          <a:prstGeom prst="rect">
            <a:avLst/>
          </a:prstGeom>
        </p:spPr>
      </p:pic>
      <p:pic>
        <p:nvPicPr>
          <p:cNvPr id="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91" y="3544624"/>
            <a:ext cx="3188719" cy="3540319"/>
          </a:xfrm>
          <a:prstGeom prst="rect">
            <a:avLst/>
          </a:prstGeom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36" y="5359529"/>
            <a:ext cx="2869752" cy="17119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4" y="213431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90" y="264255"/>
            <a:ext cx="1694696" cy="2161906"/>
          </a:xfrm>
          <a:prstGeom prst="rect">
            <a:avLst/>
          </a:prstGeom>
        </p:spPr>
      </p:pic>
      <p:grpSp>
        <p:nvGrpSpPr>
          <p:cNvPr id="7" name="组合 135"/>
          <p:cNvGrpSpPr/>
          <p:nvPr/>
        </p:nvGrpSpPr>
        <p:grpSpPr>
          <a:xfrm>
            <a:off x="822377" y="1025437"/>
            <a:ext cx="5347597" cy="3844335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grpSp>
          <p:nvGrpSpPr>
            <p:cNvPr id="16" name="组合 14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7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2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3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4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5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6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7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9" name="组合 225"/>
          <p:cNvGrpSpPr/>
          <p:nvPr/>
        </p:nvGrpSpPr>
        <p:grpSpPr>
          <a:xfrm flipH="1">
            <a:off x="5947635" y="1599997"/>
            <a:ext cx="6570616" cy="5415707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01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2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3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4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5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6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7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grpSp>
          <p:nvGrpSpPr>
            <p:cNvPr id="108" name="组合 23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09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0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1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2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3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4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5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6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7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8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9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0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1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2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3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4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5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6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7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8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9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0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1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2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3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4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5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6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7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8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9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0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1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2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3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4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5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6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7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8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9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0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1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2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3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4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5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6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7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8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9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0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1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2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3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4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5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6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7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8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9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0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1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2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3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4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5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6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7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8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9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0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1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2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3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4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5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6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7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8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9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190" name="组合 452"/>
          <p:cNvGrpSpPr/>
          <p:nvPr/>
        </p:nvGrpSpPr>
        <p:grpSpPr>
          <a:xfrm>
            <a:off x="3949209" y="3678724"/>
            <a:ext cx="3005355" cy="3217518"/>
            <a:chOff x="4427538" y="954088"/>
            <a:chExt cx="3333750" cy="3729038"/>
          </a:xfrm>
        </p:grpSpPr>
        <p:sp>
          <p:nvSpPr>
            <p:cNvPr id="191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2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3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4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5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6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7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8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9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0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1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2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3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4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6" name="Freeform 20"/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7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8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9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0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1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2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3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4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5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6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7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8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9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0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1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2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4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5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6" name="Freeform 40"/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7" name="Freeform 41"/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8" name="Freeform 42"/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9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0" name="Freeform 44"/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1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2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234" name="TextBox 233"/>
          <p:cNvSpPr txBox="1"/>
          <p:nvPr/>
        </p:nvSpPr>
        <p:spPr>
          <a:xfrm>
            <a:off x="2510106" y="361349"/>
            <a:ext cx="7388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【苹果】迟暮朝朝醉晚灯" panose="02000500000000000000"/>
                <a:cs typeface="Times New Roman" panose="02020603050405020304" pitchFamily="18" charset="0"/>
                <a:sym typeface="+mn-lt"/>
              </a:rPr>
              <a:t>HOẠT ĐỘNG DỰ 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041" y="1662114"/>
            <a:ext cx="4121253" cy="2456901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8011" y="2573715"/>
            <a:ext cx="5151566" cy="3298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2"/>
          <a:srcRect l="871" r="1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2164573" cy="3955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801" y="-16869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22858PICdbgea5Gz679dY_PIC20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3"/>
          <p:cNvGraphicFramePr>
            <a:graphicFrameLocks noGrp="1"/>
          </p:cNvGraphicFramePr>
          <p:nvPr/>
        </p:nvGraphicFramePr>
        <p:xfrm>
          <a:off x="814200" y="457776"/>
          <a:ext cx="10433154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7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b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</a:b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rgbClr val="59E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Thời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(1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tuần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 1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 3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 1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 5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,…)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rgbClr val="59EA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333CC"/>
                        </a:solidFill>
                        <a:latin typeface="#9Slide05 Brannboll Ny" panose="02000000000000000000" pitchFamily="2" charset="0"/>
                      </a:endParaRPr>
                    </a:p>
                  </a:txBody>
                  <a:tcPr>
                    <a:solidFill>
                      <a:srgbClr val="59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Phát triển bản thân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Rèn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luyện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kĩ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năng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thuyết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trình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và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làm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việc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nhóm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1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Gia đình và bạn bè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Giúp đỡ bố mẹ làm các công việc nhà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Ít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nhất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30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phút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mỗi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ngày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Tài chính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Tiết kiệm được 1.500.000 đồng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1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Sức khoẻ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Giảm được 3 kg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2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Học tập và nghề nghiệp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Trở thành kĩ sư công nghệ thông tin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Đến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24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tuổi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Trao tặng và cống hiến xã hội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Tham gia các hoạt động thiện nguyện, đền ơn đáp nghĩa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2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/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hoạt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động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2"/>
          <a:srcRect l="871" r="1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20" y="14610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097822" y="2060051"/>
            <a:ext cx="56234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Xin chào và hẹn gặp lại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 descr="22858PICdbgea5Gz679dY_PIC20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30" y="4154948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3370889" y="3933894"/>
            <a:ext cx="2687293" cy="1548203"/>
          </a:xfrm>
          <a:prstGeom prst="rect">
            <a:avLst/>
          </a:prstGeom>
        </p:spPr>
      </p:pic>
      <p:grpSp>
        <p:nvGrpSpPr>
          <p:cNvPr id="13" name="组合 2"/>
          <p:cNvGrpSpPr/>
          <p:nvPr/>
        </p:nvGrpSpPr>
        <p:grpSpPr>
          <a:xfrm>
            <a:off x="3539618" y="1421703"/>
            <a:ext cx="6654627" cy="2742465"/>
            <a:chOff x="1949253" y="1617623"/>
            <a:chExt cx="3271491" cy="2319693"/>
          </a:xfrm>
        </p:grpSpPr>
        <p:grpSp>
          <p:nvGrpSpPr>
            <p:cNvPr id="14" name="组合 135"/>
            <p:cNvGrpSpPr/>
            <p:nvPr/>
          </p:nvGrpSpPr>
          <p:grpSpPr>
            <a:xfrm>
              <a:off x="1949253" y="1617623"/>
              <a:ext cx="3271491" cy="2319693"/>
              <a:chOff x="3246438" y="1047943"/>
              <a:chExt cx="5711825" cy="4698808"/>
            </a:xfrm>
            <a:solidFill>
              <a:schemeClr val="tx1"/>
            </a:solidFill>
          </p:grpSpPr>
          <p:sp>
            <p:nvSpPr>
              <p:cNvPr id="16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5124265" y="1047943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3" name="组合 14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4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1"/>
                <p:cNvSpPr/>
                <p:nvPr/>
              </p:nvSpPr>
              <p:spPr bwMode="auto">
                <a:xfrm>
                  <a:off x="4145361" y="1703388"/>
                  <a:ext cx="109538" cy="19051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5" name="文本框 49"/>
            <p:cNvSpPr txBox="1">
              <a:spLocks noChangeArrowheads="1"/>
            </p:cNvSpPr>
            <p:nvPr/>
          </p:nvSpPr>
          <p:spPr bwMode="auto">
            <a:xfrm>
              <a:off x="2025013" y="2028013"/>
              <a:ext cx="2909328" cy="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/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/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/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/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/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/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/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/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/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372575" y="1605933"/>
            <a:ext cx="4484183" cy="2584916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TIÊU CÁ NHÂN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155" y="857289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5983527" y="2505821"/>
            <a:ext cx="5835898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KHÁM PHÁ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3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1836821" y="986156"/>
            <a:ext cx="10523621" cy="2663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3071" y="1528371"/>
            <a:ext cx="8462211" cy="1729572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Khái niệm mục tiêu cá nhân và các loại mục tiêu cá nhân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95263" y="116805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>
                <a:fillRect/>
              </a:stretch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>
                <a:fillRect/>
              </a:stretch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3744" y="-24248"/>
            <a:ext cx="7354856" cy="70773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400"/>
            <a:r>
              <a:rPr lang="vi-VN" sz="4000" b="1" dirty="0">
                <a:solidFill>
                  <a:srgbClr val="01B3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trả lời câu hỏi</a:t>
            </a:r>
            <a:endParaRPr lang="en-US" sz="4000" b="1" dirty="0">
              <a:solidFill>
                <a:srgbClr val="01B3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38651" y="1146148"/>
            <a:ext cx="2415094" cy="20330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8651" y="3684043"/>
            <a:ext cx="2415094" cy="203304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 rot="10800000">
            <a:off x="9416980" y="1418311"/>
            <a:ext cx="2537897" cy="203304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Pentagon 11"/>
          <p:cNvSpPr/>
          <p:nvPr/>
        </p:nvSpPr>
        <p:spPr>
          <a:xfrm rot="10800000">
            <a:off x="9416980" y="3775541"/>
            <a:ext cx="2537897" cy="203304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19" y="782644"/>
            <a:ext cx="6641648" cy="6036025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 flipV="1">
            <a:off x="1857870" y="363167"/>
            <a:ext cx="739758" cy="763406"/>
            <a:chOff x="1308" y="1009"/>
            <a:chExt cx="1001" cy="1033"/>
          </a:xfrm>
        </p:grpSpPr>
        <p:sp>
          <p:nvSpPr>
            <p:cNvPr id="37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44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45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</p:grpSp>
      <p:grpSp>
        <p:nvGrpSpPr>
          <p:cNvPr id="46" name="Group 4"/>
          <p:cNvGrpSpPr>
            <a:grpSpLocks noChangeAspect="1"/>
          </p:cNvGrpSpPr>
          <p:nvPr/>
        </p:nvGrpSpPr>
        <p:grpSpPr bwMode="auto">
          <a:xfrm flipV="1">
            <a:off x="9793008" y="363167"/>
            <a:ext cx="739758" cy="763406"/>
            <a:chOff x="1308" y="1009"/>
            <a:chExt cx="1001" cy="1033"/>
          </a:xfrm>
        </p:grpSpPr>
        <p:sp>
          <p:nvSpPr>
            <p:cNvPr id="47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49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50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53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54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55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400"/>
              <a:endParaRPr lang="zh-CN" altLang="en-US" sz="240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4636" y="1268947"/>
          <a:ext cx="11122702" cy="53034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6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5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9099">
                <a:tc>
                  <a:txBody>
                    <a:bodyPr/>
                    <a:lstStyle/>
                    <a:p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1: 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19" marR="9141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099">
                <a:tc>
                  <a:txBody>
                    <a:bodyPr/>
                    <a:lstStyle/>
                    <a:p>
                      <a:pPr algn="just"/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2: 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bè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khỏe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tặng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cống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9" marR="9141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30584" y="1335360"/>
            <a:ext cx="4692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0583" y="3959675"/>
            <a:ext cx="4692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5" name="Title 1"/>
          <p:cNvSpPr txBox="1"/>
          <p:nvPr>
            <p:custDataLst>
              <p:tags r:id="rId1"/>
            </p:custDataLst>
          </p:nvPr>
        </p:nvSpPr>
        <p:spPr>
          <a:xfrm>
            <a:off x="0" y="-17716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PHIẾU BÀI TẬP</a:t>
            </a:r>
          </a:p>
        </p:txBody>
      </p:sp>
      <p:pic>
        <p:nvPicPr>
          <p:cNvPr id="6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24" y="-191962"/>
            <a:ext cx="2462173" cy="153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79882" y="227836"/>
          <a:ext cx="11542425" cy="640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6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8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8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thực hiện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 loại mục tiêu theo thời gian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 loại mục tiêu theo lĩnh vực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tuyển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9/ 1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 hạn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bản thân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225425" indent="-2254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 đình và bạn bè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500.000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 cuối năm/ dưới 1 năm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 chính cá nhân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nguyện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 tháng ít nhất 1 lần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tặng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Chinh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15km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tháng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Hết THCS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 hạn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1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>
            <p:custDataLst>
              <p:tags r:id="rId1"/>
            </p:custDataLst>
          </p:nvPr>
        </p:nvSpPr>
        <p:spPr>
          <a:xfrm>
            <a:off x="0" y="-17716"/>
            <a:ext cx="12192000" cy="79720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8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24" y="-191962"/>
            <a:ext cx="2462173" cy="153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151" y="970530"/>
            <a:ext cx="626214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1: Muốn tham gia đội tuyển bóng đá lớp 9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lớp 9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2: Dành thời gian dọn dẹp nhà cho bố mẹ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30 phút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3: Tiết kiệm tiền 500.000 đồng.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cuối năm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4: Tham gia hoạt động tình nguyện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1 ngày.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5: Chinh phục giải ma-ra-tông 15km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1 tháng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6: Thuyết trình bằng tiếng Anh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hết trung học cơ sở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 tiêu cá nhân là: những kết quả cụ thể mà mỗi người mong muốn đạt được trong khoảng thời gian nhất định</a:t>
            </a:r>
          </a:p>
          <a:p>
            <a:pPr algn="l"/>
            <a:endParaRPr lang="vi-VN" sz="2400" b="0" i="0" dirty="0"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9322" y="1874728"/>
            <a:ext cx="55476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-Phát triển bản thân: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Gia đình và bạn bè: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Tài chính cá nhân: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Sức khỏe: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Học tập và nghề nghiệp: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Trao tặng và cống hiến xã hội: dài hạn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iết kế: Thạch Trương Thảo (0987 039 863)">
  <a:themeElements>
    <a:clrScheme name="Thiết kế: 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ết kế: 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hiết kế: Thạch Trương Thảo (0987 039 86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2529</Words>
  <Application>Microsoft Office PowerPoint</Application>
  <PresentationFormat>Widescreen</PresentationFormat>
  <Paragraphs>293</Paragraphs>
  <Slides>36</Slides>
  <Notes>11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等线</vt:lpstr>
      <vt:lpstr>#9Slide05 Brannboll Ny</vt:lpstr>
      <vt:lpstr>#9Slide05 Fourth Medium</vt:lpstr>
      <vt:lpstr>#9Slide05 SVNVanilla Daisy Pro</vt:lpstr>
      <vt:lpstr>#9Slide07 Marbelia Regular</vt:lpstr>
      <vt:lpstr>Arial</vt:lpstr>
      <vt:lpstr>Calibri</vt:lpstr>
      <vt:lpstr>Calibri Light</vt:lpstr>
      <vt:lpstr>ITC Avant Garde Std Bk</vt:lpstr>
      <vt:lpstr>SVN-Vanilla Daisy Pro</vt:lpstr>
      <vt:lpstr>Times New Roman</vt:lpstr>
      <vt:lpstr>方正静蕾简体</vt:lpstr>
      <vt:lpstr>Office Theme</vt:lpstr>
      <vt:lpstr>1_Office Theme</vt:lpstr>
      <vt:lpstr>1_Thiết kế: Thạch Trương Thảo (0987 039 863)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Ánh Tuyết</dc:creator>
  <cp:lastModifiedBy>dong dang tran trung</cp:lastModifiedBy>
  <cp:revision>197</cp:revision>
  <dcterms:created xsi:type="dcterms:W3CDTF">2022-08-20T03:30:00Z</dcterms:created>
  <dcterms:modified xsi:type="dcterms:W3CDTF">2025-04-30T12:24:30Z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EB99C83E276B437BB0FC2A7DA1A11BCC_13</vt:lpwstr>
  </property>
  <property fmtid="{D5CDD505-2E9C-101B-9397-08002B2CF9AE}" pid="3" name="KSOProductBuildVer">
    <vt:lpwstr>1033-12.2.0.13215</vt:lpwstr>
  </property>
</Properties>
</file>