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6" r:id="rId4"/>
    <p:sldMasterId id="2147483700" r:id="rId5"/>
  </p:sldMasterIdLst>
  <p:notesMasterIdLst>
    <p:notesMasterId r:id="rId46"/>
  </p:notesMasterIdLst>
  <p:sldIdLst>
    <p:sldId id="268" r:id="rId6"/>
    <p:sldId id="399" r:id="rId7"/>
    <p:sldId id="398" r:id="rId8"/>
    <p:sldId id="600" r:id="rId9"/>
    <p:sldId id="264" r:id="rId10"/>
    <p:sldId id="259" r:id="rId11"/>
    <p:sldId id="258" r:id="rId12"/>
    <p:sldId id="400" r:id="rId13"/>
    <p:sldId id="601" r:id="rId14"/>
    <p:sldId id="588" r:id="rId15"/>
    <p:sldId id="611" r:id="rId16"/>
    <p:sldId id="261" r:id="rId17"/>
    <p:sldId id="401" r:id="rId18"/>
    <p:sldId id="262" r:id="rId19"/>
    <p:sldId id="612" r:id="rId20"/>
    <p:sldId id="613" r:id="rId21"/>
    <p:sldId id="614" r:id="rId22"/>
    <p:sldId id="263" r:id="rId23"/>
    <p:sldId id="267" r:id="rId24"/>
    <p:sldId id="403" r:id="rId25"/>
    <p:sldId id="404" r:id="rId26"/>
    <p:sldId id="368" r:id="rId27"/>
    <p:sldId id="587" r:id="rId28"/>
    <p:sldId id="605" r:id="rId29"/>
    <p:sldId id="604" r:id="rId30"/>
    <p:sldId id="606" r:id="rId31"/>
    <p:sldId id="607" r:id="rId32"/>
    <p:sldId id="615" r:id="rId33"/>
    <p:sldId id="608" r:id="rId34"/>
    <p:sldId id="590" r:id="rId35"/>
    <p:sldId id="322" r:id="rId36"/>
    <p:sldId id="609" r:id="rId37"/>
    <p:sldId id="570" r:id="rId38"/>
    <p:sldId id="616" r:id="rId39"/>
    <p:sldId id="574" r:id="rId40"/>
    <p:sldId id="595" r:id="rId41"/>
    <p:sldId id="596" r:id="rId42"/>
    <p:sldId id="610" r:id="rId43"/>
    <p:sldId id="598" r:id="rId44"/>
    <p:sldId id="59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996" y="60"/>
      </p:cViewPr>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36"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latin typeface="+mj-lt"/>
            </a:rPr>
            <a:t>a) Môi trường bị ô nhiễm đã ảnh hưởng tới động, thực vật và con người như thế nào? </a:t>
          </a:r>
          <a:endParaRPr lang="en-US" sz="3200" b="1" i="1" dirty="0">
            <a:solidFill>
              <a:sysClr val="windowText" lastClr="000000">
                <a:hueOff val="0"/>
                <a:satOff val="0"/>
                <a:lumOff val="0"/>
                <a:alphaOff val="0"/>
              </a:sysClr>
            </a:solidFill>
            <a:latin typeface="+mj-lt"/>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latin typeface="+mj-lt"/>
            </a:rPr>
            <a:t>Em hãy lấy thêm ví dụ minh chứng cho việc ảnh hưởng của ô nhiễm môi trường tới đời sống và sản xuất của con người.</a:t>
          </a:r>
          <a:endParaRPr lang="en-US" sz="3200" dirty="0">
            <a:latin typeface="+mj-lt"/>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600" b="0" i="0" dirty="0">
              <a:latin typeface="+mj-lt"/>
            </a:rPr>
            <a:t>Theo em, việc bảo vệ môi trường cần thiết như thế nào đối với cuộc sống của người dân và mỗi quốc gia?</a:t>
          </a:r>
          <a:endParaRPr lang="en-US" sz="3600" b="1" i="0" dirty="0">
            <a:solidFill>
              <a:sysClr val="windowText" lastClr="000000">
                <a:hueOff val="0"/>
                <a:satOff val="0"/>
                <a:lumOff val="0"/>
                <a:alphaOff val="0"/>
              </a:sysClr>
            </a:solidFill>
            <a:latin typeface="+mj-lt"/>
            <a:ea typeface="+mn-ea"/>
            <a:cs typeface="Times New Roman" panose="02020603050405020304"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vi-VN" sz="3200" b="0" i="0" kern="1200" dirty="0">
              <a:latin typeface="+mj-lt"/>
            </a:rPr>
            <a:t>a) Môi trường bị ô nhiễm đã ảnh hưởng tới động, thực vật và con người như thế nào? </a:t>
          </a:r>
          <a:endParaRPr lang="en-US" sz="3200" b="1" i="1" kern="1200" dirty="0">
            <a:solidFill>
              <a:sysClr val="windowText" lastClr="000000">
                <a:hueOff val="0"/>
                <a:satOff val="0"/>
                <a:lumOff val="0"/>
                <a:alphaOff val="0"/>
              </a:sysClr>
            </a:solidFill>
            <a:latin typeface="+mj-lt"/>
            <a:ea typeface="+mn-ea"/>
            <a:cs typeface="+mn-cs"/>
          </a:endParaRPr>
        </a:p>
      </dsp:txBody>
      <dsp:txXfrm>
        <a:off x="2094521" y="49839"/>
        <a:ext cx="7228239" cy="1601946"/>
      </dsp:txXfrm>
    </dsp:sp>
    <dsp:sp modelId="{2AAACA77-E4A0-4E99-9F03-72ED26BB7B73}">
      <dsp:nvSpPr>
        <dsp:cNvPr id="0" name=""/>
        <dsp:cNvSpPr/>
      </dsp:nvSpPr>
      <dsp:spPr>
        <a:xfrm>
          <a:off x="170162" y="170162"/>
          <a:ext cx="1874520" cy="13612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871786"/>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vi-VN" sz="3200" b="0" i="0" kern="1200" dirty="0">
              <a:latin typeface="+mj-lt"/>
            </a:rPr>
            <a:t>Em hãy lấy thêm ví dụ minh chứng cho việc ảnh hưởng của ô nhiễm môi trường tới đời sống và sản xuất của con người.</a:t>
          </a:r>
          <a:endParaRPr lang="en-US" sz="3200" kern="1200" dirty="0">
            <a:latin typeface="+mj-lt"/>
            <a:cs typeface="Times New Roman" panose="02020603050405020304" pitchFamily="18" charset="0"/>
          </a:endParaRPr>
        </a:p>
      </dsp:txBody>
      <dsp:txXfrm>
        <a:off x="2094521" y="1921625"/>
        <a:ext cx="7228239" cy="1601946"/>
      </dsp:txXfrm>
    </dsp:sp>
    <dsp:sp modelId="{2352C030-0248-483B-94A9-26972C30B2AA}">
      <dsp:nvSpPr>
        <dsp:cNvPr id="0" name=""/>
        <dsp:cNvSpPr/>
      </dsp:nvSpPr>
      <dsp:spPr>
        <a:xfrm>
          <a:off x="170162" y="2041949"/>
          <a:ext cx="1874520" cy="13612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43573"/>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vi-VN" sz="3600" b="0" i="0" kern="1200" dirty="0">
              <a:latin typeface="+mj-lt"/>
            </a:rPr>
            <a:t>Theo em, việc bảo vệ môi trường cần thiết như thế nào đối với cuộc sống của người dân và mỗi quốc gia?</a:t>
          </a:r>
          <a:endParaRPr lang="en-US" sz="3600" b="1" i="0" kern="1200" dirty="0">
            <a:solidFill>
              <a:sysClr val="windowText" lastClr="000000">
                <a:hueOff val="0"/>
                <a:satOff val="0"/>
                <a:lumOff val="0"/>
                <a:alphaOff val="0"/>
              </a:sysClr>
            </a:solidFill>
            <a:latin typeface="+mj-lt"/>
            <a:ea typeface="+mn-ea"/>
            <a:cs typeface="Times New Roman" panose="02020603050405020304" pitchFamily="18" charset="0"/>
          </a:endParaRPr>
        </a:p>
      </dsp:txBody>
      <dsp:txXfrm>
        <a:off x="2094521" y="3793412"/>
        <a:ext cx="7228239" cy="1601946"/>
      </dsp:txXfrm>
    </dsp:sp>
    <dsp:sp modelId="{72B5F39E-2D8B-4AE5-99A7-0B4F92796C74}">
      <dsp:nvSpPr>
        <dsp:cNvPr id="0" name=""/>
        <dsp:cNvSpPr/>
      </dsp:nvSpPr>
      <dsp:spPr>
        <a:xfrm>
          <a:off x="170162" y="3913736"/>
          <a:ext cx="1874520" cy="13612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84C70-CDF3-4266-AEDC-CA3308B47CD1}" type="datetimeFigureOut">
              <a:rPr lang="en-US" smtClean="0"/>
              <a:t>30/04/2025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8537F-FA8E-4595-A01B-F03C947D334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28537F-FA8E-4595-A01B-F03C947D334F}" type="slidenum">
              <a:rPr lang="en-US" smtClean="0"/>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7DDC84-101E-4200-BC11-5EC8B9D60496}"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DDC84-101E-4200-BC11-5EC8B9D60496}"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DDC84-101E-4200-BC11-5EC8B9D60496}"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DDC84-101E-4200-BC11-5EC8B9D60496}"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7DDC84-101E-4200-BC11-5EC8B9D60496}"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30/04/2025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7DDC84-101E-4200-BC11-5EC8B9D60496}" type="datetimeFigureOut">
              <a:rPr lang="en-US" smtClean="0"/>
              <a:t>30/04/2025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30/04/2025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30/04/2025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30/04/2025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30/04/2025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30/04/2025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4CBE4D-B23D-49AB-9E28-3BD24C72170B}"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7DDC84-101E-4200-BC11-5EC8B9D60496}" type="datetimeFigureOut">
              <a:rPr lang="en-US" smtClean="0"/>
              <a:t>30/04/2025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4CBE4D-B23D-49AB-9E28-3BD24C72170B}"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4CBE4D-B23D-49AB-9E28-3BD24C72170B}" type="datetimeFigureOut">
              <a:rPr lang="en-US" smtClean="0"/>
              <a:t>30/04/2025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4CBE4D-B23D-49AB-9E28-3BD24C72170B}" type="datetimeFigureOut">
              <a:rPr lang="en-US" smtClean="0"/>
              <a:t>30/04/2025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4CBE4D-B23D-49AB-9E28-3BD24C72170B}" type="datetimeFigureOut">
              <a:rPr lang="en-US" smtClean="0"/>
              <a:t>30/04/2025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CBE4D-B23D-49AB-9E28-3BD24C72170B}" type="datetimeFigureOut">
              <a:rPr lang="en-US" smtClean="0"/>
              <a:t>30/04/2025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CBE4D-B23D-49AB-9E28-3BD24C72170B}" type="datetimeFigureOut">
              <a:rPr lang="en-US" smtClean="0"/>
              <a:t>30/04/2025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CBE4D-B23D-49AB-9E28-3BD24C72170B}" type="datetimeFigureOut">
              <a:rPr lang="en-US" smtClean="0"/>
              <a:t>30/04/2025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7DDC84-101E-4200-BC11-5EC8B9D60496}" type="datetimeFigureOut">
              <a:rPr lang="en-US" smtClean="0"/>
              <a:t>30/04/2025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129685" y="-148283"/>
            <a:ext cx="12690592" cy="10316157"/>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3" name="Google Shape;443;p16"/>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1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16"/>
          <p:cNvSpPr txBox="1">
            <a:spLocks noGrp="1"/>
          </p:cNvSpPr>
          <p:nvPr>
            <p:ph type="title"/>
          </p:nvPr>
        </p:nvSpPr>
        <p:spPr>
          <a:xfrm>
            <a:off x="959984" y="23549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6" name="Google Shape;446;p16"/>
          <p:cNvSpPr txBox="1">
            <a:spLocks noGrp="1"/>
          </p:cNvSpPr>
          <p:nvPr>
            <p:ph type="title" idx="2" hasCustomPrompt="1"/>
          </p:nvPr>
        </p:nvSpPr>
        <p:spPr>
          <a:xfrm>
            <a:off x="49125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47" name="Google Shape;447;p16"/>
          <p:cNvSpPr txBox="1">
            <a:spLocks noGrp="1"/>
          </p:cNvSpPr>
          <p:nvPr>
            <p:ph type="subTitle" idx="1"/>
          </p:nvPr>
        </p:nvSpPr>
        <p:spPr>
          <a:xfrm>
            <a:off x="959984" y="29338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atin typeface="Arial" panose="020B0604020202020204" pitchFamily="34" charset="0"/>
                <a:cs typeface="Arial" panose="020B0604020202020204" pitchFamily="34" charset="0"/>
              </a:defRPr>
            </a:lvl1pPr>
            <a:lvl2pPr lvl="1" algn="r" rtl="0">
              <a:lnSpc>
                <a:spcPct val="100000"/>
              </a:lnSpc>
              <a:spcBef>
                <a:spcPts val="2135"/>
              </a:spcBef>
              <a:spcAft>
                <a:spcPts val="0"/>
              </a:spcAft>
              <a:buSzPts val="1400"/>
              <a:buNone/>
              <a:defRPr/>
            </a:lvl2pPr>
            <a:lvl3pPr lvl="2" algn="r" rtl="0">
              <a:lnSpc>
                <a:spcPct val="100000"/>
              </a:lnSpc>
              <a:spcBef>
                <a:spcPts val="2135"/>
              </a:spcBef>
              <a:spcAft>
                <a:spcPts val="0"/>
              </a:spcAft>
              <a:buSzPts val="1400"/>
              <a:buNone/>
              <a:defRPr/>
            </a:lvl3pPr>
            <a:lvl4pPr lvl="3" algn="r" rtl="0">
              <a:lnSpc>
                <a:spcPct val="100000"/>
              </a:lnSpc>
              <a:spcBef>
                <a:spcPts val="2135"/>
              </a:spcBef>
              <a:spcAft>
                <a:spcPts val="0"/>
              </a:spcAft>
              <a:buSzPts val="1400"/>
              <a:buNone/>
              <a:defRPr/>
            </a:lvl4pPr>
            <a:lvl5pPr lvl="4" algn="r" rtl="0">
              <a:lnSpc>
                <a:spcPct val="100000"/>
              </a:lnSpc>
              <a:spcBef>
                <a:spcPts val="2135"/>
              </a:spcBef>
              <a:spcAft>
                <a:spcPts val="0"/>
              </a:spcAft>
              <a:buSzPts val="1400"/>
              <a:buNone/>
              <a:defRPr/>
            </a:lvl5pPr>
            <a:lvl6pPr lvl="5" algn="r" rtl="0">
              <a:lnSpc>
                <a:spcPct val="100000"/>
              </a:lnSpc>
              <a:spcBef>
                <a:spcPts val="2135"/>
              </a:spcBef>
              <a:spcAft>
                <a:spcPts val="0"/>
              </a:spcAft>
              <a:buSzPts val="1400"/>
              <a:buNone/>
              <a:defRPr/>
            </a:lvl6pPr>
            <a:lvl7pPr lvl="6" algn="r" rtl="0">
              <a:lnSpc>
                <a:spcPct val="100000"/>
              </a:lnSpc>
              <a:spcBef>
                <a:spcPts val="2135"/>
              </a:spcBef>
              <a:spcAft>
                <a:spcPts val="0"/>
              </a:spcAft>
              <a:buSzPts val="1400"/>
              <a:buNone/>
              <a:defRPr/>
            </a:lvl7pPr>
            <a:lvl8pPr lvl="7" algn="r" rtl="0">
              <a:lnSpc>
                <a:spcPct val="100000"/>
              </a:lnSpc>
              <a:spcBef>
                <a:spcPts val="2135"/>
              </a:spcBef>
              <a:spcAft>
                <a:spcPts val="0"/>
              </a:spcAft>
              <a:buSzPts val="1400"/>
              <a:buNone/>
              <a:defRPr/>
            </a:lvl8pPr>
            <a:lvl9pPr lvl="8" algn="r" rtl="0">
              <a:lnSpc>
                <a:spcPct val="100000"/>
              </a:lnSpc>
              <a:spcBef>
                <a:spcPts val="2135"/>
              </a:spcBef>
              <a:spcAft>
                <a:spcPts val="2135"/>
              </a:spcAft>
              <a:buSzPts val="1400"/>
              <a:buNone/>
              <a:defRPr/>
            </a:lvl9pPr>
          </a:lstStyle>
          <a:p>
            <a:endParaRPr dirty="0"/>
          </a:p>
        </p:txBody>
      </p:sp>
      <p:sp>
        <p:nvSpPr>
          <p:cNvPr id="448" name="Google Shape;448;p16"/>
          <p:cNvSpPr txBox="1">
            <a:spLocks noGrp="1"/>
          </p:cNvSpPr>
          <p:nvPr>
            <p:ph type="title" idx="3"/>
          </p:nvPr>
        </p:nvSpPr>
        <p:spPr>
          <a:xfrm>
            <a:off x="959984" y="42093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9" name="Google Shape;449;p16"/>
          <p:cNvSpPr txBox="1">
            <a:spLocks noGrp="1"/>
          </p:cNvSpPr>
          <p:nvPr>
            <p:ph type="title" idx="4" hasCustomPrompt="1"/>
          </p:nvPr>
        </p:nvSpPr>
        <p:spPr>
          <a:xfrm>
            <a:off x="49125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0" name="Google Shape;450;p16"/>
          <p:cNvSpPr txBox="1">
            <a:spLocks noGrp="1"/>
          </p:cNvSpPr>
          <p:nvPr>
            <p:ph type="subTitle" idx="5"/>
          </p:nvPr>
        </p:nvSpPr>
        <p:spPr>
          <a:xfrm>
            <a:off x="959984" y="47882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solidFill>
                  <a:schemeClr val="hlink"/>
                </a:solidFill>
                <a:latin typeface="Arial" panose="020B0604020202020204" pitchFamily="34" charset="0"/>
                <a:cs typeface="Arial" panose="020B0604020202020204" pitchFamily="34" charset="0"/>
              </a:defRPr>
            </a:lvl1pPr>
            <a:lvl2pPr lvl="1" algn="r" rtl="0">
              <a:lnSpc>
                <a:spcPct val="100000"/>
              </a:lnSpc>
              <a:spcBef>
                <a:spcPts val="2135"/>
              </a:spcBef>
              <a:spcAft>
                <a:spcPts val="0"/>
              </a:spcAft>
              <a:buSzPts val="1400"/>
              <a:buNone/>
              <a:defRPr/>
            </a:lvl2pPr>
            <a:lvl3pPr lvl="2" algn="r" rtl="0">
              <a:lnSpc>
                <a:spcPct val="100000"/>
              </a:lnSpc>
              <a:spcBef>
                <a:spcPts val="2135"/>
              </a:spcBef>
              <a:spcAft>
                <a:spcPts val="0"/>
              </a:spcAft>
              <a:buSzPts val="1400"/>
              <a:buNone/>
              <a:defRPr/>
            </a:lvl3pPr>
            <a:lvl4pPr lvl="3" algn="r" rtl="0">
              <a:lnSpc>
                <a:spcPct val="100000"/>
              </a:lnSpc>
              <a:spcBef>
                <a:spcPts val="2135"/>
              </a:spcBef>
              <a:spcAft>
                <a:spcPts val="0"/>
              </a:spcAft>
              <a:buSzPts val="1400"/>
              <a:buNone/>
              <a:defRPr/>
            </a:lvl4pPr>
            <a:lvl5pPr lvl="4" algn="r" rtl="0">
              <a:lnSpc>
                <a:spcPct val="100000"/>
              </a:lnSpc>
              <a:spcBef>
                <a:spcPts val="2135"/>
              </a:spcBef>
              <a:spcAft>
                <a:spcPts val="0"/>
              </a:spcAft>
              <a:buSzPts val="1400"/>
              <a:buNone/>
              <a:defRPr/>
            </a:lvl5pPr>
            <a:lvl6pPr lvl="5" algn="r" rtl="0">
              <a:lnSpc>
                <a:spcPct val="100000"/>
              </a:lnSpc>
              <a:spcBef>
                <a:spcPts val="2135"/>
              </a:spcBef>
              <a:spcAft>
                <a:spcPts val="0"/>
              </a:spcAft>
              <a:buSzPts val="1400"/>
              <a:buNone/>
              <a:defRPr/>
            </a:lvl6pPr>
            <a:lvl7pPr lvl="6" algn="r" rtl="0">
              <a:lnSpc>
                <a:spcPct val="100000"/>
              </a:lnSpc>
              <a:spcBef>
                <a:spcPts val="2135"/>
              </a:spcBef>
              <a:spcAft>
                <a:spcPts val="0"/>
              </a:spcAft>
              <a:buSzPts val="1400"/>
              <a:buNone/>
              <a:defRPr/>
            </a:lvl7pPr>
            <a:lvl8pPr lvl="7" algn="r" rtl="0">
              <a:lnSpc>
                <a:spcPct val="100000"/>
              </a:lnSpc>
              <a:spcBef>
                <a:spcPts val="2135"/>
              </a:spcBef>
              <a:spcAft>
                <a:spcPts val="0"/>
              </a:spcAft>
              <a:buSzPts val="1400"/>
              <a:buNone/>
              <a:defRPr/>
            </a:lvl8pPr>
            <a:lvl9pPr lvl="8" algn="r" rtl="0">
              <a:lnSpc>
                <a:spcPct val="100000"/>
              </a:lnSpc>
              <a:spcBef>
                <a:spcPts val="2135"/>
              </a:spcBef>
              <a:spcAft>
                <a:spcPts val="2135"/>
              </a:spcAft>
              <a:buSzPts val="1400"/>
              <a:buNone/>
              <a:defRPr/>
            </a:lvl9pPr>
          </a:lstStyle>
          <a:p>
            <a:endParaRPr dirty="0"/>
          </a:p>
        </p:txBody>
      </p:sp>
      <p:sp>
        <p:nvSpPr>
          <p:cNvPr id="451" name="Google Shape;451;p16"/>
          <p:cNvSpPr txBox="1">
            <a:spLocks noGrp="1"/>
          </p:cNvSpPr>
          <p:nvPr>
            <p:ph type="title" idx="6"/>
          </p:nvPr>
        </p:nvSpPr>
        <p:spPr>
          <a:xfrm>
            <a:off x="8116784" y="23549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2" name="Google Shape;452;p16"/>
          <p:cNvSpPr txBox="1">
            <a:spLocks noGrp="1"/>
          </p:cNvSpPr>
          <p:nvPr>
            <p:ph type="title" idx="7" hasCustomPrompt="1"/>
          </p:nvPr>
        </p:nvSpPr>
        <p:spPr>
          <a:xfrm>
            <a:off x="64312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3" name="Google Shape;453;p16"/>
          <p:cNvSpPr txBox="1">
            <a:spLocks noGrp="1"/>
          </p:cNvSpPr>
          <p:nvPr>
            <p:ph type="subTitle" idx="8"/>
          </p:nvPr>
        </p:nvSpPr>
        <p:spPr>
          <a:xfrm>
            <a:off x="8116784" y="29338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solidFill>
                  <a:schemeClr val="hlink"/>
                </a:solidFill>
                <a:latin typeface="Arial" panose="020B0604020202020204" pitchFamily="34" charset="0"/>
                <a:cs typeface="Arial" panose="020B0604020202020204" pitchFamily="34" charset="0"/>
              </a:defRPr>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dirty="0"/>
          </a:p>
        </p:txBody>
      </p:sp>
      <p:sp>
        <p:nvSpPr>
          <p:cNvPr id="454" name="Google Shape;454;p16"/>
          <p:cNvSpPr txBox="1">
            <a:spLocks noGrp="1"/>
          </p:cNvSpPr>
          <p:nvPr>
            <p:ph type="title" idx="9"/>
          </p:nvPr>
        </p:nvSpPr>
        <p:spPr>
          <a:xfrm>
            <a:off x="8116784" y="42093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5" name="Google Shape;455;p16"/>
          <p:cNvSpPr txBox="1">
            <a:spLocks noGrp="1"/>
          </p:cNvSpPr>
          <p:nvPr>
            <p:ph type="title" idx="13" hasCustomPrompt="1"/>
          </p:nvPr>
        </p:nvSpPr>
        <p:spPr>
          <a:xfrm>
            <a:off x="64312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6" name="Google Shape;456;p16"/>
          <p:cNvSpPr txBox="1">
            <a:spLocks noGrp="1"/>
          </p:cNvSpPr>
          <p:nvPr>
            <p:ph type="subTitle" idx="14"/>
          </p:nvPr>
        </p:nvSpPr>
        <p:spPr>
          <a:xfrm>
            <a:off x="8116784" y="47882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solidFill>
                  <a:schemeClr val="hlink"/>
                </a:solidFill>
                <a:latin typeface="Arial" panose="020B0604020202020204" pitchFamily="34" charset="0"/>
                <a:cs typeface="Arial" panose="020B0604020202020204" pitchFamily="34" charset="0"/>
              </a:defRPr>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dirty="0"/>
          </a:p>
        </p:txBody>
      </p:sp>
      <p:sp>
        <p:nvSpPr>
          <p:cNvPr id="457" name="Google Shape;457;p16"/>
          <p:cNvSpPr txBox="1">
            <a:spLocks noGrp="1"/>
          </p:cNvSpPr>
          <p:nvPr>
            <p:ph type="title" idx="15"/>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pic>
        <p:nvPicPr>
          <p:cNvPr id="26" name="Google Shape;26;p32"/>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7" name="Google Shape;27;p32"/>
          <p:cNvSpPr txBox="1">
            <a:spLocks noGrp="1"/>
          </p:cNvSpPr>
          <p:nvPr>
            <p:ph type="title"/>
          </p:nvPr>
        </p:nvSpPr>
        <p:spPr>
          <a:xfrm>
            <a:off x="1256000" y="2208200"/>
            <a:ext cx="3744000" cy="77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28" name="Google Shape;28;p32"/>
          <p:cNvPicPr preferRelativeResize="0"/>
          <p:nvPr/>
        </p:nvPicPr>
        <p:blipFill rotWithShape="1">
          <a:blip r:embed="rId3"/>
          <a:srcRect/>
          <a:stretch>
            <a:fillRect/>
          </a:stretch>
        </p:blipFill>
        <p:spPr>
          <a:xfrm rot="788503" flipH="1">
            <a:off x="9152775" y="4594136"/>
            <a:ext cx="4303400" cy="4050599"/>
          </a:xfrm>
          <a:prstGeom prst="rect">
            <a:avLst/>
          </a:prstGeom>
          <a:noFill/>
          <a:ln>
            <a:noFill/>
          </a:ln>
        </p:spPr>
      </p:pic>
      <p:pic>
        <p:nvPicPr>
          <p:cNvPr id="29" name="Google Shape;29;p32"/>
          <p:cNvPicPr preferRelativeResize="0"/>
          <p:nvPr/>
        </p:nvPicPr>
        <p:blipFill rotWithShape="1">
          <a:blip r:embed="rId3"/>
          <a:srcRect/>
          <a:stretch>
            <a:fillRect/>
          </a:stretch>
        </p:blipFill>
        <p:spPr>
          <a:xfrm rot="-9581667" flipH="1">
            <a:off x="3698148" y="-2868950"/>
            <a:ext cx="3855009" cy="3628567"/>
          </a:xfrm>
          <a:prstGeom prst="rect">
            <a:avLst/>
          </a:prstGeom>
          <a:noFill/>
          <a:ln>
            <a:noFill/>
          </a:ln>
        </p:spPr>
      </p:pic>
      <p:pic>
        <p:nvPicPr>
          <p:cNvPr id="30" name="Google Shape;30;p32"/>
          <p:cNvPicPr preferRelativeResize="0"/>
          <p:nvPr/>
        </p:nvPicPr>
        <p:blipFill rotWithShape="1">
          <a:blip r:embed="rId4"/>
          <a:srcRect/>
          <a:stretch>
            <a:fillRect/>
          </a:stretch>
        </p:blipFill>
        <p:spPr>
          <a:xfrm>
            <a:off x="7575312" y="-253336"/>
            <a:ext cx="611424" cy="646000"/>
          </a:xfrm>
          <a:prstGeom prst="rect">
            <a:avLst/>
          </a:prstGeom>
          <a:noFill/>
          <a:ln>
            <a:noFill/>
          </a:ln>
        </p:spPr>
      </p:pic>
      <p:sp>
        <p:nvSpPr>
          <p:cNvPr id="31" name="Google Shape;31;p32"/>
          <p:cNvSpPr txBox="1">
            <a:spLocks noGrp="1"/>
          </p:cNvSpPr>
          <p:nvPr>
            <p:ph type="subTitle" idx="1"/>
          </p:nvPr>
        </p:nvSpPr>
        <p:spPr>
          <a:xfrm>
            <a:off x="1256000" y="3090200"/>
            <a:ext cx="3742800" cy="156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DDC84-101E-4200-BC11-5EC8B9D60496}" type="datetimeFigureOut">
              <a:rPr lang="en-US" smtClean="0"/>
              <a:t>30/04/2025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7DDC84-101E-4200-BC11-5EC8B9D60496}" type="datetimeFigureOut">
              <a:rPr lang="en-US" smtClean="0"/>
              <a:t>30/04/2025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7DDC84-101E-4200-BC11-5EC8B9D60496}" type="datetimeFigureOut">
              <a:rPr lang="en-US" smtClean="0"/>
              <a:t>30/04/2025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DDC84-101E-4200-BC11-5EC8B9D60496}" type="datetimeFigureOut">
              <a:rPr lang="en-US" smtClean="0"/>
              <a:t>30/04/2025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42C17-23D2-46B4-B2E5-94FA9191DC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t>‹#›</a:t>
            </a:fld>
            <a:endParaRPr lang="en-US"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spcBef>
                <a:spcPct val="0"/>
              </a:spcBef>
              <a:buFontTx/>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spcBef>
                <a:spcPct val="0"/>
              </a:spcBef>
              <a:buFontTx/>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CBE4D-B23D-49AB-9E28-3BD24C72170B}" type="datetimeFigureOut">
              <a:rPr lang="en-US" smtClean="0"/>
              <a:t>30/04/2025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FD8BC-6C77-47ED-B144-C270259E77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emf"/><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32.jpeg"/><Relationship Id="rId1" Type="http://schemas.openxmlformats.org/officeDocument/2006/relationships/slideLayout" Target="../slideLayouts/slideLayout13.xml"/><Relationship Id="rId6" Type="http://schemas.openxmlformats.org/officeDocument/2006/relationships/image" Target="../media/image34.jpeg"/><Relationship Id="rId5" Type="http://schemas.microsoft.com/office/2007/relationships/hdphoto" Target="../media/hdphoto1.wdp"/><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19.emf"/><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9.emf"/><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19.emf"/><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3.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6.png"/><Relationship Id="rId7" Type="http://schemas.openxmlformats.org/officeDocument/2006/relationships/image" Target="../media/image51.png"/><Relationship Id="rId2" Type="http://schemas.openxmlformats.org/officeDocument/2006/relationships/image" Target="../media/image35.png"/><Relationship Id="rId1" Type="http://schemas.openxmlformats.org/officeDocument/2006/relationships/slideLayout" Target="../slideLayouts/slideLayout43.xml"/><Relationship Id="rId6" Type="http://schemas.openxmlformats.org/officeDocument/2006/relationships/image" Target="../media/image37.png"/><Relationship Id="rId5" Type="http://schemas.openxmlformats.org/officeDocument/2006/relationships/image" Target="../media/image43.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4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8.jpeg"/><Relationship Id="rId5" Type="http://schemas.openxmlformats.org/officeDocument/2006/relationships/diagramData" Target="../diagrams/data1.xml"/><Relationship Id="rId10" Type="http://schemas.openxmlformats.org/officeDocument/2006/relationships/image" Target="../media/image17.jpeg"/><Relationship Id="rId4" Type="http://schemas.openxmlformats.org/officeDocument/2006/relationships/image" Target="../media/image6.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a:off x="1322987" y="883188"/>
            <a:ext cx="519977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tài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thiên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7358817" y="3735254"/>
            <a:ext cx="4676603" cy="27905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p:cNvSpPr/>
          <p:nvPr/>
        </p:nvSpPr>
        <p:spPr>
          <a:xfrm>
            <a:off x="241900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p>
        </p:txBody>
      </p:sp>
      <p:cxnSp>
        <p:nvCxnSpPr>
          <p:cNvPr id="5" name="Straight Arrow Connector 4"/>
          <p:cNvCxnSpPr/>
          <p:nvPr/>
        </p:nvCxnSpPr>
        <p:spPr>
          <a:xfrm>
            <a:off x="6107285" y="1475048"/>
            <a:ext cx="3816204" cy="403018"/>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p:cNvSpPr/>
          <p:nvPr/>
        </p:nvSpPr>
        <p:spPr>
          <a:xfrm>
            <a:off x="164424" y="1993280"/>
            <a:ext cx="5698819" cy="1546304"/>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lvl="0">
              <a:defRPr/>
            </a:pPr>
            <a:r>
              <a:rPr kumimoji="0" lang="en-US" sz="2800" b="1" i="0" u="sng" strike="noStrike" kern="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Câu</a:t>
            </a:r>
            <a:r>
              <a:rPr kumimoji="0" lang="en-US" sz="2800" b="1" i="0" u="sng"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1</a:t>
            </a:r>
            <a:r>
              <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lang="vi-VN" sz="2800" b="1" dirty="0">
                <a:solidFill>
                  <a:srgbClr val="0033CC"/>
                </a:solidFill>
                <a:latin typeface="Times New Roman" panose="02020603050405020304" pitchFamily="18" charset="0"/>
                <a:cs typeface="Times New Roman" panose="02020603050405020304" pitchFamily="18" charset="0"/>
              </a:rPr>
              <a:t>Em hãy cho biết tài nguyên rừng có ý nghĩa như thế nào đối với cuộc sống của con người.</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7" name="Rectangle: Rounded Corners 15"/>
          <p:cNvSpPr/>
          <p:nvPr/>
        </p:nvSpPr>
        <p:spPr>
          <a:xfrm>
            <a:off x="6250566" y="1939027"/>
            <a:ext cx="5698818" cy="2173840"/>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lvl="0">
              <a:defRPr/>
            </a:pPr>
            <a:r>
              <a:rPr lang="en-US" sz="2800" b="1" i="1" u="sng" kern="0" dirty="0" err="1">
                <a:solidFill>
                  <a:srgbClr val="0033CC"/>
                </a:solidFill>
                <a:latin typeface="Times New Roman" panose="02020603050405020304" pitchFamily="18" charset="0"/>
                <a:cs typeface="Times New Roman" panose="02020603050405020304" pitchFamily="18" charset="0"/>
              </a:rPr>
              <a:t>Câu</a:t>
            </a:r>
            <a:r>
              <a:rPr lang="en-US" sz="2800" b="1" i="1" u="sng" kern="0" dirty="0">
                <a:solidFill>
                  <a:srgbClr val="0033CC"/>
                </a:solidFill>
                <a:latin typeface="Times New Roman" panose="02020603050405020304" pitchFamily="18" charset="0"/>
                <a:cs typeface="Times New Roman" panose="02020603050405020304" pitchFamily="18" charset="0"/>
              </a:rPr>
              <a:t> 2</a:t>
            </a:r>
            <a:r>
              <a:rPr lang="en-US" sz="2800" b="1" i="1" kern="0" dirty="0">
                <a:solidFill>
                  <a:srgbClr val="0033CC"/>
                </a:solidFill>
                <a:latin typeface="Times New Roman" panose="02020603050405020304" pitchFamily="18" charset="0"/>
                <a:cs typeface="Times New Roman" panose="02020603050405020304" pitchFamily="18" charset="0"/>
              </a:rPr>
              <a:t>: </a:t>
            </a:r>
            <a:r>
              <a:rPr lang="vi-VN" sz="2800" b="1" dirty="0">
                <a:solidFill>
                  <a:srgbClr val="0033CC"/>
                </a:solidFill>
                <a:latin typeface="Times New Roman" panose="02020603050405020304" pitchFamily="18" charset="0"/>
                <a:cs typeface="Times New Roman" panose="02020603050405020304" pitchFamily="18" charset="0"/>
              </a:rPr>
              <a:t>Theo em, việc bảo vệ và khai thác hợp lí tài nguyên thiên nhiên có ý nghĩa như thế nào đối với cuộc sống của người dân và sự phát triển của mỗi quốc gia?</a:t>
            </a:r>
            <a:endParaRPr lang="en-US" sz="2800" b="1" kern="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Rounded Corners 23"/>
          <p:cNvSpPr/>
          <p:nvPr/>
        </p:nvSpPr>
        <p:spPr>
          <a:xfrm>
            <a:off x="715585" y="4629728"/>
            <a:ext cx="5380411"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9" name="Rectangle: Rounded Corners 25"/>
          <p:cNvSpPr/>
          <p:nvPr/>
        </p:nvSpPr>
        <p:spPr>
          <a:xfrm>
            <a:off x="6811581" y="4821083"/>
            <a:ext cx="5270888" cy="1818639"/>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0" name="Straight Arrow Connector 9"/>
          <p:cNvCxnSpPr/>
          <p:nvPr/>
        </p:nvCxnSpPr>
        <p:spPr>
          <a:xfrm flipH="1">
            <a:off x="2884517" y="1465952"/>
            <a:ext cx="3378200" cy="473075"/>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p:cNvCxnSpPr/>
          <p:nvPr/>
        </p:nvCxnSpPr>
        <p:spPr>
          <a:xfrm>
            <a:off x="2615332" y="3539584"/>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p:cNvCxnSpPr/>
          <p:nvPr/>
        </p:nvCxnSpPr>
        <p:spPr>
          <a:xfrm>
            <a:off x="9261104" y="4210143"/>
            <a:ext cx="0" cy="670559"/>
          </a:xfrm>
          <a:prstGeom prst="line">
            <a:avLst/>
          </a:prstGeom>
          <a:noFill/>
          <a:ln w="28575" cap="flat" cmpd="sng" algn="ctr">
            <a:solidFill>
              <a:srgbClr val="ED7D31"/>
            </a:solidFill>
            <a:prstDash val="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p:cNvSpPr/>
          <p:nvPr/>
        </p:nvSpPr>
        <p:spPr>
          <a:xfrm>
            <a:off x="2570361" y="0"/>
            <a:ext cx="6888480" cy="13829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p>
        </p:txBody>
      </p:sp>
      <p:cxnSp>
        <p:nvCxnSpPr>
          <p:cNvPr id="5" name="Straight Arrow Connector 4"/>
          <p:cNvCxnSpPr/>
          <p:nvPr/>
        </p:nvCxnSpPr>
        <p:spPr>
          <a:xfrm>
            <a:off x="6107285" y="1475048"/>
            <a:ext cx="3801213" cy="55459"/>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p:cNvSpPr/>
          <p:nvPr/>
        </p:nvSpPr>
        <p:spPr>
          <a:xfrm>
            <a:off x="315782" y="1501474"/>
            <a:ext cx="5698819" cy="1546304"/>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sng"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Câu</a:t>
            </a:r>
            <a:r>
              <a:rPr kumimoji="0" lang="en-US" sz="2800" b="1" i="0" u="sng"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1</a:t>
            </a:r>
            <a:r>
              <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Em hãy cho biết tài nguyên rừng có ý nghĩa như thế nào đối với cuộc sống của con người.</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15"/>
          <p:cNvSpPr/>
          <p:nvPr/>
        </p:nvSpPr>
        <p:spPr>
          <a:xfrm>
            <a:off x="7240248" y="1501474"/>
            <a:ext cx="4901369" cy="2975586"/>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1" u="sng"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Câu</a:t>
            </a:r>
            <a:r>
              <a:rPr kumimoji="0" lang="en-US" sz="2800" b="1" i="1" u="sng"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2</a:t>
            </a:r>
            <a:r>
              <a:rPr kumimoji="0" lang="en-US" sz="2800" b="1" i="1"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Theo em, việc bảo vệ và khai thác hợp lí tài nguyên thiên nhiên có ý nghĩa như thế nào đối với cuộc sống của người dân và sự phát triển của mỗi quốc gia?</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Rounded Corners 23"/>
          <p:cNvSpPr/>
          <p:nvPr/>
        </p:nvSpPr>
        <p:spPr>
          <a:xfrm>
            <a:off x="-69541" y="2989267"/>
            <a:ext cx="7492842" cy="3906481"/>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lgn="just"/>
            <a:r>
              <a:rPr lang="vi-VN" sz="2000" dirty="0">
                <a:solidFill>
                  <a:srgbClr val="000000"/>
                </a:solidFill>
                <a:latin typeface="Open Sans" panose="020B0606030504020204" pitchFamily="34" charset="0"/>
              </a:rPr>
              <a:t>Ý nghĩa của tài nguyên rừng đối với cuộc sống con người:</a:t>
            </a:r>
          </a:p>
          <a:p>
            <a:pPr algn="just"/>
            <a:r>
              <a:rPr lang="vi-VN" sz="2000" dirty="0">
                <a:solidFill>
                  <a:srgbClr val="000000"/>
                </a:solidFill>
                <a:latin typeface="Open Sans" panose="020B0606030504020204" pitchFamily="34" charset="0"/>
              </a:rPr>
              <a:t>+ Cung cấp ô-xy, giữ không jhis trong lành.</a:t>
            </a:r>
          </a:p>
          <a:p>
            <a:pPr algn="just"/>
            <a:r>
              <a:rPr lang="vi-VN" sz="2000" dirty="0">
                <a:solidFill>
                  <a:srgbClr val="000000"/>
                </a:solidFill>
                <a:latin typeface="Open Sans" panose="020B0606030504020204" pitchFamily="34" charset="0"/>
              </a:rPr>
              <a:t>+ Điều tiết nước, phòng chống lũ lụt, xói mòn và sạt lở đất.</a:t>
            </a:r>
          </a:p>
          <a:p>
            <a:pPr algn="just"/>
            <a:r>
              <a:rPr lang="vi-VN" sz="2000" dirty="0">
                <a:solidFill>
                  <a:srgbClr val="000000"/>
                </a:solidFill>
                <a:latin typeface="Open Sans" panose="020B0606030504020204" pitchFamily="34" charset="0"/>
              </a:rPr>
              <a:t>+ Bảo vệ độ phì nhiêu và bồi dưỡng tiềm năng của tài nguyên đất.</a:t>
            </a:r>
          </a:p>
          <a:p>
            <a:pPr algn="just"/>
            <a:r>
              <a:rPr lang="vi-VN" sz="2000" dirty="0">
                <a:solidFill>
                  <a:srgbClr val="000000"/>
                </a:solidFill>
                <a:latin typeface="Open Sans" panose="020B0606030504020204" pitchFamily="34" charset="0"/>
              </a:rPr>
              <a:t>+ Cung cấp nguồn gỗ, củi,… cho các hoạt động phát triển kinh tế của con người.</a:t>
            </a:r>
          </a:p>
          <a:p>
            <a:pPr algn="just"/>
            <a:r>
              <a:rPr lang="vi-VN" sz="2000" dirty="0">
                <a:solidFill>
                  <a:srgbClr val="000000"/>
                </a:solidFill>
                <a:latin typeface="Open Sans" panose="020B0606030504020204" pitchFamily="34" charset="0"/>
              </a:rPr>
              <a:t>+ Các loài động, thực vật trong rừng cũng là một nguồn cung cấp thực phẩm, dược phẩm có giá trị cao và cung cấp nguồn gen quý để nghiên cứu khoa học,…</a:t>
            </a:r>
          </a:p>
          <a:p>
            <a:pPr algn="just"/>
            <a:r>
              <a:rPr lang="vi-VN" sz="2000" dirty="0">
                <a:solidFill>
                  <a:srgbClr val="000000"/>
                </a:solidFill>
                <a:latin typeface="Open Sans" panose="020B0606030504020204" pitchFamily="34" charset="0"/>
              </a:rPr>
              <a:t>+ Tài nguyên rừng cũng góp phần phát triển hoạt động du lịch sinh thái, du lịch thám hiểm,… của con người.</a:t>
            </a:r>
          </a:p>
        </p:txBody>
      </p:sp>
      <p:sp>
        <p:nvSpPr>
          <p:cNvPr id="9" name="Rectangle: Rounded Corners 25"/>
          <p:cNvSpPr/>
          <p:nvPr/>
        </p:nvSpPr>
        <p:spPr>
          <a:xfrm>
            <a:off x="7288389" y="4849500"/>
            <a:ext cx="4901370" cy="1818639"/>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lgn="just">
              <a:defRPr/>
            </a:pPr>
            <a:r>
              <a:rPr lang="vi-VN" sz="2400" dirty="0">
                <a:solidFill>
                  <a:srgbClr val="0033CC"/>
                </a:solidFill>
              </a:rPr>
              <a:t>Việc bảo vệ và khai thác hợp lí tài nguyên thiên nhiên giúp đảm bảo cho sự phát triển bền vững của con người và đất nước ở hiện tại và cả tương lai.</a:t>
            </a:r>
            <a:endParaRPr kumimoji="0" lang="en-US" sz="2400" b="0" i="0" u="none" strike="noStrike" kern="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endParaRPr>
          </a:p>
        </p:txBody>
      </p:sp>
      <p:cxnSp>
        <p:nvCxnSpPr>
          <p:cNvPr id="10" name="Straight Arrow Connector 9"/>
          <p:cNvCxnSpPr/>
          <p:nvPr/>
        </p:nvCxnSpPr>
        <p:spPr>
          <a:xfrm flipH="1">
            <a:off x="2721364" y="1465952"/>
            <a:ext cx="3541353" cy="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p:cNvCxnSpPr/>
          <p:nvPr/>
        </p:nvCxnSpPr>
        <p:spPr>
          <a:xfrm>
            <a:off x="2570361" y="3203931"/>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p:cNvCxnSpPr/>
          <p:nvPr/>
        </p:nvCxnSpPr>
        <p:spPr>
          <a:xfrm>
            <a:off x="9307483" y="4150524"/>
            <a:ext cx="0" cy="436466"/>
          </a:xfrm>
          <a:prstGeom prst="line">
            <a:avLst/>
          </a:prstGeom>
          <a:noFill/>
          <a:ln w="28575" cap="flat" cmpd="sng" algn="ctr">
            <a:solidFill>
              <a:srgbClr val="ED7D31"/>
            </a:solidFill>
            <a:prstDash val="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407963" y="-599608"/>
            <a:ext cx="11345897" cy="7734925"/>
          </a:xfrm>
          <a:prstGeom prst="rect">
            <a:avLst/>
          </a:prstGeom>
        </p:spPr>
      </p:pic>
      <p:grpSp>
        <p:nvGrpSpPr>
          <p:cNvPr id="12" name="Group 11"/>
          <p:cNvGrpSpPr/>
          <p:nvPr/>
        </p:nvGrpSpPr>
        <p:grpSpPr>
          <a:xfrm>
            <a:off x="8220876" y="686231"/>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a:blip r:embed="rId7"/>
          <a:stretch>
            <a:fillRect/>
          </a:stretch>
        </p:blipFill>
        <p:spPr>
          <a:xfrm>
            <a:off x="1376890" y="1126476"/>
            <a:ext cx="8218120" cy="5023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64538"/>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627384" y="298729"/>
            <a:ext cx="11934373" cy="3337180"/>
          </a:xfrm>
          <a:prstGeom prst="rect">
            <a:avLst/>
          </a:prstGeom>
        </p:spPr>
      </p:pic>
      <p:grpSp>
        <p:nvGrpSpPr>
          <p:cNvPr id="3" name="Group 2"/>
          <p:cNvGrpSpPr/>
          <p:nvPr/>
        </p:nvGrpSpPr>
        <p:grpSpPr>
          <a:xfrm>
            <a:off x="220155" y="198217"/>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391084" y="1150207"/>
            <a:ext cx="9483170" cy="1791965"/>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2.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Quy</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định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cơ</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của</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pháp</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luật</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về</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p>
          <a:p>
            <a:pPr algn="just">
              <a:lnSpc>
                <a:spcPct val="107000"/>
              </a:lnSpc>
              <a:spcBef>
                <a:spcPts val="300"/>
              </a:spcBef>
              <a:spcAft>
                <a:spcPts val="800"/>
              </a:spcAft>
            </a:pP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nhiên</a:t>
            </a:r>
            <a:endPar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lang="en-US" sz="2530" b="1" dirty="0" err="1">
                <a:solidFill>
                  <a:srgbClr val="0000FF"/>
                </a:solidFill>
                <a:latin typeface="SVN-Vanilla Daisy Pro" panose="00000500000000000000" pitchFamily="2" charset="0"/>
                <a:ea typeface="Arial Unicode MS"/>
              </a:rPr>
              <a:t>Đọc</a:t>
            </a:r>
            <a:r>
              <a:rPr lang="en-US" sz="2530" b="1" dirty="0">
                <a:solidFill>
                  <a:srgbClr val="0000FF"/>
                </a:solidFill>
                <a:latin typeface="SVN-Vanilla Daisy Pro" panose="00000500000000000000" pitchFamily="2" charset="0"/>
                <a:ea typeface="Arial Unicode MS"/>
              </a:rPr>
              <a:t> </a:t>
            </a:r>
            <a:r>
              <a:rPr lang="en-US" sz="2530" b="1" dirty="0" err="1">
                <a:solidFill>
                  <a:srgbClr val="0000FF"/>
                </a:solidFill>
                <a:latin typeface="SVN-Vanilla Daisy Pro" panose="00000500000000000000" pitchFamily="2" charset="0"/>
                <a:ea typeface="Arial Unicode MS"/>
              </a:rPr>
              <a:t>thông</a:t>
            </a:r>
            <a:r>
              <a:rPr lang="en-US" sz="2530" b="1" dirty="0">
                <a:solidFill>
                  <a:srgbClr val="0000FF"/>
                </a:solidFill>
                <a:latin typeface="SVN-Vanilla Daisy Pro" panose="00000500000000000000" pitchFamily="2" charset="0"/>
                <a:ea typeface="Arial Unicode MS"/>
              </a:rPr>
              <a:t> tin, q</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0" b="1" i="0" u="none" strike="noStrike" kern="1200" cap="none" spc="0" normalizeH="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0" b="1" i="0" u="none" strike="noStrike" kern="1200" cap="none" spc="0" normalizeH="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0"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p:cNvSpPr txBox="1"/>
          <p:nvPr/>
        </p:nvSpPr>
        <p:spPr>
          <a:xfrm>
            <a:off x="7258983" y="574675"/>
            <a:ext cx="4705874" cy="5914440"/>
          </a:xfrm>
          <a:prstGeom prst="rect">
            <a:avLst/>
          </a:prstGeom>
          <a:noFill/>
        </p:spPr>
        <p:txBody>
          <a:bodyPr wrap="square">
            <a:spAutoFit/>
          </a:bodyPr>
          <a:lstStyle/>
          <a:p>
            <a:pPr algn="just">
              <a:spcBef>
                <a:spcPts val="300"/>
              </a:spcBef>
              <a:spcAft>
                <a:spcPts val="800"/>
              </a:spcAf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1:Căn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800"/>
              </a:spcAf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1,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800"/>
              </a:spcAft>
            </a:pP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Câu 3;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Em hãy nêu những quy định khác của pháp luật về bảo vệ môi trường và tài nguyên thiên nhiên</a:t>
            </a: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734518"/>
            <a:ext cx="7139062" cy="2923083"/>
          </a:xfrm>
          <a:prstGeom prst="rect">
            <a:avLst/>
          </a:prstGeom>
        </p:spPr>
      </p:pic>
      <p:pic>
        <p:nvPicPr>
          <p:cNvPr id="9" name="Picture 8"/>
          <p:cNvPicPr>
            <a:picLocks noChangeAspect="1"/>
          </p:cNvPicPr>
          <p:nvPr/>
        </p:nvPicPr>
        <p:blipFill>
          <a:blip r:embed="rId3"/>
          <a:stretch>
            <a:fillRect/>
          </a:stretch>
        </p:blipFill>
        <p:spPr>
          <a:xfrm>
            <a:off x="465056" y="3817443"/>
            <a:ext cx="6325488" cy="2923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0"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p:cNvSpPr txBox="1"/>
          <p:nvPr/>
        </p:nvSpPr>
        <p:spPr>
          <a:xfrm>
            <a:off x="7480092" y="911899"/>
            <a:ext cx="4376090" cy="4955203"/>
          </a:xfrm>
          <a:prstGeom prst="rect">
            <a:avLst/>
          </a:prstGeom>
          <a:noFill/>
        </p:spPr>
        <p:txBody>
          <a:bodyPr wrap="square">
            <a:spAutoFit/>
          </a:bodyPr>
          <a:lstStyle/>
          <a:p>
            <a:pPr marL="30480" marR="30480" algn="just"/>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1:</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loại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vứt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Chúng</a:t>
            </a:r>
            <a:r>
              <a:rPr lang="en-US" sz="1800" dirty="0">
                <a:solidFill>
                  <a:srgbClr val="000000"/>
                </a:solidFill>
                <a:effectLst/>
                <a:latin typeface="Times New Roman" panose="02020603050405020304" pitchFamily="18" charset="0"/>
                <a:ea typeface="Times New Roman" panose="02020603050405020304" pitchFamily="18" charset="0"/>
              </a:rPr>
              <a:t> ta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khuyến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khích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tập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2:</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đổ</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chưa</a:t>
            </a:r>
            <a:r>
              <a:rPr lang="en-US" sz="1800" dirty="0">
                <a:solidFill>
                  <a:srgbClr val="000000"/>
                </a:solidFill>
                <a:effectLst/>
                <a:latin typeface="Times New Roman" panose="02020603050405020304" pitchFamily="18" charset="0"/>
                <a:ea typeface="Times New Roman" panose="02020603050405020304" pitchFamily="18" charset="0"/>
              </a:rPr>
              <a:t> qua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phạm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khoản</a:t>
            </a:r>
            <a:r>
              <a:rPr lang="en-US" sz="1800" dirty="0">
                <a:solidFill>
                  <a:srgbClr val="000000"/>
                </a:solidFill>
                <a:effectLst/>
                <a:latin typeface="Times New Roman" panose="02020603050405020304" pitchFamily="18" charset="0"/>
                <a:ea typeface="Times New Roman" panose="02020603050405020304" pitchFamily="18" charset="0"/>
              </a:rPr>
              <a:t> 2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2020.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đáng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nghiêm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3: </a:t>
            </a:r>
            <a:r>
              <a:rPr lang="en-US" sz="1800" dirty="0" err="1">
                <a:solidFill>
                  <a:srgbClr val="000000"/>
                </a:solidFill>
                <a:effectLst/>
                <a:latin typeface="Times New Roman" panose="02020603050405020304" pitchFamily="18" charset="0"/>
                <a:ea typeface="Times New Roman" panose="02020603050405020304" pitchFamily="18" charset="0"/>
              </a:rPr>
              <a:t>Chiếc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vương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phạm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khoản</a:t>
            </a:r>
            <a:r>
              <a:rPr lang="en-US" sz="1800" dirty="0">
                <a:solidFill>
                  <a:srgbClr val="000000"/>
                </a:solidFill>
                <a:effectLst/>
                <a:latin typeface="Times New Roman" panose="02020603050405020304" pitchFamily="18" charset="0"/>
                <a:ea typeface="Times New Roman" panose="02020603050405020304" pitchFamily="18" charset="0"/>
              </a:rPr>
              <a:t> 1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2020.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đáng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nghiêm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9921" y="1334124"/>
            <a:ext cx="7139062" cy="4691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0"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p:cNvSpPr txBox="1"/>
          <p:nvPr/>
        </p:nvSpPr>
        <p:spPr>
          <a:xfrm>
            <a:off x="6280879" y="574675"/>
            <a:ext cx="5683978" cy="6247864"/>
          </a:xfrm>
          <a:prstGeom prst="rect">
            <a:avLst/>
          </a:prstGeom>
          <a:noFill/>
        </p:spPr>
        <p:txBody>
          <a:bodyPr wrap="square">
            <a:spAutoFit/>
          </a:bodyPr>
          <a:lstStyle/>
          <a:p>
            <a:pPr algn="just"/>
            <a:r>
              <a:rPr lang="vi-VN" sz="2000" b="0" i="0" dirty="0">
                <a:solidFill>
                  <a:srgbClr val="000000"/>
                </a:solidFill>
                <a:effectLst/>
                <a:latin typeface="Times New Roman" panose="02020603050405020304" pitchFamily="18" charset="0"/>
                <a:cs typeface="Times New Roman" panose="02020603050405020304" pitchFamily="18" charset="0"/>
              </a:rPr>
              <a:t>- </a:t>
            </a:r>
            <a:r>
              <a:rPr lang="vi-VN" sz="2000" b="1" i="0" dirty="0">
                <a:solidFill>
                  <a:srgbClr val="000000"/>
                </a:solidFill>
                <a:effectLst/>
                <a:latin typeface="Times New Roman" panose="02020603050405020304" pitchFamily="18" charset="0"/>
                <a:cs typeface="Times New Roman" panose="02020603050405020304" pitchFamily="18" charset="0"/>
              </a:rPr>
              <a:t>Trong trường hợp 2.</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Công ty T đã thực hiện hoạt động khai thác cát trái phép khiến môi trường sống của người dân làng chài X bị ảnh hưởng nghiêm trọng. Đây là hành vi vi phạm quy định của pháp luật (khoản 5 điều 9 Luật Tài nguyên nước năm 2012, sửa đổi bổ sung năm 2018).</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Anh Hải và người dân làng chài X đã thu thập chứng cứ và tố cáo những sai phạm của công ty T. Hành vi của anh Hải và người dân trong làng chài là đúng pháp luật, đáng được khuyến khích.</a:t>
            </a:r>
          </a:p>
          <a:p>
            <a:pPr algn="just"/>
            <a:r>
              <a:rPr lang="vi-VN" sz="2000" b="1" i="0" dirty="0">
                <a:solidFill>
                  <a:srgbClr val="000000"/>
                </a:solidFill>
                <a:effectLst/>
                <a:latin typeface="Times New Roman" panose="02020603050405020304" pitchFamily="18" charset="0"/>
                <a:cs typeface="Times New Roman" panose="02020603050405020304" pitchFamily="18" charset="0"/>
              </a:rPr>
              <a:t>- Trong hình 1:</a:t>
            </a:r>
            <a:r>
              <a:rPr lang="vi-VN" sz="2000" b="0" i="0" dirty="0">
                <a:solidFill>
                  <a:srgbClr val="000000"/>
                </a:solidFill>
                <a:effectLst/>
                <a:latin typeface="Times New Roman" panose="02020603050405020304" pitchFamily="18" charset="0"/>
                <a:cs typeface="Times New Roman" panose="02020603050405020304" pitchFamily="18" charset="0"/>
              </a:rPr>
              <a:t> các nhân vật trong ảnh đã thực hiện hoạt động trồng và chăm sóc cây xanh. Đây là hành động phù hợp với quy định của pháp luật, chúng ta cần khuyến khích và học tập theo.</a:t>
            </a:r>
          </a:p>
          <a:p>
            <a:pPr algn="just"/>
            <a:r>
              <a:rPr lang="vi-VN" sz="2000" b="1" i="0" dirty="0">
                <a:solidFill>
                  <a:srgbClr val="000000"/>
                </a:solidFill>
                <a:effectLst/>
                <a:latin typeface="Times New Roman" panose="02020603050405020304" pitchFamily="18" charset="0"/>
                <a:cs typeface="Times New Roman" panose="02020603050405020304" pitchFamily="18" charset="0"/>
              </a:rPr>
              <a:t>- Trong hình 2: </a:t>
            </a:r>
            <a:r>
              <a:rPr lang="vi-VN" sz="2000" b="0" i="0" dirty="0">
                <a:solidFill>
                  <a:srgbClr val="000000"/>
                </a:solidFill>
                <a:effectLst/>
                <a:latin typeface="Times New Roman" panose="02020603050405020304" pitchFamily="18" charset="0"/>
                <a:cs typeface="Times New Roman" panose="02020603050405020304" pitchFamily="18" charset="0"/>
              </a:rPr>
              <a:t>nhân vật trong bức ảnh đang thực hiện hành vi săn bắt thú rừng. Hành vi này đã vi phạm khoản 3 điều 9 Luật lâm nghiệp năm 2017. Đây là hành vi đáng lên án và bị xử lí theo quy định của pháp luật.</a:t>
            </a:r>
          </a:p>
        </p:txBody>
      </p:sp>
      <p:pic>
        <p:nvPicPr>
          <p:cNvPr id="9" name="Picture 8"/>
          <p:cNvPicPr>
            <a:picLocks noChangeAspect="1"/>
          </p:cNvPicPr>
          <p:nvPr/>
        </p:nvPicPr>
        <p:blipFill>
          <a:blip r:embed="rId2"/>
          <a:stretch>
            <a:fillRect/>
          </a:stretch>
        </p:blipFill>
        <p:spPr>
          <a:xfrm>
            <a:off x="63028" y="574675"/>
            <a:ext cx="6325488" cy="3347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0"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pic>
        <p:nvPicPr>
          <p:cNvPr id="3" name="Picture 2"/>
          <p:cNvPicPr>
            <a:picLocks noChangeAspect="1"/>
          </p:cNvPicPr>
          <p:nvPr/>
        </p:nvPicPr>
        <p:blipFill>
          <a:blip r:embed="rId2"/>
          <a:stretch>
            <a:fillRect/>
          </a:stretch>
        </p:blipFill>
        <p:spPr>
          <a:xfrm>
            <a:off x="0" y="734518"/>
            <a:ext cx="6445770" cy="2923083"/>
          </a:xfrm>
          <a:prstGeom prst="rect">
            <a:avLst/>
          </a:prstGeom>
        </p:spPr>
      </p:pic>
      <p:pic>
        <p:nvPicPr>
          <p:cNvPr id="9" name="Picture 8"/>
          <p:cNvPicPr>
            <a:picLocks noChangeAspect="1"/>
          </p:cNvPicPr>
          <p:nvPr/>
        </p:nvPicPr>
        <p:blipFill>
          <a:blip r:embed="rId3"/>
          <a:stretch>
            <a:fillRect/>
          </a:stretch>
        </p:blipFill>
        <p:spPr>
          <a:xfrm>
            <a:off x="465056" y="3817443"/>
            <a:ext cx="5980714" cy="2923083"/>
          </a:xfrm>
          <a:prstGeom prst="rect">
            <a:avLst/>
          </a:prstGeom>
        </p:spPr>
      </p:pic>
      <p:sp>
        <p:nvSpPr>
          <p:cNvPr id="2" name="TextBox 1"/>
          <p:cNvSpPr txBox="1"/>
          <p:nvPr/>
        </p:nvSpPr>
        <p:spPr>
          <a:xfrm>
            <a:off x="6445770" y="591050"/>
            <a:ext cx="5400143" cy="5940088"/>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Nêu các quy định khác về bảo vệ môi trường và tài nguyên thiên nhiên:</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6 </a:t>
            </a:r>
            <a:r>
              <a:rPr lang="vi-VN" sz="2000" b="0" i="0" dirty="0">
                <a:solidFill>
                  <a:srgbClr val="000000"/>
                </a:solidFill>
                <a:effectLst/>
                <a:latin typeface="Times New Roman" panose="02020603050405020304" pitchFamily="18" charset="0"/>
                <a:cs typeface="Times New Roman" panose="02020603050405020304" pitchFamily="18" charset="0"/>
              </a:rPr>
              <a:t>Luật Bảo vệ môi trường năm 2020 nghiêm cấm thực hiện hành vi: gây tiếng ồn, độ rung vượt mức cho phép theo quy chuẩn kĩ thuật môi trường; xả thải khói, bụi, khí có mùi độc hại vào không khí.</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12 điều 6</a:t>
            </a:r>
            <a:r>
              <a:rPr lang="vi-VN" sz="2000" b="0" i="0" dirty="0">
                <a:solidFill>
                  <a:srgbClr val="000000"/>
                </a:solidFill>
                <a:effectLst/>
                <a:latin typeface="Times New Roman" panose="02020603050405020304" pitchFamily="18" charset="0"/>
                <a:cs typeface="Times New Roman" panose="02020603050405020304" pitchFamily="18" charset="0"/>
              </a:rPr>
              <a:t> Luật Bảo vệ môi trường năm 2020 nghiêm cấm thực hiện hành vi: phá hoại, xâm chiếm trái phép di sản thiên nhiên.</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9</a:t>
            </a:r>
            <a:r>
              <a:rPr lang="vi-VN" sz="2000" b="0" i="0" dirty="0">
                <a:solidFill>
                  <a:srgbClr val="000000"/>
                </a:solidFill>
                <a:effectLst/>
                <a:latin typeface="Times New Roman" panose="02020603050405020304" pitchFamily="18" charset="0"/>
                <a:cs typeface="Times New Roman" panose="02020603050405020304" pitchFamily="18" charset="0"/>
              </a:rPr>
              <a:t> Luật Lâm nghiệp năm 2017 nghiêm cấm thực hiện hành vi: hủy hoại tài nguyên rừng, hệ sinh thái rừng, công trình bảo vệ và phát triển rừng.</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 điều 9</a:t>
            </a:r>
            <a:r>
              <a:rPr lang="vi-VN" sz="2000" b="0" i="0" dirty="0">
                <a:solidFill>
                  <a:srgbClr val="000000"/>
                </a:solidFill>
                <a:effectLst/>
                <a:latin typeface="Times New Roman" panose="02020603050405020304" pitchFamily="18" charset="0"/>
                <a:cs typeface="Times New Roman" panose="02020603050405020304" pitchFamily="18" charset="0"/>
              </a:rPr>
              <a:t> Luật tài nguyên nước năm 2012 nghiêm cấm thực hiện hành vi: đổ chất thải, rác thải, đổ hoặc làm rò rỉ các chất độc hại vào nguồn nước và các hành vi khác gây ô nhiễm, suy thoái và cạn kiệt nguồn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0" y="3226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Microsoft YaHei" panose="020B0503020204020204" pitchFamily="34" charset="-122"/>
              <a:cs typeface="+mn-cs"/>
              <a:sym typeface="Microsoft YaHei"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8146387" y="1422633"/>
              <a:ext cx="3663128" cy="1036887"/>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Đạ</a:t>
              </a:r>
              <a:r>
                <a:rPr kumimoji="0" lang="it-IT"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i di</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ện</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hai</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đội</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l</a:t>
              </a:r>
              <a:r>
                <a:rPr kumimoji="0" lang="fr-FR"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ê</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n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bả</a:t>
              </a:r>
              <a:r>
                <a:rPr kumimoji="0" lang="nl-NL"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ng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viết</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những</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hành</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vi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trong</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5’</a:t>
              </a:r>
            </a:p>
          </p:txBody>
        </p:sp>
      </p:grpSp>
      <p:grpSp>
        <p:nvGrpSpPr>
          <p:cNvPr id="15" name="Group 14"/>
          <p:cNvGrpSpPr/>
          <p:nvPr/>
        </p:nvGrpSpPr>
        <p:grpSpPr>
          <a:xfrm>
            <a:off x="4419519" y="3848071"/>
            <a:ext cx="3755043" cy="2082180"/>
            <a:chOff x="5448674" y="4171363"/>
            <a:chExt cx="3284371" cy="2082180"/>
          </a:xfrm>
        </p:grpSpPr>
        <p:sp>
          <p:nvSpPr>
            <p:cNvPr id="6" name="Cloud Callout 5"/>
            <p:cNvSpPr/>
            <p:nvPr/>
          </p:nvSpPr>
          <p:spPr>
            <a:xfrm rot="304414">
              <a:off x="5448674" y="4171363"/>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5708261" y="4654135"/>
              <a:ext cx="3024784" cy="8712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Đội</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n</a:t>
              </a:r>
              <a:r>
                <a:rPr kumimoji="0" lang="fr-FR"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à</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o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viết</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đượ</a:t>
              </a:r>
              <a:r>
                <a:rPr kumimoji="0" lang="pt-PT"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c nhi</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ều</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hành</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vi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sẽ</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chiến</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thắng</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và</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được</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10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điểm</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endParaRPr kumimoji="0" lang="en-SG" sz="2530" b="1" i="0" u="none" strike="noStrike" kern="1200" cap="none" spc="0" normalizeH="0" baseline="0" noProof="0" dirty="0">
                <a:ln>
                  <a:noFill/>
                </a:ln>
                <a:solidFill>
                  <a:srgbClr val="FF0000"/>
                </a:solidFill>
                <a:effectLst/>
                <a:uLnTx/>
                <a:uFillTx/>
                <a:latin typeface="#9Slide05 Kathya" panose="02000000000000000000" pitchFamily="2" charset="0"/>
                <a:ea typeface="Microsoft YaHei" panose="020B0503020204020204" pitchFamily="34" charset="-122"/>
                <a:cs typeface="+mn-cs"/>
              </a:endParaRPr>
            </a:p>
          </p:txBody>
        </p:sp>
      </p:gr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3228451" y="5136639"/>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609314" y="515843"/>
            <a:ext cx="7934179" cy="769441"/>
          </a:xfrm>
          <a:prstGeom prst="rect">
            <a:avLst/>
          </a:prstGeom>
          <a:solidFill>
            <a:schemeClr val="accent2">
              <a:lumMod val="20000"/>
              <a:lumOff val="80000"/>
            </a:schemeClr>
          </a:solidFill>
          <a:ln w="9525">
            <a:solidFill>
              <a:srgbClr val="000000"/>
            </a:solidFill>
            <a:miter lim="800000"/>
          </a:ln>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Helvetica Neue"/>
                <a:cs typeface="Helvetica Neue"/>
              </a:rPr>
              <a:t>TRÒ CHƠI : </a:t>
            </a:r>
            <a:r>
              <a:rPr kumimoji="0" lang="en-US" altLang="en-US" sz="44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Helvetica Neue"/>
                <a:cs typeface="Helvetica Neue"/>
              </a:rPr>
              <a:t>“TIẾP SỨC ĐỒNG ĐỘI ”</a:t>
            </a:r>
            <a:endParaRPr kumimoji="0" lang="en-SG" altLang="en-US" sz="44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Microsoft YaHei" panose="020B0503020204020204" pitchFamily="34" charset="-122"/>
              <a:cs typeface="+mn-cs"/>
            </a:endParaRPr>
          </a:p>
        </p:txBody>
      </p:sp>
      <p:grpSp>
        <p:nvGrpSpPr>
          <p:cNvPr id="13" name="Group 12"/>
          <p:cNvGrpSpPr/>
          <p:nvPr/>
        </p:nvGrpSpPr>
        <p:grpSpPr>
          <a:xfrm>
            <a:off x="-75149" y="1314182"/>
            <a:ext cx="4531101" cy="4240087"/>
            <a:chOff x="-52506" y="1314182"/>
            <a:chExt cx="6576127" cy="4240087"/>
          </a:xfrm>
        </p:grpSpPr>
        <p:sp>
          <p:nvSpPr>
            <p:cNvPr id="7" name="Cloud Callout 6"/>
            <p:cNvSpPr/>
            <p:nvPr/>
          </p:nvSpPr>
          <p:spPr>
            <a:xfrm rot="21285758" flipH="1">
              <a:off x="-52506" y="1314182"/>
              <a:ext cx="6576127" cy="4240087"/>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Microsoft YaHei" panose="020B0503020204020204" pitchFamily="34" charset="-122"/>
                <a:cs typeface="+mn-cs"/>
                <a:sym typeface="Microsoft YaHei" panose="020B0503020204020204" pitchFamily="34" charset="-122"/>
              </a:endParaRPr>
            </a:p>
          </p:txBody>
        </p:sp>
        <p:sp>
          <p:nvSpPr>
            <p:cNvPr id="2" name="Rectangle 1"/>
            <p:cNvSpPr/>
            <p:nvPr/>
          </p:nvSpPr>
          <p:spPr>
            <a:xfrm>
              <a:off x="16174" y="1897192"/>
              <a:ext cx="6474850" cy="3025765"/>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Chia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lớp</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ra</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thành</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hai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endPar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endParaRPr>
            </a:p>
            <a:p>
              <a:pPr algn="just">
                <a:lnSpc>
                  <a:spcPct val="107000"/>
                </a:lnSpc>
                <a:spcAft>
                  <a:spcPts val="800"/>
                </a:spcAft>
              </a:pPr>
              <a:r>
                <a:rPr lang="vi-VN"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r>
                <a:rPr lang="en-US" sz="2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Đội</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1: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nhiên</a:t>
              </a:r>
              <a:endPar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r>
                <a:rPr lang="en-US" sz="2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Đội</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2: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phạm</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pháp</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luật</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về</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nhiên</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p>
          </p:txBody>
        </p:sp>
      </p:grpSp>
      <p:pic>
        <p:nvPicPr>
          <p:cNvPr id="16" name="Picture 15"/>
          <p:cNvPicPr>
            <a:picLocks noChangeAspect="1"/>
          </p:cNvPicPr>
          <p:nvPr/>
        </p:nvPicPr>
        <p:blipFill>
          <a:blip r:embed="rId4"/>
          <a:stretch>
            <a:fillRect/>
          </a:stretch>
        </p:blipFill>
        <p:spPr>
          <a:xfrm>
            <a:off x="0" y="-50055"/>
            <a:ext cx="2609314" cy="1387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a:fillRect/>
          </a:stretch>
        </p:blipFill>
        <p:spPr>
          <a:xfrm>
            <a:off x="-1064301" y="-739667"/>
            <a:ext cx="13256302" cy="7879075"/>
          </a:xfrm>
          <a:prstGeom prst="rect">
            <a:avLst/>
          </a:prstGeom>
        </p:spPr>
      </p:pic>
      <p:grpSp>
        <p:nvGrpSpPr>
          <p:cNvPr id="12" name="Group 11"/>
          <p:cNvGrpSpPr/>
          <p:nvPr/>
        </p:nvGrpSpPr>
        <p:grpSpPr>
          <a:xfrm>
            <a:off x="9923489" y="686231"/>
            <a:ext cx="2662067" cy="6035244"/>
            <a:chOff x="8286614" y="0"/>
            <a:chExt cx="4166485" cy="6765160"/>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9384566" y="33090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739516" y="1083948"/>
            <a:ext cx="10253801" cy="5663085"/>
          </a:xfrm>
          <a:prstGeom prst="rect">
            <a:avLst/>
          </a:prstGeom>
          <a:noFill/>
          <a:ln>
            <a:no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Một</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số</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qui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định</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cơ</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bản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của</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pháp</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luật</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về</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bảo</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vệ</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môi</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trường</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và</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tài</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nguyên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thiên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nhiên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a:t>
            </a:r>
          </a:p>
          <a:p>
            <a:pPr marL="571500" lvl="0" indent="-571500">
              <a:buFontTx/>
              <a:buChar char="-"/>
              <a:defRPr/>
            </a:pPr>
            <a:r>
              <a:rPr lang="en-US" sz="3600" b="1" dirty="0" err="1">
                <a:solidFill>
                  <a:srgbClr val="3333CC"/>
                </a:solidFill>
                <a:latin typeface="#9Slide05 Brannboll Ny" panose="02000000000000000000" pitchFamily="2" charset="0"/>
                <a:cs typeface="Times New Roman" panose="02020603050405020304" pitchFamily="18" charset="0"/>
              </a:rPr>
              <a:t>B</a:t>
            </a:r>
            <a:r>
              <a:rPr lang="en-US" sz="3600" dirty="0" err="1">
                <a:solidFill>
                  <a:srgbClr val="3333CC"/>
                </a:solidFill>
                <a:latin typeface="#9Slide05 Brannboll Ny" panose="02000000000000000000" pitchFamily="2" charset="0"/>
                <a:cs typeface="Times New Roman" panose="02020603050405020304" pitchFamily="18" charset="0"/>
              </a:rPr>
              <a:t>ảo</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vệ</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quyền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nghĩa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vụ</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trách</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nhiệm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nghĩa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vụ</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của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công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dân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cơ</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quan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chức</a:t>
            </a:r>
            <a:r>
              <a:rPr lang="en-US" sz="3600" dirty="0">
                <a:solidFill>
                  <a:srgbClr val="3333CC"/>
                </a:solidFill>
                <a:latin typeface="#9Slide05 Brannboll Ny" panose="02000000000000000000" pitchFamily="2" charset="0"/>
                <a:cs typeface="Times New Roman" panose="02020603050405020304" pitchFamily="18" charset="0"/>
              </a:rPr>
              <a:t>.</a:t>
            </a:r>
          </a:p>
          <a:p>
            <a:pPr marL="571500" lvl="0" indent="-571500">
              <a:buFontTx/>
              <a:buChar char="-"/>
              <a:defRPr/>
            </a:pPr>
            <a:r>
              <a:rPr lang="en-US" sz="3600" dirty="0" err="1">
                <a:solidFill>
                  <a:srgbClr val="3333CC"/>
                </a:solidFill>
                <a:latin typeface="#9Slide05 Brannboll Ny" panose="02000000000000000000" pitchFamily="2" charset="0"/>
                <a:cs typeface="Times New Roman" panose="02020603050405020304" pitchFamily="18" charset="0"/>
              </a:rPr>
              <a:t>Nghiêm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cấm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các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hành</a:t>
            </a:r>
            <a:r>
              <a:rPr lang="en-US" sz="3600" dirty="0">
                <a:solidFill>
                  <a:srgbClr val="3333CC"/>
                </a:solidFill>
                <a:latin typeface="#9Slide05 Brannboll Ny" panose="02000000000000000000" pitchFamily="2" charset="0"/>
                <a:cs typeface="Times New Roman" panose="02020603050405020304" pitchFamily="18" charset="0"/>
              </a:rPr>
              <a:t> vi </a:t>
            </a:r>
            <a:r>
              <a:rPr lang="en-US" sz="3600" dirty="0" err="1">
                <a:solidFill>
                  <a:srgbClr val="3333CC"/>
                </a:solidFill>
                <a:latin typeface="#9Slide05 Brannboll Ny" panose="02000000000000000000" pitchFamily="2" charset="0"/>
                <a:cs typeface="Times New Roman" panose="02020603050405020304" pitchFamily="18" charset="0"/>
              </a:rPr>
              <a:t>vi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phạm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pháp</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luật</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về</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bảo</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vệ</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a:t>
            </a:r>
          </a:p>
          <a:p>
            <a:pPr marL="571500" lvl="0" indent="-571500">
              <a:buFontTx/>
              <a:buChar char="-"/>
              <a:defRPr/>
            </a:pPr>
            <a:r>
              <a:rPr lang="en-US" sz="3600" dirty="0" err="1">
                <a:solidFill>
                  <a:srgbClr val="3333CC"/>
                </a:solidFill>
                <a:latin typeface="#9Slide05 Brannboll Ny" panose="02000000000000000000" pitchFamily="2" charset="0"/>
                <a:cs typeface="Times New Roman" panose="02020603050405020304" pitchFamily="18" charset="0"/>
              </a:rPr>
              <a:t>Các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chức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cá</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nhân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làm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hại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đến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sé</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bị</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xử</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lí</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nghiêm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có</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trách</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nhiệm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khắc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phục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bồi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thiệt</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hại</a:t>
            </a:r>
            <a:r>
              <a:rPr lang="en-US" sz="3600" dirty="0">
                <a:solidFill>
                  <a:srgbClr val="3333CC"/>
                </a:solidFill>
                <a:latin typeface="#9Slide05 Brannboll Ny" panose="02000000000000000000" pitchFamily="2" charset="0"/>
                <a:cs typeface="Times New Roman" panose="02020603050405020304" pitchFamily="18" charset="0"/>
              </a:rPr>
              <a:t>.</a:t>
            </a:r>
            <a:endParaRPr kumimoji="0" lang="en-US" sz="3600" b="0" i="0" u="none" strike="noStrike" kern="1200" cap="none" spc="0" normalizeH="0" noProof="0" dirty="0">
              <a:ln>
                <a:noFill/>
              </a:ln>
              <a:solidFill>
                <a:srgbClr val="3333CC"/>
              </a:solidFill>
              <a:effectLst/>
              <a:uLnTx/>
              <a:uFillTx/>
              <a:latin typeface="#9Slide05 Brannboll Ny" panose="02000000000000000000"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2"/>
          <a:srcRect l="871" r="1" b="1"/>
          <a:stretch>
            <a:fillRect/>
          </a:stretch>
        </p:blipFill>
        <p:spPr>
          <a:xfrm>
            <a:off x="20" y="1282"/>
            <a:ext cx="12191980" cy="6856718"/>
          </a:xfrm>
          <a:prstGeom prst="rect">
            <a:avLst/>
          </a:prstGeom>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15" y="0"/>
            <a:ext cx="10695708" cy="6858000"/>
          </a:xfrm>
          <a:prstGeom prst="rect">
            <a:avLst/>
          </a:prstGeom>
        </p:spPr>
      </p:pic>
      <p:sp>
        <p:nvSpPr>
          <p:cNvPr id="5" name="文本框 4"/>
          <p:cNvSpPr txBox="1"/>
          <p:nvPr/>
        </p:nvSpPr>
        <p:spPr>
          <a:xfrm>
            <a:off x="1379543" y="2624759"/>
            <a:ext cx="8341047" cy="1107996"/>
          </a:xfrm>
          <a:prstGeom prst="rect">
            <a:avLst/>
          </a:prstGeom>
          <a:solidFill>
            <a:schemeClr val="accent2"/>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Trò</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chơi</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Ai </a:t>
            </a: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nhanh</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ai </a:t>
            </a: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giỏi</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endParaRPr kumimoji="1" lang="zh-CN" altLang="en-US"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endParaRPr>
          </a:p>
        </p:txBody>
      </p:sp>
      <p:pic>
        <p:nvPicPr>
          <p:cNvPr id="6"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pic>
        <p:nvPicPr>
          <p:cNvPr id="9" name="Picture 8"/>
          <p:cNvPicPr>
            <a:picLocks noChangeAspect="1"/>
          </p:cNvPicPr>
          <p:nvPr/>
        </p:nvPicPr>
        <p:blipFill>
          <a:blip r:embed="rId5"/>
          <a:stretch>
            <a:fillRect/>
          </a:stretch>
        </p:blipFill>
        <p:spPr>
          <a:xfrm>
            <a:off x="8612225" y="-1153638"/>
            <a:ext cx="4144378" cy="5206435"/>
          </a:xfrm>
          <a:prstGeom prst="rect">
            <a:avLst/>
          </a:prstGeom>
        </p:spPr>
      </p:pic>
      <p:pic>
        <p:nvPicPr>
          <p:cNvPr id="3" name="Picture 2"/>
          <p:cNvPicPr>
            <a:picLocks noChangeAspect="1"/>
          </p:cNvPicPr>
          <p:nvPr/>
        </p:nvPicPr>
        <p:blipFill>
          <a:blip r:embed="rId6"/>
          <a:stretch>
            <a:fillRect/>
          </a:stretch>
        </p:blipFill>
        <p:spPr>
          <a:xfrm>
            <a:off x="-1524" y="3857729"/>
            <a:ext cx="12192000" cy="304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551417" y="596211"/>
            <a:ext cx="11640583" cy="2663423"/>
          </a:xfrm>
          <a:prstGeom prst="rect">
            <a:avLst/>
          </a:prstGeom>
        </p:spPr>
      </p:pic>
      <p:grpSp>
        <p:nvGrpSpPr>
          <p:cNvPr id="3" name="Group 2"/>
          <p:cNvGrpSpPr/>
          <p:nvPr/>
        </p:nvGrpSpPr>
        <p:grpSpPr>
          <a:xfrm>
            <a:off x="551417" y="249608"/>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91084" y="1150207"/>
            <a:ext cx="9483170" cy="1650901"/>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3.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Một</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số</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biện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pháp</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và</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nhiên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094" y="-113271"/>
            <a:ext cx="10478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2043425" y="149587"/>
            <a:ext cx="9663893"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Quan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sát</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hình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ảnh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thông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tin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trả</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lời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hỏi</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m hãy nêu những biện pháp để bảo vệ môi trường và tài nguyên thiên nhiê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9" y="810795"/>
            <a:ext cx="9953469" cy="62271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480"/>
            <a:ext cx="12192000" cy="6797040"/>
          </a:xfrm>
          <a:prstGeom prst="rect">
            <a:avLst/>
          </a:prstGeom>
        </p:spPr>
      </p:pic>
      <p:sp>
        <p:nvSpPr>
          <p:cNvPr id="6" name="Rectangle: Rounded Corners 1"/>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p>
        </p:txBody>
      </p:sp>
      <p:cxnSp>
        <p:nvCxnSpPr>
          <p:cNvPr id="7" name="Straight Arrow Connector 6"/>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173717" y="2186247"/>
            <a:ext cx="40458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a)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nêu</a:t>
            </a:r>
            <a:r>
              <a:rPr lang="en-US" sz="2400" i="1" dirty="0">
                <a:solidFill>
                  <a:srgbClr val="FF0000"/>
                </a:solidFill>
                <a:latin typeface="Times New Roman" panose="02020603050405020304" pitchFamily="18" charset="0"/>
                <a:cs typeface="Times New Roman" panose="02020603050405020304" pitchFamily="18" charset="0"/>
              </a:rPr>
              <a:t> ở </a:t>
            </a:r>
            <a:r>
              <a:rPr lang="en-US" sz="2400" i="1" dirty="0" err="1">
                <a:solidFill>
                  <a:srgbClr val="FF0000"/>
                </a:solidFill>
                <a:latin typeface="Times New Roman" panose="02020603050405020304" pitchFamily="18" charset="0"/>
                <a:cs typeface="Times New Roman" panose="02020603050405020304" pitchFamily="18" charset="0"/>
              </a:rPr>
              <a:t>thông</a:t>
            </a:r>
            <a:r>
              <a:rPr lang="en-US" sz="2400" i="1" dirty="0">
                <a:solidFill>
                  <a:srgbClr val="FF0000"/>
                </a:solidFill>
                <a:latin typeface="Times New Roman" panose="02020603050405020304" pitchFamily="18" charset="0"/>
                <a:cs typeface="Times New Roman" panose="02020603050405020304" pitchFamily="18" charset="0"/>
              </a:rPr>
              <a:t> tin </a:t>
            </a:r>
            <a:r>
              <a:rPr lang="en-US" sz="2400" i="1" dirty="0" err="1">
                <a:solidFill>
                  <a:srgbClr val="FF0000"/>
                </a:solidFill>
                <a:latin typeface="Times New Roman" panose="02020603050405020304" pitchFamily="18" charset="0"/>
                <a:cs typeface="Times New Roman" panose="02020603050405020304" pitchFamily="18" charset="0"/>
              </a:rPr>
              <a:t>trên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dụng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như</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thế</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15"/>
          <p:cNvSpPr/>
          <p:nvPr/>
        </p:nvSpPr>
        <p:spPr>
          <a:xfrm>
            <a:off x="8337477" y="2036917"/>
            <a:ext cx="3680806" cy="194138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 c) </a:t>
            </a:r>
            <a:r>
              <a:rPr lang="en-US" sz="2400" i="1" dirty="0" err="1">
                <a:solidFill>
                  <a:srgbClr val="FF0000"/>
                </a:solidFill>
                <a:latin typeface="Times New Roman" panose="02020603050405020304" pitchFamily="18" charset="0"/>
                <a:cs typeface="Times New Roman" panose="02020603050405020304" pitchFamily="18" charset="0"/>
              </a:rPr>
              <a:t>Địa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phương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việc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23"/>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p:cNvSpPr/>
          <p:nvPr/>
        </p:nvSpPr>
        <p:spPr>
          <a:xfrm>
            <a:off x="8749989" y="4821083"/>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p:cNvSpPr/>
          <p:nvPr/>
        </p:nvSpPr>
        <p:spPr>
          <a:xfrm>
            <a:off x="4429903" y="2225895"/>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b) </a:t>
            </a:r>
            <a:r>
              <a:rPr lang="en-US" sz="2400" i="1" dirty="0" err="1">
                <a:solidFill>
                  <a:srgbClr val="FF0000"/>
                </a:solidFill>
                <a:latin typeface="Times New Roman" panose="02020603050405020304" pitchFamily="18" charset="0"/>
                <a:cs typeface="Times New Roman" panose="02020603050405020304" pitchFamily="18" charset="0"/>
              </a:rPr>
              <a:t>Hãy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thêm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một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số</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23"/>
          <p:cNvSpPr/>
          <p:nvPr/>
        </p:nvSpPr>
        <p:spPr>
          <a:xfrm>
            <a:off x="4748311" y="4669376"/>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và hoàn thành phiếu bài tập số 1</a:t>
                      </a:r>
                      <a:r>
                        <a:rPr lang="en-US" sz="3200" baseline="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0" cap="none" spc="0" normalizeH="0" baseline="0" noProof="0" dirty="0" err="1">
                <a:ln w="9525">
                  <a:solidFill>
                    <a:srgbClr val="000000"/>
                  </a:solidFill>
                  <a:rou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a:fillRect/>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a:fill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a:fill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a:fill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Rounded Corners 1"/>
          <p:cNvSpPr/>
          <p:nvPr/>
        </p:nvSpPr>
        <p:spPr>
          <a:xfrm>
            <a:off x="431966" y="0"/>
            <a:ext cx="6888480" cy="108119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ĐÔI)</a:t>
            </a:r>
          </a:p>
        </p:txBody>
      </p:sp>
      <p:sp>
        <p:nvSpPr>
          <p:cNvPr id="10" name="TextBox 9"/>
          <p:cNvSpPr txBox="1"/>
          <p:nvPr/>
        </p:nvSpPr>
        <p:spPr>
          <a:xfrm>
            <a:off x="242340" y="1150719"/>
            <a:ext cx="7267732" cy="55707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Những biện pháp để bảo vệ môi trường và tài nguyên thiên nhiên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Tác dụng của biện pháp trồng cây xanh; bảo vệ rừng phòng hộ, rừng đặc dụng và trồng mới rừng sản xuất </a:t>
            </a:r>
            <a:r>
              <a:rPr lang="vi-VN" sz="2400" b="1" i="0" dirty="0">
                <a:solidFill>
                  <a:srgbClr val="000000"/>
                </a:solidFill>
                <a:effectLst/>
                <a:latin typeface="Times New Roman" panose="02020603050405020304" pitchFamily="18" charset="0"/>
                <a:cs typeface="Times New Roman" panose="02020603050405020304" pitchFamily="18" charset="0"/>
              </a:rPr>
              <a:t>(thông tin 1):</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Bảo vệ môi trường sinh thái, cải thiện cảnh quan và ứng phó với biến đổi khí hậu.</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Phát triển kinh tế xã hội; nâng cao chất lượng cuộc sống người dân và sự phát triển bền vững của đất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Tác dụng của biện pháp phát triển nền nông nghiệp hữu cơ </a:t>
            </a:r>
            <a:r>
              <a:rPr lang="vi-VN" sz="2400" b="1" i="0" dirty="0">
                <a:solidFill>
                  <a:srgbClr val="000000"/>
                </a:solidFill>
                <a:effectLst/>
                <a:latin typeface="Times New Roman" panose="02020603050405020304" pitchFamily="18" charset="0"/>
                <a:cs typeface="Times New Roman" panose="02020603050405020304" pitchFamily="18" charset="0"/>
              </a:rPr>
              <a:t>(thông tin 2):</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Hạn chế tối đa các hoá chất gây độc hại cho cây trồng và môi trường sống như: phân hoá học, thuốc trừ sâu, thuốc diệt cỏ, thuốc kích thích tăng trưởng, tăng trọng, hoá chất bảo quản...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Góp phần cải tạo môi trường đất.</a:t>
            </a:r>
          </a:p>
        </p:txBody>
      </p:sp>
      <p:sp>
        <p:nvSpPr>
          <p:cNvPr id="3" name="TextBox 2"/>
          <p:cNvSpPr txBox="1"/>
          <p:nvPr/>
        </p:nvSpPr>
        <p:spPr>
          <a:xfrm>
            <a:off x="7659973" y="966053"/>
            <a:ext cx="4403359" cy="5940088"/>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Một số biện pháp khác để bảo vệ môi trường và tài nguyên thiên nhiên</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Chấp hành các quy định pháp luật về bảo vệ tài nguyên, môi trường.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Tích cực tham gia vào các phong trào, hoạt động bảo vệ môi trường tại địa phương.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Thường xuyên tổ chức tuyên truyền nâng cao nhận thức bảo vệ môi trường cho người dân, cộng đồng, doanh nghiệp, thực hiện tăng trưởng xanh, phát triển kinh tế ít chất thải, kinh tế tuần hoàn, trồng rừng,..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Nghiêm cấm mọi hoạt động làm suy kiệt nguồn tài nguyên, huỷ hoại môi trường.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Phê phán, đấu tranh với các hành vi gây ô nhiễm môi trường và phá hoại tài nguyên thiên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0" y="30480"/>
            <a:ext cx="12192000" cy="6797040"/>
          </a:xfrm>
          <a:prstGeom prst="rect">
            <a:avLst/>
          </a:prstGeom>
        </p:spPr>
      </p:pic>
      <p:sp>
        <p:nvSpPr>
          <p:cNvPr id="6" name="Rectangle: Rounded Corners 1"/>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p>
        </p:txBody>
      </p:sp>
      <p:sp>
        <p:nvSpPr>
          <p:cNvPr id="8" name="TextBox 7"/>
          <p:cNvSpPr txBox="1"/>
          <p:nvPr/>
        </p:nvSpPr>
        <p:spPr>
          <a:xfrm>
            <a:off x="1424065" y="1659776"/>
            <a:ext cx="10433155" cy="4893647"/>
          </a:xfrm>
          <a:prstGeom prst="rect">
            <a:avLst/>
          </a:prstGeom>
          <a:noFill/>
        </p:spPr>
        <p:txBody>
          <a:bodyPr wrap="square">
            <a:spAutoFit/>
          </a:bodyPr>
          <a:lstStyle/>
          <a:p>
            <a:pPr algn="just"/>
            <a:r>
              <a:rPr lang="vi-VN" sz="2400" b="1" i="0" dirty="0">
                <a:solidFill>
                  <a:srgbClr val="FF0000"/>
                </a:solidFill>
                <a:effectLst/>
                <a:latin typeface="Times New Roman" panose="02020603050405020304" pitchFamily="18" charset="0"/>
                <a:cs typeface="Times New Roman" panose="02020603050405020304" pitchFamily="18" charset="0"/>
              </a:rPr>
              <a:t>Một số biện pháp cụ thể để bảo vệ môi trường và tài nguyên thiên nhiên</a:t>
            </a:r>
            <a:r>
              <a:rPr lang="en-US" sz="2400" b="1" i="0" dirty="0">
                <a:solidFill>
                  <a:srgbClr val="FF0000"/>
                </a:solidFill>
                <a:effectLst/>
                <a:latin typeface="Times New Roman" panose="02020603050405020304" pitchFamily="18" charset="0"/>
                <a:cs typeface="Times New Roman" panose="02020603050405020304" pitchFamily="18" charset="0"/>
              </a:rPr>
              <a:t> ở </a:t>
            </a:r>
            <a:r>
              <a:rPr lang="en-US" sz="2400" b="1" i="0" dirty="0" err="1">
                <a:solidFill>
                  <a:srgbClr val="FF0000"/>
                </a:solidFill>
                <a:effectLst/>
                <a:latin typeface="Times New Roman" panose="02020603050405020304" pitchFamily="18" charset="0"/>
                <a:cs typeface="Times New Roman" panose="02020603050405020304" pitchFamily="18" charset="0"/>
              </a:rPr>
              <a:t>địa</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phương</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em</a:t>
            </a:r>
            <a:r>
              <a:rPr lang="vi-VN" sz="2400" b="1" i="0" dirty="0">
                <a:solidFill>
                  <a:srgbClr val="FF0000"/>
                </a:solidFill>
                <a:effectLst/>
                <a:latin typeface="Times New Roman" panose="02020603050405020304" pitchFamily="18" charset="0"/>
                <a:cs typeface="Times New Roman" panose="02020603050405020304" pitchFamily="18" charset="0"/>
              </a:rPr>
              <a:t>:</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Không xả rác bừa bãi;</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Hạn chế sử dụng túi ni lông, đồ nhựa;</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Tiết kiệm điện,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Nghiêm túc chấp hành các quy định của pháp luật về bảo vệ môi trường và tài nguyên thiên nhiên;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Phê phán, đấu tranh, góp ý với những hành vi gây ô nhiễm môi trường và phá hoại tài nguyên thiên nhiên (phá rừng, săn bắt động vật trái phép,...).</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Tích cực hưởng ứng, tham gia các phong trào, hoạt động bảo vệ môi trường tại địa phương. Ví dụ: hưởng ứng phong trào Ngày Trái Đất; tham gia các hoạt động dọn dẹp rác thải tại địa phương; tham gia Ngày hội “Môi trường Xanh – Nếp sống xanh”,…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168443" y="986156"/>
            <a:ext cx="12192000" cy="2663423"/>
          </a:xfrm>
          <a:prstGeom prst="rect">
            <a:avLst/>
          </a:prstGeom>
        </p:spPr>
      </p:pic>
      <p:grpSp>
        <p:nvGrpSpPr>
          <p:cNvPr id="3" name="Group 2"/>
          <p:cNvGrpSpPr/>
          <p:nvPr/>
        </p:nvGrpSpPr>
        <p:grpSpPr>
          <a:xfrm>
            <a:off x="594179" y="419827"/>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19086" y="1570995"/>
            <a:ext cx="9483170" cy="2441246"/>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4.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Trách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nhiệm</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của</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sinh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trong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việc</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và</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nhiên</a:t>
            </a:r>
            <a:endPar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7999"/>
          </a:xfrm>
          <a:prstGeom prst="rect">
            <a:avLst/>
          </a:prstGeom>
        </p:spPr>
      </p:pic>
      <p:pic>
        <p:nvPicPr>
          <p:cNvPr id="2"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499" y="-20430"/>
            <a:ext cx="5443575"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4327370" y="198537"/>
            <a:ext cx="4345937"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p:cNvGrpSpPr/>
          <p:nvPr/>
        </p:nvGrpSpPr>
        <p:grpSpPr>
          <a:xfrm>
            <a:off x="234149" y="1105107"/>
            <a:ext cx="4375638" cy="4082892"/>
            <a:chOff x="7704888" y="1384847"/>
            <a:chExt cx="4375638" cy="4082892"/>
          </a:xfrm>
        </p:grpSpPr>
        <p:sp>
          <p:nvSpPr>
            <p:cNvPr id="74"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3" name="Text Box 11"/>
          <p:cNvSpPr txBox="1">
            <a:spLocks noChangeArrowheads="1"/>
          </p:cNvSpPr>
          <p:nvPr/>
        </p:nvSpPr>
        <p:spPr bwMode="auto">
          <a:xfrm>
            <a:off x="0" y="79138"/>
            <a:ext cx="3959895" cy="830997"/>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defRPr/>
            </a:pPr>
            <a:r>
              <a:rPr kumimoji="0" lang="vi-VN" sz="4800" b="1" i="0" u="none" strike="noStrike" kern="0" cap="none" spc="0" normalizeH="0" baseline="0" noProof="0" dirty="0">
                <a:ln>
                  <a:noFill/>
                </a:ln>
                <a:solidFill>
                  <a:srgbClr val="0000FF"/>
                </a:solidFill>
                <a:effectLst/>
                <a:uLnTx/>
                <a:uFillTx/>
                <a:latin typeface="#9Slide05 Brannboll Ny" panose="02000000000000000000" pitchFamily="2" charset="0"/>
                <a:cs typeface="Times New Roman" panose="02020603050405020304" pitchFamily="18" charset="0"/>
              </a:rPr>
              <a:t>GÓC CHIA SẺ</a:t>
            </a:r>
            <a:endParaRPr kumimoji="0" lang="ru-RU" sz="4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4949950" y="1834224"/>
            <a:ext cx="6367623" cy="4876656"/>
          </a:xfrm>
          <a:prstGeom prst="rect">
            <a:avLst/>
          </a:prstGeom>
          <a:noFill/>
        </p:spPr>
        <p:txBody>
          <a:bodyPr wrap="square">
            <a:spAutoFit/>
          </a:bodyPr>
          <a:lstStyle/>
          <a:p>
            <a:pPr algn="just">
              <a:lnSpc>
                <a:spcPct val="107000"/>
              </a:lnSpc>
              <a:spcAft>
                <a:spcPts val="800"/>
              </a:spcAft>
              <a:tabLst>
                <a:tab pos="542290" algn="l"/>
              </a:tabLst>
            </a:pPr>
            <a:r>
              <a:rPr lang="en-US" sz="2800" b="1" i="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2800" b="1" i="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1: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5377" y="494436"/>
            <a:ext cx="4193497" cy="4401205"/>
          </a:xfrm>
          <a:prstGeom prst="rect">
            <a:avLst/>
          </a:prstGeom>
          <a:noFill/>
        </p:spPr>
        <p:txBody>
          <a:bodyPr wrap="square">
            <a:spAutoFit/>
          </a:bodyPr>
          <a:lstStyle/>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1: </a:t>
            </a:r>
            <a:r>
              <a:rPr lang="vi-VN" sz="2800" i="0" dirty="0">
                <a:effectLst/>
                <a:latin typeface="Times New Roman" panose="02020603050405020304" pitchFamily="18" charset="0"/>
                <a:cs typeface="Times New Roman" panose="02020603050405020304" pitchFamily="18" charset="0"/>
              </a:rPr>
              <a:t>các bạn học sinh tham gia quét dọn đường làng, ngõ xóm.</a:t>
            </a:r>
          </a:p>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2: </a:t>
            </a:r>
            <a:r>
              <a:rPr lang="vi-VN" sz="2800" i="0" dirty="0">
                <a:effectLst/>
                <a:latin typeface="Times New Roman" panose="02020603050405020304" pitchFamily="18" charset="0"/>
                <a:cs typeface="Times New Roman" panose="02020603050405020304" pitchFamily="18" charset="0"/>
              </a:rPr>
              <a:t>bạn học sinh nam tố cáo hành vi chặt phá rừng</a:t>
            </a:r>
          </a:p>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3: </a:t>
            </a:r>
            <a:r>
              <a:rPr lang="vi-VN" sz="2800" i="0" dirty="0">
                <a:effectLst/>
                <a:latin typeface="Times New Roman" panose="02020603050405020304" pitchFamily="18" charset="0"/>
                <a:cs typeface="Times New Roman" panose="02020603050405020304" pitchFamily="18" charset="0"/>
              </a:rPr>
              <a:t>các bạn học sinh tham gia vẽ tranh về đề tài bảo vệ môi trường và tài nguyên thiên nhiên.</a:t>
            </a:r>
          </a:p>
        </p:txBody>
      </p:sp>
      <p:pic>
        <p:nvPicPr>
          <p:cNvPr id="5" name="Picture 4"/>
          <p:cNvPicPr>
            <a:picLocks noChangeAspect="1"/>
          </p:cNvPicPr>
          <p:nvPr/>
        </p:nvPicPr>
        <p:blipFill>
          <a:blip r:embed="rId2"/>
          <a:stretch>
            <a:fillRect/>
          </a:stretch>
        </p:blipFill>
        <p:spPr>
          <a:xfrm>
            <a:off x="314793" y="899409"/>
            <a:ext cx="6730584" cy="4520887"/>
          </a:xfrm>
          <a:prstGeom prst="rect">
            <a:avLst/>
          </a:prstGeom>
        </p:spPr>
      </p:pic>
      <p:sp>
        <p:nvSpPr>
          <p:cNvPr id="6" name="Text Box 11"/>
          <p:cNvSpPr txBox="1">
            <a:spLocks noChangeArrowheads="1"/>
          </p:cNvSpPr>
          <p:nvPr/>
        </p:nvSpPr>
        <p:spPr bwMode="auto">
          <a:xfrm>
            <a:off x="0" y="79138"/>
            <a:ext cx="3959895" cy="830997"/>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defRPr/>
            </a:pPr>
            <a:r>
              <a:rPr kumimoji="0" lang="vi-VN" sz="4800" b="1" i="0" u="none" strike="noStrike" kern="0" cap="none" spc="0" normalizeH="0" baseline="0" noProof="0" dirty="0">
                <a:ln>
                  <a:noFill/>
                </a:ln>
                <a:solidFill>
                  <a:srgbClr val="0000FF"/>
                </a:solidFill>
                <a:effectLst/>
                <a:uLnTx/>
                <a:uFillTx/>
                <a:latin typeface="#9Slide05 Brannboll Ny" panose="02000000000000000000" pitchFamily="2" charset="0"/>
                <a:cs typeface="Times New Roman" panose="02020603050405020304" pitchFamily="18" charset="0"/>
              </a:rPr>
              <a:t>GÓC CHIA SẺ</a:t>
            </a:r>
            <a:endParaRPr kumimoji="0" lang="ru-RU" sz="4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1147227"/>
            <a:ext cx="54422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tài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thiên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III. LUYỆN TẬP</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7358817" y="3735254"/>
            <a:ext cx="4676603" cy="27905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13490" y="126617"/>
            <a:ext cx="10157248" cy="673138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3" y="766780"/>
            <a:ext cx="3502114" cy="4456679"/>
          </a:xfrm>
          <a:prstGeom prst="rect">
            <a:avLst/>
          </a:prstGeom>
        </p:spPr>
      </p:pic>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76942" y="5383950"/>
            <a:ext cx="948920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3322967" y="3613537"/>
            <a:ext cx="8443184"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6" name="Oval 25"/>
          <p:cNvSpPr/>
          <p:nvPr/>
        </p:nvSpPr>
        <p:spPr>
          <a:xfrm>
            <a:off x="3387180" y="1899683"/>
            <a:ext cx="8443184"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8"/>
            <a:ext cx="844318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61917" y="2445652"/>
            <a:ext cx="376833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Bảo</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vệ</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môi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trường</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và</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tài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nguyên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thiên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nhiên</a:t>
            </a:r>
            <a:endParaRPr kumimoji="0" lang="en-US" sz="4000" b="1" i="0" u="none" strike="noStrike" kern="1200" cap="none" spc="0" normalizeH="0" baseline="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endParaRPr>
          </a:p>
        </p:txBody>
      </p:sp>
      <p:sp>
        <p:nvSpPr>
          <p:cNvPr id="16" name="TextBox 15"/>
          <p:cNvSpPr txBox="1"/>
          <p:nvPr/>
        </p:nvSpPr>
        <p:spPr>
          <a:xfrm>
            <a:off x="3943219" y="2044277"/>
            <a:ext cx="7550124" cy="1077218"/>
          </a:xfrm>
          <a:prstGeom prst="rect">
            <a:avLst/>
          </a:prstGeom>
          <a:noFill/>
        </p:spPr>
        <p:txBody>
          <a:bodyPr wrap="square" rtlCol="0">
            <a:spAutoFit/>
          </a:bodyPr>
          <a:lstStyle/>
          <a:p>
            <a:pPr lvl="0">
              <a:defRPr/>
            </a:pPr>
            <a:r>
              <a:rPr lang="en-US" sz="3200" b="1" dirty="0">
                <a:solidFill>
                  <a:srgbClr val="3333CC"/>
                </a:solidFill>
                <a:latin typeface="#9Slide05 Brannboll Ny" panose="02000000000000000000" pitchFamily="2" charset="0"/>
              </a:rPr>
              <a:t>2. </a:t>
            </a:r>
            <a:r>
              <a:rPr lang="en-US" sz="3200" b="1" dirty="0" err="1">
                <a:solidFill>
                  <a:srgbClr val="3333CC"/>
                </a:solidFill>
                <a:latin typeface="#9Slide05 Brannboll Ny" panose="02000000000000000000" pitchFamily="2" charset="0"/>
              </a:rPr>
              <a:t>Một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số</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quy</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định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cơ</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của</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pháp</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luật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về</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kumimoji="0" lang="en-US" sz="3200" b="0" i="0" u="none" strike="noStrike" kern="1200" cap="none" spc="0" normalizeH="0" baseline="0" noProof="0" dirty="0">
              <a:ln>
                <a:noFill/>
              </a:ln>
              <a:solidFill>
                <a:srgbClr val="3333CC"/>
              </a:solidFill>
              <a:effectLst/>
              <a:uLnTx/>
              <a:uFillTx/>
              <a:latin typeface="#9Slide05 Brannboll Ny" panose="02000000000000000000" pitchFamily="2" charset="0"/>
              <a:cs typeface="Times New Roman" panose="02020603050405020304" pitchFamily="18" charset="0"/>
            </a:endParaRPr>
          </a:p>
        </p:txBody>
      </p:sp>
      <p:sp>
        <p:nvSpPr>
          <p:cNvPr id="36" name="TextBox 35"/>
          <p:cNvSpPr txBox="1"/>
          <p:nvPr/>
        </p:nvSpPr>
        <p:spPr>
          <a:xfrm>
            <a:off x="3527607" y="277547"/>
            <a:ext cx="75501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1. </a:t>
            </a:r>
            <a:r>
              <a:rPr kumimoji="0" lang="en-US" sz="3200" b="1" i="0" u="none" strike="noStrike" kern="1200" cap="none" spc="0" normalizeH="0" baseline="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Sự</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cần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thiết</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phải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bảo</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vệ</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môi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trường</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và</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tài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nguyên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thiên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nhiên</a:t>
            </a:r>
            <a:endParaRPr kumimoji="0" lang="en-US" sz="3200" b="1" i="0" u="none" strike="noStrike" kern="1200" cap="none" spc="0" normalizeH="0" baseline="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endParaRPr>
          </a:p>
        </p:txBody>
      </p:sp>
      <p:sp>
        <p:nvSpPr>
          <p:cNvPr id="46" name="TextBox 45"/>
          <p:cNvSpPr txBox="1"/>
          <p:nvPr/>
        </p:nvSpPr>
        <p:spPr>
          <a:xfrm>
            <a:off x="4183062" y="3771516"/>
            <a:ext cx="7550124" cy="1077218"/>
          </a:xfrm>
          <a:prstGeom prst="rect">
            <a:avLst/>
          </a:prstGeom>
          <a:noFill/>
        </p:spPr>
        <p:txBody>
          <a:bodyPr wrap="square" rtlCol="0">
            <a:spAutoFit/>
          </a:bodyPr>
          <a:lstStyle/>
          <a:p>
            <a:r>
              <a:rPr lang="en-US" sz="3200" b="1" dirty="0">
                <a:solidFill>
                  <a:srgbClr val="3333CC"/>
                </a:solidFill>
                <a:latin typeface="#9Slide05 Brannboll Ny" panose="02000000000000000000" pitchFamily="2" charset="0"/>
              </a:rPr>
              <a:t>3. </a:t>
            </a:r>
            <a:r>
              <a:rPr lang="en-US" sz="3200" b="1" dirty="0" err="1">
                <a:solidFill>
                  <a:srgbClr val="3333CC"/>
                </a:solidFill>
                <a:latin typeface="#9Slide05 Brannboll Ny" panose="02000000000000000000" pitchFamily="2" charset="0"/>
              </a:rPr>
              <a:t>Một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số</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biện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pháp</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cần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thiết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để</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lang="en-US" sz="3200" dirty="0">
              <a:solidFill>
                <a:srgbClr val="3333CC"/>
              </a:solidFill>
              <a:latin typeface="#9Slide05 Brannboll Ny" panose="02000000000000000000" pitchFamily="2" charset="0"/>
            </a:endParaRPr>
          </a:p>
        </p:txBody>
      </p:sp>
      <p:sp>
        <p:nvSpPr>
          <p:cNvPr id="47" name="TextBox 46"/>
          <p:cNvSpPr txBox="1"/>
          <p:nvPr/>
        </p:nvSpPr>
        <p:spPr>
          <a:xfrm>
            <a:off x="3409927" y="5638133"/>
            <a:ext cx="8013212" cy="1077218"/>
          </a:xfrm>
          <a:prstGeom prst="rect">
            <a:avLst/>
          </a:prstGeom>
          <a:noFill/>
        </p:spPr>
        <p:txBody>
          <a:bodyPr wrap="square" rtlCol="0">
            <a:spAutoFit/>
          </a:bodyPr>
          <a:lstStyle/>
          <a:p>
            <a:r>
              <a:rPr lang="en-US" sz="3200" b="1" dirty="0">
                <a:solidFill>
                  <a:srgbClr val="3333CC"/>
                </a:solidFill>
                <a:latin typeface="#9Slide05 Brannboll Ny" panose="02000000000000000000" pitchFamily="2" charset="0"/>
              </a:rPr>
              <a:t>4. </a:t>
            </a:r>
            <a:r>
              <a:rPr lang="en-US" sz="3200" b="1" dirty="0" err="1">
                <a:solidFill>
                  <a:srgbClr val="3333CC"/>
                </a:solidFill>
                <a:latin typeface="#9Slide05 Brannboll Ny" panose="02000000000000000000" pitchFamily="2" charset="0"/>
              </a:rPr>
              <a:t>Trách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nhiệm</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của</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học</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sinh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trong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việc</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lang="en-US" sz="3200" dirty="0">
              <a:solidFill>
                <a:srgbClr val="3333CC"/>
              </a:solidFill>
              <a:latin typeface="#9Slide05 Brannboll Ny" panose="02000000000000000000" pitchFamily="2"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par>
                                <p:cTn id="47" presetID="16" presetClass="entr" presetSubtype="21"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36"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5251578" cy="2580971"/>
          </a:xfrm>
          <a:prstGeom prst="rect">
            <a:avLst/>
          </a:prstGeom>
        </p:spPr>
      </p:pic>
      <p:pic>
        <p:nvPicPr>
          <p:cNvPr id="6"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267" y="3564664"/>
            <a:ext cx="5689994" cy="3029156"/>
          </a:xfrm>
          <a:prstGeom prst="rect">
            <a:avLst/>
          </a:prstGeom>
        </p:spPr>
      </p:pic>
      <p:sp>
        <p:nvSpPr>
          <p:cNvPr id="7" name="文本框 5"/>
          <p:cNvSpPr txBox="1"/>
          <p:nvPr/>
        </p:nvSpPr>
        <p:spPr>
          <a:xfrm>
            <a:off x="314814" y="1634622"/>
            <a:ext cx="4510318" cy="1384995"/>
          </a:xfrm>
          <a:prstGeom prst="rect">
            <a:avLst/>
          </a:prstGeom>
          <a:noFill/>
        </p:spPr>
        <p:txBody>
          <a:bodyPr wrap="square" rtlCol="0">
            <a:spAutoFit/>
          </a:bodyPr>
          <a:lstStyle/>
          <a:p>
            <a:pPr lvl="1">
              <a:defRPr/>
            </a:pPr>
            <a:r>
              <a:rPr lang="vi-VN" sz="2800" dirty="0">
                <a:solidFill>
                  <a:srgbClr val="0033CC"/>
                </a:solidFill>
                <a:latin typeface="Times New Roman" panose="02020603050405020304" pitchFamily="18" charset="0"/>
                <a:cs typeface="Times New Roman" panose="02020603050405020304" pitchFamily="18" charset="0"/>
              </a:rPr>
              <a:t>A. </a:t>
            </a:r>
            <a:r>
              <a:rPr lang="en-US" sz="2800" dirty="0" err="1">
                <a:solidFill>
                  <a:srgbClr val="0033CC"/>
                </a:solidFill>
                <a:latin typeface="Times New Roman" panose="02020603050405020304" pitchFamily="18" charset="0"/>
                <a:cs typeface="Times New Roman" panose="02020603050405020304" pitchFamily="18" charset="0"/>
              </a:rPr>
              <a:t>Muốn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phát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triển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tế</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chấp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nhận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môi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trường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bị</a:t>
            </a:r>
            <a:r>
              <a:rPr lang="en-US" sz="2800" dirty="0">
                <a:solidFill>
                  <a:srgbClr val="0033CC"/>
                </a:solidFill>
                <a:latin typeface="Times New Roman" panose="02020603050405020304" pitchFamily="18" charset="0"/>
                <a:cs typeface="Times New Roman" panose="02020603050405020304" pitchFamily="18" charset="0"/>
              </a:rPr>
              <a:t> ô </a:t>
            </a:r>
            <a:r>
              <a:rPr lang="en-US" sz="2800" dirty="0" err="1">
                <a:solidFill>
                  <a:srgbClr val="0033CC"/>
                </a:solidFill>
                <a:latin typeface="Times New Roman" panose="02020603050405020304" pitchFamily="18" charset="0"/>
                <a:cs typeface="Times New Roman" panose="02020603050405020304" pitchFamily="18" charset="0"/>
              </a:rPr>
              <a:t>nhiễm</a:t>
            </a:r>
            <a:r>
              <a:rPr lang="en-US" sz="2800" dirty="0">
                <a:solidFill>
                  <a:srgbClr val="0033CC"/>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8" name="文本框 7"/>
          <p:cNvSpPr txBox="1"/>
          <p:nvPr/>
        </p:nvSpPr>
        <p:spPr>
          <a:xfrm>
            <a:off x="6665599" y="4009164"/>
            <a:ext cx="4991758" cy="2246769"/>
          </a:xfrm>
          <a:prstGeom prst="rect">
            <a:avLst/>
          </a:prstGeom>
          <a:noFill/>
        </p:spPr>
        <p:txBody>
          <a:bodyPr wrap="square" rtlCol="0">
            <a:spAutoFit/>
          </a:bodyPr>
          <a:lstStyle/>
          <a:p>
            <a:pPr lvl="1">
              <a:defRPr/>
            </a:pPr>
            <a:r>
              <a:rPr lang="en-US" sz="2800" dirty="0">
                <a:solidFill>
                  <a:srgbClr val="0033CC"/>
                </a:solidFill>
                <a:latin typeface="Times New Roman" panose="02020603050405020304" pitchFamily="18" charset="0"/>
                <a:cs typeface="Times New Roman" panose="02020603050405020304" pitchFamily="18" charset="0"/>
              </a:rPr>
              <a:t>D. </a:t>
            </a:r>
            <a:r>
              <a:rPr lang="vi-VN" sz="2800" dirty="0">
                <a:solidFill>
                  <a:srgbClr val="0033CC"/>
                </a:solidFill>
                <a:latin typeface="Times New Roman" panose="02020603050405020304" pitchFamily="18" charset="0"/>
                <a:cs typeface="Times New Roman" panose="02020603050405020304" pitchFamily="18" charset="0"/>
              </a:rPr>
              <a:t>Giáo dục, tuyên truyền, xây dựng ý thức trách nhiệm về bảo vệ môi trường chỉ là nhiệm vụ riêng của cán bộ quản lí môi trường.</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2469806"/>
            <a:ext cx="2074990" cy="2937435"/>
          </a:xfrm>
          <a:prstGeom prst="rect">
            <a:avLst/>
          </a:prstGeom>
        </p:spPr>
      </p:pic>
      <p:pic>
        <p:nvPicPr>
          <p:cNvPr id="10"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4235" y="5959222"/>
            <a:ext cx="2633472" cy="521208"/>
          </a:xfrm>
          <a:prstGeom prst="rect">
            <a:avLst/>
          </a:prstGeom>
        </p:spPr>
      </p:pic>
      <p:pic>
        <p:nvPicPr>
          <p:cNvPr id="1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5770" y="1111348"/>
            <a:ext cx="5431416" cy="2519778"/>
          </a:xfrm>
          <a:prstGeom prst="rect">
            <a:avLst/>
          </a:prstGeom>
        </p:spPr>
      </p:pic>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9" y="3692319"/>
            <a:ext cx="4853391" cy="3029156"/>
          </a:xfrm>
          <a:prstGeom prst="rect">
            <a:avLst/>
          </a:prstGeom>
        </p:spPr>
      </p:pic>
      <p:sp>
        <p:nvSpPr>
          <p:cNvPr id="15" name="Rectangle 14"/>
          <p:cNvSpPr/>
          <p:nvPr/>
        </p:nvSpPr>
        <p:spPr>
          <a:xfrm>
            <a:off x="7400425" y="1317895"/>
            <a:ext cx="4171981" cy="2246769"/>
          </a:xfrm>
          <a:prstGeom prst="rect">
            <a:avLst/>
          </a:prstGeom>
        </p:spPr>
        <p:txBody>
          <a:bodyPr wrap="square">
            <a:spAutoFit/>
          </a:bodyPr>
          <a:lstStyle/>
          <a:p>
            <a:pPr lvl="0">
              <a:defRPr/>
            </a:pPr>
            <a:r>
              <a:rPr lang="vi-VN" sz="2800" dirty="0">
                <a:solidFill>
                  <a:srgbClr val="0033CC"/>
                </a:solidFill>
                <a:latin typeface="Times New Roman" panose="02020603050405020304" pitchFamily="18" charset="0"/>
                <a:cs typeface="Times New Roman" panose="02020603050405020304" pitchFamily="18" charset="0"/>
              </a:rPr>
              <a:t>B. Sử dụng túi vải, giấy, một số loại lá,... để gói, đựng sản phẩm thay cho túi ni-lông là góp phần bảo vệ môi trường..</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16" name="Rectangle 15"/>
          <p:cNvSpPr/>
          <p:nvPr/>
        </p:nvSpPr>
        <p:spPr>
          <a:xfrm>
            <a:off x="200333" y="4257279"/>
            <a:ext cx="4280603" cy="1815882"/>
          </a:xfrm>
          <a:prstGeom prst="rect">
            <a:avLst/>
          </a:prstGeom>
        </p:spPr>
        <p:txBody>
          <a:bodyPr wrap="square">
            <a:spAutoFit/>
          </a:bodyPr>
          <a:lstStyle/>
          <a:p>
            <a:pPr lvl="1" algn="just">
              <a:defRPr/>
            </a:pPr>
            <a:r>
              <a:rPr lang="vi-VN" sz="2800" dirty="0">
                <a:solidFill>
                  <a:srgbClr val="0033CC"/>
                </a:solidFill>
                <a:latin typeface="Times New Roman" panose="02020603050405020304" pitchFamily="18" charset="0"/>
                <a:cs typeface="Times New Roman" panose="02020603050405020304" pitchFamily="18" charset="0"/>
              </a:rPr>
              <a:t>C. </a:t>
            </a:r>
            <a:r>
              <a:rPr lang="en-US" sz="2800" dirty="0" err="1">
                <a:solidFill>
                  <a:srgbClr val="0033CC"/>
                </a:solidFill>
                <a:latin typeface="Times New Roman" panose="02020603050405020304" pitchFamily="18" charset="0"/>
                <a:cs typeface="Times New Roman" panose="02020603050405020304" pitchFamily="18" charset="0"/>
              </a:rPr>
              <a:t>Để</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bảo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vệ</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cây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trồng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phun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thuốc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trừ</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sâu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hoá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học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diệt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trừ</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hết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các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loại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côn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trùng</a:t>
            </a:r>
            <a:r>
              <a:rPr lang="en-US" sz="2800" dirty="0">
                <a:solidFill>
                  <a:srgbClr val="0033CC"/>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28259" y="17048"/>
            <a:ext cx="10536364" cy="58477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ý hay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việc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dưới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Vì</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312" y="4569919"/>
            <a:ext cx="1791826" cy="2536577"/>
          </a:xfrm>
          <a:prstGeom prst="rect">
            <a:avLst/>
          </a:prstGeom>
        </p:spPr>
      </p:pic>
      <p:sp>
        <p:nvSpPr>
          <p:cNvPr id="17" name="TextBox 16"/>
          <p:cNvSpPr txBox="1"/>
          <p:nvPr/>
        </p:nvSpPr>
        <p:spPr>
          <a:xfrm>
            <a:off x="-28259" y="17048"/>
            <a:ext cx="11105990" cy="58477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ý hay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việc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dưới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Vì</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sp>
        <p:nvSpPr>
          <p:cNvPr id="18" name="TextBox 17"/>
          <p:cNvSpPr txBox="1"/>
          <p:nvPr/>
        </p:nvSpPr>
        <p:spPr>
          <a:xfrm>
            <a:off x="399737" y="548132"/>
            <a:ext cx="11392525" cy="6124754"/>
          </a:xfrm>
          <a:prstGeom prst="rect">
            <a:avLst/>
          </a:prstGeom>
          <a:solidFill>
            <a:schemeClr val="accent2">
              <a:lumMod val="20000"/>
              <a:lumOff val="80000"/>
            </a:schemeClr>
          </a:solidFill>
        </p:spPr>
        <p:txBody>
          <a:bodyPr wrap="square">
            <a:spAutoFit/>
          </a:bodyPr>
          <a:lstStyle/>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a)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để đảm bảo sự phát triển bền vững của kinh tế đất nước, chúng ta cần phải quan tâm bảo vệ môi trường và sử dụng hợp lí, tiết kiệm các nguồn tài nguyên thiên nhiên.</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b) </a:t>
            </a:r>
            <a:r>
              <a:rPr lang="vi-VN" sz="2800" b="0" i="0" dirty="0">
                <a:solidFill>
                  <a:srgbClr val="000000"/>
                </a:solidFill>
                <a:effectLst/>
                <a:latin typeface="Times New Roman" panose="02020603050405020304" pitchFamily="18" charset="0"/>
                <a:cs typeface="Times New Roman" panose="02020603050405020304" pitchFamily="18" charset="0"/>
              </a:rPr>
              <a:t>Đồng ý. Vì: khi xả thải ra môi trường, phải mất thời gian rất lâu thì túi ni-lông mới có thể phân hủy, do đó, việc thường xuyên sử dụng túi ni-lông, đồ nhựa dùng một lần (ống hút, thìa, đĩa nhựa,…) góp phần làm trầm trọng tình trạng ô nhiễm.</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c)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sử dụng quá nhiều thuốc trừ sâu hóa học có thể gây hại đến cây trồng, khiến cây trồng bị nhiễm độc, từ đó, gián tiếp ảnh hưởng đến sức khỏe của con người và gây ô nhiễm môi trường, suy thoái tài nguyên đất. Để bảo vệ cây trồng, đồng thời giúp giảm tình trạng ô nhiễm, thoái hóa đất, chúng ta có thể lựa chọn sử dụng các chế phẩm sinh học.</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d)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Giáo dục, tuyên truyền, xây dựng ý thức trách nhiệm về bảo vệ môi trường là trách nhiệm của mọi công dân.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5102" y="1"/>
            <a:ext cx="12192000" cy="6857999"/>
          </a:xfrm>
          <a:prstGeom prst="rect">
            <a:avLst/>
          </a:prstGeom>
        </p:spPr>
      </p:pic>
      <p:pic>
        <p:nvPicPr>
          <p:cNvPr id="2"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p:cNvGrpSpPr/>
          <p:nvPr/>
        </p:nvGrpSpPr>
        <p:grpSpPr>
          <a:xfrm>
            <a:off x="234149" y="1105107"/>
            <a:ext cx="4715802" cy="4082892"/>
            <a:chOff x="7704888" y="1384847"/>
            <a:chExt cx="4715802" cy="4082892"/>
          </a:xfrm>
        </p:grpSpPr>
        <p:sp>
          <p:nvSpPr>
            <p:cNvPr id="74"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p:cNvSpPr>
              <a:spLocks noChangeArrowheads="1"/>
            </p:cNvSpPr>
            <p:nvPr/>
          </p:nvSpPr>
          <p:spPr bwMode="auto">
            <a:xfrm>
              <a:off x="7704888" y="1384847"/>
              <a:ext cx="47158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pic>
        <p:nvPicPr>
          <p:cNvPr id="11" name="Picture 10"/>
          <p:cNvPicPr>
            <a:picLocks noChangeAspect="1"/>
          </p:cNvPicPr>
          <p:nvPr/>
        </p:nvPicPr>
        <p:blipFill>
          <a:blip r:embed="rId7"/>
          <a:stretch>
            <a:fillRect/>
          </a:stretch>
        </p:blipFill>
        <p:spPr>
          <a:xfrm>
            <a:off x="4949951" y="1547078"/>
            <a:ext cx="6523285" cy="502353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5102" y="1"/>
            <a:ext cx="12192000" cy="6857999"/>
          </a:xfrm>
          <a:prstGeom prst="rect">
            <a:avLst/>
          </a:prstGeom>
        </p:spPr>
      </p:pic>
      <p:pic>
        <p:nvPicPr>
          <p:cNvPr id="2"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p:cNvGrpSpPr/>
          <p:nvPr/>
        </p:nvGrpSpPr>
        <p:grpSpPr>
          <a:xfrm>
            <a:off x="234149" y="1105107"/>
            <a:ext cx="4889644" cy="4082892"/>
            <a:chOff x="7704888" y="1384847"/>
            <a:chExt cx="4889644" cy="4082892"/>
          </a:xfrm>
        </p:grpSpPr>
        <p:sp>
          <p:nvSpPr>
            <p:cNvPr id="74"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p:cNvSpPr>
              <a:spLocks noChangeArrowheads="1"/>
            </p:cNvSpPr>
            <p:nvPr/>
          </p:nvSpPr>
          <p:spPr bwMode="auto">
            <a:xfrm>
              <a:off x="7704888" y="1384847"/>
              <a:ext cx="4889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9" name="TextBox 8"/>
          <p:cNvSpPr txBox="1"/>
          <p:nvPr/>
        </p:nvSpPr>
        <p:spPr>
          <a:xfrm>
            <a:off x="4879973" y="841631"/>
            <a:ext cx="6947266" cy="6124754"/>
          </a:xfrm>
          <a:prstGeom prst="rect">
            <a:avLst/>
          </a:prstGeom>
          <a:noFill/>
        </p:spPr>
        <p:txBody>
          <a:bodyPr wrap="square">
            <a:spAutoFit/>
          </a:bodyPr>
          <a:lstStyle/>
          <a:p>
            <a:pPr algn="just"/>
            <a:r>
              <a:rPr lang="vi-VN" sz="2800" b="1" i="0" dirty="0">
                <a:solidFill>
                  <a:srgbClr val="3333CC"/>
                </a:solidFill>
                <a:effectLst/>
                <a:latin typeface="#9Slide05 Brannboll Ny" panose="02000000000000000000" pitchFamily="2" charset="0"/>
              </a:rPr>
              <a:t>-</a:t>
            </a:r>
            <a:r>
              <a:rPr lang="vi-VN" sz="2800" b="0" i="0" dirty="0">
                <a:solidFill>
                  <a:srgbClr val="3333CC"/>
                </a:solidFill>
                <a:effectLst/>
                <a:latin typeface="#9Slide05 Brannboll Ny" panose="02000000000000000000" pitchFamily="2" charset="0"/>
              </a:rPr>
              <a:t> </a:t>
            </a:r>
            <a:r>
              <a:rPr lang="vi-VN" sz="2800" b="1" i="0" dirty="0">
                <a:solidFill>
                  <a:srgbClr val="3333CC"/>
                </a:solidFill>
                <a:effectLst/>
                <a:latin typeface="#9Slide05 Brannboll Ny" panose="02000000000000000000" pitchFamily="2" charset="0"/>
              </a:rPr>
              <a:t>Các hành vi thực hiện đúng</a:t>
            </a:r>
            <a:r>
              <a:rPr lang="vi-VN" sz="2800" b="0" i="0" dirty="0">
                <a:solidFill>
                  <a:srgbClr val="3333CC"/>
                </a:solidFill>
                <a:effectLst/>
                <a:latin typeface="#9Slide05 Brannboll Ny" panose="02000000000000000000" pitchFamily="2" charset="0"/>
              </a:rPr>
              <a:t> pháp luật về bảo vệ tài nguyên thiên nhiên là:</a:t>
            </a:r>
          </a:p>
          <a:p>
            <a:pPr algn="just"/>
            <a:r>
              <a:rPr lang="vi-VN" sz="2800" b="0" i="0" dirty="0">
                <a:solidFill>
                  <a:srgbClr val="3333CC"/>
                </a:solidFill>
                <a:effectLst/>
                <a:latin typeface="#9Slide05 Brannboll Ny" panose="02000000000000000000" pitchFamily="2" charset="0"/>
              </a:rPr>
              <a:t>+ Khai thác rừng trồng theo quy hoạch của Nhà nước.</a:t>
            </a:r>
          </a:p>
          <a:p>
            <a:pPr algn="just"/>
            <a:r>
              <a:rPr lang="vi-VN" sz="2800" b="0" i="0" dirty="0">
                <a:solidFill>
                  <a:srgbClr val="3333CC"/>
                </a:solidFill>
                <a:effectLst/>
                <a:latin typeface="#9Slide05 Brannboll Ny" panose="02000000000000000000" pitchFamily="2" charset="0"/>
              </a:rPr>
              <a:t>+ Tố cáo hành vi khai thác khoáng sản trái phép.</a:t>
            </a:r>
          </a:p>
          <a:p>
            <a:pPr algn="just"/>
            <a:r>
              <a:rPr lang="vi-VN" sz="2800" b="0" i="0" dirty="0">
                <a:solidFill>
                  <a:srgbClr val="3333CC"/>
                </a:solidFill>
                <a:effectLst/>
                <a:latin typeface="#9Slide05 Brannboll Ny" panose="02000000000000000000" pitchFamily="2" charset="0"/>
              </a:rPr>
              <a:t>+ Sử dụng tiết kiệm điện, nước.</a:t>
            </a:r>
          </a:p>
          <a:p>
            <a:pPr algn="just"/>
            <a:r>
              <a:rPr lang="vi-VN" sz="2800" b="1" i="0" dirty="0">
                <a:solidFill>
                  <a:srgbClr val="3333CC"/>
                </a:solidFill>
                <a:effectLst/>
                <a:latin typeface="#9Slide05 Brannboll Ny" panose="02000000000000000000" pitchFamily="2" charset="0"/>
              </a:rPr>
              <a:t>- Các hành vi vi phạm</a:t>
            </a:r>
            <a:r>
              <a:rPr lang="vi-VN" sz="2800" b="0" i="0" dirty="0">
                <a:solidFill>
                  <a:srgbClr val="3333CC"/>
                </a:solidFill>
                <a:effectLst/>
                <a:latin typeface="#9Slide05 Brannboll Ny" panose="02000000000000000000" pitchFamily="2" charset="0"/>
              </a:rPr>
              <a:t> pháp luật về bảo vệ tài nguyên thiên nhiên là:</a:t>
            </a:r>
          </a:p>
          <a:p>
            <a:pPr algn="just"/>
            <a:r>
              <a:rPr lang="vi-VN" sz="2800" b="0" i="0" dirty="0">
                <a:solidFill>
                  <a:srgbClr val="3333CC"/>
                </a:solidFill>
                <a:effectLst/>
                <a:latin typeface="#9Slide05 Brannboll Ny" panose="02000000000000000000" pitchFamily="2" charset="0"/>
              </a:rPr>
              <a:t>+ Săn, bắn, bẫy, bắt động vật quý hiếm để bán =&gt; vi phạm khoản 3 điều 9 Luật lâm nghiệp năm 2017.</a:t>
            </a:r>
          </a:p>
          <a:p>
            <a:pPr algn="just"/>
            <a:r>
              <a:rPr lang="vi-VN" sz="2800" b="0" i="0" dirty="0">
                <a:solidFill>
                  <a:srgbClr val="3333CC"/>
                </a:solidFill>
                <a:effectLst/>
                <a:latin typeface="#9Slide05 Brannboll Ny" panose="02000000000000000000" pitchFamily="2" charset="0"/>
              </a:rPr>
              <a:t>+ Dùng mìn, điện để đánh bắt cá =&gt; vi phạm khoản 7 điều 7 Luật Thủy sản năm 2017</a:t>
            </a:r>
          </a:p>
          <a:p>
            <a:pPr algn="just"/>
            <a:r>
              <a:rPr lang="vi-VN" sz="2800" b="0" i="0" dirty="0">
                <a:solidFill>
                  <a:srgbClr val="3333CC"/>
                </a:solidFill>
                <a:effectLst/>
                <a:latin typeface="#9Slide05 Brannboll Ny" panose="02000000000000000000" pitchFamily="2" charset="0"/>
              </a:rPr>
              <a:t>+ Phá rừng nguyên sinh để trồng cà phê =&gt; vi phạm khoản 1 điều 9 Luật Lâm nghiệp năm 2017.</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2622" y="93929"/>
            <a:ext cx="12192000" cy="6857999"/>
          </a:xfrm>
          <a:prstGeom prst="rect">
            <a:avLst/>
          </a:prstGeom>
        </p:spPr>
      </p:pic>
      <p:pic>
        <p:nvPicPr>
          <p:cNvPr id="3"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93" y="1893421"/>
            <a:ext cx="3188719" cy="53793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53" y="113165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22858PICdbgea5Gz679dY_PIC2018.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51448" y="3002112"/>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8962" y="527973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p:cNvGrpSpPr/>
          <p:nvPr/>
        </p:nvGrpSpPr>
        <p:grpSpPr>
          <a:xfrm>
            <a:off x="839449" y="0"/>
            <a:ext cx="10681175" cy="7359445"/>
            <a:chOff x="3246438" y="1047943"/>
            <a:chExt cx="5711825" cy="4698808"/>
          </a:xfrm>
          <a:solidFill>
            <a:schemeClr val="tx1"/>
          </a:solidFill>
        </p:grpSpPr>
        <p:sp>
          <p:nvSpPr>
            <p:cNvPr id="16"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p:cNvGrpSpPr/>
            <p:nvPr/>
          </p:nvGrpSpPr>
          <p:grpSpPr>
            <a:xfrm>
              <a:off x="3517901" y="1225551"/>
              <a:ext cx="5260975" cy="4090987"/>
              <a:chOff x="3517901" y="1225551"/>
              <a:chExt cx="5260975" cy="4090987"/>
            </a:xfrm>
            <a:grpFill/>
          </p:grpSpPr>
          <p:sp>
            <p:nvSpPr>
              <p:cNvPr id="2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TRÒ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
        <p:nvSpPr>
          <p:cNvPr id="5" name="TextBox 4"/>
          <p:cNvSpPr txBox="1"/>
          <p:nvPr/>
        </p:nvSpPr>
        <p:spPr>
          <a:xfrm>
            <a:off x="2011075" y="1368846"/>
            <a:ext cx="8195542" cy="4708981"/>
          </a:xfrm>
          <a:prstGeom prst="rect">
            <a:avLst/>
          </a:prstGeom>
          <a:noFill/>
        </p:spPr>
        <p:txBody>
          <a:bodyPr wrap="square">
            <a:spAutoFit/>
          </a:bodyPr>
          <a:lstStyle/>
          <a:p>
            <a:pPr algn="just"/>
            <a:r>
              <a:rPr lang="en-US" sz="2400" b="0" i="0" dirty="0">
                <a:solidFill>
                  <a:srgbClr val="3333CC"/>
                </a:solidFill>
                <a:effectLst/>
                <a:latin typeface="#9Slide05 Brannboll Ny" panose="02000000000000000000" pitchFamily="2" charset="0"/>
              </a:rPr>
              <a:t>E</a:t>
            </a:r>
            <a:r>
              <a:rPr lang="vi-VN" sz="2400" b="0" i="0" dirty="0">
                <a:solidFill>
                  <a:srgbClr val="3333CC"/>
                </a:solidFill>
                <a:effectLst/>
                <a:latin typeface="#9Slide05 Brannboll Ny" panose="02000000000000000000" pitchFamily="2" charset="0"/>
              </a:rPr>
              <a:t>m hãy đọc tình huống dưới đây và trả lời câu hỏi:</a:t>
            </a:r>
          </a:p>
          <a:p>
            <a:pPr algn="just"/>
            <a:r>
              <a:rPr lang="vi-VN" sz="2400" b="0" i="0" dirty="0">
                <a:solidFill>
                  <a:srgbClr val="000000"/>
                </a:solidFill>
                <a:effectLst/>
                <a:latin typeface="#9Slide05 Brannboll Ny" panose="02000000000000000000" pitchFamily="2" charset="0"/>
              </a:rPr>
              <a:t>a) Trên đường đi học về, H và Đ phát hiện một chiếc ô tô đang đỗ phế thải xuống bờ mương thoát nước của xóm mình. H rủ Đ đi báo công an xã nhưng Đ từ chối vì cho rằng đó không phải là việc của mình.</a:t>
            </a:r>
          </a:p>
          <a:p>
            <a:pPr algn="just"/>
            <a:r>
              <a:rPr lang="vi-VN" sz="2400" b="0" dirty="0">
                <a:solidFill>
                  <a:srgbClr val="3333CC"/>
                </a:solidFill>
                <a:effectLst/>
                <a:latin typeface="#9Slide05 Brannboll Ny" panose="02000000000000000000" pitchFamily="2" charset="0"/>
              </a:rPr>
              <a:t>- Em hãy nhận xét về hành vi của các nhân vật trong tình huống trên.</a:t>
            </a:r>
          </a:p>
          <a:p>
            <a:pPr algn="just"/>
            <a:r>
              <a:rPr lang="vi-VN" sz="2400" b="0" dirty="0">
                <a:solidFill>
                  <a:srgbClr val="3333CC"/>
                </a:solidFill>
                <a:effectLst/>
                <a:latin typeface="#9Slide05 Brannboll Ny" panose="02000000000000000000" pitchFamily="2" charset="0"/>
              </a:rPr>
              <a:t>- Nếu là H, em sẽ làm gì?</a:t>
            </a:r>
          </a:p>
          <a:p>
            <a:pPr algn="just"/>
            <a:r>
              <a:rPr lang="vi-VN" sz="2400" b="0" i="0" dirty="0">
                <a:solidFill>
                  <a:srgbClr val="000000"/>
                </a:solidFill>
                <a:effectLst/>
                <a:latin typeface="#9Slide05 Brannboll Ny" panose="02000000000000000000" pitchFamily="2" charset="0"/>
              </a:rPr>
              <a:t>b) Hưởng ứng Ngày Môi trường thế giới (ngày 5 - 6), Uỷ ban nhân dân xã T đã phát động cuộc thi “Sáng kiến tiết kiệm tài nguyên thiên nhiên". Mỗi xóm sẽ chọn một sáng kiến xuất sắc để tham gia dự thi.</a:t>
            </a:r>
          </a:p>
          <a:p>
            <a:pPr algn="just"/>
            <a:r>
              <a:rPr lang="vi-VN" sz="2400" b="0" dirty="0">
                <a:solidFill>
                  <a:srgbClr val="3333CC"/>
                </a:solidFill>
                <a:effectLst/>
                <a:latin typeface="#9Slide05 Brannboll Ny" panose="02000000000000000000" pitchFamily="2" charset="0"/>
              </a:rPr>
              <a:t>Nếu là người dân trong xã T, em và gia đình sẽ đề xuất sáng kiến tiết kiệm tài nguyên nào? Vì sao?</a:t>
            </a:r>
          </a:p>
          <a:p>
            <a:br>
              <a:rPr lang="vi-VN" dirty="0"/>
            </a:b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3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2858PICdbgea5Gz679dY_PIC201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sp>
        <p:nvSpPr>
          <p:cNvPr id="5" name="TextBox 4"/>
          <p:cNvSpPr txBox="1"/>
          <p:nvPr/>
        </p:nvSpPr>
        <p:spPr>
          <a:xfrm>
            <a:off x="171468" y="0"/>
            <a:ext cx="11849064" cy="6740307"/>
          </a:xfrm>
          <a:prstGeom prst="rect">
            <a:avLst/>
          </a:prstGeom>
          <a:solidFill>
            <a:schemeClr val="accent2">
              <a:lumMod val="20000"/>
              <a:lumOff val="80000"/>
            </a:schemeClr>
          </a:solidFill>
        </p:spPr>
        <p:txBody>
          <a:bodyPr wrap="square">
            <a:spAutoFit/>
          </a:bodyPr>
          <a:lstStyle/>
          <a:p>
            <a:pPr algn="just"/>
            <a:r>
              <a:rPr lang="vi-VN" sz="2400" b="1" i="0" dirty="0">
                <a:solidFill>
                  <a:srgbClr val="000000"/>
                </a:solidFill>
                <a:effectLst/>
                <a:latin typeface="Times New Roman" panose="02020603050405020304" pitchFamily="18" charset="0"/>
                <a:cs typeface="Times New Roman" panose="02020603050405020304" pitchFamily="18" charset="0"/>
              </a:rPr>
              <a:t>* Trả lời câu hỏi tình huống a)</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Nhận xét:</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Bạn H đã có ý thức bảo vệ môi trường (thể hiện qua hành vi: muốn trình báo công an để tố cáo hành vi sai phạm của chiếc ô tô)</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Bạn Đ chưa có ý thức bảo vệ môi trường (thể hiện qua hành vi: từ chối việc tố cáo hành vi sai phạm của chiếc ô tô)</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Nếu là H, em sẽ:</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Bí mật dùng điện thoại để chụp ảnh/ quay lại video về hành vi đổ phế thải xuống bờ mương thoát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Nhanh chóng đến gặp lực lượng công an xã để cung cấp bằng chứng, tố cáo hành vi sai phạm của chủ chiếc ô tô.</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Trả lời câu hỏi tình huống b)</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Nếu là người dân trong xã T, em sẽ đề xuất sáng kiến tiết kiệm tài nguyên nước. Vì:</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Nước là tài nguyên quý giá, rất cần thiết cho sự sống của con người và các loài sinh vật, nhưng nước không phải là vô tận.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Việc tiết kiệm nước còn giúp ngăn ngừa cạn kiệt nguồn nước ngầm và góp phần bảo vệ môi trường.</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Hàng triệu người trên thế giới đang phải đối mặt với tình trạng thiếu nước sinh hoạt.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35734" y="509248"/>
            <a:ext cx="8182303" cy="5714857"/>
            <a:chOff x="114868" y="-346472"/>
            <a:chExt cx="7805125" cy="7426902"/>
          </a:xfrm>
        </p:grpSpPr>
        <p:pic>
          <p:nvPicPr>
            <p:cNvPr id="6" name="Google Shape;154;p8"/>
            <p:cNvPicPr preferRelativeResize="0"/>
            <p:nvPr/>
          </p:nvPicPr>
          <p:blipFill rotWithShape="1">
            <a:blip r:embed="rId3"/>
            <a:srcRect l="16992" t="-937" r="50159" b="17086"/>
            <a:stretch>
              <a:fillRect/>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srcRect/>
            <a:stretch>
              <a:fillRect/>
            </a:stretch>
          </p:blipFill>
          <p:spPr>
            <a:xfrm>
              <a:off x="3068240" y="4750073"/>
              <a:ext cx="2072846" cy="2330357"/>
            </a:xfrm>
            <a:prstGeom prst="rect">
              <a:avLst/>
            </a:prstGeom>
            <a:noFill/>
            <a:ln>
              <a:noFill/>
            </a:ln>
          </p:spPr>
        </p:pic>
      </p:grpSp>
      <p:sp>
        <p:nvSpPr>
          <p:cNvPr id="8" name="Rectangle 7"/>
          <p:cNvSpPr/>
          <p:nvPr/>
        </p:nvSpPr>
        <p:spPr>
          <a:xfrm>
            <a:off x="444184" y="2009508"/>
            <a:ext cx="6838838" cy="2388346"/>
          </a:xfrm>
          <a:prstGeom prst="rect">
            <a:avLst/>
          </a:prstGeom>
        </p:spPr>
        <p:txBody>
          <a:bodyPr wrap="square">
            <a:spAutoFit/>
          </a:bodyPr>
          <a:lstStyle/>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r>
              <a:rPr lang="vi-VN" sz="4000" b="0" i="0" dirty="0">
                <a:solidFill>
                  <a:srgbClr val="3333CC"/>
                </a:solidFill>
                <a:effectLst/>
                <a:latin typeface="#9Slide05 Brannboll Ny" panose="02000000000000000000" pitchFamily="2" charset="0"/>
              </a:rPr>
              <a:t>Hãy kể những việc em đã làm để góp phần bảo vệ môi trường và tài nguyên thiên nhiên.</a:t>
            </a:r>
            <a:endParaRPr kumimoji="0" lang="en-US" sz="4000" b="0" i="0" u="none" strike="noStrike" kern="1200" cap="none" spc="0" normalizeH="0" baseline="0" noProof="0" dirty="0">
              <a:ln>
                <a:noFill/>
              </a:ln>
              <a:solidFill>
                <a:srgbClr val="3333CC"/>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pic>
        <p:nvPicPr>
          <p:cNvPr id="9" name="Shape 95"/>
          <p:cNvPicPr/>
          <p:nvPr/>
        </p:nvPicPr>
        <p:blipFill>
          <a:blip r:embed="rId5"/>
          <a:stretch>
            <a:fillRect/>
          </a:stretch>
        </p:blipFill>
        <p:spPr>
          <a:xfrm>
            <a:off x="7727206" y="1582104"/>
            <a:ext cx="4556234" cy="4766648"/>
          </a:xfrm>
          <a:prstGeom prst="rect">
            <a:avLst/>
          </a:prstGeom>
        </p:spPr>
      </p:pic>
      <p:sp>
        <p:nvSpPr>
          <p:cNvPr id="11" name="Rectangle: Rounded Corners 1"/>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Hoạt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động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bảo</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vệ</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môi</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trường</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1147227"/>
            <a:ext cx="54422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tài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thiên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IV. VẬN DỤNG</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7358817" y="3735254"/>
            <a:ext cx="4676603" cy="279050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p:cNvPicPr>
            <a:picLocks noChangeAspect="1"/>
          </p:cNvPicPr>
          <p:nvPr/>
        </p:nvPicPr>
        <p:blipFill>
          <a:blip r:embed="rId2"/>
          <a:stretch>
            <a:fillRect/>
          </a:stretch>
        </p:blipFill>
        <p:spPr>
          <a:xfrm>
            <a:off x="108593" y="35248"/>
            <a:ext cx="12192000" cy="6857999"/>
          </a:xfrm>
          <a:prstGeom prst="rect">
            <a:avLst/>
          </a:prstGeom>
        </p:spPr>
      </p:pic>
      <p:pic>
        <p:nvPicPr>
          <p:cNvPr id="2"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7" name="组合 135"/>
          <p:cNvGrpSpPr/>
          <p:nvPr/>
        </p:nvGrpSpPr>
        <p:grpSpPr>
          <a:xfrm>
            <a:off x="822377" y="1025437"/>
            <a:ext cx="5347597" cy="3844335"/>
            <a:chOff x="3246438" y="1068388"/>
            <a:chExt cx="5711825" cy="4678363"/>
          </a:xfrm>
          <a:solidFill>
            <a:schemeClr val="tx1"/>
          </a:solidFill>
        </p:grpSpPr>
        <p:sp>
          <p:nvSpPr>
            <p:cNvPr id="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6" name="组合 143"/>
            <p:cNvGrpSpPr/>
            <p:nvPr/>
          </p:nvGrpSpPr>
          <p:grpSpPr>
            <a:xfrm>
              <a:off x="3517901" y="1225551"/>
              <a:ext cx="5260975" cy="4090987"/>
              <a:chOff x="3517901" y="1225551"/>
              <a:chExt cx="5260975" cy="4090987"/>
            </a:xfrm>
            <a:grpFill/>
          </p:grpSpPr>
          <p:sp>
            <p:nvSpPr>
              <p:cNvPr id="1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99" name="组合 225"/>
          <p:cNvGrpSpPr/>
          <p:nvPr/>
        </p:nvGrpSpPr>
        <p:grpSpPr>
          <a:xfrm flipH="1">
            <a:off x="5947635" y="1599997"/>
            <a:ext cx="6570616" cy="5415707"/>
            <a:chOff x="3246438" y="1068388"/>
            <a:chExt cx="5711825" cy="4678363"/>
          </a:xfrm>
          <a:solidFill>
            <a:schemeClr val="tx1"/>
          </a:solidFill>
        </p:grpSpPr>
        <p:sp>
          <p:nvSpPr>
            <p:cNvPr id="10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08" name="组合 233"/>
            <p:cNvGrpSpPr/>
            <p:nvPr/>
          </p:nvGrpSpPr>
          <p:grpSpPr>
            <a:xfrm>
              <a:off x="3517901" y="1225551"/>
              <a:ext cx="5260975" cy="4090987"/>
              <a:chOff x="3517901" y="1225551"/>
              <a:chExt cx="5260975" cy="4090987"/>
            </a:xfrm>
            <a:grpFill/>
          </p:grpSpPr>
          <p:sp>
            <p:nvSpPr>
              <p:cNvPr id="10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190" name="组合 452"/>
          <p:cNvGrpSpPr/>
          <p:nvPr/>
        </p:nvGrpSpPr>
        <p:grpSpPr>
          <a:xfrm>
            <a:off x="3949209" y="3678724"/>
            <a:ext cx="3005355" cy="3217518"/>
            <a:chOff x="4427538" y="954088"/>
            <a:chExt cx="3333750" cy="3729038"/>
          </a:xfrm>
        </p:grpSpPr>
        <p:sp>
          <p:nvSpPr>
            <p:cNvPr id="191"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300" normalizeH="0" baseline="0" noProof="0" dirty="0">
                <a:ln>
                  <a:noFill/>
                </a:ln>
                <a:solidFill>
                  <a:srgbClr val="FF0000"/>
                </a:solidFill>
                <a:effectLst/>
                <a:uLnTx/>
                <a:uFillTx/>
                <a:latin typeface="Times New Roman" panose="02020603050405020304" pitchFamily="18" charset="0"/>
                <a:ea typeface="【苹果】迟暮朝朝醉晚灯" panose="02000500000000000000"/>
                <a:cs typeface="Times New Roman" panose="02020603050405020304"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38" name="Picture 237"/>
          <p:cNvPicPr>
            <a:picLocks noChangeAspect="1"/>
          </p:cNvPicPr>
          <p:nvPr/>
        </p:nvPicPr>
        <p:blipFill>
          <a:blip r:embed="rId7"/>
          <a:stretch>
            <a:fillRect/>
          </a:stretch>
        </p:blipFill>
        <p:spPr>
          <a:xfrm>
            <a:off x="6808405" y="3001321"/>
            <a:ext cx="5200339" cy="2322777"/>
          </a:xfrm>
          <a:prstGeom prst="rect">
            <a:avLst/>
          </a:prstGeom>
        </p:spPr>
      </p:pic>
      <p:pic>
        <p:nvPicPr>
          <p:cNvPr id="239" name="Picture 238"/>
          <p:cNvPicPr>
            <a:picLocks noChangeAspect="1"/>
          </p:cNvPicPr>
          <p:nvPr/>
        </p:nvPicPr>
        <p:blipFill>
          <a:blip r:embed="rId8"/>
          <a:stretch>
            <a:fillRect/>
          </a:stretch>
        </p:blipFill>
        <p:spPr>
          <a:xfrm>
            <a:off x="1201156" y="1862202"/>
            <a:ext cx="4541914" cy="23227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1147227"/>
            <a:ext cx="54422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tài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thiên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a:t>
            </a: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Microsoft YaHei" panose="020B0503020204020204" pitchFamily="34" charset="-122"/>
                <a:cs typeface="Times New Roman" panose="02020603050405020304" pitchFamily="18" charset="0"/>
              </a:rPr>
              <a:t>I. KHÁM PHÁ</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7358817" y="3735254"/>
            <a:ext cx="4676603" cy="279050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noChangeAspect="1"/>
          </p:cNvPicPr>
          <p:nvPr/>
        </p:nvPicPr>
        <p:blipFill rotWithShape="1">
          <a:blip r:embed="rId2"/>
          <a:srcRect l="871" r="1" b="1"/>
          <a:stretch>
            <a:fillRect/>
          </a:stretch>
        </p:blipFill>
        <p:spPr>
          <a:xfrm>
            <a:off x="20" y="1282"/>
            <a:ext cx="12191980" cy="6856718"/>
          </a:xfrm>
          <a:prstGeom prst="rect">
            <a:avLst/>
          </a:prstGeom>
        </p:spPr>
      </p:pic>
      <p:pic>
        <p:nvPicPr>
          <p:cNvPr id="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p:cNvGrpSpPr/>
          <p:nvPr/>
        </p:nvGrpSpPr>
        <p:grpSpPr>
          <a:xfrm>
            <a:off x="3539618" y="1421703"/>
            <a:ext cx="6654627" cy="2742465"/>
            <a:chOff x="1949253" y="1617623"/>
            <a:chExt cx="3271491" cy="2319693"/>
          </a:xfrm>
        </p:grpSpPr>
        <p:grpSp>
          <p:nvGrpSpPr>
            <p:cNvPr id="14" name="组合 135"/>
            <p:cNvGrpSpPr/>
            <p:nvPr/>
          </p:nvGrpSpPr>
          <p:grpSpPr>
            <a:xfrm>
              <a:off x="1949253" y="1617623"/>
              <a:ext cx="3271491" cy="2319693"/>
              <a:chOff x="3246438" y="1047943"/>
              <a:chExt cx="5711825" cy="4698808"/>
            </a:xfrm>
            <a:solidFill>
              <a:schemeClr val="tx1"/>
            </a:solidFill>
          </p:grpSpPr>
          <p:sp>
            <p:nvSpPr>
              <p:cNvPr id="16"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p:cNvGrpSpPr/>
              <p:nvPr/>
            </p:nvGrpSpPr>
            <p:grpSpPr>
              <a:xfrm>
                <a:off x="3517901" y="1225551"/>
                <a:ext cx="5260975" cy="4090987"/>
                <a:chOff x="3517901" y="1225551"/>
                <a:chExt cx="5260975" cy="4090987"/>
              </a:xfrm>
              <a:grpFill/>
            </p:grpSpPr>
            <p:sp>
              <p:nvSpPr>
                <p:cNvPr id="2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1836821" y="986156"/>
            <a:ext cx="10523621" cy="2663423"/>
          </a:xfrm>
          <a:prstGeom prst="rect">
            <a:avLst/>
          </a:prstGeom>
        </p:spPr>
      </p:pic>
      <p:sp>
        <p:nvSpPr>
          <p:cNvPr id="10" name="TextBox 9"/>
          <p:cNvSpPr txBox="1"/>
          <p:nvPr/>
        </p:nvSpPr>
        <p:spPr>
          <a:xfrm>
            <a:off x="3293071" y="1528371"/>
            <a:ext cx="8462211" cy="1729572"/>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1. </a:t>
            </a:r>
            <a:r>
              <a:rPr kumimoji="0" lang="en-US" sz="44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Sự</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cần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thiết</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phải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bảo</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vệ</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môi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trường</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và</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tài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nguyên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thiên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nhiên</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973" y="-2419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1531585" y="183232"/>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477723" y="-508000"/>
            <a:ext cx="13147446"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p:nvPr>
            <p:custDataLst>
              <p:tags r:id="rId1"/>
            </p:custDataLst>
          </p:nvPr>
        </p:nvGraphicFramePr>
        <p:xfrm>
          <a:off x="1409700" y="1327565"/>
          <a:ext cx="9372600" cy="5445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390" y="1238687"/>
            <a:ext cx="11857220" cy="5324535"/>
          </a:xfrm>
          <a:prstGeom prst="rect">
            <a:avLst/>
          </a:prstGeom>
          <a:noFill/>
        </p:spPr>
        <p:txBody>
          <a:bodyPr wrap="square">
            <a:spAutoFit/>
          </a:bodyPr>
          <a:lstStyle/>
          <a:p>
            <a:pPr algn="just"/>
            <a:r>
              <a:rPr lang="vi-VN" sz="2800" b="1" i="0" dirty="0">
                <a:solidFill>
                  <a:srgbClr val="000000"/>
                </a:solidFill>
                <a:effectLst/>
                <a:latin typeface="Open Sans" panose="020B0606030504020204" pitchFamily="34" charset="0"/>
              </a:rPr>
              <a:t> </a:t>
            </a:r>
            <a:r>
              <a:rPr lang="vi-VN" sz="2400" b="1" i="0" dirty="0">
                <a:solidFill>
                  <a:srgbClr val="000000"/>
                </a:solidFill>
                <a:effectLst/>
                <a:latin typeface="Times New Roman" panose="02020603050405020304" pitchFamily="18" charset="0"/>
                <a:cs typeface="Times New Roman" panose="02020603050405020304" pitchFamily="18" charset="0"/>
              </a:rPr>
              <a:t>Hậu quả của ô nhiễm môi trường:</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con người:</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ảnh hưởng đến sức khỏe, thậm chí là tính mạng của con người. Ví dụ: Ô nhiễm không khí làm tăng nguy cơ mắc các bệnh, như: nhiễm khuẩn cấp tính đường hô hấp dưới, đột quỵ, đau tim, bệnh tắc nghẽn phổi mãn tính và ung thư phổi; Ô nhiễm nguồn nước gây nên một số bệnh như: các bệnh về đường tiêu hoá, bệnh giun sán, các bệnh do muỗi truyền, các bệnh về mắt, ngoài da,...</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các loài động, thực vật:</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đã làm suy thoái, hủy hoại các hệ sinh thái; ảnh hưởng tiêu cực đến sự sinh trưởng và phát triển của các loài sinh vật, dẫn đến nhiều nguy cơ, như: bị biến đổi gen, bị suy giảm chức năng sinh sản,…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a:t>
            </a:r>
            <a:r>
              <a:rPr lang="vi-VN" sz="2400" b="0" i="1" dirty="0">
                <a:solidFill>
                  <a:srgbClr val="000000"/>
                </a:solidFill>
                <a:effectLst/>
                <a:latin typeface="Times New Roman" panose="02020603050405020304" pitchFamily="18" charset="0"/>
                <a:cs typeface="Times New Roman" panose="02020603050405020304" pitchFamily="18" charset="0"/>
              </a:rPr>
              <a:t>Đối với sự phát triển của các quốc gia:</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thiệt hại về kinh tế và ảnh hưởng xấu đến các vấn đề xã hội. Ví dụ: tiêu tốn ngân sách nhà nước cho việc khắc phục môi trường,…</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Tài nguyên thiên nhiên vơi cạn </a:t>
            </a:r>
            <a:r>
              <a:rPr lang="vi-VN" sz="2400" b="0" i="0" dirty="0">
                <a:solidFill>
                  <a:srgbClr val="000000"/>
                </a:solidFill>
                <a:effectLst/>
                <a:latin typeface="Times New Roman" panose="02020603050405020304" pitchFamily="18" charset="0"/>
                <a:cs typeface="Times New Roman" panose="02020603050405020304" pitchFamily="18" charset="0"/>
              </a:rPr>
              <a:t>sẽ gây ảnh hưởng xấu đến sự sự phát triển kinh tế - xã hội của các cá nhân và đất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5892" y="1344360"/>
            <a:ext cx="11116456" cy="584775"/>
          </a:xfrm>
          <a:prstGeom prst="rect">
            <a:avLst/>
          </a:prstGeom>
          <a:noFill/>
        </p:spPr>
        <p:txBody>
          <a:bodyPr wrap="square">
            <a:spAutoFit/>
          </a:bodyPr>
          <a:lstStyle/>
          <a:p>
            <a:pPr algn="just"/>
            <a:r>
              <a:rPr lang="vi-VN" sz="3200" b="1" i="0" dirty="0">
                <a:solidFill>
                  <a:srgbClr val="FF0000"/>
                </a:solidFill>
                <a:effectLst/>
                <a:latin typeface="Times New Roman" panose="02020603050405020304" pitchFamily="18" charset="0"/>
                <a:cs typeface="Times New Roman" panose="02020603050405020304" pitchFamily="18" charset="0"/>
              </a:rPr>
              <a:t>Chúng ta cần bảo vệ môi trường và tài nguyên thiên nhiên, vì:</a:t>
            </a:r>
          </a:p>
        </p:txBody>
      </p:sp>
      <p:sp>
        <p:nvSpPr>
          <p:cNvPr id="5" name="TextBox 4"/>
          <p:cNvSpPr txBox="1"/>
          <p:nvPr/>
        </p:nvSpPr>
        <p:spPr>
          <a:xfrm>
            <a:off x="156147" y="2120176"/>
            <a:ext cx="3576403"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Môi trường và tài nguyên thiên nhiên có tầm quan trọng đặc biệt đối với đời sống của con người, sinh vật và sự phát triển kinh tế, văn hoá, xã hội của đất nước.</a:t>
            </a:r>
          </a:p>
        </p:txBody>
      </p:sp>
      <p:sp>
        <p:nvSpPr>
          <p:cNvPr id="6" name="TextBox 5"/>
          <p:cNvSpPr txBox="1"/>
          <p:nvPr/>
        </p:nvSpPr>
        <p:spPr>
          <a:xfrm>
            <a:off x="4214695" y="2155263"/>
            <a:ext cx="4377129" cy="40318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Việc bảo vệ môi trường và tài nguyên thiên nhiên giúp cho môi trường trong lành, đảm bảo cung cấp nguồn tài nguyên thiên nhiên cho sự phát triển của đất nước trong hiện tại và tương lai.</a:t>
            </a:r>
          </a:p>
        </p:txBody>
      </p:sp>
      <p:sp>
        <p:nvSpPr>
          <p:cNvPr id="10" name="TextBox 9"/>
          <p:cNvSpPr txBox="1"/>
          <p:nvPr/>
        </p:nvSpPr>
        <p:spPr>
          <a:xfrm>
            <a:off x="9073969" y="2195985"/>
            <a:ext cx="2755620" cy="30469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Bảo vệ môi trường và tài nguyên thiên nhiên là bảo vệ cuộc sống của chính chúng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3929</Words>
  <Application>Microsoft Office PowerPoint</Application>
  <PresentationFormat>Widescreen</PresentationFormat>
  <Paragraphs>237</Paragraphs>
  <Slides>40</Slides>
  <Notes>4</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40</vt:i4>
      </vt:variant>
    </vt:vector>
  </HeadingPairs>
  <TitlesOfParts>
    <vt:vector size="59" baseType="lpstr">
      <vt:lpstr>#9Slide05 Brannboll Ny</vt:lpstr>
      <vt:lpstr>#9Slide05 Fourth</vt:lpstr>
      <vt:lpstr>#9Slide05 Kathya</vt:lpstr>
      <vt:lpstr>#9Slide05 SVNTradeMark</vt:lpstr>
      <vt:lpstr>#9Slide06 DeathRattle BB</vt:lpstr>
      <vt:lpstr>#9Slide07 Marbelia Regular</vt:lpstr>
      <vt:lpstr>Arial</vt:lpstr>
      <vt:lpstr>Calibri</vt:lpstr>
      <vt:lpstr>Calibri Light</vt:lpstr>
      <vt:lpstr>ITC Avant Garde Std Bk</vt:lpstr>
      <vt:lpstr>Open Sans</vt:lpstr>
      <vt:lpstr>SVN-Vanilla Daisy Pro</vt:lpstr>
      <vt:lpstr>Times New Roman</vt:lpstr>
      <vt:lpstr>方正静蕾简体</vt: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dong dang tran trung</cp:lastModifiedBy>
  <cp:revision>103</cp:revision>
  <dcterms:created xsi:type="dcterms:W3CDTF">2022-08-20T03:30:00Z</dcterms:created>
  <dcterms:modified xsi:type="dcterms:W3CDTF">2025-04-30T12:22:31Z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6CA0B21C336E4871B84884FD6F272A6F_13</vt:lpwstr>
  </property>
  <property fmtid="{D5CDD505-2E9C-101B-9397-08002B2CF9AE}" pid="3" name="KSOProductBuildVer">
    <vt:lpwstr>1033-12.2.0.13215</vt:lpwstr>
  </property>
</Properties>
</file>