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7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39278-D6B8-4F92-ACAC-80DAC8B6B851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26CC-A97C-4088-8EF3-B01352094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76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39278-D6B8-4F92-ACAC-80DAC8B6B851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26CC-A97C-4088-8EF3-B01352094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4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39278-D6B8-4F92-ACAC-80DAC8B6B851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26CC-A97C-4088-8EF3-B01352094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45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39278-D6B8-4F92-ACAC-80DAC8B6B851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26CC-A97C-4088-8EF3-B01352094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3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39278-D6B8-4F92-ACAC-80DAC8B6B851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26CC-A97C-4088-8EF3-B01352094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4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39278-D6B8-4F92-ACAC-80DAC8B6B851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26CC-A97C-4088-8EF3-B01352094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92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39278-D6B8-4F92-ACAC-80DAC8B6B851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26CC-A97C-4088-8EF3-B01352094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25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39278-D6B8-4F92-ACAC-80DAC8B6B851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26CC-A97C-4088-8EF3-B01352094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80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39278-D6B8-4F92-ACAC-80DAC8B6B851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26CC-A97C-4088-8EF3-B01352094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27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39278-D6B8-4F92-ACAC-80DAC8B6B851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26CC-A97C-4088-8EF3-B01352094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92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39278-D6B8-4F92-ACAC-80DAC8B6B851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26CC-A97C-4088-8EF3-B01352094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1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39278-D6B8-4F92-ACAC-80DAC8B6B851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B26CC-A97C-4088-8EF3-B01352094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22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888181">
            <a:off x="-906940" y="-426653"/>
            <a:ext cx="2387345" cy="7332008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950947">
            <a:off x="9759193" y="-550119"/>
            <a:ext cx="2717074" cy="831299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950947">
            <a:off x="348602" y="6442350"/>
            <a:ext cx="2717074" cy="831299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Giáo Dục Công Dân 6 - SGK Chân Trời Sáng Tạo - Sách và Thiết bị Giáo dục  Miền N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323" y="0"/>
            <a:ext cx="4808170" cy="6882006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 rot="888181">
            <a:off x="10830445" y="-67174"/>
            <a:ext cx="2387345" cy="744812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-389965" y="-609958"/>
            <a:ext cx="1640541" cy="76986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1470340" y="636403"/>
            <a:ext cx="721660" cy="699246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8" idx="2"/>
          </p:cNvCxnSpPr>
          <p:nvPr/>
        </p:nvCxnSpPr>
        <p:spPr>
          <a:xfrm>
            <a:off x="-1573306" y="5298141"/>
            <a:ext cx="3166929" cy="195970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371209" y="-1114324"/>
            <a:ext cx="3166929" cy="195970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18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54" r="718" b="2782"/>
          <a:stretch/>
        </p:blipFill>
        <p:spPr bwMode="auto">
          <a:xfrm>
            <a:off x="1332411" y="342257"/>
            <a:ext cx="9313817" cy="633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32856" y="391885"/>
            <a:ext cx="666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26101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60" y="199116"/>
            <a:ext cx="6020116" cy="211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35" y="2355713"/>
            <a:ext cx="6052475" cy="211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60" y="4598125"/>
            <a:ext cx="6020116" cy="207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354387" y="1217826"/>
            <a:ext cx="4036425" cy="45776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484505" algn="l"/>
              </a:tabLs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Theo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75"/>
              </a:lnSpc>
            </a:pPr>
            <a:r>
              <a:rPr lang="en-US" sz="2800" b="1" dirty="0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9050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94665" algn="l"/>
              </a:tabLs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chúng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ta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đánh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khả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so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40"/>
              </a:lnSpc>
            </a:pPr>
            <a:r>
              <a:rPr lang="en-US" sz="2800" b="1" dirty="0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484505" algn="l"/>
              </a:tabLs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3.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4586" y="172990"/>
            <a:ext cx="404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27181" y="186053"/>
            <a:ext cx="404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4586" y="2327976"/>
            <a:ext cx="404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98537" y="2341039"/>
            <a:ext cx="404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4586" y="4562110"/>
            <a:ext cx="404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67707" y="4598125"/>
            <a:ext cx="404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48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4880" y="1397235"/>
            <a:ext cx="10367554" cy="41444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ts val="1350"/>
              </a:lnSpc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chủ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giác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viêc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khả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sức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lực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515"/>
              </a:lnSpc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152400" indent="-107950" algn="just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chịu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trách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quyết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65"/>
              </a:lnSpc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152400" indent="-107950" algn="just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giúp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chúng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tin,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lĩnh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cuộc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xứng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đáng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65"/>
              </a:lnSpc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152400" indent="-107950" algn="just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rèn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chúng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quyết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0" t="22998" r="89226" b="70066"/>
          <a:stretch/>
        </p:blipFill>
        <p:spPr bwMode="auto">
          <a:xfrm>
            <a:off x="343988" y="931834"/>
            <a:ext cx="1201783" cy="120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63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75" y="1610498"/>
            <a:ext cx="11430000" cy="5146991"/>
          </a:xfrm>
          <a:prstGeom prst="rect">
            <a:avLst/>
          </a:prstGeom>
          <a:noFill/>
          <a:extLst/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967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20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001077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en-US" sz="2400" b="1" dirty="0" err="1" smtClean="0">
                <a:solidFill>
                  <a:srgbClr val="001077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uyện</a:t>
            </a:r>
            <a:r>
              <a:rPr lang="en-US" sz="2400" b="1" dirty="0" smtClean="0">
                <a:solidFill>
                  <a:srgbClr val="001077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1077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tập</a:t>
            </a: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610"/>
              </a:lnSpc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2700" lvl="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tabLst>
                <a:tab pos="507365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hoạch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hoạt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hè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xé́t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lập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81186" y="1001043"/>
            <a:ext cx="5429628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</a:t>
            </a:r>
            <a:r>
              <a:rPr lang="en-US" sz="2800" b="1" dirty="0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hoạch</a:t>
            </a:r>
            <a:r>
              <a:rPr lang="en-US" sz="2800" b="1" dirty="0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hè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31075" y="3281158"/>
            <a:ext cx="11430000" cy="6093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31075" y="4441371"/>
            <a:ext cx="11430000" cy="2177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1075" y="5562418"/>
            <a:ext cx="11286308" cy="2394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86004" y="1617249"/>
            <a:ext cx="2821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59832" y="1633430"/>
            <a:ext cx="3278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889196" y="1610498"/>
            <a:ext cx="2821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1" y="1633430"/>
            <a:ext cx="1854929" cy="54262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98865" y="1619665"/>
            <a:ext cx="1410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532602"/>
              </p:ext>
            </p:extLst>
          </p:nvPr>
        </p:nvGraphicFramePr>
        <p:xfrm>
          <a:off x="561704" y="2262289"/>
          <a:ext cx="11299371" cy="1219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6918">
                  <a:extLst>
                    <a:ext uri="{9D8B030D-6E8A-4147-A177-3AD203B41FA5}">
                      <a16:colId xmlns:a16="http://schemas.microsoft.com/office/drawing/2014/main" val="1488056438"/>
                    </a:ext>
                  </a:extLst>
                </a:gridCol>
                <a:gridCol w="2949465">
                  <a:extLst>
                    <a:ext uri="{9D8B030D-6E8A-4147-A177-3AD203B41FA5}">
                      <a16:colId xmlns:a16="http://schemas.microsoft.com/office/drawing/2014/main" val="3402014998"/>
                    </a:ext>
                  </a:extLst>
                </a:gridCol>
                <a:gridCol w="3894438">
                  <a:extLst>
                    <a:ext uri="{9D8B030D-6E8A-4147-A177-3AD203B41FA5}">
                      <a16:colId xmlns:a16="http://schemas.microsoft.com/office/drawing/2014/main" val="2989390053"/>
                    </a:ext>
                  </a:extLst>
                </a:gridCol>
                <a:gridCol w="3178550">
                  <a:extLst>
                    <a:ext uri="{9D8B030D-6E8A-4147-A177-3AD203B41FA5}">
                      <a16:colId xmlns:a16="http://schemas.microsoft.com/office/drawing/2014/main" val="1480671062"/>
                    </a:ext>
                  </a:extLst>
                </a:gridCol>
              </a:tblGrid>
              <a:tr h="2501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508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–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–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– 7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0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762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Thuộc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</a:t>
                      </a: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3558896"/>
                  </a:ext>
                </a:extLst>
              </a:tr>
              <a:tr h="250148">
                <a:tc>
                  <a:txBody>
                    <a:bodyPr/>
                    <a:lstStyle/>
                    <a:p>
                      <a:pPr marL="762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2032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1524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7368850"/>
                  </a:ext>
                </a:extLst>
              </a:tr>
              <a:tr h="2501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508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–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hè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– 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– 3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762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0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hè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6124274"/>
                  </a:ext>
                </a:extLst>
              </a:tr>
              <a:tr h="2501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1778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7527496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276473"/>
              </p:ext>
            </p:extLst>
          </p:nvPr>
        </p:nvGraphicFramePr>
        <p:xfrm>
          <a:off x="925792" y="3281158"/>
          <a:ext cx="10909157" cy="152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2459">
                  <a:extLst>
                    <a:ext uri="{9D8B030D-6E8A-4147-A177-3AD203B41FA5}">
                      <a16:colId xmlns:a16="http://schemas.microsoft.com/office/drawing/2014/main" val="269191417"/>
                    </a:ext>
                  </a:extLst>
                </a:gridCol>
                <a:gridCol w="2883801">
                  <a:extLst>
                    <a:ext uri="{9D8B030D-6E8A-4147-A177-3AD203B41FA5}">
                      <a16:colId xmlns:a16="http://schemas.microsoft.com/office/drawing/2014/main" val="2837403348"/>
                    </a:ext>
                  </a:extLst>
                </a:gridCol>
                <a:gridCol w="3647628">
                  <a:extLst>
                    <a:ext uri="{9D8B030D-6E8A-4147-A177-3AD203B41FA5}">
                      <a16:colId xmlns:a16="http://schemas.microsoft.com/office/drawing/2014/main" val="980610507"/>
                    </a:ext>
                  </a:extLst>
                </a:gridCol>
                <a:gridCol w="2965269">
                  <a:extLst>
                    <a:ext uri="{9D8B030D-6E8A-4147-A177-3AD203B41FA5}">
                      <a16:colId xmlns:a16="http://schemas.microsoft.com/office/drawing/2014/main" val="2937059745"/>
                    </a:ext>
                  </a:extLst>
                </a:gridCol>
              </a:tblGrid>
              <a:tr h="4381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Lao </a:t>
                      </a: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508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Dọn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dẹp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cửa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Quét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marL="889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rửa</a:t>
                      </a:r>
                      <a:r>
                        <a:rPr lang="en-US" sz="20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chén</a:t>
                      </a:r>
                      <a:r>
                        <a:rPr lang="en-US" sz="20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bát</a:t>
                      </a:r>
                      <a:r>
                        <a:rPr lang="en-US" sz="20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0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0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762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lúc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quên</a:t>
                      </a:r>
                      <a:endParaRPr lang="en-US" sz="20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62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quét</a:t>
                      </a:r>
                      <a:r>
                        <a:rPr lang="en-US" sz="20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63229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Chăm</a:t>
                      </a:r>
                      <a:r>
                        <a:rPr lang="en-US" sz="20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sóc</a:t>
                      </a:r>
                      <a:r>
                        <a:rPr lang="en-US" sz="20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vườn</a:t>
                      </a:r>
                      <a:r>
                        <a:rPr lang="en-US" sz="20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0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2032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1778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6145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</a:t>
                      </a:r>
                      <a:r>
                        <a:rPr lang="en-US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Tưới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hằng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762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Vườn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00963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3741910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499570"/>
              </p:ext>
            </p:extLst>
          </p:nvPr>
        </p:nvGraphicFramePr>
        <p:xfrm>
          <a:off x="698865" y="4523071"/>
          <a:ext cx="11973620" cy="8388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7862">
                  <a:extLst>
                    <a:ext uri="{9D8B030D-6E8A-4147-A177-3AD203B41FA5}">
                      <a16:colId xmlns:a16="http://schemas.microsoft.com/office/drawing/2014/main" val="704259484"/>
                    </a:ext>
                  </a:extLst>
                </a:gridCol>
                <a:gridCol w="2950437">
                  <a:extLst>
                    <a:ext uri="{9D8B030D-6E8A-4147-A177-3AD203B41FA5}">
                      <a16:colId xmlns:a16="http://schemas.microsoft.com/office/drawing/2014/main" val="2322067486"/>
                    </a:ext>
                  </a:extLst>
                </a:gridCol>
                <a:gridCol w="2723876">
                  <a:extLst>
                    <a:ext uri="{9D8B030D-6E8A-4147-A177-3AD203B41FA5}">
                      <a16:colId xmlns:a16="http://schemas.microsoft.com/office/drawing/2014/main" val="1006254634"/>
                    </a:ext>
                  </a:extLst>
                </a:gridCol>
                <a:gridCol w="4351445">
                  <a:extLst>
                    <a:ext uri="{9D8B030D-6E8A-4147-A177-3AD203B41FA5}">
                      <a16:colId xmlns:a16="http://schemas.microsoft.com/office/drawing/2014/main" val="2344099168"/>
                    </a:ext>
                  </a:extLst>
                </a:gridCol>
              </a:tblGrid>
              <a:tr h="534035">
                <a:tc>
                  <a:txBody>
                    <a:bodyPr/>
                    <a:lstStyle/>
                    <a:p>
                      <a:pPr marL="76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 hoạt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508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Rèn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20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khỏe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Chạy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quanh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76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–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06029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76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hằng ngày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1524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2032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1778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</a:t>
                      </a: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tuần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918809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552019"/>
              </p:ext>
            </p:extLst>
          </p:nvPr>
        </p:nvGraphicFramePr>
        <p:xfrm>
          <a:off x="431075" y="5786879"/>
          <a:ext cx="10972799" cy="914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61573">
                  <a:extLst>
                    <a:ext uri="{9D8B030D-6E8A-4147-A177-3AD203B41FA5}">
                      <a16:colId xmlns:a16="http://schemas.microsoft.com/office/drawing/2014/main" val="3014527808"/>
                    </a:ext>
                  </a:extLst>
                </a:gridCol>
                <a:gridCol w="2985718">
                  <a:extLst>
                    <a:ext uri="{9D8B030D-6E8A-4147-A177-3AD203B41FA5}">
                      <a16:colId xmlns:a16="http://schemas.microsoft.com/office/drawing/2014/main" val="2916102876"/>
                    </a:ext>
                  </a:extLst>
                </a:gridCol>
                <a:gridCol w="3665188">
                  <a:extLst>
                    <a:ext uri="{9D8B030D-6E8A-4147-A177-3AD203B41FA5}">
                      <a16:colId xmlns:a16="http://schemas.microsoft.com/office/drawing/2014/main" val="1236096822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1752141812"/>
                    </a:ext>
                  </a:extLst>
                </a:gridCol>
              </a:tblGrid>
              <a:tr h="1847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Tham gia hoạt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1651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Đăng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22975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2794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phường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2159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81586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2159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múa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5879483"/>
                  </a:ext>
                </a:extLst>
              </a:tr>
            </a:tbl>
          </a:graphicData>
        </a:graphic>
      </p:graphicFrame>
      <p:cxnSp>
        <p:nvCxnSpPr>
          <p:cNvPr id="26" name="Straight Connector 25"/>
          <p:cNvCxnSpPr/>
          <p:nvPr/>
        </p:nvCxnSpPr>
        <p:spPr>
          <a:xfrm>
            <a:off x="457201" y="3307284"/>
            <a:ext cx="11403874" cy="348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31074" y="4467548"/>
            <a:ext cx="11403874" cy="348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57201" y="5562418"/>
            <a:ext cx="11403874" cy="348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57201" y="1661699"/>
            <a:ext cx="0" cy="51187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1834948" y="1617249"/>
            <a:ext cx="0" cy="51187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312130" y="1638767"/>
            <a:ext cx="0" cy="51187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207726" y="1638767"/>
            <a:ext cx="0" cy="51187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8889196" y="1638767"/>
            <a:ext cx="0" cy="51187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57201" y="1618797"/>
            <a:ext cx="11403874" cy="348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57201" y="6735971"/>
            <a:ext cx="11403874" cy="348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57201" y="2163024"/>
            <a:ext cx="11403874" cy="348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96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6119" y="148435"/>
            <a:ext cx="584166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368300" algn="l"/>
              </a:tabLst>
            </a:pP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Đọc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tình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241051" y="742346"/>
            <a:ext cx="12232755" cy="1238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370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1: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937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ở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muộn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do, An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35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937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dậ̣y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239724"/>
            <a:ext cx="12631647" cy="84382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6858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1.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"/>
              </a:lnSpc>
            </a:pPr>
            <a:r>
              <a:rPr lang="en-US" sz="2400" b="1" dirty="0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685800" algn="l"/>
              </a:tabLst>
            </a:pP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2.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An,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41051" y="3662492"/>
            <a:ext cx="12682621" cy="1397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2: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8300" marR="25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59" y="5463800"/>
            <a:ext cx="12191999" cy="84382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647700" algn="l"/>
              </a:tabLst>
            </a:pP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"/>
              </a:lnSpc>
            </a:pPr>
            <a:r>
              <a:rPr lang="en-US" sz="2400" b="1" dirty="0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647700" algn="l"/>
              </a:tabLst>
            </a:pP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Hùng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14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108" y="196790"/>
            <a:ext cx="11660777" cy="1213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3: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nhiệ̣m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tậ̣p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việệc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ỷ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tìch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610257"/>
            <a:ext cx="12192000" cy="84382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647700" algn="l"/>
              </a:tabLst>
            </a:pP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"/>
              </a:lnSpc>
            </a:pPr>
            <a:r>
              <a:rPr lang="en-US" sz="2400" b="1" dirty="0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647700" algn="l"/>
              </a:tabLst>
            </a:pP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199" y="3176455"/>
            <a:ext cx="473559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68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68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68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68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68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68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68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68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68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68300" algn="l"/>
              </a:tabLst>
            </a:pP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Lập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hoạ̣ch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̉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̣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lập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8300" algn="l"/>
              </a:tabLst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879" y="2900349"/>
            <a:ext cx="3212374" cy="354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61108" y="4007452"/>
            <a:ext cx="749372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chuẩn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bị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tham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đợt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cắm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trại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hoạch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cụ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chi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nhiệm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vụ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sẽ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Tưởng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tượng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bố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mẹ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tuần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sẽ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hoạch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bố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mẹ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03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ình ảnh Học Bảng đen Bảng đen đẹp Bảng đen Bảng Vẽ Tay, Bảng đen, Học Bảng  đen, Bảng đen đẹp miễn phí tải tập tin PNG PSDComment và Vect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43" b="6643"/>
          <a:stretch/>
        </p:blipFill>
        <p:spPr bwMode="auto">
          <a:xfrm>
            <a:off x="1670865" y="205497"/>
            <a:ext cx="8844735" cy="665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75167" y="1145484"/>
            <a:ext cx="6236130" cy="3353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 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VẬ̣N DỤNG</a:t>
            </a:r>
            <a:endParaRPr lang="en-US" sz="26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00"/>
              </a:lnSpc>
            </a:pP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tabLst>
                <a:tab pos="359410" algn="l"/>
              </a:tabLst>
            </a:pP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xây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dự̣ng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hoạch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khắc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phục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biể̉u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thiếu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̣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lập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490"/>
              </a:lnSpc>
            </a:pP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Wingdings 3" panose="05040102010807070707" pitchFamily="18" charset="2"/>
                <a:cs typeface="Times New Roman" panose="02020603050405020304" pitchFamily="18" charset="0"/>
              </a:rPr>
              <a:t> 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2700" lvl="0" algn="just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tabLst>
                <a:tab pos="363855" algn="l"/>
              </a:tabLst>
            </a:pP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lá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ngắn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môt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đoạn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ngắn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nhắc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nhở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̣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lâp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hơn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mỗi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ngày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41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chien luoc gieo hat | Chiến Lược Gieo Hạ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102" y="2002815"/>
            <a:ext cx="4573178" cy="473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0707" y="467241"/>
            <a:ext cx="10718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NGÀY CUỘC SỐNG ĐI QUA</a:t>
            </a: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CÂY ĐẠO ĐỨC NỞ HOA TRONG LÒNG.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43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23" t="61952" r="9710"/>
          <a:stretch/>
        </p:blipFill>
        <p:spPr bwMode="auto">
          <a:xfrm>
            <a:off x="4219303" y="2870708"/>
            <a:ext cx="3835485" cy="3875735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901338" y="229498"/>
            <a:ext cx="13093338" cy="2811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KHỞI ĐỘNG</a:t>
            </a:r>
            <a:endParaRPr lang="en-US" sz="32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035"/>
              </a:lnSpc>
            </a:pP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508000" algn="l"/>
              </a:tabLst>
            </a:pPr>
            <a:r>
              <a:rPr lang="en-US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</a:t>
            </a:r>
            <a:r>
              <a:rPr lang="en-US" sz="32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̉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đức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</a:p>
          <a:p>
            <a:pPr algn="ctr">
              <a:lnSpc>
                <a:spcPts val="475"/>
              </a:lnSpc>
            </a:pP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endParaRPr lang="en-US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20"/>
              </a:lnSpc>
            </a:pP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8900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sỏi</a:t>
            </a:r>
            <a:r>
              <a:rPr lang="en-US" sz="3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420"/>
              </a:lnSpc>
            </a:pP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6850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1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iáo Dục Tô Bóng Bảng đen Nền Xanh, Taobao, Màu, Văn Hình nền Vector để tải 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6994"/>
            <a:ext cx="12192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78335" y="2442753"/>
            <a:ext cx="59174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5:</a:t>
            </a:r>
          </a:p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LẬP</a:t>
            </a:r>
          </a:p>
        </p:txBody>
      </p:sp>
    </p:spTree>
    <p:extLst>
      <p:ext uri="{BB962C8B-B14F-4D97-AF65-F5344CB8AC3E}">
        <p14:creationId xmlns:p14="http://schemas.microsoft.com/office/powerpoint/2010/main" val="243003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7101840" cy="738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40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KHÁM PHÁ</a:t>
            </a:r>
            <a:endParaRPr lang="en-US" sz="22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45"/>
              </a:lnSpc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508000" algn="l"/>
              </a:tabLst>
            </a:pP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en-US" sz="20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đọ̣c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627016" y="667558"/>
            <a:ext cx="12644844" cy="543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25700" marR="0" algn="just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en-US" sz="2400" b="1" dirty="0" err="1" smtClean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 smtClean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bất</a:t>
            </a:r>
            <a:r>
              <a:rPr lang="en-US" sz="2400" b="1" dirty="0" smtClean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cứ</a:t>
            </a:r>
            <a:r>
              <a:rPr lang="en-US" sz="2400" b="1" dirty="0" smtClean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việc</a:t>
            </a:r>
            <a:r>
              <a:rPr lang="en-US" sz="2400" b="1" dirty="0" smtClean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545"/>
              </a:lnSpc>
            </a:pP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3900" marR="25400" indent="179705" algn="just">
              <a:lnSpc>
                <a:spcPct val="10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95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0"/>
              </a:lnSpc>
            </a:pPr>
            <a:r>
              <a:rPr lang="en-US" sz="19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95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0" marR="0" algn="just">
              <a:spcBef>
                <a:spcPts val="0"/>
              </a:spcBef>
              <a:spcAft>
                <a:spcPts val="0"/>
              </a:spcAft>
            </a:pP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95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20"/>
              </a:lnSpc>
            </a:pPr>
            <a:r>
              <a:rPr lang="en-US" sz="19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95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0" marR="0" algn="just">
              <a:spcBef>
                <a:spcPts val="0"/>
              </a:spcBef>
              <a:spcAft>
                <a:spcPts val="0"/>
              </a:spcAft>
            </a:pP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95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ngột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lúng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túng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95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80"/>
              </a:lnSpc>
            </a:pPr>
            <a:r>
              <a:rPr lang="en-US" sz="19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95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0" marR="0" algn="just">
              <a:spcBef>
                <a:spcPts val="0"/>
              </a:spcBef>
              <a:spcAft>
                <a:spcPts val="0"/>
              </a:spcAft>
            </a:pP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95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20"/>
              </a:lnSpc>
            </a:pPr>
            <a:r>
              <a:rPr lang="en-US" sz="19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95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0" marR="0" algn="just">
              <a:spcBef>
                <a:spcPts val="0"/>
              </a:spcBef>
              <a:spcAft>
                <a:spcPts val="0"/>
              </a:spcAft>
            </a:pP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95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20"/>
              </a:lnSpc>
            </a:pPr>
            <a:r>
              <a:rPr lang="en-US" sz="19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95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0" marR="0" algn="just">
              <a:spcBef>
                <a:spcPts val="0"/>
              </a:spcBef>
              <a:spcAft>
                <a:spcPts val="0"/>
              </a:spcAft>
            </a:pP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95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20"/>
              </a:lnSpc>
            </a:pPr>
            <a:r>
              <a:rPr lang="en-US" sz="19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95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3900" marR="25400" indent="180340" algn="just">
              <a:lnSpc>
                <a:spcPct val="10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xé́t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mạo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95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5"/>
              </a:lnSpc>
            </a:pPr>
            <a:r>
              <a:rPr lang="en-US" sz="19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95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0" marR="0" algn="just">
              <a:spcBef>
                <a:spcPts val="0"/>
              </a:spcBef>
              <a:spcAft>
                <a:spcPts val="0"/>
              </a:spcAft>
            </a:pP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95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20"/>
              </a:lnSpc>
            </a:pPr>
            <a:r>
              <a:rPr lang="en-US" sz="19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95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3900" marR="25400" indent="18034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95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195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195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195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en-US" sz="195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95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95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195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95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5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195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xoe</a:t>
            </a:r>
            <a:r>
              <a:rPr lang="en-US" sz="195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195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195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95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195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195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95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95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195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95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95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95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5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95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195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95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95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195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195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việ̣c</a:t>
            </a:r>
            <a:r>
              <a:rPr lang="en-US" sz="195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95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95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195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95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95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95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5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95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95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95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95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95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95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sz="195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95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5"/>
              </a:lnSpc>
            </a:pPr>
            <a:r>
              <a:rPr lang="en-US" sz="19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95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3900" marR="25400" indent="180340" algn="just">
              <a:lnSpc>
                <a:spcPct val="10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lôi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hăng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củ̉a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phiêu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̉ can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95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5"/>
              </a:lnSpc>
            </a:pPr>
            <a:r>
              <a:rPr lang="en-US" sz="19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95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0" marR="0" algn="just">
              <a:spcBef>
                <a:spcPts val="0"/>
              </a:spcBef>
              <a:spcAft>
                <a:spcPts val="0"/>
              </a:spcAft>
            </a:pP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sz="195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35"/>
              </a:lnSpc>
            </a:pPr>
            <a:r>
              <a:rPr lang="en-US" sz="19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95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95600" marR="0" algn="just">
              <a:spcBef>
                <a:spcPts val="0"/>
              </a:spcBef>
              <a:spcAft>
                <a:spcPts val="0"/>
              </a:spcAft>
            </a:pPr>
            <a:r>
              <a:rPr lang="en-US" sz="195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                                                  (Theo </a:t>
            </a:r>
            <a:r>
              <a:rPr lang="en-US" sz="1950" i="1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Bác</a:t>
            </a:r>
            <a:r>
              <a:rPr lang="en-US" sz="1950" i="1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Hồ</a:t>
            </a:r>
            <a:r>
              <a:rPr lang="en-US" sz="1950" i="1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kính</a:t>
            </a:r>
            <a:r>
              <a:rPr lang="en-US" sz="1950" i="1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sz="1950" i="1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lang="en-US" sz="195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NXB Kim </a:t>
            </a:r>
            <a:r>
              <a:rPr lang="en-US" sz="195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Đồng</a:t>
            </a:r>
            <a:r>
              <a:rPr lang="en-US" sz="195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1980)</a:t>
            </a:r>
            <a:endParaRPr lang="en-US" sz="195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114682"/>
            <a:ext cx="12192000" cy="73353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84505" algn="l"/>
              </a:tabLst>
            </a:pP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Vì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Hồ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cứu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trăng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35"/>
              </a:lnSpc>
            </a:pPr>
            <a:r>
              <a:rPr lang="en-US" sz="2000" b="1" dirty="0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84505" algn="l"/>
              </a:tabLst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 Theo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lập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83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3509" y="153629"/>
            <a:ext cx="113254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116205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hình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xét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hành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vi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bạn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31" b="3460"/>
          <a:stretch/>
        </p:blipFill>
        <p:spPr bwMode="auto">
          <a:xfrm>
            <a:off x="2103119" y="850426"/>
            <a:ext cx="8386354" cy="581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12125" y="811237"/>
            <a:ext cx="666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4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03" t="779" r="1024" b="2105"/>
          <a:stretch/>
        </p:blipFill>
        <p:spPr bwMode="auto">
          <a:xfrm>
            <a:off x="1319347" y="222068"/>
            <a:ext cx="9318609" cy="652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37359" y="169816"/>
            <a:ext cx="666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274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3" b="1787"/>
          <a:stretch/>
        </p:blipFill>
        <p:spPr bwMode="auto">
          <a:xfrm>
            <a:off x="1397724" y="0"/>
            <a:ext cx="9339943" cy="670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85107" y="26123"/>
            <a:ext cx="666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93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39" r="891" b="2411"/>
          <a:stretch/>
        </p:blipFill>
        <p:spPr bwMode="auto">
          <a:xfrm>
            <a:off x="1358537" y="97275"/>
            <a:ext cx="9535886" cy="661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85107" y="143690"/>
            <a:ext cx="666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7980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54" b="1877"/>
          <a:stretch/>
        </p:blipFill>
        <p:spPr bwMode="auto">
          <a:xfrm>
            <a:off x="1270270" y="204225"/>
            <a:ext cx="9258392" cy="651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1415" y="261255"/>
            <a:ext cx="666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3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414</Words>
  <Application>Microsoft Office PowerPoint</Application>
  <PresentationFormat>Widescreen</PresentationFormat>
  <Paragraphs>152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Win10</dc:creator>
  <cp:lastModifiedBy>Nguyen Hien</cp:lastModifiedBy>
  <cp:revision>29</cp:revision>
  <dcterms:created xsi:type="dcterms:W3CDTF">2021-06-02T06:51:43Z</dcterms:created>
  <dcterms:modified xsi:type="dcterms:W3CDTF">2021-08-24T04:15:13Z</dcterms:modified>
</cp:coreProperties>
</file>