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7" r:id="rId2"/>
    <p:sldId id="256" r:id="rId3"/>
    <p:sldId id="257" r:id="rId4"/>
    <p:sldId id="258" r:id="rId5"/>
    <p:sldId id="259" r:id="rId6"/>
    <p:sldId id="260" r:id="rId7"/>
    <p:sldId id="261" r:id="rId8"/>
    <p:sldId id="262" r:id="rId9"/>
    <p:sldId id="263" r:id="rId10"/>
    <p:sldId id="264" r:id="rId11"/>
    <p:sldId id="265" r:id="rId12"/>
    <p:sldId id="268" r:id="rId13"/>
    <p:sldId id="269" r:id="rId14"/>
    <p:sldId id="270"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EA9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13ADE30-A17A-4FB5-B628-4745D92A0624}" type="datetimeFigureOut">
              <a:rPr lang="en-US" smtClean="0"/>
              <a:t>2/20/2025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BDE362-BD7A-4319-9F31-98BA2A7DE873}"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3ADE30-A17A-4FB5-B628-4745D92A0624}" type="datetimeFigureOut">
              <a:rPr lang="en-US" smtClean="0"/>
              <a:t>2/20/2025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BDE362-BD7A-4319-9F31-98BA2A7DE87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3ADE30-A17A-4FB5-B628-4745D92A0624}" type="datetimeFigureOut">
              <a:rPr lang="en-US" smtClean="0"/>
              <a:t>2/20/2025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BDE362-BD7A-4319-9F31-98BA2A7DE87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3ADE30-A17A-4FB5-B628-4745D92A0624}" type="datetimeFigureOut">
              <a:rPr lang="en-US" smtClean="0"/>
              <a:t>2/20/2025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BDE362-BD7A-4319-9F31-98BA2A7DE87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13ADE30-A17A-4FB5-B628-4745D92A0624}" type="datetimeFigureOut">
              <a:rPr lang="en-US" smtClean="0"/>
              <a:t>2/20/2025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BDE362-BD7A-4319-9F31-98BA2A7DE873}"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13ADE30-A17A-4FB5-B628-4745D92A0624}" type="datetimeFigureOut">
              <a:rPr lang="en-US" smtClean="0"/>
              <a:t>2/20/2025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BDE362-BD7A-4319-9F31-98BA2A7DE87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13ADE30-A17A-4FB5-B628-4745D92A0624}" type="datetimeFigureOut">
              <a:rPr lang="en-US" smtClean="0"/>
              <a:t>2/20/2025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6BDE362-BD7A-4319-9F31-98BA2A7DE87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13ADE30-A17A-4FB5-B628-4745D92A0624}" type="datetimeFigureOut">
              <a:rPr lang="en-US" smtClean="0"/>
              <a:t>2/20/2025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6BDE362-BD7A-4319-9F31-98BA2A7DE87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3ADE30-A17A-4FB5-B628-4745D92A0624}" type="datetimeFigureOut">
              <a:rPr lang="en-US" smtClean="0"/>
              <a:t>2/20/2025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6BDE362-BD7A-4319-9F31-98BA2A7DE87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3ADE30-A17A-4FB5-B628-4745D92A0624}" type="datetimeFigureOut">
              <a:rPr lang="en-US" smtClean="0"/>
              <a:t>2/20/2025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BDE362-BD7A-4319-9F31-98BA2A7DE87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3ADE30-A17A-4FB5-B628-4745D92A0624}" type="datetimeFigureOut">
              <a:rPr lang="en-US" smtClean="0"/>
              <a:t>2/20/2025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BDE362-BD7A-4319-9F31-98BA2A7DE87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3ADE30-A17A-4FB5-B628-4745D92A0624}" type="datetimeFigureOut">
              <a:rPr lang="en-US" smtClean="0"/>
              <a:t>2/20/2025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BDE362-BD7A-4319-9F31-98BA2A7DE873}"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04800" y="609600"/>
            <a:ext cx="8534400" cy="1524000"/>
          </a:xfrm>
        </p:spPr>
        <p:txBody>
          <a:bodyPr>
            <a:normAutofit/>
          </a:bodyPr>
          <a:lstStyle/>
          <a:p>
            <a:r>
              <a:rPr lang="en-US" sz="6000" b="1" dirty="0" smtClean="0">
                <a:solidFill>
                  <a:srgbClr val="DEA900"/>
                </a:solidFill>
                <a:latin typeface="Times New Roman" pitchFamily="18" charset="0"/>
                <a:cs typeface="Times New Roman" pitchFamily="18" charset="0"/>
              </a:rPr>
              <a:t>KHỞI ĐỘNG</a:t>
            </a:r>
            <a:endParaRPr lang="en-US" sz="6000" b="1" dirty="0">
              <a:solidFill>
                <a:srgbClr val="DEA900"/>
              </a:solidFill>
              <a:latin typeface="Times New Roman" pitchFamily="18" charset="0"/>
              <a:cs typeface="Times New Roman" pitchFamily="18" charset="0"/>
            </a:endParaRPr>
          </a:p>
        </p:txBody>
      </p:sp>
      <p:sp>
        <p:nvSpPr>
          <p:cNvPr id="3" name="Content Placeholder 2"/>
          <p:cNvSpPr>
            <a:spLocks noGrp="1"/>
          </p:cNvSpPr>
          <p:nvPr>
            <p:ph idx="1"/>
          </p:nvPr>
        </p:nvSpPr>
        <p:spPr>
          <a:xfrm>
            <a:off x="152400" y="1981200"/>
            <a:ext cx="8686800" cy="4144963"/>
          </a:xfrm>
        </p:spPr>
        <p:txBody>
          <a:bodyPr>
            <a:normAutofit/>
          </a:bodyPr>
          <a:lstStyle/>
          <a:p>
            <a:pPr>
              <a:buNone/>
            </a:pPr>
            <a:r>
              <a:rPr lang="en-US" b="1" dirty="0" smtClean="0">
                <a:solidFill>
                  <a:srgbClr val="002060"/>
                </a:solidFill>
                <a:latin typeface="Times New Roman" pitchFamily="18" charset="0"/>
                <a:cs typeface="Times New Roman" pitchFamily="18" charset="0"/>
              </a:rPr>
              <a:t>   </a:t>
            </a:r>
            <a:r>
              <a:rPr lang="vi-VN" b="1" dirty="0" smtClean="0">
                <a:solidFill>
                  <a:srgbClr val="002060"/>
                </a:solidFill>
                <a:latin typeface="Times New Roman" pitchFamily="18" charset="0"/>
                <a:cs typeface="Times New Roman" pitchFamily="18" charset="0"/>
              </a:rPr>
              <a:t>Trong </a:t>
            </a:r>
            <a:r>
              <a:rPr lang="vi-VN" b="1" dirty="0">
                <a:solidFill>
                  <a:srgbClr val="002060"/>
                </a:solidFill>
                <a:latin typeface="Times New Roman" pitchFamily="18" charset="0"/>
                <a:cs typeface="Times New Roman" pitchFamily="18" charset="0"/>
              </a:rPr>
              <a:t>gia đình của em, em có anh, chị , em không? Tình cảm của em với anh, chị, em mình như thế nào? Anh chị, em trong gia đình thường thể hiện sự quan tâm nhau bằng những cách nào?</a:t>
            </a:r>
            <a:endParaRPr lang="en-US" dirty="0">
              <a:solidFill>
                <a:srgbClr val="002060"/>
              </a:solidFill>
              <a:latin typeface="Times New Roman" pitchFamily="18" charset="0"/>
              <a:cs typeface="Times New Roman" pitchFamily="18" charset="0"/>
            </a:endParaRPr>
          </a:p>
        </p:txBody>
      </p:sp>
    </p:spTree>
  </p:cSld>
  <p:clrMapOvr>
    <a:masterClrMapping/>
  </p:clrMapOvr>
  <p:transition>
    <p:split/>
  </p:transition>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400" b="1" dirty="0" smtClean="0">
                <a:latin typeface="Times New Roman" pitchFamily="18" charset="0"/>
                <a:cs typeface="Times New Roman" pitchFamily="18" charset="0"/>
              </a:rPr>
              <a:t>2.Nhân </a:t>
            </a:r>
            <a:r>
              <a:rPr lang="en-US" sz="3400" b="1" dirty="0" err="1" smtClean="0">
                <a:latin typeface="Times New Roman" pitchFamily="18" charset="0"/>
                <a:cs typeface="Times New Roman" pitchFamily="18" charset="0"/>
              </a:rPr>
              <a:t>vật</a:t>
            </a:r>
            <a:r>
              <a:rPr lang="en-US" sz="3400" b="1" dirty="0" smtClean="0">
                <a:latin typeface="Times New Roman" pitchFamily="18" charset="0"/>
                <a:cs typeface="Times New Roman" pitchFamily="18" charset="0"/>
              </a:rPr>
              <a:t> </a:t>
            </a:r>
            <a:r>
              <a:rPr lang="en-US" sz="3400" b="1" dirty="0" err="1" smtClean="0">
                <a:latin typeface="Times New Roman" pitchFamily="18" charset="0"/>
                <a:cs typeface="Times New Roman" pitchFamily="18" charset="0"/>
              </a:rPr>
              <a:t>người</a:t>
            </a:r>
            <a:r>
              <a:rPr lang="en-US" sz="3400" b="1" dirty="0" smtClean="0">
                <a:latin typeface="Times New Roman" pitchFamily="18" charset="0"/>
                <a:cs typeface="Times New Roman" pitchFamily="18" charset="0"/>
              </a:rPr>
              <a:t> </a:t>
            </a:r>
            <a:r>
              <a:rPr lang="en-US" sz="3400" b="1" dirty="0" err="1" smtClean="0">
                <a:latin typeface="Times New Roman" pitchFamily="18" charset="0"/>
                <a:cs typeface="Times New Roman" pitchFamily="18" charset="0"/>
              </a:rPr>
              <a:t>em</a:t>
            </a:r>
            <a:r>
              <a:rPr lang="en-US" sz="3400" b="1" dirty="0" smtClean="0">
                <a:latin typeface="Times New Roman" pitchFamily="18" charset="0"/>
                <a:cs typeface="Times New Roman" pitchFamily="18" charset="0"/>
              </a:rPr>
              <a:t> </a:t>
            </a:r>
            <a:r>
              <a:rPr lang="en-US" sz="3400" b="1" dirty="0" err="1" smtClean="0">
                <a:latin typeface="Times New Roman" pitchFamily="18" charset="0"/>
                <a:cs typeface="Times New Roman" pitchFamily="18" charset="0"/>
              </a:rPr>
              <a:t>trai</a:t>
            </a:r>
            <a:endParaRPr lang="en-US" sz="34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447800"/>
            <a:ext cx="8229600" cy="4678363"/>
          </a:xfrm>
        </p:spPr>
        <p:txBody>
          <a:bodyPr>
            <a:noAutofit/>
          </a:bodyPr>
          <a:lstStyle/>
          <a:p>
            <a:pPr>
              <a:buNone/>
            </a:pPr>
            <a:r>
              <a:rPr lang="en-US" b="1" dirty="0" smtClean="0">
                <a:latin typeface="Times New Roman" pitchFamily="18" charset="0"/>
                <a:cs typeface="Times New Roman" pitchFamily="18" charset="0"/>
              </a:rPr>
              <a:t>                     </a:t>
            </a:r>
            <a:r>
              <a:rPr lang="vi-VN" b="1" dirty="0" smtClean="0">
                <a:solidFill>
                  <a:srgbClr val="C00000"/>
                </a:solidFill>
                <a:latin typeface="Times New Roman" pitchFamily="18" charset="0"/>
                <a:cs typeface="Times New Roman" pitchFamily="18" charset="0"/>
              </a:rPr>
              <a:t>THẢO </a:t>
            </a:r>
            <a:r>
              <a:rPr lang="vi-VN" b="1" dirty="0">
                <a:solidFill>
                  <a:srgbClr val="C00000"/>
                </a:solidFill>
                <a:latin typeface="Times New Roman" pitchFamily="18" charset="0"/>
                <a:cs typeface="Times New Roman" pitchFamily="18" charset="0"/>
              </a:rPr>
              <a:t>LUẬN NHÓM</a:t>
            </a:r>
            <a:endParaRPr lang="vi-VN" dirty="0">
              <a:solidFill>
                <a:srgbClr val="C00000"/>
              </a:solidFill>
              <a:latin typeface="Times New Roman" pitchFamily="18" charset="0"/>
              <a:cs typeface="Times New Roman" pitchFamily="18" charset="0"/>
            </a:endParaRPr>
          </a:p>
          <a:p>
            <a:pPr>
              <a:buNone/>
            </a:pPr>
            <a:r>
              <a:rPr lang="en-US" i="1" dirty="0" smtClean="0">
                <a:latin typeface="Times New Roman" pitchFamily="18" charset="0"/>
                <a:cs typeface="Times New Roman" pitchFamily="18" charset="0"/>
              </a:rPr>
              <a:t>a. </a:t>
            </a:r>
            <a:r>
              <a:rPr lang="vi-VN" i="1" dirty="0" smtClean="0">
                <a:latin typeface="Times New Roman" pitchFamily="18" charset="0"/>
                <a:cs typeface="Times New Roman" pitchFamily="18" charset="0"/>
              </a:rPr>
              <a:t>Người </a:t>
            </a:r>
            <a:r>
              <a:rPr lang="vi-VN" i="1" dirty="0">
                <a:latin typeface="Times New Roman" pitchFamily="18" charset="0"/>
                <a:cs typeface="Times New Roman" pitchFamily="18" charset="0"/>
              </a:rPr>
              <a:t>em được miêu tả về hình dáng, tính cách như thế nào?</a:t>
            </a:r>
          </a:p>
          <a:p>
            <a:pPr>
              <a:buNone/>
            </a:pPr>
            <a:r>
              <a:rPr lang="en-US" i="1" dirty="0" smtClean="0">
                <a:latin typeface="Times New Roman" pitchFamily="18" charset="0"/>
                <a:cs typeface="Times New Roman" pitchFamily="18" charset="0"/>
              </a:rPr>
              <a:t>b. </a:t>
            </a:r>
            <a:r>
              <a:rPr lang="vi-VN" i="1" dirty="0" smtClean="0">
                <a:latin typeface="Times New Roman" pitchFamily="18" charset="0"/>
                <a:cs typeface="Times New Roman" pitchFamily="18" charset="0"/>
              </a:rPr>
              <a:t>Mọi </a:t>
            </a:r>
            <a:r>
              <a:rPr lang="vi-VN" i="1" dirty="0">
                <a:latin typeface="Times New Roman" pitchFamily="18" charset="0"/>
                <a:cs typeface="Times New Roman" pitchFamily="18" charset="0"/>
              </a:rPr>
              <a:t>người đối xử với cậu bé như thế nào?</a:t>
            </a:r>
          </a:p>
          <a:p>
            <a:pPr>
              <a:buNone/>
            </a:pPr>
            <a:r>
              <a:rPr lang="en-US" i="1" dirty="0" smtClean="0">
                <a:latin typeface="Times New Roman" pitchFamily="18" charset="0"/>
                <a:cs typeface="Times New Roman" pitchFamily="18" charset="0"/>
              </a:rPr>
              <a:t>c. </a:t>
            </a:r>
            <a:r>
              <a:rPr lang="vi-VN" i="1" dirty="0" smtClean="0">
                <a:latin typeface="Times New Roman" pitchFamily="18" charset="0"/>
                <a:cs typeface="Times New Roman" pitchFamily="18" charset="0"/>
              </a:rPr>
              <a:t>Khi </a:t>
            </a:r>
            <a:r>
              <a:rPr lang="vi-VN" i="1" dirty="0">
                <a:latin typeface="Times New Roman" pitchFamily="18" charset="0"/>
                <a:cs typeface="Times New Roman" pitchFamily="18" charset="0"/>
              </a:rPr>
              <a:t>được người chị quan tâm, hỏi han, tâm trạng của cậu bé thay đổi như thế nào?</a:t>
            </a:r>
          </a:p>
          <a:p>
            <a:pPr>
              <a:buNone/>
            </a:pPr>
            <a:r>
              <a:rPr lang="en-US" i="1" dirty="0" smtClean="0">
                <a:latin typeface="Times New Roman" pitchFamily="18" charset="0"/>
                <a:cs typeface="Times New Roman" pitchFamily="18" charset="0"/>
              </a:rPr>
              <a:t>d. </a:t>
            </a:r>
            <a:r>
              <a:rPr lang="vi-VN" i="1" dirty="0" smtClean="0">
                <a:latin typeface="Times New Roman" pitchFamily="18" charset="0"/>
                <a:cs typeface="Times New Roman" pitchFamily="18" charset="0"/>
              </a:rPr>
              <a:t>Qua </a:t>
            </a:r>
            <a:r>
              <a:rPr lang="vi-VN" i="1" dirty="0">
                <a:latin typeface="Times New Roman" pitchFamily="18" charset="0"/>
                <a:cs typeface="Times New Roman" pitchFamily="18" charset="0"/>
              </a:rPr>
              <a:t>các chi tiết trong truyện, em cảm nhận tình cảm của người em dành cho chị như thế nào?</a:t>
            </a: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4" presetID="2" presetClass="entr" presetSubtype="4" fill="hold" grpId="0" nodeType="with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additive="base">
                                        <p:cTn id="16"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8" presetID="2" presetClass="entr" presetSubtype="4" fill="hold" grpId="0" nodeType="with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 calcmode="lin" valueType="num">
                                      <p:cBhvr additive="base">
                                        <p:cTn id="20"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2" presetID="2" presetClass="entr" presetSubtype="4" fill="hold" grpId="0"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 calcmode="lin" valueType="num">
                                      <p:cBhvr additive="base">
                                        <p:cTn id="24"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6" presetID="2" presetClass="entr" presetSubtype="4" fill="hold" grpId="0" nodeType="with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 calcmode="lin" valueType="num">
                                      <p:cBhvr additive="base">
                                        <p:cTn id="28"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400" b="1" dirty="0" smtClean="0">
                <a:latin typeface="Times New Roman" pitchFamily="18" charset="0"/>
                <a:cs typeface="Times New Roman" pitchFamily="18" charset="0"/>
              </a:rPr>
              <a:t>2.Nhân </a:t>
            </a:r>
            <a:r>
              <a:rPr lang="en-US" sz="3400" b="1" dirty="0" err="1" smtClean="0">
                <a:latin typeface="Times New Roman" pitchFamily="18" charset="0"/>
                <a:cs typeface="Times New Roman" pitchFamily="18" charset="0"/>
              </a:rPr>
              <a:t>vật</a:t>
            </a:r>
            <a:r>
              <a:rPr lang="en-US" sz="3400" b="1" dirty="0" smtClean="0">
                <a:latin typeface="Times New Roman" pitchFamily="18" charset="0"/>
                <a:cs typeface="Times New Roman" pitchFamily="18" charset="0"/>
              </a:rPr>
              <a:t> </a:t>
            </a:r>
            <a:r>
              <a:rPr lang="en-US" sz="3400" b="1" dirty="0" err="1" smtClean="0">
                <a:latin typeface="Times New Roman" pitchFamily="18" charset="0"/>
                <a:cs typeface="Times New Roman" pitchFamily="18" charset="0"/>
              </a:rPr>
              <a:t>người</a:t>
            </a:r>
            <a:r>
              <a:rPr lang="en-US" sz="3400" b="1" dirty="0" smtClean="0">
                <a:latin typeface="Times New Roman" pitchFamily="18" charset="0"/>
                <a:cs typeface="Times New Roman" pitchFamily="18" charset="0"/>
              </a:rPr>
              <a:t> </a:t>
            </a:r>
            <a:r>
              <a:rPr lang="en-US" sz="3400" b="1" dirty="0" err="1" smtClean="0">
                <a:latin typeface="Times New Roman" pitchFamily="18" charset="0"/>
                <a:cs typeface="Times New Roman" pitchFamily="18" charset="0"/>
              </a:rPr>
              <a:t>em</a:t>
            </a:r>
            <a:r>
              <a:rPr lang="en-US" sz="3400" b="1" dirty="0" smtClean="0">
                <a:latin typeface="Times New Roman" pitchFamily="18" charset="0"/>
                <a:cs typeface="Times New Roman" pitchFamily="18" charset="0"/>
              </a:rPr>
              <a:t> </a:t>
            </a:r>
            <a:r>
              <a:rPr lang="en-US" sz="3400" b="1" dirty="0" err="1" smtClean="0">
                <a:latin typeface="Times New Roman" pitchFamily="18" charset="0"/>
                <a:cs typeface="Times New Roman" pitchFamily="18" charset="0"/>
              </a:rPr>
              <a:t>trai</a:t>
            </a:r>
            <a:endParaRPr lang="en-US" sz="34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5334000"/>
            <a:ext cx="8229600" cy="792163"/>
          </a:xfrm>
        </p:spPr>
        <p:txBody>
          <a:bodyPr>
            <a:noAutofit/>
          </a:bodyPr>
          <a:lstStyle/>
          <a:p>
            <a:pPr algn="ctr">
              <a:buNone/>
            </a:pPr>
            <a:r>
              <a:rPr lang="en-US" sz="3400" b="1" dirty="0" smtClean="0">
                <a:latin typeface="Times New Roman" pitchFamily="18" charset="0"/>
                <a:cs typeface="Times New Roman" pitchFamily="18" charset="0"/>
              </a:rPr>
              <a:t>=&gt; </a:t>
            </a:r>
            <a:r>
              <a:rPr lang="en-US" sz="3400" b="1" dirty="0" err="1" smtClean="0">
                <a:latin typeface="Times New Roman" pitchFamily="18" charset="0"/>
                <a:cs typeface="Times New Roman" pitchFamily="18" charset="0"/>
              </a:rPr>
              <a:t>Mọi</a:t>
            </a:r>
            <a:r>
              <a:rPr lang="en-US" sz="3400" b="1" dirty="0" smtClean="0">
                <a:latin typeface="Times New Roman" pitchFamily="18" charset="0"/>
                <a:cs typeface="Times New Roman" pitchFamily="18" charset="0"/>
              </a:rPr>
              <a:t> </a:t>
            </a:r>
            <a:r>
              <a:rPr lang="en-US" sz="3400" b="1" dirty="0" err="1" smtClean="0">
                <a:latin typeface="Times New Roman" pitchFamily="18" charset="0"/>
                <a:cs typeface="Times New Roman" pitchFamily="18" charset="0"/>
              </a:rPr>
              <a:t>người</a:t>
            </a:r>
            <a:r>
              <a:rPr lang="en-US" sz="3400" b="1" dirty="0" smtClean="0">
                <a:latin typeface="Times New Roman" pitchFamily="18" charset="0"/>
                <a:cs typeface="Times New Roman" pitchFamily="18" charset="0"/>
              </a:rPr>
              <a:t> </a:t>
            </a:r>
            <a:r>
              <a:rPr lang="en-US" sz="3400" b="1" dirty="0" err="1" smtClean="0">
                <a:latin typeface="Times New Roman" pitchFamily="18" charset="0"/>
                <a:cs typeface="Times New Roman" pitchFamily="18" charset="0"/>
              </a:rPr>
              <a:t>đều</a:t>
            </a:r>
            <a:r>
              <a:rPr lang="en-US" sz="3400" b="1" dirty="0" smtClean="0">
                <a:latin typeface="Times New Roman" pitchFamily="18" charset="0"/>
                <a:cs typeface="Times New Roman" pitchFamily="18" charset="0"/>
              </a:rPr>
              <a:t> </a:t>
            </a:r>
            <a:r>
              <a:rPr lang="en-US" sz="3400" b="1" dirty="0" err="1" smtClean="0">
                <a:latin typeface="Times New Roman" pitchFamily="18" charset="0"/>
                <a:cs typeface="Times New Roman" pitchFamily="18" charset="0"/>
              </a:rPr>
              <a:t>nhìn</a:t>
            </a:r>
            <a:r>
              <a:rPr lang="en-US" sz="3400" b="1" dirty="0" smtClean="0">
                <a:latin typeface="Times New Roman" pitchFamily="18" charset="0"/>
                <a:cs typeface="Times New Roman" pitchFamily="18" charset="0"/>
              </a:rPr>
              <a:t> </a:t>
            </a:r>
            <a:r>
              <a:rPr lang="en-US" sz="3400" b="1" dirty="0" err="1" smtClean="0">
                <a:latin typeface="Times New Roman" pitchFamily="18" charset="0"/>
                <a:cs typeface="Times New Roman" pitchFamily="18" charset="0"/>
              </a:rPr>
              <a:t>chằm</a:t>
            </a:r>
            <a:r>
              <a:rPr lang="en-US" sz="3400" b="1" dirty="0" smtClean="0">
                <a:latin typeface="Times New Roman" pitchFamily="18" charset="0"/>
                <a:cs typeface="Times New Roman" pitchFamily="18" charset="0"/>
              </a:rPr>
              <a:t> </a:t>
            </a:r>
            <a:r>
              <a:rPr lang="en-US" sz="3400" b="1" dirty="0" err="1" smtClean="0">
                <a:latin typeface="Times New Roman" pitchFamily="18" charset="0"/>
                <a:cs typeface="Times New Roman" pitchFamily="18" charset="0"/>
              </a:rPr>
              <a:t>chằm</a:t>
            </a:r>
            <a:r>
              <a:rPr lang="en-US" sz="3400" b="1" dirty="0" smtClean="0">
                <a:latin typeface="Times New Roman" pitchFamily="18" charset="0"/>
                <a:cs typeface="Times New Roman" pitchFamily="18" charset="0"/>
              </a:rPr>
              <a:t> </a:t>
            </a:r>
            <a:r>
              <a:rPr lang="en-US" sz="3400" b="1" dirty="0" err="1" smtClean="0">
                <a:latin typeface="Times New Roman" pitchFamily="18" charset="0"/>
                <a:cs typeface="Times New Roman" pitchFamily="18" charset="0"/>
              </a:rPr>
              <a:t>vì</a:t>
            </a:r>
            <a:r>
              <a:rPr lang="en-US" sz="3400" b="1" dirty="0" smtClean="0">
                <a:latin typeface="Times New Roman" pitchFamily="18" charset="0"/>
                <a:cs typeface="Times New Roman" pitchFamily="18" charset="0"/>
              </a:rPr>
              <a:t> </a:t>
            </a:r>
            <a:r>
              <a:rPr lang="en-US" sz="3400" b="1" dirty="0" err="1" smtClean="0">
                <a:latin typeface="Times New Roman" pitchFamily="18" charset="0"/>
                <a:cs typeface="Times New Roman" pitchFamily="18" charset="0"/>
              </a:rPr>
              <a:t>em</a:t>
            </a:r>
            <a:r>
              <a:rPr lang="en-US" sz="3400" b="1" dirty="0" smtClean="0">
                <a:latin typeface="Times New Roman" pitchFamily="18" charset="0"/>
                <a:cs typeface="Times New Roman" pitchFamily="18" charset="0"/>
              </a:rPr>
              <a:t> </a:t>
            </a:r>
            <a:r>
              <a:rPr lang="en-US" sz="3400" b="1" dirty="0" err="1" smtClean="0">
                <a:latin typeface="Times New Roman" pitchFamily="18" charset="0"/>
                <a:cs typeface="Times New Roman" pitchFamily="18" charset="0"/>
              </a:rPr>
              <a:t>khác</a:t>
            </a:r>
            <a:r>
              <a:rPr lang="en-US" sz="3400" b="1" dirty="0" smtClean="0">
                <a:latin typeface="Times New Roman" pitchFamily="18" charset="0"/>
                <a:cs typeface="Times New Roman" pitchFamily="18" charset="0"/>
              </a:rPr>
              <a:t> </a:t>
            </a:r>
            <a:r>
              <a:rPr lang="en-US" sz="3400" b="1" dirty="0" err="1" smtClean="0">
                <a:latin typeface="Times New Roman" pitchFamily="18" charset="0"/>
                <a:cs typeface="Times New Roman" pitchFamily="18" charset="0"/>
              </a:rPr>
              <a:t>thường</a:t>
            </a:r>
            <a:endParaRPr lang="en-US" sz="3400" b="1" dirty="0">
              <a:latin typeface="Times New Roman" pitchFamily="18" charset="0"/>
              <a:cs typeface="Times New Roman" pitchFamily="18" charset="0"/>
            </a:endParaRPr>
          </a:p>
        </p:txBody>
      </p:sp>
      <p:sp>
        <p:nvSpPr>
          <p:cNvPr id="4" name="Rounded Rectangle 3"/>
          <p:cNvSpPr/>
          <p:nvPr/>
        </p:nvSpPr>
        <p:spPr>
          <a:xfrm>
            <a:off x="304800" y="1752600"/>
            <a:ext cx="2133600" cy="914400"/>
          </a:xfrm>
          <a:prstGeom prst="roundRect">
            <a:avLst/>
          </a:prstGeom>
          <a:solidFill>
            <a:schemeClr val="accent5">
              <a:lumMod val="60000"/>
              <a:lumOff val="40000"/>
            </a:schemeClr>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err="1" smtClean="0">
                <a:solidFill>
                  <a:schemeClr val="tx1"/>
                </a:solidFill>
                <a:latin typeface="Times New Roman" pitchFamily="18" charset="0"/>
                <a:cs typeface="Times New Roman" pitchFamily="18" charset="0"/>
              </a:rPr>
              <a:t>Hình</a:t>
            </a:r>
            <a:r>
              <a:rPr lang="en-US" sz="3000" b="1" dirty="0" smtClean="0">
                <a:solidFill>
                  <a:schemeClr val="tx1"/>
                </a:solidFill>
                <a:latin typeface="Times New Roman" pitchFamily="18" charset="0"/>
                <a:cs typeface="Times New Roman" pitchFamily="18" charset="0"/>
              </a:rPr>
              <a:t> </a:t>
            </a:r>
            <a:r>
              <a:rPr lang="en-US" sz="3000" b="1" dirty="0" err="1" smtClean="0">
                <a:solidFill>
                  <a:schemeClr val="tx1"/>
                </a:solidFill>
                <a:latin typeface="Times New Roman" pitchFamily="18" charset="0"/>
                <a:cs typeface="Times New Roman" pitchFamily="18" charset="0"/>
              </a:rPr>
              <a:t>dáng</a:t>
            </a:r>
            <a:endParaRPr lang="en-US" sz="3000" b="1" dirty="0">
              <a:solidFill>
                <a:schemeClr val="tx1"/>
              </a:solidFill>
              <a:latin typeface="Times New Roman" pitchFamily="18" charset="0"/>
              <a:cs typeface="Times New Roman" pitchFamily="18" charset="0"/>
            </a:endParaRPr>
          </a:p>
        </p:txBody>
      </p:sp>
      <p:sp>
        <p:nvSpPr>
          <p:cNvPr id="5" name="Rounded Rectangle 4"/>
          <p:cNvSpPr/>
          <p:nvPr/>
        </p:nvSpPr>
        <p:spPr>
          <a:xfrm>
            <a:off x="381000" y="3505200"/>
            <a:ext cx="2057400" cy="914400"/>
          </a:xfrm>
          <a:prstGeom prst="roundRect">
            <a:avLst/>
          </a:prstGeom>
          <a:solidFill>
            <a:schemeClr val="accent5">
              <a:lumMod val="60000"/>
              <a:lumOff val="40000"/>
            </a:schemeClr>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err="1" smtClean="0">
                <a:solidFill>
                  <a:schemeClr val="tx1"/>
                </a:solidFill>
                <a:latin typeface="Times New Roman" pitchFamily="18" charset="0"/>
                <a:cs typeface="Times New Roman" pitchFamily="18" charset="0"/>
              </a:rPr>
              <a:t>Tính</a:t>
            </a:r>
            <a:r>
              <a:rPr lang="en-US" sz="3000" b="1" dirty="0" smtClean="0">
                <a:solidFill>
                  <a:schemeClr val="tx1"/>
                </a:solidFill>
                <a:latin typeface="Times New Roman" pitchFamily="18" charset="0"/>
                <a:cs typeface="Times New Roman" pitchFamily="18" charset="0"/>
              </a:rPr>
              <a:t> </a:t>
            </a:r>
            <a:r>
              <a:rPr lang="en-US" sz="3000" b="1" dirty="0" err="1" smtClean="0">
                <a:solidFill>
                  <a:schemeClr val="tx1"/>
                </a:solidFill>
                <a:latin typeface="Times New Roman" pitchFamily="18" charset="0"/>
                <a:cs typeface="Times New Roman" pitchFamily="18" charset="0"/>
              </a:rPr>
              <a:t>cách</a:t>
            </a:r>
            <a:endParaRPr lang="en-US" sz="3000" b="1" dirty="0">
              <a:solidFill>
                <a:schemeClr val="tx1"/>
              </a:solidFill>
              <a:latin typeface="Times New Roman" pitchFamily="18" charset="0"/>
              <a:cs typeface="Times New Roman" pitchFamily="18" charset="0"/>
            </a:endParaRPr>
          </a:p>
        </p:txBody>
      </p:sp>
      <p:sp>
        <p:nvSpPr>
          <p:cNvPr id="6" name="Rounded Rectangle 5"/>
          <p:cNvSpPr/>
          <p:nvPr/>
        </p:nvSpPr>
        <p:spPr>
          <a:xfrm>
            <a:off x="3505200" y="1600200"/>
            <a:ext cx="5257800" cy="1219200"/>
          </a:xfrm>
          <a:prstGeom prst="roundRect">
            <a:avLst/>
          </a:prstGeom>
          <a:solidFill>
            <a:schemeClr val="accent5">
              <a:lumMod val="60000"/>
              <a:lumOff val="40000"/>
            </a:schemeClr>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3000" b="1" dirty="0">
                <a:solidFill>
                  <a:schemeClr val="tx1"/>
                </a:solidFill>
                <a:latin typeface="Times New Roman" pitchFamily="18" charset="0"/>
                <a:cs typeface="Times New Roman" pitchFamily="18" charset="0"/>
              </a:rPr>
              <a:t>Đôi mắt to đen láy, thể hiện sự e dè.</a:t>
            </a:r>
            <a:endParaRPr lang="en-US" sz="3000" b="1" dirty="0">
              <a:solidFill>
                <a:schemeClr val="tx1"/>
              </a:solidFill>
              <a:latin typeface="Times New Roman" pitchFamily="18" charset="0"/>
              <a:cs typeface="Times New Roman" pitchFamily="18" charset="0"/>
            </a:endParaRPr>
          </a:p>
        </p:txBody>
      </p:sp>
      <p:sp>
        <p:nvSpPr>
          <p:cNvPr id="7" name="Rounded Rectangle 6"/>
          <p:cNvSpPr/>
          <p:nvPr/>
        </p:nvSpPr>
        <p:spPr>
          <a:xfrm>
            <a:off x="3581400" y="3200400"/>
            <a:ext cx="5105400" cy="1524000"/>
          </a:xfrm>
          <a:prstGeom prst="roundRect">
            <a:avLst/>
          </a:prstGeom>
          <a:solidFill>
            <a:schemeClr val="accent5">
              <a:lumMod val="60000"/>
              <a:lumOff val="40000"/>
            </a:schemeClr>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3000" b="1" dirty="0">
                <a:solidFill>
                  <a:schemeClr val="tx1"/>
                </a:solidFill>
                <a:latin typeface="Times New Roman" pitchFamily="18" charset="0"/>
                <a:cs typeface="Times New Roman" pitchFamily="18" charset="0"/>
              </a:rPr>
              <a:t>Hồn nhiên, đầy hoài bão, tốt bụng, thân thiện, cởi mở và hoạt ngôn.</a:t>
            </a:r>
            <a:endParaRPr lang="en-US" sz="3000" b="1" dirty="0">
              <a:solidFill>
                <a:schemeClr val="tx1"/>
              </a:solidFill>
              <a:latin typeface="Times New Roman" pitchFamily="18" charset="0"/>
              <a:cs typeface="Times New Roman" pitchFamily="18" charset="0"/>
            </a:endParaRPr>
          </a:p>
        </p:txBody>
      </p:sp>
      <p:cxnSp>
        <p:nvCxnSpPr>
          <p:cNvPr id="9" name="Straight Arrow Connector 8"/>
          <p:cNvCxnSpPr>
            <a:stCxn id="4" idx="3"/>
            <a:endCxn id="6" idx="1"/>
          </p:cNvCxnSpPr>
          <p:nvPr/>
        </p:nvCxnSpPr>
        <p:spPr>
          <a:xfrm>
            <a:off x="2438400" y="2209800"/>
            <a:ext cx="1066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stCxn id="5" idx="3"/>
            <a:endCxn id="7" idx="1"/>
          </p:cNvCxnSpPr>
          <p:nvPr/>
        </p:nvCxnSpPr>
        <p:spPr>
          <a:xfrm>
            <a:off x="2438400" y="3962400"/>
            <a:ext cx="1143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4">
                                            <p:bg/>
                                          </p:spTgt>
                                        </p:tgtEl>
                                        <p:attrNameLst>
                                          <p:attrName>style.visibility</p:attrName>
                                        </p:attrNameLst>
                                      </p:cBhvr>
                                      <p:to>
                                        <p:strVal val="visible"/>
                                      </p:to>
                                    </p:set>
                                    <p:animEffect transition="in" filter="fade">
                                      <p:cBhvr>
                                        <p:cTn id="13" dur="2000"/>
                                        <p:tgtEl>
                                          <p:spTgt spid="4">
                                            <p:bg/>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4">
                                            <p:txEl>
                                              <p:pRg st="0" end="0"/>
                                            </p:txEl>
                                          </p:spTgt>
                                        </p:tgtEl>
                                        <p:attrNameLst>
                                          <p:attrName>style.visibility</p:attrName>
                                        </p:attrNameLst>
                                      </p:cBhvr>
                                      <p:to>
                                        <p:strVal val="visible"/>
                                      </p:to>
                                    </p:set>
                                    <p:animEffect transition="in" filter="fade">
                                      <p:cBhvr>
                                        <p:cTn id="18" dur="2000"/>
                                        <p:tgtEl>
                                          <p:spTgt spid="4">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6">
                                            <p:bg/>
                                          </p:spTgt>
                                        </p:tgtEl>
                                        <p:attrNameLst>
                                          <p:attrName>style.visibility</p:attrName>
                                        </p:attrNameLst>
                                      </p:cBhvr>
                                      <p:to>
                                        <p:strVal val="visible"/>
                                      </p:to>
                                    </p:set>
                                    <p:animEffect transition="in" filter="fade">
                                      <p:cBhvr>
                                        <p:cTn id="23" dur="2000"/>
                                        <p:tgtEl>
                                          <p:spTgt spid="6">
                                            <p:bg/>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6">
                                            <p:txEl>
                                              <p:pRg st="0" end="0"/>
                                            </p:txEl>
                                          </p:spTgt>
                                        </p:tgtEl>
                                        <p:attrNameLst>
                                          <p:attrName>style.visibility</p:attrName>
                                        </p:attrNameLst>
                                      </p:cBhvr>
                                      <p:to>
                                        <p:strVal val="visible"/>
                                      </p:to>
                                    </p:set>
                                    <p:animEffect transition="in" filter="fade">
                                      <p:cBhvr>
                                        <p:cTn id="28" dur="2000"/>
                                        <p:tgtEl>
                                          <p:spTgt spid="6">
                                            <p:txEl>
                                              <p:pRg st="0" end="0"/>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5">
                                            <p:bg/>
                                          </p:spTgt>
                                        </p:tgtEl>
                                        <p:attrNameLst>
                                          <p:attrName>style.visibility</p:attrName>
                                        </p:attrNameLst>
                                      </p:cBhvr>
                                      <p:to>
                                        <p:strVal val="visible"/>
                                      </p:to>
                                    </p:set>
                                    <p:animEffect transition="in" filter="fade">
                                      <p:cBhvr>
                                        <p:cTn id="33" dur="2000"/>
                                        <p:tgtEl>
                                          <p:spTgt spid="5">
                                            <p:bg/>
                                          </p:spTgt>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5">
                                            <p:txEl>
                                              <p:pRg st="0" end="0"/>
                                            </p:txEl>
                                          </p:spTgt>
                                        </p:tgtEl>
                                        <p:attrNameLst>
                                          <p:attrName>style.visibility</p:attrName>
                                        </p:attrNameLst>
                                      </p:cBhvr>
                                      <p:to>
                                        <p:strVal val="visible"/>
                                      </p:to>
                                    </p:set>
                                    <p:animEffect transition="in" filter="fade">
                                      <p:cBhvr>
                                        <p:cTn id="36" dur="2000"/>
                                        <p:tgtEl>
                                          <p:spTgt spid="5">
                                            <p:txEl>
                                              <p:pRg st="0" end="0"/>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7">
                                            <p:bg/>
                                          </p:spTgt>
                                        </p:tgtEl>
                                        <p:attrNameLst>
                                          <p:attrName>style.visibility</p:attrName>
                                        </p:attrNameLst>
                                      </p:cBhvr>
                                      <p:to>
                                        <p:strVal val="visible"/>
                                      </p:to>
                                    </p:set>
                                    <p:animEffect transition="in" filter="fade">
                                      <p:cBhvr>
                                        <p:cTn id="41" dur="2000"/>
                                        <p:tgtEl>
                                          <p:spTgt spid="7">
                                            <p:bg/>
                                          </p:spTgt>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7">
                                            <p:txEl>
                                              <p:pRg st="0" end="0"/>
                                            </p:txEl>
                                          </p:spTgt>
                                        </p:tgtEl>
                                        <p:attrNameLst>
                                          <p:attrName>style.visibility</p:attrName>
                                        </p:attrNameLst>
                                      </p:cBhvr>
                                      <p:to>
                                        <p:strVal val="visible"/>
                                      </p:to>
                                    </p:set>
                                    <p:animEffect transition="in" filter="fade">
                                      <p:cBhvr>
                                        <p:cTn id="46" dur="2000"/>
                                        <p:tgtEl>
                                          <p:spTgt spid="7">
                                            <p:txEl>
                                              <p:pRg st="0" end="0"/>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4" fill="hold" grpId="0" nodeType="clickEffect">
                                  <p:stCondLst>
                                    <p:cond delay="0"/>
                                  </p:stCondLst>
                                  <p:childTnLst>
                                    <p:set>
                                      <p:cBhvr>
                                        <p:cTn id="50" dur="1" fill="hold">
                                          <p:stCondLst>
                                            <p:cond delay="0"/>
                                          </p:stCondLst>
                                        </p:cTn>
                                        <p:tgtEl>
                                          <p:spTgt spid="3">
                                            <p:txEl>
                                              <p:pRg st="0" end="0"/>
                                            </p:txEl>
                                          </p:spTgt>
                                        </p:tgtEl>
                                        <p:attrNameLst>
                                          <p:attrName>style.visibility</p:attrName>
                                        </p:attrNameLst>
                                      </p:cBhvr>
                                      <p:to>
                                        <p:strVal val="visible"/>
                                      </p:to>
                                    </p:set>
                                    <p:animEffect transition="in" filter="wipe(down)">
                                      <p:cBhvr>
                                        <p:cTn id="51"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P spid="4" grpId="0" build="p" animBg="1"/>
      <p:bldP spid="5" grpId="0" build="allAtOnce" animBg="1"/>
      <p:bldP spid="6" grpId="0" build="p" animBg="1"/>
      <p:bldP spid="7" grpId="0" build="p" animBg="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400" b="1" dirty="0" smtClean="0">
                <a:latin typeface="Times New Roman" pitchFamily="18" charset="0"/>
                <a:cs typeface="Times New Roman" pitchFamily="18" charset="0"/>
              </a:rPr>
              <a:t>2.Nhân </a:t>
            </a:r>
            <a:r>
              <a:rPr lang="en-US" sz="3400" b="1" dirty="0" err="1" smtClean="0">
                <a:latin typeface="Times New Roman" pitchFamily="18" charset="0"/>
                <a:cs typeface="Times New Roman" pitchFamily="18" charset="0"/>
              </a:rPr>
              <a:t>vật</a:t>
            </a:r>
            <a:r>
              <a:rPr lang="en-US" sz="3400" b="1" dirty="0" smtClean="0">
                <a:latin typeface="Times New Roman" pitchFamily="18" charset="0"/>
                <a:cs typeface="Times New Roman" pitchFamily="18" charset="0"/>
              </a:rPr>
              <a:t> </a:t>
            </a:r>
            <a:r>
              <a:rPr lang="en-US" sz="3400" b="1" dirty="0" err="1" smtClean="0">
                <a:latin typeface="Times New Roman" pitchFamily="18" charset="0"/>
                <a:cs typeface="Times New Roman" pitchFamily="18" charset="0"/>
              </a:rPr>
              <a:t>người</a:t>
            </a:r>
            <a:r>
              <a:rPr lang="en-US" sz="3400" b="1" dirty="0" smtClean="0">
                <a:latin typeface="Times New Roman" pitchFamily="18" charset="0"/>
                <a:cs typeface="Times New Roman" pitchFamily="18" charset="0"/>
              </a:rPr>
              <a:t> </a:t>
            </a:r>
            <a:r>
              <a:rPr lang="en-US" sz="3400" b="1" dirty="0" err="1" smtClean="0">
                <a:latin typeface="Times New Roman" pitchFamily="18" charset="0"/>
                <a:cs typeface="Times New Roman" pitchFamily="18" charset="0"/>
              </a:rPr>
              <a:t>em</a:t>
            </a:r>
            <a:r>
              <a:rPr lang="en-US" sz="3400" b="1" dirty="0" smtClean="0">
                <a:latin typeface="Times New Roman" pitchFamily="18" charset="0"/>
                <a:cs typeface="Times New Roman" pitchFamily="18" charset="0"/>
              </a:rPr>
              <a:t> </a:t>
            </a:r>
            <a:r>
              <a:rPr lang="en-US" sz="3400" b="1" dirty="0" err="1" smtClean="0">
                <a:latin typeface="Times New Roman" pitchFamily="18" charset="0"/>
                <a:cs typeface="Times New Roman" pitchFamily="18" charset="0"/>
              </a:rPr>
              <a:t>trai</a:t>
            </a:r>
            <a:endParaRPr lang="en-US" sz="34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752600"/>
            <a:ext cx="8229600" cy="4373563"/>
          </a:xfrm>
        </p:spPr>
        <p:txBody>
          <a:bodyPr>
            <a:normAutofit/>
          </a:bodyPr>
          <a:lstStyle/>
          <a:p>
            <a:pPr>
              <a:buNone/>
            </a:pPr>
            <a:r>
              <a:rPr lang="vi-VN" dirty="0">
                <a:latin typeface="Times New Roman" pitchFamily="18" charset="0"/>
                <a:cs typeface="Times New Roman" pitchFamily="18" charset="0"/>
              </a:rPr>
              <a:t>- Dù bị chị mắng mỏ, quát nạt nhưng người em vẫn rất yêu quý chị.</a:t>
            </a:r>
          </a:p>
          <a:p>
            <a:pPr>
              <a:buNone/>
            </a:pPr>
            <a:r>
              <a:rPr lang="vi-VN" b="1" dirty="0">
                <a:latin typeface="Times New Roman" pitchFamily="18" charset="0"/>
                <a:cs typeface="Times New Roman" pitchFamily="18" charset="0"/>
              </a:rPr>
              <a:t>=&gt;</a:t>
            </a:r>
            <a:r>
              <a:rPr lang="vi-VN" dirty="0">
                <a:latin typeface="Times New Roman" pitchFamily="18" charset="0"/>
                <a:cs typeface="Times New Roman" pitchFamily="18" charset="0"/>
              </a:rPr>
              <a:t> </a:t>
            </a:r>
            <a:r>
              <a:rPr lang="vi-VN" b="1" dirty="0">
                <a:latin typeface="Times New Roman" pitchFamily="18" charset="0"/>
                <a:cs typeface="Times New Roman" pitchFamily="18" charset="0"/>
              </a:rPr>
              <a:t>Là người có tình cảm trong sáng, nhân hậu.</a:t>
            </a:r>
            <a:endParaRPr lang="vi-VN" dirty="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5000" r="-25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pPr algn="l"/>
            <a:r>
              <a:rPr lang="en-US" sz="3600" b="1" dirty="0" smtClean="0">
                <a:solidFill>
                  <a:srgbClr val="FF0000"/>
                </a:solidFill>
                <a:latin typeface="Times New Roman" pitchFamily="18" charset="0"/>
                <a:cs typeface="Times New Roman" pitchFamily="18" charset="0"/>
              </a:rPr>
              <a:t>III.TỔNG KẾT</a:t>
            </a:r>
            <a:endParaRPr lang="en-US" sz="3600" b="1" dirty="0">
              <a:solidFill>
                <a:srgbClr val="FF0000"/>
              </a:solidFill>
              <a:latin typeface="Times New Roman" pitchFamily="18" charset="0"/>
              <a:cs typeface="Times New Roman" pitchFamily="18" charset="0"/>
            </a:endParaRPr>
          </a:p>
        </p:txBody>
      </p:sp>
      <p:sp>
        <p:nvSpPr>
          <p:cNvPr id="4" name="Rounded Rectangle 3"/>
          <p:cNvSpPr/>
          <p:nvPr/>
        </p:nvSpPr>
        <p:spPr>
          <a:xfrm>
            <a:off x="609600" y="1143000"/>
            <a:ext cx="7696200" cy="2438400"/>
          </a:xfrm>
          <a:prstGeom prst="round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800" b="1" dirty="0">
                <a:solidFill>
                  <a:schemeClr val="tx1"/>
                </a:solidFill>
                <a:latin typeface="Times New Roman" pitchFamily="18" charset="0"/>
                <a:cs typeface="Times New Roman" pitchFamily="18" charset="0"/>
              </a:rPr>
              <a:t>NỘI DUNG</a:t>
            </a:r>
          </a:p>
          <a:p>
            <a:r>
              <a:rPr lang="vi-VN" sz="2800" dirty="0">
                <a:solidFill>
                  <a:schemeClr val="tx1"/>
                </a:solidFill>
                <a:latin typeface="Times New Roman" pitchFamily="18" charset="0"/>
                <a:cs typeface="Times New Roman" pitchFamily="18" charset="0"/>
              </a:rPr>
              <a:t>Truyện kể về cách cư xử của chị em trong gia đình. Qua đó, truyện gửi gắm ý nghĩa để gia đình gắn kết, yêu thương nhau rất cần sự quan tâm, lắng nghe, chia sẻ của mọi thành viên.</a:t>
            </a:r>
          </a:p>
        </p:txBody>
      </p:sp>
      <p:sp>
        <p:nvSpPr>
          <p:cNvPr id="5" name="Rounded Rectangle 4"/>
          <p:cNvSpPr/>
          <p:nvPr/>
        </p:nvSpPr>
        <p:spPr>
          <a:xfrm>
            <a:off x="685800" y="3886200"/>
            <a:ext cx="7696200" cy="2667000"/>
          </a:xfrm>
          <a:prstGeom prst="round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800" b="1" dirty="0">
                <a:solidFill>
                  <a:schemeClr val="tx1"/>
                </a:solidFill>
                <a:latin typeface="Times New Roman" pitchFamily="18" charset="0"/>
                <a:cs typeface="Times New Roman" pitchFamily="18" charset="0"/>
              </a:rPr>
              <a:t>NGHỆ THUẬT</a:t>
            </a:r>
          </a:p>
          <a:p>
            <a:r>
              <a:rPr lang="vi-VN" sz="2800" dirty="0">
                <a:solidFill>
                  <a:schemeClr val="tx1"/>
                </a:solidFill>
                <a:latin typeface="Times New Roman" pitchFamily="18" charset="0"/>
                <a:cs typeface="Times New Roman" pitchFamily="18" charset="0"/>
              </a:rPr>
              <a:t>- Ngôi kể thứ nhất tự nhiên, chân thật giúp nhân vật bộc lộ được những tâm trạng, cảm xúc chân thực, gây xúc động cho người đọc.</a:t>
            </a:r>
          </a:p>
          <a:p>
            <a:r>
              <a:rPr lang="vi-VN" sz="2800" dirty="0">
                <a:solidFill>
                  <a:schemeClr val="tx1"/>
                </a:solidFill>
                <a:latin typeface="Times New Roman" pitchFamily="18" charset="0"/>
                <a:cs typeface="Times New Roman" pitchFamily="18" charset="0"/>
              </a:rPr>
              <a:t>- Nghệ thuật miêu tả tâm lí nhân vật tinh tế, sắc sảo.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bg/>
                                          </p:spTgt>
                                        </p:tgtEl>
                                        <p:attrNameLst>
                                          <p:attrName>style.visibility</p:attrName>
                                        </p:attrNameLst>
                                      </p:cBhvr>
                                      <p:to>
                                        <p:strVal val="visible"/>
                                      </p:to>
                                    </p:set>
                                    <p:animEffect transition="in" filter="fade">
                                      <p:cBhvr>
                                        <p:cTn id="12" dur="2000"/>
                                        <p:tgtEl>
                                          <p:spTgt spid="4">
                                            <p:bg/>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animEffect transition="in" filter="fade">
                                      <p:cBhvr>
                                        <p:cTn id="15" dur="2000"/>
                                        <p:tgtEl>
                                          <p:spTgt spid="4">
                                            <p:txEl>
                                              <p:pRg st="0" end="0"/>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4">
                                            <p:txEl>
                                              <p:pRg st="1" end="1"/>
                                            </p:txEl>
                                          </p:spTgt>
                                        </p:tgtEl>
                                        <p:attrNameLst>
                                          <p:attrName>style.visibility</p:attrName>
                                        </p:attrNameLst>
                                      </p:cBhvr>
                                      <p:to>
                                        <p:strVal val="visible"/>
                                      </p:to>
                                    </p:set>
                                    <p:animEffect transition="in" filter="fade">
                                      <p:cBhvr>
                                        <p:cTn id="18" dur="2000"/>
                                        <p:tgtEl>
                                          <p:spTgt spid="4">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5">
                                            <p:bg/>
                                          </p:spTgt>
                                        </p:tgtEl>
                                        <p:attrNameLst>
                                          <p:attrName>style.visibility</p:attrName>
                                        </p:attrNameLst>
                                      </p:cBhvr>
                                      <p:to>
                                        <p:strVal val="visible"/>
                                      </p:to>
                                    </p:set>
                                    <p:animEffect transition="in" filter="fade">
                                      <p:cBhvr>
                                        <p:cTn id="23" dur="2000"/>
                                        <p:tgtEl>
                                          <p:spTgt spid="5">
                                            <p:bg/>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5">
                                            <p:txEl>
                                              <p:pRg st="0" end="0"/>
                                            </p:txEl>
                                          </p:spTgt>
                                        </p:tgtEl>
                                        <p:attrNameLst>
                                          <p:attrName>style.visibility</p:attrName>
                                        </p:attrNameLst>
                                      </p:cBhvr>
                                      <p:to>
                                        <p:strVal val="visible"/>
                                      </p:to>
                                    </p:set>
                                    <p:animEffect transition="in" filter="fade">
                                      <p:cBhvr>
                                        <p:cTn id="26" dur="2000"/>
                                        <p:tgtEl>
                                          <p:spTgt spid="5">
                                            <p:txEl>
                                              <p:pRg st="0" end="0"/>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5">
                                            <p:txEl>
                                              <p:pRg st="1" end="1"/>
                                            </p:txEl>
                                          </p:spTgt>
                                        </p:tgtEl>
                                        <p:attrNameLst>
                                          <p:attrName>style.visibility</p:attrName>
                                        </p:attrNameLst>
                                      </p:cBhvr>
                                      <p:to>
                                        <p:strVal val="visible"/>
                                      </p:to>
                                    </p:set>
                                    <p:animEffect transition="in" filter="fade">
                                      <p:cBhvr>
                                        <p:cTn id="29" dur="2000"/>
                                        <p:tgtEl>
                                          <p:spTgt spid="5">
                                            <p:txEl>
                                              <p:pRg st="1" end="1"/>
                                            </p:txEl>
                                          </p:spTgt>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5">
                                            <p:txEl>
                                              <p:pRg st="2" end="2"/>
                                            </p:txEl>
                                          </p:spTgt>
                                        </p:tgtEl>
                                        <p:attrNameLst>
                                          <p:attrName>style.visibility</p:attrName>
                                        </p:attrNameLst>
                                      </p:cBhvr>
                                      <p:to>
                                        <p:strVal val="visible"/>
                                      </p:to>
                                    </p:set>
                                    <p:animEffect transition="in" filter="fade">
                                      <p:cBhvr>
                                        <p:cTn id="32" dur="20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allAtOnce" animBg="1"/>
      <p:bldP spid="5" grpId="0" build="allAtOnce"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3000" r="-13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57200" y="304800"/>
            <a:ext cx="2362200" cy="384175"/>
          </a:xfrm>
        </p:spPr>
        <p:txBody>
          <a:bodyPr>
            <a:noAutofit/>
          </a:bodyPr>
          <a:lstStyle/>
          <a:p>
            <a:r>
              <a:rPr lang="en-US" sz="3800" b="1" dirty="0" err="1" smtClean="0">
                <a:solidFill>
                  <a:srgbClr val="FF0000"/>
                </a:solidFill>
                <a:latin typeface="Times New Roman" pitchFamily="18" charset="0"/>
                <a:cs typeface="Times New Roman" pitchFamily="18" charset="0"/>
              </a:rPr>
              <a:t>Tiết</a:t>
            </a:r>
            <a:r>
              <a:rPr lang="en-US" sz="3800" b="1" dirty="0" smtClean="0">
                <a:solidFill>
                  <a:srgbClr val="FF0000"/>
                </a:solidFill>
                <a:latin typeface="Times New Roman" pitchFamily="18" charset="0"/>
                <a:cs typeface="Times New Roman" pitchFamily="18" charset="0"/>
              </a:rPr>
              <a:t> 88:</a:t>
            </a:r>
            <a:endParaRPr lang="en-US" sz="3800" b="1" dirty="0">
              <a:solidFill>
                <a:srgbClr val="FF0000"/>
              </a:solidFill>
              <a:latin typeface="Times New Roman" pitchFamily="18" charset="0"/>
              <a:cs typeface="Times New Roman" pitchFamily="18" charset="0"/>
            </a:endParaRPr>
          </a:p>
        </p:txBody>
      </p:sp>
      <p:sp>
        <p:nvSpPr>
          <p:cNvPr id="3" name="Subtitle 2"/>
          <p:cNvSpPr>
            <a:spLocks noGrp="1"/>
          </p:cNvSpPr>
          <p:nvPr>
            <p:ph type="subTitle" idx="1"/>
          </p:nvPr>
        </p:nvSpPr>
        <p:spPr>
          <a:xfrm>
            <a:off x="0" y="1143000"/>
            <a:ext cx="8839200" cy="2438400"/>
          </a:xfrm>
        </p:spPr>
        <p:txBody>
          <a:bodyPr>
            <a:noAutofit/>
          </a:bodyPr>
          <a:lstStyle/>
          <a:p>
            <a:r>
              <a:rPr lang="en-US" sz="4800" b="1" dirty="0" smtClean="0">
                <a:solidFill>
                  <a:srgbClr val="002060"/>
                </a:solidFill>
                <a:latin typeface="Times New Roman" pitchFamily="18" charset="0"/>
                <a:cs typeface="Times New Roman" pitchFamily="18" charset="0"/>
              </a:rPr>
              <a:t>BÀI 7</a:t>
            </a:r>
          </a:p>
          <a:p>
            <a:r>
              <a:rPr lang="en-US" sz="6600" b="1" dirty="0" smtClean="0">
                <a:solidFill>
                  <a:srgbClr val="002060"/>
                </a:solidFill>
                <a:latin typeface="Times New Roman" pitchFamily="18" charset="0"/>
                <a:cs typeface="Times New Roman" pitchFamily="18" charset="0"/>
              </a:rPr>
              <a:t>CHỊ SẼ GỌI EM</a:t>
            </a:r>
          </a:p>
          <a:p>
            <a:r>
              <a:rPr lang="en-US" sz="6600" b="1" dirty="0" smtClean="0">
                <a:solidFill>
                  <a:srgbClr val="002060"/>
                </a:solidFill>
                <a:latin typeface="Times New Roman" pitchFamily="18" charset="0"/>
                <a:cs typeface="Times New Roman" pitchFamily="18" charset="0"/>
              </a:rPr>
              <a:t> BẰNG TÊN</a:t>
            </a:r>
            <a:endParaRPr lang="en-US" sz="6600" b="1" dirty="0">
              <a:solidFill>
                <a:srgbClr val="002060"/>
              </a:solidFill>
              <a:latin typeface="Times New Roman" pitchFamily="18" charset="0"/>
              <a:cs typeface="Times New Roman" pitchFamily="18" charset="0"/>
            </a:endParaRPr>
          </a:p>
        </p:txBody>
      </p:sp>
    </p:spTree>
  </p:cSld>
  <p:clrMapOvr>
    <a:masterClrMapping/>
  </p:clrMapOvr>
  <p:transition>
    <p:wheel spokes="8"/>
  </p:transition>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057400" y="914400"/>
            <a:ext cx="5029200" cy="838200"/>
          </a:xfrm>
        </p:spPr>
        <p:txBody>
          <a:bodyPr>
            <a:normAutofit fontScale="90000"/>
          </a:bodyPr>
          <a:lstStyle/>
          <a:p>
            <a:r>
              <a:rPr lang="en-US" sz="4000" b="1" dirty="0" smtClean="0">
                <a:latin typeface="Times New Roman" pitchFamily="18" charset="0"/>
                <a:cs typeface="Times New Roman" pitchFamily="18" charset="0"/>
              </a:rPr>
              <a:t>NỘI DUNG BÀI HỌC</a:t>
            </a: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a:xfrm>
            <a:off x="2133600" y="1676400"/>
            <a:ext cx="5181600" cy="3687763"/>
          </a:xfrm>
        </p:spPr>
        <p:txBody>
          <a:bodyPr>
            <a:normAutofit/>
          </a:bodyPr>
          <a:lstStyle/>
          <a:p>
            <a:pPr>
              <a:buNone/>
            </a:pPr>
            <a:r>
              <a:rPr lang="en-US" sz="3000" b="1" dirty="0" smtClean="0">
                <a:solidFill>
                  <a:srgbClr val="FF0000"/>
                </a:solidFill>
                <a:latin typeface="Times New Roman" pitchFamily="18" charset="0"/>
                <a:cs typeface="Times New Roman" pitchFamily="18" charset="0"/>
              </a:rPr>
              <a:t>I.ĐỌC - TÌM HIỂU CHUNG</a:t>
            </a:r>
          </a:p>
          <a:p>
            <a:pPr>
              <a:buNone/>
            </a:pPr>
            <a:r>
              <a:rPr lang="en-US" sz="3000" b="1" dirty="0" smtClean="0">
                <a:solidFill>
                  <a:srgbClr val="FF0000"/>
                </a:solidFill>
                <a:latin typeface="Times New Roman" pitchFamily="18" charset="0"/>
                <a:cs typeface="Times New Roman" pitchFamily="18" charset="0"/>
              </a:rPr>
              <a:t>II.TÌM HIỂU CHI TIẾT</a:t>
            </a:r>
          </a:p>
          <a:p>
            <a:pPr>
              <a:buNone/>
            </a:pPr>
            <a:r>
              <a:rPr lang="en-US" sz="3000" b="1" dirty="0" smtClean="0">
                <a:solidFill>
                  <a:srgbClr val="FF0000"/>
                </a:solidFill>
                <a:latin typeface="Times New Roman" pitchFamily="18" charset="0"/>
                <a:cs typeface="Times New Roman" pitchFamily="18" charset="0"/>
              </a:rPr>
              <a:t>III.TỔNG KẾT</a:t>
            </a:r>
            <a:endParaRPr lang="en-US" sz="3000" b="1" dirty="0">
              <a:solidFill>
                <a:srgbClr val="FF0000"/>
              </a:solidFill>
              <a:latin typeface="Times New Roman" pitchFamily="18" charset="0"/>
              <a:cs typeface="Times New Roman" pitchFamily="18" charset="0"/>
            </a:endParaRPr>
          </a:p>
        </p:txBody>
      </p:sp>
    </p:spTree>
  </p:cSld>
  <p:clrMapOvr>
    <a:masterClrMapping/>
  </p:clrMapOvr>
  <p:transition>
    <p:wedge/>
  </p:transition>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3000" r="-13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057400"/>
            <a:ext cx="8229600" cy="1524000"/>
          </a:xfrm>
        </p:spPr>
        <p:txBody>
          <a:bodyPr>
            <a:normAutofit/>
          </a:bodyPr>
          <a:lstStyle/>
          <a:p>
            <a:r>
              <a:rPr lang="en-US" sz="4000" b="1" dirty="0" smtClean="0">
                <a:solidFill>
                  <a:srgbClr val="FF0000"/>
                </a:solidFill>
                <a:latin typeface="Times New Roman" pitchFamily="18" charset="0"/>
                <a:cs typeface="Times New Roman" pitchFamily="18" charset="0"/>
              </a:rPr>
              <a:t>I.TÌM HIỂU CHUNG</a:t>
            </a:r>
            <a:endParaRPr lang="en-US" sz="4000" b="1" dirty="0">
              <a:solidFill>
                <a:srgbClr val="FF0000"/>
              </a:solidFill>
              <a:latin typeface="Times New Roman" pitchFamily="18" charset="0"/>
              <a:cs typeface="Times New Roman" pitchFamily="18" charset="0"/>
            </a:endParaRPr>
          </a:p>
        </p:txBody>
      </p:sp>
    </p:spTree>
  </p:cSld>
  <p:clrMapOvr>
    <a:masterClrMapping/>
  </p:clrMapOvr>
  <p:transition>
    <p:pull dir="d"/>
  </p:transition>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362200" y="274638"/>
            <a:ext cx="6324600" cy="944562"/>
          </a:xfrm>
        </p:spPr>
        <p:txBody>
          <a:bodyPr>
            <a:normAutofit/>
          </a:bodyPr>
          <a:lstStyle/>
          <a:p>
            <a:pPr algn="l"/>
            <a:r>
              <a:rPr lang="en-US" sz="3600" b="1" dirty="0" smtClean="0">
                <a:latin typeface="Times New Roman" pitchFamily="18" charset="0"/>
                <a:cs typeface="Times New Roman" pitchFamily="18" charset="0"/>
              </a:rPr>
              <a:t>1.Tác </a:t>
            </a:r>
            <a:r>
              <a:rPr lang="en-US" sz="3600" b="1" dirty="0" err="1" smtClean="0">
                <a:latin typeface="Times New Roman" pitchFamily="18" charset="0"/>
                <a:cs typeface="Times New Roman" pitchFamily="18" charset="0"/>
              </a:rPr>
              <a:t>giả</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371600"/>
            <a:ext cx="8229600" cy="4754563"/>
          </a:xfrm>
        </p:spPr>
        <p:txBody>
          <a:bodyPr>
            <a:normAutofit fontScale="92500"/>
          </a:bodyPr>
          <a:lstStyle/>
          <a:p>
            <a:pPr>
              <a:buNone/>
            </a:pPr>
            <a:r>
              <a:rPr lang="en-US" b="1" dirty="0" smtClean="0">
                <a:latin typeface="Times New Roman" pitchFamily="18" charset="0"/>
                <a:cs typeface="Times New Roman" pitchFamily="18" charset="0"/>
              </a:rPr>
              <a:t>* </a:t>
            </a:r>
            <a:r>
              <a:rPr lang="vi-VN" b="1" dirty="0" smtClean="0">
                <a:latin typeface="Times New Roman" pitchFamily="18" charset="0"/>
                <a:cs typeface="Times New Roman" pitchFamily="18" charset="0"/>
              </a:rPr>
              <a:t>Mark </a:t>
            </a:r>
            <a:r>
              <a:rPr lang="vi-VN" b="1" dirty="0">
                <a:latin typeface="Times New Roman" pitchFamily="18" charset="0"/>
                <a:cs typeface="Times New Roman" pitchFamily="18" charset="0"/>
              </a:rPr>
              <a:t>Victor Hansen </a:t>
            </a:r>
            <a:r>
              <a:rPr lang="vi-VN" dirty="0">
                <a:latin typeface="Times New Roman" pitchFamily="18" charset="0"/>
                <a:cs typeface="Times New Roman" pitchFamily="18" charset="0"/>
              </a:rPr>
              <a:t>sinh vào 1/1948.</a:t>
            </a:r>
          </a:p>
          <a:p>
            <a:pPr>
              <a:buNone/>
            </a:pPr>
            <a:r>
              <a:rPr lang="en-US" dirty="0" smtClean="0">
                <a:latin typeface="Times New Roman" pitchFamily="18" charset="0"/>
                <a:cs typeface="Times New Roman" pitchFamily="18" charset="0"/>
              </a:rPr>
              <a:t>- </a:t>
            </a:r>
            <a:r>
              <a:rPr lang="vi-VN" dirty="0" smtClean="0">
                <a:latin typeface="Times New Roman" pitchFamily="18" charset="0"/>
                <a:cs typeface="Times New Roman" pitchFamily="18" charset="0"/>
              </a:rPr>
              <a:t>Là </a:t>
            </a:r>
            <a:r>
              <a:rPr lang="vi-VN" dirty="0">
                <a:latin typeface="Times New Roman" pitchFamily="18" charset="0"/>
                <a:cs typeface="Times New Roman" pitchFamily="18" charset="0"/>
              </a:rPr>
              <a:t>một diễn giả tâm huyết, ông đã thực hiện nhiều cuộc nói chuyện ở nhiều quốc gia về đề tài cuộc sống</a:t>
            </a:r>
          </a:p>
          <a:p>
            <a:pPr>
              <a:buNone/>
            </a:pPr>
            <a:r>
              <a:rPr lang="en-US" b="1" dirty="0" smtClean="0">
                <a:latin typeface="Times New Roman" pitchFamily="18" charset="0"/>
                <a:cs typeface="Times New Roman" pitchFamily="18" charset="0"/>
              </a:rPr>
              <a:t>* Jack </a:t>
            </a:r>
            <a:r>
              <a:rPr lang="en-US" b="1" dirty="0" err="1">
                <a:latin typeface="Times New Roman" pitchFamily="18" charset="0"/>
                <a:cs typeface="Times New Roman" pitchFamily="18" charset="0"/>
              </a:rPr>
              <a:t>Canfiel</a:t>
            </a:r>
            <a:r>
              <a:rPr lang="en-US" b="1" dirty="0">
                <a:latin typeface="Times New Roman" pitchFamily="18" charset="0"/>
                <a:cs typeface="Times New Roman" pitchFamily="18" charset="0"/>
              </a:rPr>
              <a:t> (19/81944), </a:t>
            </a:r>
            <a:r>
              <a:rPr lang="en-US" dirty="0" err="1">
                <a:latin typeface="Times New Roman" pitchFamily="18" charset="0"/>
                <a:cs typeface="Times New Roman" pitchFamily="18" charset="0"/>
              </a:rPr>
              <a:t>tại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Hoa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Kỳ</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tốt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nghiệp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Thạc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sĩ</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ngành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tâm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lý</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dục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tại</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Harvard</a:t>
            </a:r>
          </a:p>
          <a:p>
            <a:pPr>
              <a:buNone/>
            </a:pPr>
            <a:r>
              <a:rPr lang="en-US" dirty="0" smtClean="0">
                <a:latin typeface="Times New Roman" pitchFamily="18" charset="0"/>
                <a:cs typeface="Times New Roman" pitchFamily="18" charset="0"/>
              </a:rPr>
              <a:t>- </a:t>
            </a:r>
            <a:r>
              <a:rPr lang="vi-VN" dirty="0" smtClean="0">
                <a:latin typeface="Times New Roman" pitchFamily="18" charset="0"/>
                <a:cs typeface="Times New Roman" pitchFamily="18" charset="0"/>
              </a:rPr>
              <a:t>Năm </a:t>
            </a:r>
            <a:r>
              <a:rPr lang="vi-VN" dirty="0">
                <a:latin typeface="Times New Roman" pitchFamily="18" charset="0"/>
                <a:cs typeface="Times New Roman" pitchFamily="18" charset="0"/>
              </a:rPr>
              <a:t>1973 ông được tổ chức Jaycees vinh danh là một trong mười người đàn ông xuất chúng của nước Mỹ.</a:t>
            </a:r>
          </a:p>
          <a:p>
            <a:pPr>
              <a:buNone/>
            </a:pP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wipe(down)">
                                      <p:cBhvr>
                                        <p:cTn id="13" dur="500"/>
                                        <p:tgtEl>
                                          <p:spTgt spid="3">
                                            <p:txEl>
                                              <p:pRg st="0" end="0"/>
                                            </p:txEl>
                                          </p:spTgt>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wipe(down)">
                                      <p:cBhvr>
                                        <p:cTn id="16" dur="500"/>
                                        <p:tgtEl>
                                          <p:spTgt spid="3">
                                            <p:txEl>
                                              <p:pRg st="1" end="1"/>
                                            </p:txEl>
                                          </p:spTgt>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wipe(down)">
                                      <p:cBhvr>
                                        <p:cTn id="19" dur="500"/>
                                        <p:tgtEl>
                                          <p:spTgt spid="3">
                                            <p:txEl>
                                              <p:pRg st="2" end="2"/>
                                            </p:txEl>
                                          </p:spTgt>
                                        </p:tgtEl>
                                      </p:cBhvr>
                                    </p:animEffect>
                                  </p:childTnLst>
                                </p:cTn>
                              </p:par>
                              <p:par>
                                <p:cTn id="20" presetID="22" presetClass="entr" presetSubtype="4" fill="hold" grpId="0"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362200" y="274638"/>
            <a:ext cx="6324600" cy="1143000"/>
          </a:xfrm>
        </p:spPr>
        <p:txBody>
          <a:bodyPr>
            <a:normAutofit/>
          </a:bodyPr>
          <a:lstStyle/>
          <a:p>
            <a:pPr algn="l"/>
            <a:r>
              <a:rPr lang="en-US" sz="3600" b="1" dirty="0" smtClean="0">
                <a:latin typeface="Times New Roman" pitchFamily="18" charset="0"/>
                <a:cs typeface="Times New Roman" pitchFamily="18" charset="0"/>
              </a:rPr>
              <a:t>2.Tác </a:t>
            </a:r>
            <a:r>
              <a:rPr lang="en-US" sz="3600" b="1" dirty="0" err="1" smtClean="0">
                <a:latin typeface="Times New Roman" pitchFamily="18" charset="0"/>
                <a:cs typeface="Times New Roman" pitchFamily="18" charset="0"/>
              </a:rPr>
              <a:t>phẩm</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752600"/>
            <a:ext cx="8229600" cy="4373563"/>
          </a:xfrm>
        </p:spPr>
        <p:txBody>
          <a:bodyPr>
            <a:normAutofit/>
          </a:bodyPr>
          <a:lstStyle/>
          <a:p>
            <a:pPr>
              <a:buNone/>
            </a:pPr>
            <a:r>
              <a:rPr lang="en-US" dirty="0" smtClean="0">
                <a:latin typeface="Times New Roman" pitchFamily="18" charset="0"/>
                <a:cs typeface="Times New Roman" pitchFamily="18" charset="0"/>
              </a:rPr>
              <a:t>- </a:t>
            </a:r>
            <a:r>
              <a:rPr lang="vi-VN" dirty="0" smtClean="0">
                <a:latin typeface="Times New Roman" pitchFamily="18" charset="0"/>
                <a:cs typeface="Times New Roman" pitchFamily="18" charset="0"/>
              </a:rPr>
              <a:t>Xuất </a:t>
            </a:r>
            <a:r>
              <a:rPr lang="vi-VN" dirty="0">
                <a:latin typeface="Times New Roman" pitchFamily="18" charset="0"/>
                <a:cs typeface="Times New Roman" pitchFamily="18" charset="0"/>
              </a:rPr>
              <a:t>xứ: In trong tập Tình yêu thương gia đình.</a:t>
            </a:r>
          </a:p>
          <a:p>
            <a:pPr>
              <a:buNone/>
            </a:pPr>
            <a:r>
              <a:rPr lang="en-US" dirty="0" smtClean="0">
                <a:latin typeface="Times New Roman" pitchFamily="18" charset="0"/>
                <a:cs typeface="Times New Roman" pitchFamily="18" charset="0"/>
              </a:rPr>
              <a:t>- </a:t>
            </a:r>
            <a:r>
              <a:rPr lang="vi-VN" dirty="0" smtClean="0">
                <a:latin typeface="Times New Roman" pitchFamily="18" charset="0"/>
                <a:cs typeface="Times New Roman" pitchFamily="18" charset="0"/>
              </a:rPr>
              <a:t>Ngôi </a:t>
            </a:r>
            <a:r>
              <a:rPr lang="vi-VN" dirty="0">
                <a:latin typeface="Times New Roman" pitchFamily="18" charset="0"/>
                <a:cs typeface="Times New Roman" pitchFamily="18" charset="0"/>
              </a:rPr>
              <a:t>kể: ngôi thứ nhất, người chị xưng “tôi”.</a:t>
            </a:r>
          </a:p>
          <a:p>
            <a:pPr>
              <a:buNone/>
            </a:pPr>
            <a:r>
              <a:rPr lang="en-US" dirty="0" smtClean="0">
                <a:latin typeface="Times New Roman" pitchFamily="18" charset="0"/>
                <a:cs typeface="Times New Roman" pitchFamily="18" charset="0"/>
              </a:rPr>
              <a:t>- </a:t>
            </a:r>
            <a:r>
              <a:rPr lang="vi-VN" dirty="0" smtClean="0">
                <a:latin typeface="Times New Roman" pitchFamily="18" charset="0"/>
                <a:cs typeface="Times New Roman" pitchFamily="18" charset="0"/>
              </a:rPr>
              <a:t>Nhân </a:t>
            </a:r>
            <a:r>
              <a:rPr lang="vi-VN" dirty="0">
                <a:latin typeface="Times New Roman" pitchFamily="18" charset="0"/>
                <a:cs typeface="Times New Roman" pitchFamily="18" charset="0"/>
              </a:rPr>
              <a:t>vật chính trong truyện là người chị và em trai.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2000"/>
                                        <p:tgtEl>
                                          <p:spTgt spid="3">
                                            <p:txEl>
                                              <p:pRg st="1" end="1"/>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1143000"/>
          </a:xfrm>
        </p:spPr>
        <p:txBody>
          <a:bodyPr>
            <a:normAutofit/>
          </a:bodyPr>
          <a:lstStyle/>
          <a:p>
            <a:r>
              <a:rPr lang="en-US" sz="3200" b="1" dirty="0" smtClean="0">
                <a:latin typeface="Times New Roman" pitchFamily="18" charset="0"/>
                <a:cs typeface="Times New Roman" pitchFamily="18" charset="0"/>
              </a:rPr>
              <a:t>BỐ CỤC</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304800" y="1600200"/>
            <a:ext cx="8382000" cy="4525963"/>
          </a:xfrm>
        </p:spPr>
        <p:txBody>
          <a:bodyPr>
            <a:noAutofit/>
          </a:bodyPr>
          <a:lstStyle/>
          <a:p>
            <a:pPr>
              <a:buNone/>
            </a:pPr>
            <a:r>
              <a:rPr lang="en-US" b="1" dirty="0" smtClean="0">
                <a:latin typeface="Times New Roman" pitchFamily="18" charset="0"/>
                <a:cs typeface="Times New Roman" pitchFamily="18" charset="0"/>
              </a:rPr>
              <a:t>- </a:t>
            </a:r>
            <a:r>
              <a:rPr lang="vi-VN" b="1" dirty="0" smtClean="0">
                <a:latin typeface="Times New Roman" pitchFamily="18" charset="0"/>
                <a:cs typeface="Times New Roman" pitchFamily="18" charset="0"/>
              </a:rPr>
              <a:t>Phần </a:t>
            </a:r>
            <a:r>
              <a:rPr lang="vi-VN" b="1" dirty="0">
                <a:latin typeface="Times New Roman" pitchFamily="18" charset="0"/>
                <a:cs typeface="Times New Roman" pitchFamily="18" charset="0"/>
              </a:rPr>
              <a:t>1: </a:t>
            </a:r>
            <a:r>
              <a:rPr lang="vi-VN" i="1" dirty="0">
                <a:latin typeface="Times New Roman" pitchFamily="18" charset="0"/>
                <a:cs typeface="Times New Roman" pitchFamily="18" charset="0"/>
              </a:rPr>
              <a:t>từ đầu đến “và em hay bật cười chẳng vì lí do gì”</a:t>
            </a:r>
            <a:r>
              <a:rPr lang="vi-VN" dirty="0">
                <a:latin typeface="Times New Roman" pitchFamily="18" charset="0"/>
                <a:cs typeface="Times New Roman" pitchFamily="18" charset="0"/>
              </a:rPr>
              <a:t>: Nhân vật tôi (chị gái) giới thiệu về người em trai.</a:t>
            </a:r>
          </a:p>
          <a:p>
            <a:pPr>
              <a:buNone/>
            </a:pPr>
            <a:r>
              <a:rPr lang="en-US" b="1" dirty="0" smtClean="0">
                <a:latin typeface="Times New Roman" pitchFamily="18" charset="0"/>
                <a:cs typeface="Times New Roman" pitchFamily="18" charset="0"/>
              </a:rPr>
              <a:t>- </a:t>
            </a:r>
            <a:r>
              <a:rPr lang="vi-VN" b="1" dirty="0" smtClean="0">
                <a:latin typeface="Times New Roman" pitchFamily="18" charset="0"/>
                <a:cs typeface="Times New Roman" pitchFamily="18" charset="0"/>
              </a:rPr>
              <a:t>Phần </a:t>
            </a:r>
            <a:r>
              <a:rPr lang="vi-VN" b="1" dirty="0">
                <a:latin typeface="Times New Roman" pitchFamily="18" charset="0"/>
                <a:cs typeface="Times New Roman" pitchFamily="18" charset="0"/>
              </a:rPr>
              <a:t>2: </a:t>
            </a:r>
            <a:r>
              <a:rPr lang="vi-VN" i="1" dirty="0">
                <a:latin typeface="Times New Roman" pitchFamily="18" charset="0"/>
                <a:cs typeface="Times New Roman" pitchFamily="18" charset="0"/>
              </a:rPr>
              <a:t>tiếp theo </a:t>
            </a:r>
            <a:r>
              <a:rPr lang="vi-VN" dirty="0">
                <a:latin typeface="Times New Roman" pitchFamily="18" charset="0"/>
                <a:cs typeface="Times New Roman" pitchFamily="18" charset="0"/>
              </a:rPr>
              <a:t>đến</a:t>
            </a:r>
            <a:r>
              <a:rPr lang="vi-VN" i="1" dirty="0">
                <a:latin typeface="Times New Roman" pitchFamily="18" charset="0"/>
                <a:cs typeface="Times New Roman" pitchFamily="18" charset="0"/>
              </a:rPr>
              <a:t> “nước mắt của tôi”</a:t>
            </a:r>
            <a:r>
              <a:rPr lang="vi-VN" dirty="0">
                <a:latin typeface="Times New Roman" pitchFamily="18" charset="0"/>
                <a:cs typeface="Times New Roman" pitchFamily="18" charset="0"/>
              </a:rPr>
              <a:t>: Thái độ lạnh lùng và ghét em trai mình vì em trai học lớp giáo dục đặc biệt.</a:t>
            </a:r>
          </a:p>
          <a:p>
            <a:pPr>
              <a:buNone/>
            </a:pPr>
            <a:r>
              <a:rPr lang="en-US" b="1" dirty="0" smtClean="0">
                <a:latin typeface="Times New Roman" pitchFamily="18" charset="0"/>
                <a:cs typeface="Times New Roman" pitchFamily="18" charset="0"/>
              </a:rPr>
              <a:t>- </a:t>
            </a:r>
            <a:r>
              <a:rPr lang="vi-VN" b="1" dirty="0" smtClean="0">
                <a:latin typeface="Times New Roman" pitchFamily="18" charset="0"/>
                <a:cs typeface="Times New Roman" pitchFamily="18" charset="0"/>
              </a:rPr>
              <a:t>Phần </a:t>
            </a:r>
            <a:r>
              <a:rPr lang="vi-VN" b="1" dirty="0">
                <a:latin typeface="Times New Roman" pitchFamily="18" charset="0"/>
                <a:cs typeface="Times New Roman" pitchFamily="18" charset="0"/>
              </a:rPr>
              <a:t>3: </a:t>
            </a:r>
            <a:r>
              <a:rPr lang="vi-VN" i="1" dirty="0">
                <a:latin typeface="Times New Roman" pitchFamily="18" charset="0"/>
                <a:cs typeface="Times New Roman" pitchFamily="18" charset="0"/>
              </a:rPr>
              <a:t>Còn lại:</a:t>
            </a:r>
            <a:r>
              <a:rPr lang="vi-VN" dirty="0">
                <a:latin typeface="Times New Roman" pitchFamily="18" charset="0"/>
                <a:cs typeface="Times New Roman" pitchFamily="18" charset="0"/>
              </a:rPr>
              <a:t> Người chị nhận ra sai lầm và càng yêu thương, quan tâm chăm sóc em trai mình.</a:t>
            </a: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down)">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pPr algn="l"/>
            <a:r>
              <a:rPr lang="en-US" sz="3200" b="1" dirty="0" smtClean="0">
                <a:solidFill>
                  <a:srgbClr val="FF0000"/>
                </a:solidFill>
                <a:latin typeface="Times New Roman" pitchFamily="18" charset="0"/>
                <a:cs typeface="Times New Roman" pitchFamily="18" charset="0"/>
              </a:rPr>
              <a:t>II.TÌM HIỂU CHI TIẾT</a:t>
            </a:r>
            <a:endParaRPr lang="en-US" sz="3200"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143000"/>
            <a:ext cx="8229600" cy="4983163"/>
          </a:xfrm>
        </p:spPr>
        <p:txBody>
          <a:bodyPr>
            <a:normAutofit/>
          </a:bodyPr>
          <a:lstStyle/>
          <a:p>
            <a:pPr>
              <a:buNone/>
            </a:pPr>
            <a:r>
              <a:rPr lang="en-US" b="1" dirty="0" smtClean="0">
                <a:latin typeface="Times New Roman" pitchFamily="18" charset="0"/>
                <a:cs typeface="Times New Roman" pitchFamily="18" charset="0"/>
              </a:rPr>
              <a:t>1.</a:t>
            </a:r>
            <a:r>
              <a:rPr lang="vi-VN" b="1" dirty="0" smtClean="0">
                <a:latin typeface="Times New Roman" pitchFamily="18" charset="0"/>
                <a:cs typeface="Times New Roman" pitchFamily="18" charset="0"/>
              </a:rPr>
              <a:t>Nhân </a:t>
            </a:r>
            <a:r>
              <a:rPr lang="vi-VN" b="1" dirty="0">
                <a:latin typeface="Times New Roman" pitchFamily="18" charset="0"/>
                <a:cs typeface="Times New Roman" pitchFamily="18" charset="0"/>
              </a:rPr>
              <a:t>vật người chị </a:t>
            </a:r>
            <a:r>
              <a:rPr lang="vi-VN" b="1" dirty="0" smtClean="0">
                <a:latin typeface="Times New Roman" pitchFamily="18" charset="0"/>
                <a:cs typeface="Times New Roman" pitchFamily="18" charset="0"/>
              </a:rPr>
              <a:t>gái</a:t>
            </a:r>
            <a:endParaRPr lang="en-US" b="1"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a:t>
            </a:r>
            <a:r>
              <a:rPr lang="vi-VN" b="1" dirty="0" smtClean="0">
                <a:solidFill>
                  <a:srgbClr val="C00000"/>
                </a:solidFill>
                <a:latin typeface="Times New Roman" pitchFamily="18" charset="0"/>
                <a:cs typeface="Times New Roman" pitchFamily="18" charset="0"/>
              </a:rPr>
              <a:t>Thảo </a:t>
            </a:r>
            <a:r>
              <a:rPr lang="vi-VN" b="1" dirty="0">
                <a:solidFill>
                  <a:srgbClr val="C00000"/>
                </a:solidFill>
                <a:latin typeface="Times New Roman" pitchFamily="18" charset="0"/>
                <a:cs typeface="Times New Roman" pitchFamily="18" charset="0"/>
              </a:rPr>
              <a:t>luận nhóm</a:t>
            </a:r>
          </a:p>
          <a:p>
            <a:pPr>
              <a:buNone/>
            </a:pPr>
            <a:r>
              <a:rPr lang="en-US" i="1" dirty="0" smtClean="0">
                <a:latin typeface="Times New Roman" pitchFamily="18" charset="0"/>
                <a:cs typeface="Times New Roman" pitchFamily="18" charset="0"/>
              </a:rPr>
              <a:t>a.</a:t>
            </a:r>
            <a:r>
              <a:rPr lang="vi-VN" i="1" dirty="0" smtClean="0">
                <a:latin typeface="Times New Roman" pitchFamily="18" charset="0"/>
                <a:cs typeface="Times New Roman" pitchFamily="18" charset="0"/>
              </a:rPr>
              <a:t>Vì </a:t>
            </a:r>
            <a:r>
              <a:rPr lang="vi-VN" i="1" dirty="0">
                <a:latin typeface="Times New Roman" pitchFamily="18" charset="0"/>
                <a:cs typeface="Times New Roman" pitchFamily="18" charset="0"/>
              </a:rPr>
              <a:t>sao người chị trong câu chuyện lại có thái độ lạnh lùng và ghét em trai mình?</a:t>
            </a:r>
          </a:p>
          <a:p>
            <a:pPr>
              <a:buNone/>
            </a:pPr>
            <a:r>
              <a:rPr lang="en-US" i="1" dirty="0" smtClean="0">
                <a:latin typeface="Times New Roman" pitchFamily="18" charset="0"/>
                <a:cs typeface="Times New Roman" pitchFamily="18" charset="0"/>
              </a:rPr>
              <a:t>b. </a:t>
            </a:r>
            <a:r>
              <a:rPr lang="vi-VN" i="1" dirty="0" smtClean="0">
                <a:latin typeface="Times New Roman" pitchFamily="18" charset="0"/>
                <a:cs typeface="Times New Roman" pitchFamily="18" charset="0"/>
              </a:rPr>
              <a:t>Điều </a:t>
            </a:r>
            <a:r>
              <a:rPr lang="vi-VN" i="1" dirty="0">
                <a:latin typeface="Times New Roman" pitchFamily="18" charset="0"/>
                <a:cs typeface="Times New Roman" pitchFamily="18" charset="0"/>
              </a:rPr>
              <a:t>gì đã mở ra một khởi đầu mới cho mối quan hệ của hai chị em?</a:t>
            </a:r>
          </a:p>
          <a:p>
            <a:pPr>
              <a:buNone/>
            </a:pPr>
            <a:r>
              <a:rPr lang="en-US" i="1" dirty="0" smtClean="0">
                <a:latin typeface="Times New Roman" pitchFamily="18" charset="0"/>
                <a:cs typeface="Times New Roman" pitchFamily="18" charset="0"/>
              </a:rPr>
              <a:t>c. </a:t>
            </a:r>
            <a:r>
              <a:rPr lang="vi-VN" i="1" dirty="0" smtClean="0">
                <a:latin typeface="Times New Roman" pitchFamily="18" charset="0"/>
                <a:cs typeface="Times New Roman" pitchFamily="18" charset="0"/>
              </a:rPr>
              <a:t>Vì </a:t>
            </a:r>
            <a:r>
              <a:rPr lang="vi-VN" i="1" dirty="0">
                <a:latin typeface="Times New Roman" pitchFamily="18" charset="0"/>
                <a:cs typeface="Times New Roman" pitchFamily="18" charset="0"/>
              </a:rPr>
              <a:t>sao người chị lại khóc?</a:t>
            </a:r>
          </a:p>
          <a:p>
            <a:pPr>
              <a:buNone/>
            </a:pPr>
            <a:endParaRPr lang="vi-VN" dirty="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dow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down)">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wipe(down)">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400" b="1" dirty="0" smtClean="0">
                <a:latin typeface="Times New Roman" pitchFamily="18" charset="0"/>
                <a:cs typeface="Times New Roman" pitchFamily="18" charset="0"/>
              </a:rPr>
              <a:t>1.Nhân </a:t>
            </a:r>
            <a:r>
              <a:rPr lang="en-US" sz="3400" b="1" dirty="0" err="1" smtClean="0">
                <a:latin typeface="Times New Roman" pitchFamily="18" charset="0"/>
                <a:cs typeface="Times New Roman" pitchFamily="18" charset="0"/>
              </a:rPr>
              <a:t>vật</a:t>
            </a:r>
            <a:r>
              <a:rPr lang="en-US" sz="3400" b="1" dirty="0" smtClean="0">
                <a:latin typeface="Times New Roman" pitchFamily="18" charset="0"/>
                <a:cs typeface="Times New Roman" pitchFamily="18" charset="0"/>
              </a:rPr>
              <a:t> </a:t>
            </a:r>
            <a:r>
              <a:rPr lang="en-US" sz="3400" b="1" dirty="0" err="1" smtClean="0">
                <a:latin typeface="Times New Roman" pitchFamily="18" charset="0"/>
                <a:cs typeface="Times New Roman" pitchFamily="18" charset="0"/>
              </a:rPr>
              <a:t>người</a:t>
            </a:r>
            <a:r>
              <a:rPr lang="en-US" sz="3400" b="1" dirty="0" smtClean="0">
                <a:latin typeface="Times New Roman" pitchFamily="18" charset="0"/>
                <a:cs typeface="Times New Roman" pitchFamily="18" charset="0"/>
              </a:rPr>
              <a:t> </a:t>
            </a:r>
            <a:r>
              <a:rPr lang="en-US" sz="3400" b="1" dirty="0" err="1" smtClean="0">
                <a:latin typeface="Times New Roman" pitchFamily="18" charset="0"/>
                <a:cs typeface="Times New Roman" pitchFamily="18" charset="0"/>
              </a:rPr>
              <a:t>chị</a:t>
            </a:r>
            <a:r>
              <a:rPr lang="en-US" sz="3400" b="1" dirty="0" smtClean="0">
                <a:latin typeface="Times New Roman" pitchFamily="18" charset="0"/>
                <a:cs typeface="Times New Roman" pitchFamily="18" charset="0"/>
              </a:rPr>
              <a:t> </a:t>
            </a:r>
            <a:r>
              <a:rPr lang="en-US" sz="3400" b="1" dirty="0" err="1" smtClean="0">
                <a:latin typeface="Times New Roman" pitchFamily="18" charset="0"/>
                <a:cs typeface="Times New Roman" pitchFamily="18" charset="0"/>
              </a:rPr>
              <a:t>gái</a:t>
            </a:r>
            <a:endParaRPr lang="en-US" sz="3400" b="1" dirty="0">
              <a:latin typeface="Times New Roman" pitchFamily="18" charset="0"/>
              <a:cs typeface="Times New Roman" pitchFamily="18" charset="0"/>
            </a:endParaRPr>
          </a:p>
        </p:txBody>
      </p:sp>
      <p:sp>
        <p:nvSpPr>
          <p:cNvPr id="3" name="Content Placeholder 2"/>
          <p:cNvSpPr>
            <a:spLocks noGrp="1"/>
          </p:cNvSpPr>
          <p:nvPr>
            <p:ph idx="1"/>
          </p:nvPr>
        </p:nvSpPr>
        <p:spPr>
          <a:xfrm>
            <a:off x="304800" y="1295400"/>
            <a:ext cx="8382000" cy="4830763"/>
          </a:xfrm>
        </p:spPr>
        <p:txBody>
          <a:bodyPr>
            <a:noAutofit/>
          </a:bodyPr>
          <a:lstStyle/>
          <a:p>
            <a:pPr>
              <a:buNone/>
            </a:pPr>
            <a:r>
              <a:rPr lang="en-US" dirty="0" smtClean="0">
                <a:latin typeface="Times New Roman" pitchFamily="18" charset="0"/>
                <a:cs typeface="Times New Roman" pitchFamily="18" charset="0"/>
              </a:rPr>
              <a:t>a. </a:t>
            </a:r>
            <a:r>
              <a:rPr lang="vi-VN" dirty="0" smtClean="0">
                <a:latin typeface="Times New Roman" pitchFamily="18" charset="0"/>
                <a:cs typeface="Times New Roman" pitchFamily="18" charset="0"/>
              </a:rPr>
              <a:t>Người </a:t>
            </a:r>
            <a:r>
              <a:rPr lang="vi-VN" dirty="0">
                <a:latin typeface="Times New Roman" pitchFamily="18" charset="0"/>
                <a:cs typeface="Times New Roman" pitchFamily="18" charset="0"/>
              </a:rPr>
              <a:t>chị có thái độ lạnh lùng và ghét em trai mình vì em trai Eric Carter  học lớp giáo dục đặc biệt và mỗi lần ra ngoài cùng em, cả hai đều bị người khác nhìn chằm chằm.</a:t>
            </a:r>
          </a:p>
          <a:p>
            <a:pPr>
              <a:buNone/>
            </a:pPr>
            <a:r>
              <a:rPr lang="en-US" dirty="0" smtClean="0">
                <a:latin typeface="Times New Roman" pitchFamily="18" charset="0"/>
                <a:cs typeface="Times New Roman" pitchFamily="18" charset="0"/>
              </a:rPr>
              <a:t>b. </a:t>
            </a:r>
            <a:r>
              <a:rPr lang="vi-VN" dirty="0" smtClean="0">
                <a:latin typeface="Times New Roman" pitchFamily="18" charset="0"/>
                <a:cs typeface="Times New Roman" pitchFamily="18" charset="0"/>
              </a:rPr>
              <a:t>Điều </a:t>
            </a:r>
            <a:r>
              <a:rPr lang="vi-VN" dirty="0">
                <a:latin typeface="Times New Roman" pitchFamily="18" charset="0"/>
                <a:cs typeface="Times New Roman" pitchFamily="18" charset="0"/>
              </a:rPr>
              <a:t>mở ra mối quan hệ mới cho hai chị em là cuộc nói chuyện đầy ngây ngô của người em với chị trên đường ra trạm xe buýt.</a:t>
            </a:r>
          </a:p>
          <a:p>
            <a:pPr>
              <a:buNone/>
            </a:pPr>
            <a:r>
              <a:rPr lang="en-US" dirty="0" smtClean="0">
                <a:latin typeface="Times New Roman" pitchFamily="18" charset="0"/>
                <a:cs typeface="Times New Roman" pitchFamily="18" charset="0"/>
              </a:rPr>
              <a:t>c. </a:t>
            </a:r>
            <a:r>
              <a:rPr lang="vi-VN" dirty="0" smtClean="0">
                <a:latin typeface="Times New Roman" pitchFamily="18" charset="0"/>
                <a:cs typeface="Times New Roman" pitchFamily="18" charset="0"/>
              </a:rPr>
              <a:t>Người </a:t>
            </a:r>
            <a:r>
              <a:rPr lang="vi-VN" dirty="0">
                <a:latin typeface="Times New Roman" pitchFamily="18" charset="0"/>
                <a:cs typeface="Times New Roman" pitchFamily="18" charset="0"/>
              </a:rPr>
              <a:t>chị khóc vì em trai không những không ghét mà còn nghĩ chị là một người tốt.</a:t>
            </a:r>
          </a:p>
          <a:p>
            <a:pPr>
              <a:buNone/>
            </a:pP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TotalTime>
  <Words>483</Words>
  <Application>Microsoft Office PowerPoint</Application>
  <PresentationFormat>On-screen Show (4:3)</PresentationFormat>
  <Paragraphs>55</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KHỞI ĐỘNG</vt:lpstr>
      <vt:lpstr>Tiết 88:</vt:lpstr>
      <vt:lpstr>NỘI DUNG BÀI HỌC</vt:lpstr>
      <vt:lpstr>I.TÌM HIỂU CHUNG</vt:lpstr>
      <vt:lpstr>1.Tác giả</vt:lpstr>
      <vt:lpstr>2.Tác phẩm</vt:lpstr>
      <vt:lpstr>BỐ CỤC</vt:lpstr>
      <vt:lpstr>II.TÌM HIỂU CHI TIẾT</vt:lpstr>
      <vt:lpstr>1.Nhân vật người chị gái</vt:lpstr>
      <vt:lpstr>2.Nhân vật người em trai</vt:lpstr>
      <vt:lpstr>2.Nhân vật người em trai</vt:lpstr>
      <vt:lpstr>2.Nhân vật người em trai</vt:lpstr>
      <vt:lpstr>III.TỔNG KẾT</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KHỞI ĐỘNG</dc:title>
  <dc:creator>ADMIN</dc:creator>
  <cp:lastModifiedBy>ADMIN</cp:lastModifiedBy>
  <cp:revision>7</cp:revision>
  <dcterms:created xsi:type="dcterms:W3CDTF">2025-02-20T12:49:13Z</dcterms:created>
  <dcterms:modified xsi:type="dcterms:W3CDTF">2025-02-20T13:56:24Z</dcterms:modified>
</cp:coreProperties>
</file>