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7" r:id="rId4"/>
    <p:sldId id="261" r:id="rId5"/>
    <p:sldId id="262" r:id="rId6"/>
    <p:sldId id="263" r:id="rId7"/>
    <p:sldId id="274" r:id="rId8"/>
    <p:sldId id="275" r:id="rId9"/>
    <p:sldId id="266" r:id="rId10"/>
    <p:sldId id="267" r:id="rId11"/>
    <p:sldId id="268" r:id="rId12"/>
    <p:sldId id="273" r:id="rId13"/>
    <p:sldId id="276" r:id="rId14"/>
    <p:sldId id="279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89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3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11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8DD2-E3D3-46AC-8992-FA5C88636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68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160A-FD5B-46BC-9633-8D9317CC2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77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7D74-0137-4885-A71E-A248B57B1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43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3419-6BA6-4597-BE1E-95298F985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84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5453-0742-4F11-9634-63DBE020C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40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A36F-B69B-4375-A824-ACDBDDF86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94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1A58-6C5A-4128-893E-75D3FC0B2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65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302F-F428-4356-A086-C74E9C7DB8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5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848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94CE2-8DA2-450C-9EC1-AA0B1BC47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341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5294-A21A-4802-A0DE-469416015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02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6FA5-2C1F-4214-8009-24B4D23709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7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510-AB76-4E37-9F5D-245DCFFF7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9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1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6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9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8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91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6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55BC-D74C-4800-9772-3DC8553BF81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8199-7B6E-4B62-AD0A-40870382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7E66B-87AD-4456-AA3C-73338F6BCD0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09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0139" y="617620"/>
            <a:ext cx="828666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89   </a:t>
            </a:r>
            <a:r>
              <a:rPr lang="vi-VN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 kết nối chủ điểm</a:t>
            </a:r>
            <a:endParaRPr lang="en-US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TỤC NGỮ VÀ SÁNG TÁC </a:t>
            </a:r>
            <a:endParaRPr lang="en-US" sz="4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vi-VN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VĂN CHƯƠNG</a:t>
            </a:r>
            <a:endParaRPr lang="vi-VN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30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209551"/>
            <a:ext cx="853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799" y="731039"/>
            <a:ext cx="8539676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Đọc văn bản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Nàng Bân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"Chim trời, cá nước..." - xưa và nay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 em rút ra được những lưu ý gì khi đọc hiểu và sử dụng tục ngữ?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3310793"/>
            <a:ext cx="853967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-</a:t>
            </a:r>
            <a:r>
              <a:rPr lang="en-US" dirty="0" smtClean="0"/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 sử dụng đúng ngữ cảnh, đúng ý nghĩa về câu chuyện được nói đến trong văn bản.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536773"/>
            <a:ext cx="6019800" cy="1885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một số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tục ngữ được sử dụng trong tác phẩm văn chương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709" y="2495550"/>
            <a:ext cx="9148689" cy="2647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sử dụng trong tác phẩm văn chương: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 nổi ba chìm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 nước non”(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 trôi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“Đừng xanh như lá </a:t>
            </a:r>
            <a:r>
              <a:rPr lang="vi-VN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 như vôi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Mời trầu).</a:t>
            </a:r>
          </a:p>
          <a:p>
            <a:pPr algn="just"/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 đấm ăn xôi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xôi lại hẩm”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(Làm lẽ).</a:t>
            </a:r>
          </a:p>
          <a:p>
            <a:pPr algn="just"/>
            <a:r>
              <a:rPr lang="vi-VN" sz="2400" b="1" dirty="0" smtClean="0"/>
              <a:t>•	...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640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839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Viết đoạn văn theo chủ đề tự chọn trong đó sử dụng một câu tục ngữ trong bài học.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2419350"/>
            <a:ext cx="8763000" cy="1943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2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-130175"/>
            <a:ext cx="33623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573213"/>
            <a:ext cx="33623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01913"/>
            <a:ext cx="26289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381000" y="361950"/>
            <a:ext cx="8382000" cy="414338"/>
          </a:xfr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b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263" y="1123950"/>
            <a:ext cx="8305800" cy="3470275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THỰC HÀNH TIẾNG VIỆT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SGK/35-36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069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449132" y="2673082"/>
            <a:ext cx="264415" cy="265480"/>
            <a:chOff x="0" y="0"/>
            <a:chExt cx="1913890" cy="192159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767197" y="2673082"/>
            <a:ext cx="264415" cy="265480"/>
            <a:chOff x="0" y="0"/>
            <a:chExt cx="1913890" cy="19215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085261" y="2673082"/>
            <a:ext cx="264415" cy="265480"/>
            <a:chOff x="0" y="0"/>
            <a:chExt cx="1913890" cy="192159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403325" y="2673082"/>
            <a:ext cx="264415" cy="265480"/>
            <a:chOff x="0" y="0"/>
            <a:chExt cx="1913890" cy="192159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449132" y="3279321"/>
            <a:ext cx="264415" cy="265480"/>
            <a:chOff x="0" y="0"/>
            <a:chExt cx="1913890" cy="192159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6085261" y="3279321"/>
            <a:ext cx="264415" cy="265480"/>
            <a:chOff x="0" y="0"/>
            <a:chExt cx="1913890" cy="192159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403325" y="3279321"/>
            <a:ext cx="264415" cy="265480"/>
            <a:chOff x="0" y="0"/>
            <a:chExt cx="1913890" cy="192159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5449132" y="2976201"/>
            <a:ext cx="264415" cy="265480"/>
            <a:chOff x="0" y="0"/>
            <a:chExt cx="1913890" cy="192159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767197" y="2976201"/>
            <a:ext cx="264415" cy="265480"/>
            <a:chOff x="0" y="0"/>
            <a:chExt cx="1913890" cy="192159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6085261" y="2976201"/>
            <a:ext cx="264415" cy="265480"/>
            <a:chOff x="0" y="0"/>
            <a:chExt cx="1913890" cy="192159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6403325" y="2976201"/>
            <a:ext cx="264415" cy="265480"/>
            <a:chOff x="0" y="0"/>
            <a:chExt cx="1913890" cy="192159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5449132" y="3885558"/>
            <a:ext cx="264415" cy="265480"/>
            <a:chOff x="0" y="0"/>
            <a:chExt cx="1913890" cy="192159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5767197" y="3885558"/>
            <a:ext cx="264415" cy="265480"/>
            <a:chOff x="0" y="0"/>
            <a:chExt cx="1913890" cy="192159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085261" y="3885558"/>
            <a:ext cx="264415" cy="265480"/>
            <a:chOff x="0" y="0"/>
            <a:chExt cx="1913890" cy="192159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03325" y="3885558"/>
            <a:ext cx="264415" cy="265480"/>
            <a:chOff x="0" y="0"/>
            <a:chExt cx="1913890" cy="1921595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5449132" y="3582439"/>
            <a:ext cx="264415" cy="265480"/>
            <a:chOff x="0" y="0"/>
            <a:chExt cx="1913890" cy="192159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767197" y="3582439"/>
            <a:ext cx="264415" cy="265480"/>
            <a:chOff x="0" y="0"/>
            <a:chExt cx="1913890" cy="1921595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6085261" y="3582439"/>
            <a:ext cx="264415" cy="265480"/>
            <a:chOff x="0" y="0"/>
            <a:chExt cx="1913890" cy="1921595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6403325" y="3582439"/>
            <a:ext cx="264415" cy="265480"/>
            <a:chOff x="0" y="0"/>
            <a:chExt cx="1913890" cy="192159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5767197" y="3279321"/>
            <a:ext cx="264415" cy="265480"/>
            <a:chOff x="0" y="0"/>
            <a:chExt cx="1913890" cy="1921595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7325098" y="2673082"/>
            <a:ext cx="264415" cy="265480"/>
            <a:chOff x="0" y="0"/>
            <a:chExt cx="1913890" cy="1921595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7643164" y="2673082"/>
            <a:ext cx="264415" cy="265480"/>
            <a:chOff x="0" y="0"/>
            <a:chExt cx="1913890" cy="1921595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961228" y="2673082"/>
            <a:ext cx="264415" cy="265480"/>
            <a:chOff x="0" y="0"/>
            <a:chExt cx="1913890" cy="192159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279293" y="2673082"/>
            <a:ext cx="264415" cy="265480"/>
            <a:chOff x="0" y="0"/>
            <a:chExt cx="1913890" cy="1921595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7007035" y="3279321"/>
            <a:ext cx="264415" cy="265480"/>
            <a:chOff x="0" y="0"/>
            <a:chExt cx="1913890" cy="1921595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7325098" y="3279321"/>
            <a:ext cx="264415" cy="265480"/>
            <a:chOff x="0" y="0"/>
            <a:chExt cx="1913890" cy="1921595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7961228" y="3279321"/>
            <a:ext cx="264415" cy="265480"/>
            <a:chOff x="0" y="0"/>
            <a:chExt cx="1913890" cy="1921595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8279293" y="3279321"/>
            <a:ext cx="264415" cy="265480"/>
            <a:chOff x="0" y="0"/>
            <a:chExt cx="1913890" cy="1921595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7007035" y="2976201"/>
            <a:ext cx="264415" cy="265480"/>
            <a:chOff x="0" y="0"/>
            <a:chExt cx="1913890" cy="192159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7643164" y="2976201"/>
            <a:ext cx="264415" cy="265480"/>
            <a:chOff x="0" y="0"/>
            <a:chExt cx="1913890" cy="1921595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7961228" y="2976201"/>
            <a:ext cx="264415" cy="265480"/>
            <a:chOff x="0" y="0"/>
            <a:chExt cx="1913890" cy="192159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8279293" y="2976201"/>
            <a:ext cx="264415" cy="265480"/>
            <a:chOff x="0" y="0"/>
            <a:chExt cx="1913890" cy="1921595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7007035" y="3885558"/>
            <a:ext cx="264415" cy="265480"/>
            <a:chOff x="0" y="0"/>
            <a:chExt cx="1913890" cy="1921595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7325098" y="3885558"/>
            <a:ext cx="264415" cy="265480"/>
            <a:chOff x="0" y="0"/>
            <a:chExt cx="1913890" cy="192159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7643164" y="3885558"/>
            <a:ext cx="264415" cy="265480"/>
            <a:chOff x="0" y="0"/>
            <a:chExt cx="1913890" cy="1921595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961228" y="3885558"/>
            <a:ext cx="264415" cy="265480"/>
            <a:chOff x="0" y="0"/>
            <a:chExt cx="1913890" cy="19215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7007035" y="3582439"/>
            <a:ext cx="264415" cy="265480"/>
            <a:chOff x="0" y="0"/>
            <a:chExt cx="1913890" cy="1921595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325098" y="3582439"/>
            <a:ext cx="264415" cy="265480"/>
            <a:chOff x="0" y="0"/>
            <a:chExt cx="1913890" cy="192159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643164" y="3582439"/>
            <a:ext cx="264415" cy="265480"/>
            <a:chOff x="0" y="0"/>
            <a:chExt cx="1913890" cy="1921595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279293" y="3582439"/>
            <a:ext cx="264415" cy="265480"/>
            <a:chOff x="0" y="0"/>
            <a:chExt cx="1913890" cy="1921595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535053" y="275492"/>
            <a:ext cx="1909489" cy="4700525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83289">
            <a:off x="2138231" y="1358359"/>
            <a:ext cx="648616" cy="642130"/>
          </a:xfrm>
          <a:prstGeom prst="rect">
            <a:avLst/>
          </a:prstGeom>
        </p:spPr>
      </p:pic>
      <p:pic>
        <p:nvPicPr>
          <p:cNvPr id="186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49675" y="20800"/>
            <a:ext cx="2687047" cy="169066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2261996" y="2079306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86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57" y="118866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24020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2343150"/>
            <a:ext cx="527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 những câu nói dân gian ngắn gọn, ổn định, có nhịp điệu, hình ảnh, đúc kết những bài học, kinh nghiệm của nhân dân từ xưa đến nay?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477" y="59055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23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02895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Tháng Giêng rét đài, tháng Hai rét lộc, tháng Ba rét….?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559" y="502920"/>
            <a:ext cx="3493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Bân</a:t>
            </a:r>
            <a:endParaRPr lang="en-US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7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18135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 tục ngữ  “Tấc đất, tất vàng”  là những kinh nghiệm dân gian về……?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5" y="379893"/>
            <a:ext cx="3385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 động 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 xuất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40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57" y="1875905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086101"/>
            <a:ext cx="5209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”.?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216" y="365127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 cháo đá bát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51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537" y="114300"/>
            <a:ext cx="9363707" cy="4760485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86397" y="1371600"/>
            <a:ext cx="7838439" cy="163121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marL="857250" indent="-857250">
              <a:buAutoNum type="romanUcPeriod"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2400" y="2563318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1.Đọc: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566" y="3963643"/>
            <a:ext cx="841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2.Chú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SGK/32-&gt;34)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221" y="314051"/>
            <a:ext cx="807019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vi-VN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9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41" y="757283"/>
            <a:ext cx="8986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 quan hệ giữa tục ngữ và sáng tác văn chương</a:t>
            </a:r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3039" y="1728355"/>
            <a:ext cx="5029200" cy="2724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 khi đọc truyện Nàng Bân, em hiểu thế nào về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nàng Bân 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 nhắc đến trong câu tục ngữ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Giêng </a:t>
            </a:r>
            <a:r>
              <a:rPr lang="vi-VN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đài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tháng Hai </a:t>
            </a:r>
            <a:r>
              <a:rPr lang="vi-VN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lộc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tháng Ba </a:t>
            </a:r>
            <a:r>
              <a:rPr lang="vi-VN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nàng Bân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1" y="2171701"/>
            <a:ext cx="4571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52239" y="1657350"/>
            <a:ext cx="4033325" cy="291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Câu trả lời của tía nuôi nhân vật "tôi" ở cuối văn bản thứ hai giúp em hiểu 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thêm về câu tục ngữ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 trời cá nước, ai được nấy ăn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7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661" y="361950"/>
            <a:ext cx="8465127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cái rét cuối cùng của mùa đông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xảy ra vào tháng 3, khi mà thời tiết đột nhiên trở lạnh ngay giữa những ngày nắng liên tiếp.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661" y="2419351"/>
            <a:ext cx="84582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Chim trời cá nước, ai được nấy 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nghĩa là của cải thiên nhiên ban tặng không của riêng 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152400" y="3867150"/>
            <a:ext cx="868148" cy="10048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0548" y="3867151"/>
            <a:ext cx="8043787" cy="1076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dụng: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sự thuyết phục về nhận thức của con người</a:t>
            </a:r>
            <a:r>
              <a:rPr lang="vi-VN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4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576</Words>
  <Application>Microsoft Office PowerPoint</Application>
  <PresentationFormat>On-screen Show (16:9)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HƯỚNG DẪN TỰ HỌC 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41</cp:revision>
  <dcterms:created xsi:type="dcterms:W3CDTF">2022-06-27T08:22:04Z</dcterms:created>
  <dcterms:modified xsi:type="dcterms:W3CDTF">2025-04-29T14:58:34Z</dcterms:modified>
</cp:coreProperties>
</file>