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75" r:id="rId4"/>
    <p:sldId id="258" r:id="rId5"/>
    <p:sldId id="259" r:id="rId6"/>
    <p:sldId id="260" r:id="rId7"/>
    <p:sldId id="276" r:id="rId8"/>
    <p:sldId id="273" r:id="rId9"/>
    <p:sldId id="280" r:id="rId10"/>
    <p:sldId id="277" r:id="rId11"/>
    <p:sldId id="261" r:id="rId12"/>
    <p:sldId id="262" r:id="rId13"/>
    <p:sldId id="263" r:id="rId14"/>
    <p:sldId id="264" r:id="rId15"/>
    <p:sldId id="265" r:id="rId16"/>
    <p:sldId id="266" r:id="rId17"/>
    <p:sldId id="267" r:id="rId18"/>
    <p:sldId id="268" r:id="rId19"/>
    <p:sldId id="269" r:id="rId20"/>
    <p:sldId id="270" r:id="rId21"/>
    <p:sldId id="278" r:id="rId22"/>
    <p:sldId id="271" r:id="rId23"/>
    <p:sldId id="272" r:id="rId24"/>
    <p:sldId id="27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82" d="100"/>
          <a:sy n="82" d="100"/>
        </p:scale>
        <p:origin x="89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23914-BC77-478A-9F61-8195A7631AB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1072997-744A-4B9F-A4AD-06865EB96D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A8FF882-CDE2-4184-BF22-6AC54462FB57}"/>
              </a:ext>
            </a:extLst>
          </p:cNvPr>
          <p:cNvSpPr>
            <a:spLocks noGrp="1"/>
          </p:cNvSpPr>
          <p:nvPr>
            <p:ph type="dt" sz="half" idx="10"/>
          </p:nvPr>
        </p:nvSpPr>
        <p:spPr/>
        <p:txBody>
          <a:bodyPr/>
          <a:lstStyle/>
          <a:p>
            <a:fld id="{27CD3E34-44D9-4107-BDB7-7EE42E05E743}" type="datetimeFigureOut">
              <a:rPr lang="en-US" smtClean="0"/>
              <a:t>1/18/2024</a:t>
            </a:fld>
            <a:endParaRPr lang="en-US"/>
          </a:p>
        </p:txBody>
      </p:sp>
      <p:sp>
        <p:nvSpPr>
          <p:cNvPr id="5" name="Footer Placeholder 4">
            <a:extLst>
              <a:ext uri="{FF2B5EF4-FFF2-40B4-BE49-F238E27FC236}">
                <a16:creationId xmlns:a16="http://schemas.microsoft.com/office/drawing/2014/main" id="{465AC754-A624-459C-93A9-99DBDFD1AF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9F665B-7090-41BA-8072-2D7F6C10987A}"/>
              </a:ext>
            </a:extLst>
          </p:cNvPr>
          <p:cNvSpPr>
            <a:spLocks noGrp="1"/>
          </p:cNvSpPr>
          <p:nvPr>
            <p:ph type="sldNum" sz="quarter" idx="12"/>
          </p:nvPr>
        </p:nvSpPr>
        <p:spPr/>
        <p:txBody>
          <a:bodyPr/>
          <a:lstStyle/>
          <a:p>
            <a:fld id="{9E06F3C9-8CCC-446E-96CE-DB6E8859F2EE}" type="slidenum">
              <a:rPr lang="en-US" smtClean="0"/>
              <a:t>‹#›</a:t>
            </a:fld>
            <a:endParaRPr lang="en-US"/>
          </a:p>
        </p:txBody>
      </p:sp>
    </p:spTree>
    <p:extLst>
      <p:ext uri="{BB962C8B-B14F-4D97-AF65-F5344CB8AC3E}">
        <p14:creationId xmlns:p14="http://schemas.microsoft.com/office/powerpoint/2010/main" val="20213459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96405-5682-47F5-A32D-FC4F39EFF32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FBB74D3-C238-4752-B60C-0398BE802C6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32D3BA-D8E5-46B4-8EB7-D57371F742D3}"/>
              </a:ext>
            </a:extLst>
          </p:cNvPr>
          <p:cNvSpPr>
            <a:spLocks noGrp="1"/>
          </p:cNvSpPr>
          <p:nvPr>
            <p:ph type="dt" sz="half" idx="10"/>
          </p:nvPr>
        </p:nvSpPr>
        <p:spPr/>
        <p:txBody>
          <a:bodyPr/>
          <a:lstStyle/>
          <a:p>
            <a:fld id="{27CD3E34-44D9-4107-BDB7-7EE42E05E743}" type="datetimeFigureOut">
              <a:rPr lang="en-US" smtClean="0"/>
              <a:t>1/18/2024</a:t>
            </a:fld>
            <a:endParaRPr lang="en-US"/>
          </a:p>
        </p:txBody>
      </p:sp>
      <p:sp>
        <p:nvSpPr>
          <p:cNvPr id="5" name="Footer Placeholder 4">
            <a:extLst>
              <a:ext uri="{FF2B5EF4-FFF2-40B4-BE49-F238E27FC236}">
                <a16:creationId xmlns:a16="http://schemas.microsoft.com/office/drawing/2014/main" id="{BDF5A814-8E58-49CF-A1F6-B3A7A94E57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C0BB37-FD98-4985-B86B-C64C3EE7391B}"/>
              </a:ext>
            </a:extLst>
          </p:cNvPr>
          <p:cNvSpPr>
            <a:spLocks noGrp="1"/>
          </p:cNvSpPr>
          <p:nvPr>
            <p:ph type="sldNum" sz="quarter" idx="12"/>
          </p:nvPr>
        </p:nvSpPr>
        <p:spPr/>
        <p:txBody>
          <a:bodyPr/>
          <a:lstStyle/>
          <a:p>
            <a:fld id="{9E06F3C9-8CCC-446E-96CE-DB6E8859F2EE}" type="slidenum">
              <a:rPr lang="en-US" smtClean="0"/>
              <a:t>‹#›</a:t>
            </a:fld>
            <a:endParaRPr lang="en-US"/>
          </a:p>
        </p:txBody>
      </p:sp>
    </p:spTree>
    <p:extLst>
      <p:ext uri="{BB962C8B-B14F-4D97-AF65-F5344CB8AC3E}">
        <p14:creationId xmlns:p14="http://schemas.microsoft.com/office/powerpoint/2010/main" val="32217951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15A0C0-7731-4977-B221-0C5CFC6A70E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4E32760-A804-4936-8AB0-8312FB7AC0C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38709F-2719-4C52-801C-BFD637C5F514}"/>
              </a:ext>
            </a:extLst>
          </p:cNvPr>
          <p:cNvSpPr>
            <a:spLocks noGrp="1"/>
          </p:cNvSpPr>
          <p:nvPr>
            <p:ph type="dt" sz="half" idx="10"/>
          </p:nvPr>
        </p:nvSpPr>
        <p:spPr/>
        <p:txBody>
          <a:bodyPr/>
          <a:lstStyle/>
          <a:p>
            <a:fld id="{27CD3E34-44D9-4107-BDB7-7EE42E05E743}" type="datetimeFigureOut">
              <a:rPr lang="en-US" smtClean="0"/>
              <a:t>1/18/2024</a:t>
            </a:fld>
            <a:endParaRPr lang="en-US"/>
          </a:p>
        </p:txBody>
      </p:sp>
      <p:sp>
        <p:nvSpPr>
          <p:cNvPr id="5" name="Footer Placeholder 4">
            <a:extLst>
              <a:ext uri="{FF2B5EF4-FFF2-40B4-BE49-F238E27FC236}">
                <a16:creationId xmlns:a16="http://schemas.microsoft.com/office/drawing/2014/main" id="{11A42CDF-1C1D-4120-8F24-03F18374DA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817AAB-213F-4BA8-98AB-C114C37BE2DC}"/>
              </a:ext>
            </a:extLst>
          </p:cNvPr>
          <p:cNvSpPr>
            <a:spLocks noGrp="1"/>
          </p:cNvSpPr>
          <p:nvPr>
            <p:ph type="sldNum" sz="quarter" idx="12"/>
          </p:nvPr>
        </p:nvSpPr>
        <p:spPr/>
        <p:txBody>
          <a:bodyPr/>
          <a:lstStyle/>
          <a:p>
            <a:fld id="{9E06F3C9-8CCC-446E-96CE-DB6E8859F2EE}" type="slidenum">
              <a:rPr lang="en-US" smtClean="0"/>
              <a:t>‹#›</a:t>
            </a:fld>
            <a:endParaRPr lang="en-US"/>
          </a:p>
        </p:txBody>
      </p:sp>
    </p:spTree>
    <p:extLst>
      <p:ext uri="{BB962C8B-B14F-4D97-AF65-F5344CB8AC3E}">
        <p14:creationId xmlns:p14="http://schemas.microsoft.com/office/powerpoint/2010/main" val="21251562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57F61-0FFC-4592-910D-433B23ED3D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D99B7D-6A07-424D-9F74-6C5E85B5132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730ACC-D330-4BF5-9E6E-CF1E96118A60}"/>
              </a:ext>
            </a:extLst>
          </p:cNvPr>
          <p:cNvSpPr>
            <a:spLocks noGrp="1"/>
          </p:cNvSpPr>
          <p:nvPr>
            <p:ph type="dt" sz="half" idx="10"/>
          </p:nvPr>
        </p:nvSpPr>
        <p:spPr/>
        <p:txBody>
          <a:bodyPr/>
          <a:lstStyle/>
          <a:p>
            <a:fld id="{27CD3E34-44D9-4107-BDB7-7EE42E05E743}" type="datetimeFigureOut">
              <a:rPr lang="en-US" smtClean="0"/>
              <a:t>1/18/2024</a:t>
            </a:fld>
            <a:endParaRPr lang="en-US"/>
          </a:p>
        </p:txBody>
      </p:sp>
      <p:sp>
        <p:nvSpPr>
          <p:cNvPr id="5" name="Footer Placeholder 4">
            <a:extLst>
              <a:ext uri="{FF2B5EF4-FFF2-40B4-BE49-F238E27FC236}">
                <a16:creationId xmlns:a16="http://schemas.microsoft.com/office/drawing/2014/main" id="{9558676E-32AC-474F-AE7F-88F3CC551E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2B73F6-620A-4FE0-AEF0-B8A2F6DDE58E}"/>
              </a:ext>
            </a:extLst>
          </p:cNvPr>
          <p:cNvSpPr>
            <a:spLocks noGrp="1"/>
          </p:cNvSpPr>
          <p:nvPr>
            <p:ph type="sldNum" sz="quarter" idx="12"/>
          </p:nvPr>
        </p:nvSpPr>
        <p:spPr/>
        <p:txBody>
          <a:bodyPr/>
          <a:lstStyle/>
          <a:p>
            <a:fld id="{9E06F3C9-8CCC-446E-96CE-DB6E8859F2EE}" type="slidenum">
              <a:rPr lang="en-US" smtClean="0"/>
              <a:t>‹#›</a:t>
            </a:fld>
            <a:endParaRPr lang="en-US"/>
          </a:p>
        </p:txBody>
      </p:sp>
    </p:spTree>
    <p:extLst>
      <p:ext uri="{BB962C8B-B14F-4D97-AF65-F5344CB8AC3E}">
        <p14:creationId xmlns:p14="http://schemas.microsoft.com/office/powerpoint/2010/main" val="38147409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0A59C-39F3-4ED5-9E86-6D5E6619898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9272000-A038-4FFE-8C7A-A119E3B3CC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A1B04E4-76B1-4B01-BB1F-105304B5FEE0}"/>
              </a:ext>
            </a:extLst>
          </p:cNvPr>
          <p:cNvSpPr>
            <a:spLocks noGrp="1"/>
          </p:cNvSpPr>
          <p:nvPr>
            <p:ph type="dt" sz="half" idx="10"/>
          </p:nvPr>
        </p:nvSpPr>
        <p:spPr/>
        <p:txBody>
          <a:bodyPr/>
          <a:lstStyle/>
          <a:p>
            <a:fld id="{27CD3E34-44D9-4107-BDB7-7EE42E05E743}" type="datetimeFigureOut">
              <a:rPr lang="en-US" smtClean="0"/>
              <a:t>1/18/2024</a:t>
            </a:fld>
            <a:endParaRPr lang="en-US"/>
          </a:p>
        </p:txBody>
      </p:sp>
      <p:sp>
        <p:nvSpPr>
          <p:cNvPr id="5" name="Footer Placeholder 4">
            <a:extLst>
              <a:ext uri="{FF2B5EF4-FFF2-40B4-BE49-F238E27FC236}">
                <a16:creationId xmlns:a16="http://schemas.microsoft.com/office/drawing/2014/main" id="{BF86329C-587B-4DA5-9639-3D07126FB0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2CA981-C07A-4BB7-BCA6-15B70B3190A9}"/>
              </a:ext>
            </a:extLst>
          </p:cNvPr>
          <p:cNvSpPr>
            <a:spLocks noGrp="1"/>
          </p:cNvSpPr>
          <p:nvPr>
            <p:ph type="sldNum" sz="quarter" idx="12"/>
          </p:nvPr>
        </p:nvSpPr>
        <p:spPr/>
        <p:txBody>
          <a:bodyPr/>
          <a:lstStyle/>
          <a:p>
            <a:fld id="{9E06F3C9-8CCC-446E-96CE-DB6E8859F2EE}" type="slidenum">
              <a:rPr lang="en-US" smtClean="0"/>
              <a:t>‹#›</a:t>
            </a:fld>
            <a:endParaRPr lang="en-US"/>
          </a:p>
        </p:txBody>
      </p:sp>
    </p:spTree>
    <p:extLst>
      <p:ext uri="{BB962C8B-B14F-4D97-AF65-F5344CB8AC3E}">
        <p14:creationId xmlns:p14="http://schemas.microsoft.com/office/powerpoint/2010/main" val="38135916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FC6C0-3205-4731-AB76-12D1BB41EB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FE53CC-AFBF-456A-958D-44A5F3C4F97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B56B080-3F6B-4C02-9164-CE18BFBB685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E9AF57A-34EF-4C6B-B863-EA0422EAB462}"/>
              </a:ext>
            </a:extLst>
          </p:cNvPr>
          <p:cNvSpPr>
            <a:spLocks noGrp="1"/>
          </p:cNvSpPr>
          <p:nvPr>
            <p:ph type="dt" sz="half" idx="10"/>
          </p:nvPr>
        </p:nvSpPr>
        <p:spPr/>
        <p:txBody>
          <a:bodyPr/>
          <a:lstStyle/>
          <a:p>
            <a:fld id="{27CD3E34-44D9-4107-BDB7-7EE42E05E743}" type="datetimeFigureOut">
              <a:rPr lang="en-US" smtClean="0"/>
              <a:t>1/18/2024</a:t>
            </a:fld>
            <a:endParaRPr lang="en-US"/>
          </a:p>
        </p:txBody>
      </p:sp>
      <p:sp>
        <p:nvSpPr>
          <p:cNvPr id="6" name="Footer Placeholder 5">
            <a:extLst>
              <a:ext uri="{FF2B5EF4-FFF2-40B4-BE49-F238E27FC236}">
                <a16:creationId xmlns:a16="http://schemas.microsoft.com/office/drawing/2014/main" id="{514C6D68-D936-4CDF-AEB5-12873AB728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22028F-A1BC-46B9-B2D4-183447743797}"/>
              </a:ext>
            </a:extLst>
          </p:cNvPr>
          <p:cNvSpPr>
            <a:spLocks noGrp="1"/>
          </p:cNvSpPr>
          <p:nvPr>
            <p:ph type="sldNum" sz="quarter" idx="12"/>
          </p:nvPr>
        </p:nvSpPr>
        <p:spPr/>
        <p:txBody>
          <a:bodyPr/>
          <a:lstStyle/>
          <a:p>
            <a:fld id="{9E06F3C9-8CCC-446E-96CE-DB6E8859F2EE}" type="slidenum">
              <a:rPr lang="en-US" smtClean="0"/>
              <a:t>‹#›</a:t>
            </a:fld>
            <a:endParaRPr lang="en-US"/>
          </a:p>
        </p:txBody>
      </p:sp>
    </p:spTree>
    <p:extLst>
      <p:ext uri="{BB962C8B-B14F-4D97-AF65-F5344CB8AC3E}">
        <p14:creationId xmlns:p14="http://schemas.microsoft.com/office/powerpoint/2010/main" val="30845190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52F2C-D13D-4EC0-9833-F4DD9CCCEBD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E5C67FA-54B8-4F08-9ABB-CC8A6665E3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2D41F67-9FC1-412F-BDDF-2D49B01BE49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24651E7-98C1-4C47-A83F-8BC7D04199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F2A2C16-23CB-4FB9-96B5-EE5B04C4755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CE5E684-F0F2-4765-9EED-452D8C09809A}"/>
              </a:ext>
            </a:extLst>
          </p:cNvPr>
          <p:cNvSpPr>
            <a:spLocks noGrp="1"/>
          </p:cNvSpPr>
          <p:nvPr>
            <p:ph type="dt" sz="half" idx="10"/>
          </p:nvPr>
        </p:nvSpPr>
        <p:spPr/>
        <p:txBody>
          <a:bodyPr/>
          <a:lstStyle/>
          <a:p>
            <a:fld id="{27CD3E34-44D9-4107-BDB7-7EE42E05E743}" type="datetimeFigureOut">
              <a:rPr lang="en-US" smtClean="0"/>
              <a:t>1/18/2024</a:t>
            </a:fld>
            <a:endParaRPr lang="en-US"/>
          </a:p>
        </p:txBody>
      </p:sp>
      <p:sp>
        <p:nvSpPr>
          <p:cNvPr id="8" name="Footer Placeholder 7">
            <a:extLst>
              <a:ext uri="{FF2B5EF4-FFF2-40B4-BE49-F238E27FC236}">
                <a16:creationId xmlns:a16="http://schemas.microsoft.com/office/drawing/2014/main" id="{3DEEB803-F2BD-4996-A940-56017EDB71C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62AF898-EDE5-436A-8350-AA6D1B9AAF76}"/>
              </a:ext>
            </a:extLst>
          </p:cNvPr>
          <p:cNvSpPr>
            <a:spLocks noGrp="1"/>
          </p:cNvSpPr>
          <p:nvPr>
            <p:ph type="sldNum" sz="quarter" idx="12"/>
          </p:nvPr>
        </p:nvSpPr>
        <p:spPr/>
        <p:txBody>
          <a:bodyPr/>
          <a:lstStyle/>
          <a:p>
            <a:fld id="{9E06F3C9-8CCC-446E-96CE-DB6E8859F2EE}" type="slidenum">
              <a:rPr lang="en-US" smtClean="0"/>
              <a:t>‹#›</a:t>
            </a:fld>
            <a:endParaRPr lang="en-US"/>
          </a:p>
        </p:txBody>
      </p:sp>
    </p:spTree>
    <p:extLst>
      <p:ext uri="{BB962C8B-B14F-4D97-AF65-F5344CB8AC3E}">
        <p14:creationId xmlns:p14="http://schemas.microsoft.com/office/powerpoint/2010/main" val="41333039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7AECD-D303-470D-94D5-1B62FBACFED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0DB3304-E23D-4E42-A0F3-53AD81964233}"/>
              </a:ext>
            </a:extLst>
          </p:cNvPr>
          <p:cNvSpPr>
            <a:spLocks noGrp="1"/>
          </p:cNvSpPr>
          <p:nvPr>
            <p:ph type="dt" sz="half" idx="10"/>
          </p:nvPr>
        </p:nvSpPr>
        <p:spPr/>
        <p:txBody>
          <a:bodyPr/>
          <a:lstStyle/>
          <a:p>
            <a:fld id="{27CD3E34-44D9-4107-BDB7-7EE42E05E743}" type="datetimeFigureOut">
              <a:rPr lang="en-US" smtClean="0"/>
              <a:t>1/18/2024</a:t>
            </a:fld>
            <a:endParaRPr lang="en-US"/>
          </a:p>
        </p:txBody>
      </p:sp>
      <p:sp>
        <p:nvSpPr>
          <p:cNvPr id="4" name="Footer Placeholder 3">
            <a:extLst>
              <a:ext uri="{FF2B5EF4-FFF2-40B4-BE49-F238E27FC236}">
                <a16:creationId xmlns:a16="http://schemas.microsoft.com/office/drawing/2014/main" id="{846B0EAE-D87D-465B-B8D6-BB56F3C6520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6EFA635-16EC-4FF7-A4E9-30B1B90B51EF}"/>
              </a:ext>
            </a:extLst>
          </p:cNvPr>
          <p:cNvSpPr>
            <a:spLocks noGrp="1"/>
          </p:cNvSpPr>
          <p:nvPr>
            <p:ph type="sldNum" sz="quarter" idx="12"/>
          </p:nvPr>
        </p:nvSpPr>
        <p:spPr/>
        <p:txBody>
          <a:bodyPr/>
          <a:lstStyle/>
          <a:p>
            <a:fld id="{9E06F3C9-8CCC-446E-96CE-DB6E8859F2EE}" type="slidenum">
              <a:rPr lang="en-US" smtClean="0"/>
              <a:t>‹#›</a:t>
            </a:fld>
            <a:endParaRPr lang="en-US"/>
          </a:p>
        </p:txBody>
      </p:sp>
    </p:spTree>
    <p:extLst>
      <p:ext uri="{BB962C8B-B14F-4D97-AF65-F5344CB8AC3E}">
        <p14:creationId xmlns:p14="http://schemas.microsoft.com/office/powerpoint/2010/main" val="30507673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000CF9-3499-4A3E-B37F-96B61A5B396F}"/>
              </a:ext>
            </a:extLst>
          </p:cNvPr>
          <p:cNvSpPr>
            <a:spLocks noGrp="1"/>
          </p:cNvSpPr>
          <p:nvPr>
            <p:ph type="dt" sz="half" idx="10"/>
          </p:nvPr>
        </p:nvSpPr>
        <p:spPr/>
        <p:txBody>
          <a:bodyPr/>
          <a:lstStyle/>
          <a:p>
            <a:fld id="{27CD3E34-44D9-4107-BDB7-7EE42E05E743}" type="datetimeFigureOut">
              <a:rPr lang="en-US" smtClean="0"/>
              <a:t>1/18/2024</a:t>
            </a:fld>
            <a:endParaRPr lang="en-US"/>
          </a:p>
        </p:txBody>
      </p:sp>
      <p:sp>
        <p:nvSpPr>
          <p:cNvPr id="3" name="Footer Placeholder 2">
            <a:extLst>
              <a:ext uri="{FF2B5EF4-FFF2-40B4-BE49-F238E27FC236}">
                <a16:creationId xmlns:a16="http://schemas.microsoft.com/office/drawing/2014/main" id="{298A7FF6-4FE4-43E5-85AF-5B8F01F7FF3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C2847A2-0883-42E5-8D1A-76FE47930B7D}"/>
              </a:ext>
            </a:extLst>
          </p:cNvPr>
          <p:cNvSpPr>
            <a:spLocks noGrp="1"/>
          </p:cNvSpPr>
          <p:nvPr>
            <p:ph type="sldNum" sz="quarter" idx="12"/>
          </p:nvPr>
        </p:nvSpPr>
        <p:spPr/>
        <p:txBody>
          <a:bodyPr/>
          <a:lstStyle/>
          <a:p>
            <a:fld id="{9E06F3C9-8CCC-446E-96CE-DB6E8859F2EE}" type="slidenum">
              <a:rPr lang="en-US" smtClean="0"/>
              <a:t>‹#›</a:t>
            </a:fld>
            <a:endParaRPr lang="en-US"/>
          </a:p>
        </p:txBody>
      </p:sp>
    </p:spTree>
    <p:extLst>
      <p:ext uri="{BB962C8B-B14F-4D97-AF65-F5344CB8AC3E}">
        <p14:creationId xmlns:p14="http://schemas.microsoft.com/office/powerpoint/2010/main" val="35550856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168BB-D5FD-4377-B4B0-10ACB54E90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CF14ADF-EDF0-4B92-9F09-A47D50288E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D388821-18DA-4902-9F74-D4021D63A9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12359F3-D90E-45EC-A285-64BC09B9F3A2}"/>
              </a:ext>
            </a:extLst>
          </p:cNvPr>
          <p:cNvSpPr>
            <a:spLocks noGrp="1"/>
          </p:cNvSpPr>
          <p:nvPr>
            <p:ph type="dt" sz="half" idx="10"/>
          </p:nvPr>
        </p:nvSpPr>
        <p:spPr/>
        <p:txBody>
          <a:bodyPr/>
          <a:lstStyle/>
          <a:p>
            <a:fld id="{27CD3E34-44D9-4107-BDB7-7EE42E05E743}" type="datetimeFigureOut">
              <a:rPr lang="en-US" smtClean="0"/>
              <a:t>1/18/2024</a:t>
            </a:fld>
            <a:endParaRPr lang="en-US"/>
          </a:p>
        </p:txBody>
      </p:sp>
      <p:sp>
        <p:nvSpPr>
          <p:cNvPr id="6" name="Footer Placeholder 5">
            <a:extLst>
              <a:ext uri="{FF2B5EF4-FFF2-40B4-BE49-F238E27FC236}">
                <a16:creationId xmlns:a16="http://schemas.microsoft.com/office/drawing/2014/main" id="{1F917F48-1880-4252-99C3-AF56729AB6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AE95CE-F258-4C57-A426-820B076BDD66}"/>
              </a:ext>
            </a:extLst>
          </p:cNvPr>
          <p:cNvSpPr>
            <a:spLocks noGrp="1"/>
          </p:cNvSpPr>
          <p:nvPr>
            <p:ph type="sldNum" sz="quarter" idx="12"/>
          </p:nvPr>
        </p:nvSpPr>
        <p:spPr/>
        <p:txBody>
          <a:bodyPr/>
          <a:lstStyle/>
          <a:p>
            <a:fld id="{9E06F3C9-8CCC-446E-96CE-DB6E8859F2EE}" type="slidenum">
              <a:rPr lang="en-US" smtClean="0"/>
              <a:t>‹#›</a:t>
            </a:fld>
            <a:endParaRPr lang="en-US"/>
          </a:p>
        </p:txBody>
      </p:sp>
    </p:spTree>
    <p:extLst>
      <p:ext uri="{BB962C8B-B14F-4D97-AF65-F5344CB8AC3E}">
        <p14:creationId xmlns:p14="http://schemas.microsoft.com/office/powerpoint/2010/main" val="34620919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EF49F-2DEE-494F-9DD0-571FF7A19B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63C0FF8-332F-4851-B562-002A8CACAF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AE201EB-03A1-4BF7-AC9D-6A871EC780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3622B1A-4CB7-4C18-B36E-597691D9B5B2}"/>
              </a:ext>
            </a:extLst>
          </p:cNvPr>
          <p:cNvSpPr>
            <a:spLocks noGrp="1"/>
          </p:cNvSpPr>
          <p:nvPr>
            <p:ph type="dt" sz="half" idx="10"/>
          </p:nvPr>
        </p:nvSpPr>
        <p:spPr/>
        <p:txBody>
          <a:bodyPr/>
          <a:lstStyle/>
          <a:p>
            <a:fld id="{27CD3E34-44D9-4107-BDB7-7EE42E05E743}" type="datetimeFigureOut">
              <a:rPr lang="en-US" smtClean="0"/>
              <a:t>1/18/2024</a:t>
            </a:fld>
            <a:endParaRPr lang="en-US"/>
          </a:p>
        </p:txBody>
      </p:sp>
      <p:sp>
        <p:nvSpPr>
          <p:cNvPr id="6" name="Footer Placeholder 5">
            <a:extLst>
              <a:ext uri="{FF2B5EF4-FFF2-40B4-BE49-F238E27FC236}">
                <a16:creationId xmlns:a16="http://schemas.microsoft.com/office/drawing/2014/main" id="{B0145B58-3433-483E-8A3B-3CF74F2FAF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42582A-B403-48B5-8DEA-5E4902203C64}"/>
              </a:ext>
            </a:extLst>
          </p:cNvPr>
          <p:cNvSpPr>
            <a:spLocks noGrp="1"/>
          </p:cNvSpPr>
          <p:nvPr>
            <p:ph type="sldNum" sz="quarter" idx="12"/>
          </p:nvPr>
        </p:nvSpPr>
        <p:spPr/>
        <p:txBody>
          <a:bodyPr/>
          <a:lstStyle/>
          <a:p>
            <a:fld id="{9E06F3C9-8CCC-446E-96CE-DB6E8859F2EE}" type="slidenum">
              <a:rPr lang="en-US" smtClean="0"/>
              <a:t>‹#›</a:t>
            </a:fld>
            <a:endParaRPr lang="en-US"/>
          </a:p>
        </p:txBody>
      </p:sp>
    </p:spTree>
    <p:extLst>
      <p:ext uri="{BB962C8B-B14F-4D97-AF65-F5344CB8AC3E}">
        <p14:creationId xmlns:p14="http://schemas.microsoft.com/office/powerpoint/2010/main" val="42346394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FD2DB5-3769-47B0-A228-DB0CDBA0A8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EDC9BE9-551B-480F-A7D8-3E64820E29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F671D2-FEDC-4112-8018-A8073CF7E6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CD3E34-44D9-4107-BDB7-7EE42E05E743}" type="datetimeFigureOut">
              <a:rPr lang="en-US" smtClean="0"/>
              <a:t>1/18/2024</a:t>
            </a:fld>
            <a:endParaRPr lang="en-US"/>
          </a:p>
        </p:txBody>
      </p:sp>
      <p:sp>
        <p:nvSpPr>
          <p:cNvPr id="5" name="Footer Placeholder 4">
            <a:extLst>
              <a:ext uri="{FF2B5EF4-FFF2-40B4-BE49-F238E27FC236}">
                <a16:creationId xmlns:a16="http://schemas.microsoft.com/office/drawing/2014/main" id="{058D2B57-FB22-40C7-94D1-1838CA4022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F247A04-055E-49EA-90BC-7279410528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06F3C9-8CCC-446E-96CE-DB6E8859F2EE}" type="slidenum">
              <a:rPr lang="en-US" smtClean="0"/>
              <a:t>‹#›</a:t>
            </a:fld>
            <a:endParaRPr lang="en-US"/>
          </a:p>
        </p:txBody>
      </p:sp>
    </p:spTree>
    <p:extLst>
      <p:ext uri="{BB962C8B-B14F-4D97-AF65-F5344CB8AC3E}">
        <p14:creationId xmlns:p14="http://schemas.microsoft.com/office/powerpoint/2010/main" val="40408772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hyperlink" Target="https://luhanhvietnam.com.vn/du-lich/phu-yen.html"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s://baodantoc.vn/lang-cham-len-thap-1600180948909.htm"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E6C72-3A86-43D1-84F8-71504FA05CDC}"/>
              </a:ext>
            </a:extLst>
          </p:cNvPr>
          <p:cNvSpPr>
            <a:spLocks noGrp="1"/>
          </p:cNvSpPr>
          <p:nvPr>
            <p:ph type="ctrTitle"/>
          </p:nvPr>
        </p:nvSpPr>
        <p:spPr>
          <a:xfrm>
            <a:off x="1441938" y="606548"/>
            <a:ext cx="9144000" cy="1105021"/>
          </a:xfrm>
        </p:spPr>
        <p:txBody>
          <a:bodyPr>
            <a:normAutofit fontScale="90000"/>
          </a:bodyPr>
          <a:lstStyle/>
          <a:p>
            <a:r>
              <a:rPr lang="en-US" sz="8800" b="1" dirty="0" err="1">
                <a:solidFill>
                  <a:srgbClr val="FF0000"/>
                </a:solidFill>
                <a:latin typeface="Times New Roman" panose="02020603050405020304" pitchFamily="18" charset="0"/>
                <a:cs typeface="Times New Roman" panose="02020603050405020304" pitchFamily="18" charset="0"/>
              </a:rPr>
              <a:t>Chủ</a:t>
            </a:r>
            <a:r>
              <a:rPr lang="en-US" sz="8800" b="1" dirty="0">
                <a:solidFill>
                  <a:srgbClr val="FF0000"/>
                </a:solidFill>
                <a:latin typeface="Times New Roman" panose="02020603050405020304" pitchFamily="18" charset="0"/>
                <a:cs typeface="Times New Roman" panose="02020603050405020304" pitchFamily="18" charset="0"/>
              </a:rPr>
              <a:t> </a:t>
            </a:r>
            <a:r>
              <a:rPr lang="en-US" sz="8800" b="1" dirty="0" err="1">
                <a:solidFill>
                  <a:srgbClr val="FF0000"/>
                </a:solidFill>
                <a:latin typeface="Times New Roman" panose="02020603050405020304" pitchFamily="18" charset="0"/>
                <a:cs typeface="Times New Roman" panose="02020603050405020304" pitchFamily="18" charset="0"/>
              </a:rPr>
              <a:t>đề</a:t>
            </a:r>
            <a:r>
              <a:rPr lang="en-US" sz="8800" b="1" dirty="0">
                <a:solidFill>
                  <a:srgbClr val="FF0000"/>
                </a:solidFill>
                <a:latin typeface="Times New Roman" panose="02020603050405020304" pitchFamily="18" charset="0"/>
                <a:cs typeface="Times New Roman" panose="02020603050405020304" pitchFamily="18" charset="0"/>
              </a:rPr>
              <a:t> 1</a:t>
            </a:r>
          </a:p>
        </p:txBody>
      </p:sp>
      <p:sp>
        <p:nvSpPr>
          <p:cNvPr id="3" name="Subtitle 2">
            <a:extLst>
              <a:ext uri="{FF2B5EF4-FFF2-40B4-BE49-F238E27FC236}">
                <a16:creationId xmlns:a16="http://schemas.microsoft.com/office/drawing/2014/main" id="{CBA1AAAE-9EA5-45C9-B958-1692C99D8513}"/>
              </a:ext>
            </a:extLst>
          </p:cNvPr>
          <p:cNvSpPr>
            <a:spLocks noGrp="1"/>
          </p:cNvSpPr>
          <p:nvPr>
            <p:ph type="subTitle" idx="1"/>
          </p:nvPr>
        </p:nvSpPr>
        <p:spPr>
          <a:xfrm>
            <a:off x="468923" y="1960807"/>
            <a:ext cx="11066585" cy="1655762"/>
          </a:xfrm>
        </p:spPr>
        <p:txBody>
          <a:bodyPr>
            <a:noAutofit/>
          </a:bodyPr>
          <a:lstStyle/>
          <a:p>
            <a:r>
              <a:rPr lang="en-US" sz="7200" b="1" dirty="0" err="1">
                <a:latin typeface="Times New Roman" panose="02020603050405020304" pitchFamily="18" charset="0"/>
                <a:cs typeface="Times New Roman" panose="02020603050405020304" pitchFamily="18" charset="0"/>
              </a:rPr>
              <a:t>Tiết</a:t>
            </a:r>
            <a:r>
              <a:rPr lang="en-US" sz="7200" b="1" dirty="0">
                <a:latin typeface="Times New Roman" panose="02020603050405020304" pitchFamily="18" charset="0"/>
                <a:cs typeface="Times New Roman" panose="02020603050405020304" pitchFamily="18" charset="0"/>
              </a:rPr>
              <a:t> 1,2: </a:t>
            </a:r>
          </a:p>
          <a:p>
            <a:r>
              <a:rPr lang="en-US" sz="7200" b="1" dirty="0" err="1">
                <a:solidFill>
                  <a:srgbClr val="002060"/>
                </a:solidFill>
                <a:latin typeface="Times New Roman" panose="02020603050405020304" pitchFamily="18" charset="0"/>
                <a:cs typeface="Times New Roman" panose="02020603050405020304" pitchFamily="18" charset="0"/>
              </a:rPr>
              <a:t>Một</a:t>
            </a:r>
            <a:r>
              <a:rPr lang="en-US" sz="7200" b="1" dirty="0">
                <a:solidFill>
                  <a:srgbClr val="002060"/>
                </a:solidFill>
                <a:latin typeface="Times New Roman" panose="02020603050405020304" pitchFamily="18" charset="0"/>
                <a:cs typeface="Times New Roman" panose="02020603050405020304" pitchFamily="18" charset="0"/>
              </a:rPr>
              <a:t> </a:t>
            </a:r>
            <a:r>
              <a:rPr lang="en-US" sz="7200" b="1" dirty="0" err="1">
                <a:solidFill>
                  <a:srgbClr val="002060"/>
                </a:solidFill>
                <a:latin typeface="Times New Roman" panose="02020603050405020304" pitchFamily="18" charset="0"/>
                <a:cs typeface="Times New Roman" panose="02020603050405020304" pitchFamily="18" charset="0"/>
              </a:rPr>
              <a:t>số</a:t>
            </a:r>
            <a:r>
              <a:rPr lang="en-US" sz="7200" b="1" dirty="0">
                <a:solidFill>
                  <a:srgbClr val="002060"/>
                </a:solidFill>
                <a:latin typeface="Times New Roman" panose="02020603050405020304" pitchFamily="18" charset="0"/>
                <a:cs typeface="Times New Roman" panose="02020603050405020304" pitchFamily="18" charset="0"/>
              </a:rPr>
              <a:t> Di </a:t>
            </a:r>
            <a:r>
              <a:rPr lang="en-US" sz="7200" b="1" dirty="0" err="1">
                <a:solidFill>
                  <a:srgbClr val="002060"/>
                </a:solidFill>
                <a:latin typeface="Times New Roman" panose="02020603050405020304" pitchFamily="18" charset="0"/>
                <a:cs typeface="Times New Roman" panose="02020603050405020304" pitchFamily="18" charset="0"/>
              </a:rPr>
              <a:t>tích</a:t>
            </a:r>
            <a:r>
              <a:rPr lang="en-US" sz="7200" b="1" dirty="0">
                <a:solidFill>
                  <a:srgbClr val="002060"/>
                </a:solidFill>
                <a:latin typeface="Times New Roman" panose="02020603050405020304" pitchFamily="18" charset="0"/>
                <a:cs typeface="Times New Roman" panose="02020603050405020304" pitchFamily="18" charset="0"/>
              </a:rPr>
              <a:t> </a:t>
            </a:r>
            <a:r>
              <a:rPr lang="en-US" sz="7200" b="1" dirty="0" err="1">
                <a:solidFill>
                  <a:srgbClr val="002060"/>
                </a:solidFill>
                <a:latin typeface="Times New Roman" panose="02020603050405020304" pitchFamily="18" charset="0"/>
                <a:cs typeface="Times New Roman" panose="02020603050405020304" pitchFamily="18" charset="0"/>
              </a:rPr>
              <a:t>lịch</a:t>
            </a:r>
            <a:r>
              <a:rPr lang="en-US" sz="7200" b="1" dirty="0">
                <a:solidFill>
                  <a:srgbClr val="002060"/>
                </a:solidFill>
                <a:latin typeface="Times New Roman" panose="02020603050405020304" pitchFamily="18" charset="0"/>
                <a:cs typeface="Times New Roman" panose="02020603050405020304" pitchFamily="18" charset="0"/>
              </a:rPr>
              <a:t> </a:t>
            </a:r>
            <a:r>
              <a:rPr lang="en-US" sz="7200" b="1" dirty="0" err="1">
                <a:solidFill>
                  <a:srgbClr val="002060"/>
                </a:solidFill>
                <a:latin typeface="Times New Roman" panose="02020603050405020304" pitchFamily="18" charset="0"/>
                <a:cs typeface="Times New Roman" panose="02020603050405020304" pitchFamily="18" charset="0"/>
              </a:rPr>
              <a:t>sử</a:t>
            </a:r>
            <a:r>
              <a:rPr lang="en-US" sz="7200" b="1" dirty="0">
                <a:solidFill>
                  <a:srgbClr val="002060"/>
                </a:solidFill>
                <a:latin typeface="Times New Roman" panose="02020603050405020304" pitchFamily="18" charset="0"/>
                <a:cs typeface="Times New Roman" panose="02020603050405020304" pitchFamily="18" charset="0"/>
              </a:rPr>
              <a:t> </a:t>
            </a:r>
            <a:r>
              <a:rPr lang="en-US" sz="7200" b="1" dirty="0" err="1">
                <a:solidFill>
                  <a:srgbClr val="002060"/>
                </a:solidFill>
                <a:latin typeface="Times New Roman" panose="02020603050405020304" pitchFamily="18" charset="0"/>
                <a:cs typeface="Times New Roman" panose="02020603050405020304" pitchFamily="18" charset="0"/>
              </a:rPr>
              <a:t>thời</a:t>
            </a:r>
            <a:r>
              <a:rPr lang="en-US" sz="7200" b="1" dirty="0">
                <a:solidFill>
                  <a:srgbClr val="002060"/>
                </a:solidFill>
                <a:latin typeface="Times New Roman" panose="02020603050405020304" pitchFamily="18" charset="0"/>
                <a:cs typeface="Times New Roman" panose="02020603050405020304" pitchFamily="18" charset="0"/>
              </a:rPr>
              <a:t> </a:t>
            </a:r>
            <a:r>
              <a:rPr lang="en-US" sz="7200" b="1" dirty="0" err="1">
                <a:solidFill>
                  <a:srgbClr val="002060"/>
                </a:solidFill>
                <a:latin typeface="Times New Roman" panose="02020603050405020304" pitchFamily="18" charset="0"/>
                <a:cs typeface="Times New Roman" panose="02020603050405020304" pitchFamily="18" charset="0"/>
              </a:rPr>
              <a:t>Chăm</a:t>
            </a:r>
            <a:r>
              <a:rPr lang="en-US" sz="7200" b="1" dirty="0">
                <a:solidFill>
                  <a:srgbClr val="002060"/>
                </a:solidFill>
                <a:latin typeface="Times New Roman" panose="02020603050405020304" pitchFamily="18" charset="0"/>
                <a:cs typeface="Times New Roman" panose="02020603050405020304" pitchFamily="18" charset="0"/>
              </a:rPr>
              <a:t> Pa ở </a:t>
            </a:r>
            <a:r>
              <a:rPr lang="en-US" sz="7200" b="1" dirty="0" err="1">
                <a:solidFill>
                  <a:srgbClr val="002060"/>
                </a:solidFill>
                <a:latin typeface="Times New Roman" panose="02020603050405020304" pitchFamily="18" charset="0"/>
                <a:cs typeface="Times New Roman" panose="02020603050405020304" pitchFamily="18" charset="0"/>
              </a:rPr>
              <a:t>Phú</a:t>
            </a:r>
            <a:r>
              <a:rPr lang="en-US" sz="7200" b="1" dirty="0">
                <a:solidFill>
                  <a:srgbClr val="002060"/>
                </a:solidFill>
                <a:latin typeface="Times New Roman" panose="02020603050405020304" pitchFamily="18" charset="0"/>
                <a:cs typeface="Times New Roman" panose="02020603050405020304" pitchFamily="18" charset="0"/>
              </a:rPr>
              <a:t> </a:t>
            </a:r>
            <a:r>
              <a:rPr lang="en-US" sz="7200" b="1" dirty="0" err="1">
                <a:solidFill>
                  <a:srgbClr val="002060"/>
                </a:solidFill>
                <a:latin typeface="Times New Roman" panose="02020603050405020304" pitchFamily="18" charset="0"/>
                <a:cs typeface="Times New Roman" panose="02020603050405020304" pitchFamily="18" charset="0"/>
              </a:rPr>
              <a:t>Yên</a:t>
            </a:r>
            <a:r>
              <a:rPr lang="en-US" sz="7200" b="1" dirty="0">
                <a:solidFill>
                  <a:srgbClr val="002060"/>
                </a:solidFill>
                <a:latin typeface="Times New Roman" panose="02020603050405020304" pitchFamily="18" charset="0"/>
                <a:cs typeface="Times New Roman" panose="02020603050405020304" pitchFamily="18" charset="0"/>
              </a:rPr>
              <a:t> </a:t>
            </a:r>
            <a:r>
              <a:rPr lang="en-US" sz="7200" b="1" dirty="0" err="1">
                <a:solidFill>
                  <a:srgbClr val="002060"/>
                </a:solidFill>
                <a:latin typeface="Times New Roman" panose="02020603050405020304" pitchFamily="18" charset="0"/>
                <a:cs typeface="Times New Roman" panose="02020603050405020304" pitchFamily="18" charset="0"/>
              </a:rPr>
              <a:t>từ</a:t>
            </a:r>
            <a:r>
              <a:rPr lang="en-US" sz="7200" b="1" dirty="0">
                <a:solidFill>
                  <a:srgbClr val="002060"/>
                </a:solidFill>
                <a:latin typeface="Times New Roman" panose="02020603050405020304" pitchFamily="18" charset="0"/>
                <a:cs typeface="Times New Roman" panose="02020603050405020304" pitchFamily="18" charset="0"/>
              </a:rPr>
              <a:t> </a:t>
            </a:r>
            <a:r>
              <a:rPr lang="en-US" sz="7200" b="1" dirty="0" err="1">
                <a:solidFill>
                  <a:srgbClr val="002060"/>
                </a:solidFill>
                <a:latin typeface="Times New Roman" panose="02020603050405020304" pitchFamily="18" charset="0"/>
                <a:cs typeface="Times New Roman" panose="02020603050405020304" pitchFamily="18" charset="0"/>
              </a:rPr>
              <a:t>thế</a:t>
            </a:r>
            <a:r>
              <a:rPr lang="en-US" sz="7200" b="1" dirty="0">
                <a:solidFill>
                  <a:srgbClr val="002060"/>
                </a:solidFill>
                <a:latin typeface="Times New Roman" panose="02020603050405020304" pitchFamily="18" charset="0"/>
                <a:cs typeface="Times New Roman" panose="02020603050405020304" pitchFamily="18" charset="0"/>
              </a:rPr>
              <a:t> </a:t>
            </a:r>
            <a:r>
              <a:rPr lang="en-US" sz="7200" b="1" dirty="0" err="1">
                <a:solidFill>
                  <a:srgbClr val="002060"/>
                </a:solidFill>
                <a:latin typeface="Times New Roman" panose="02020603050405020304" pitchFamily="18" charset="0"/>
                <a:cs typeface="Times New Roman" panose="02020603050405020304" pitchFamily="18" charset="0"/>
              </a:rPr>
              <a:t>kỷ</a:t>
            </a:r>
            <a:r>
              <a:rPr lang="en-US" sz="7200" b="1" dirty="0">
                <a:solidFill>
                  <a:srgbClr val="002060"/>
                </a:solidFill>
                <a:latin typeface="Times New Roman" panose="02020603050405020304" pitchFamily="18" charset="0"/>
                <a:cs typeface="Times New Roman" panose="02020603050405020304" pitchFamily="18" charset="0"/>
              </a:rPr>
              <a:t> 10 </a:t>
            </a:r>
            <a:r>
              <a:rPr lang="en-US" sz="7200" b="1" dirty="0" err="1">
                <a:solidFill>
                  <a:srgbClr val="002060"/>
                </a:solidFill>
                <a:latin typeface="Times New Roman" panose="02020603050405020304" pitchFamily="18" charset="0"/>
                <a:cs typeface="Times New Roman" panose="02020603050405020304" pitchFamily="18" charset="0"/>
              </a:rPr>
              <a:t>đến</a:t>
            </a:r>
            <a:r>
              <a:rPr lang="en-US" sz="7200" b="1" dirty="0">
                <a:solidFill>
                  <a:srgbClr val="002060"/>
                </a:solidFill>
                <a:latin typeface="Times New Roman" panose="02020603050405020304" pitchFamily="18" charset="0"/>
                <a:cs typeface="Times New Roman" panose="02020603050405020304" pitchFamily="18" charset="0"/>
              </a:rPr>
              <a:t> </a:t>
            </a:r>
            <a:r>
              <a:rPr lang="en-US" sz="7200" b="1" dirty="0" err="1">
                <a:solidFill>
                  <a:srgbClr val="002060"/>
                </a:solidFill>
                <a:latin typeface="Times New Roman" panose="02020603050405020304" pitchFamily="18" charset="0"/>
                <a:cs typeface="Times New Roman" panose="02020603050405020304" pitchFamily="18" charset="0"/>
              </a:rPr>
              <a:t>thế</a:t>
            </a:r>
            <a:r>
              <a:rPr lang="en-US" sz="7200" b="1" dirty="0">
                <a:solidFill>
                  <a:srgbClr val="002060"/>
                </a:solidFill>
                <a:latin typeface="Times New Roman" panose="02020603050405020304" pitchFamily="18" charset="0"/>
                <a:cs typeface="Times New Roman" panose="02020603050405020304" pitchFamily="18" charset="0"/>
              </a:rPr>
              <a:t> </a:t>
            </a:r>
            <a:r>
              <a:rPr lang="en-US" sz="7200" b="1" dirty="0" err="1">
                <a:solidFill>
                  <a:srgbClr val="002060"/>
                </a:solidFill>
                <a:latin typeface="Times New Roman" panose="02020603050405020304" pitchFamily="18" charset="0"/>
                <a:cs typeface="Times New Roman" panose="02020603050405020304" pitchFamily="18" charset="0"/>
              </a:rPr>
              <a:t>kỷ</a:t>
            </a:r>
            <a:r>
              <a:rPr lang="en-US" sz="7200" b="1" dirty="0">
                <a:solidFill>
                  <a:srgbClr val="002060"/>
                </a:solidFill>
                <a:latin typeface="Times New Roman" panose="02020603050405020304" pitchFamily="18" charset="0"/>
                <a:cs typeface="Times New Roman" panose="02020603050405020304" pitchFamily="18" charset="0"/>
              </a:rPr>
              <a:t> 16</a:t>
            </a:r>
          </a:p>
        </p:txBody>
      </p:sp>
    </p:spTree>
    <p:extLst>
      <p:ext uri="{BB962C8B-B14F-4D97-AF65-F5344CB8AC3E}">
        <p14:creationId xmlns:p14="http://schemas.microsoft.com/office/powerpoint/2010/main" val="436664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D7B89-1702-4689-8D17-F9E9767EC542}"/>
              </a:ext>
            </a:extLst>
          </p:cNvPr>
          <p:cNvSpPr>
            <a:spLocks noGrp="1"/>
          </p:cNvSpPr>
          <p:nvPr>
            <p:ph type="title"/>
          </p:nvPr>
        </p:nvSpPr>
        <p:spPr>
          <a:xfrm>
            <a:off x="345831" y="2955924"/>
            <a:ext cx="11500338" cy="1325563"/>
          </a:xfrm>
        </p:spPr>
        <p:txBody>
          <a:bodyPr>
            <a:normAutofit fontScale="90000"/>
          </a:bodyPr>
          <a:lstStyle/>
          <a:p>
            <a:pPr algn="just"/>
            <a:r>
              <a:rPr lang="en-US" b="1" dirty="0">
                <a:latin typeface="Times New Roman" panose="02020603050405020304" pitchFamily="18" charset="0"/>
                <a:cs typeface="Times New Roman" panose="02020603050405020304" pitchFamily="18" charset="0"/>
              </a:rPr>
              <a:t>	</a:t>
            </a:r>
            <a:r>
              <a:rPr lang="en-US" b="1" dirty="0">
                <a:solidFill>
                  <a:schemeClr val="accent6">
                    <a:lumMod val="75000"/>
                  </a:schemeClr>
                </a:solidFill>
                <a:latin typeface="Times New Roman" panose="02020603050405020304" pitchFamily="18" charset="0"/>
                <a:cs typeface="Times New Roman" panose="02020603050405020304" pitchFamily="18" charset="0"/>
              </a:rPr>
              <a:t>K</a:t>
            </a:r>
            <a:r>
              <a:rPr lang="vi-VN" b="1" dirty="0">
                <a:solidFill>
                  <a:schemeClr val="accent6">
                    <a:lumMod val="75000"/>
                  </a:schemeClr>
                </a:solidFill>
                <a:latin typeface="Times New Roman" panose="02020603050405020304" pitchFamily="18" charset="0"/>
                <a:cs typeface="Times New Roman" panose="02020603050405020304" pitchFamily="18" charset="0"/>
              </a:rPr>
              <a:t>iến trúc Tháp Nhạn được xây dựng gồm có 3 phần: Đế tháp, thân tháp và mái tháp, tổng chiều cao cả 3 phần khoảng 24m. Mặt chân tháp và thân tháp được xây dựng theo hình vuông, ý nghĩa tượng trưng cho đất. Chân tháp được thiết kế lớn hơn thân tháp, với chiều cao khoảng 3,3m. Các hàng gạch phía trên được xây dựng lùi vào so với hàng bên dưới theo một trật tự nhất định, cứ như thế thu nhỏ dần rồi ôm sát vào thân tháp. Chân tháp là một khối lớn vững chãi bám sâu vào trong lòng đất, giúp nâng đỡ thân và mái của tháp.</a:t>
            </a:r>
            <a:endParaRPr lang="en-US" b="1" dirty="0">
              <a:solidFill>
                <a:schemeClr val="accent6">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567045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F96E2-572B-42C5-B39D-D801DAC736BE}"/>
              </a:ext>
            </a:extLst>
          </p:cNvPr>
          <p:cNvSpPr>
            <a:spLocks noGrp="1"/>
          </p:cNvSpPr>
          <p:nvPr>
            <p:ph type="title"/>
          </p:nvPr>
        </p:nvSpPr>
        <p:spPr>
          <a:xfrm>
            <a:off x="205154" y="1289538"/>
            <a:ext cx="11781691" cy="5158154"/>
          </a:xfrm>
        </p:spPr>
        <p:txBody>
          <a:bodyPr>
            <a:noAutofit/>
          </a:bodyPr>
          <a:lstStyle/>
          <a:p>
            <a:r>
              <a:rPr lang="it-IT" sz="3600" b="1" dirty="0">
                <a:solidFill>
                  <a:schemeClr val="tx2"/>
                </a:solidFill>
                <a:latin typeface="Times New Roman" panose="02020603050405020304" pitchFamily="18" charset="0"/>
                <a:cs typeface="Times New Roman" panose="02020603050405020304" pitchFamily="18" charset="0"/>
              </a:rPr>
              <a:t>3. Di tích núi Bà </a:t>
            </a:r>
            <a:br>
              <a:rPr lang="it-IT" sz="3600" b="1" dirty="0">
                <a:solidFill>
                  <a:schemeClr val="tx2"/>
                </a:solidFill>
                <a:latin typeface="Times New Roman" panose="02020603050405020304" pitchFamily="18" charset="0"/>
                <a:cs typeface="Times New Roman" panose="02020603050405020304" pitchFamily="18" charset="0"/>
              </a:rPr>
            </a:br>
            <a:br>
              <a:rPr lang="en-US" sz="3600" dirty="0"/>
            </a:br>
            <a:r>
              <a:rPr lang="en-US" sz="3600" dirty="0"/>
              <a:t>	D</a:t>
            </a:r>
            <a:r>
              <a:rPr lang="vi-VN" sz="3600" dirty="0"/>
              <a:t>i tích núi Bà ở thôn Mỹ Thạnh Đông</a:t>
            </a:r>
            <a:r>
              <a:rPr lang="en-US" sz="3600" dirty="0"/>
              <a:t>,</a:t>
            </a:r>
            <a:r>
              <a:rPr lang="vi-VN" sz="3600" dirty="0"/>
              <a:t> xã Hòa Phong</a:t>
            </a:r>
            <a:r>
              <a:rPr lang="en-US" sz="3600" dirty="0"/>
              <a:t>,</a:t>
            </a:r>
            <a:r>
              <a:rPr lang="vi-VN" sz="3600" dirty="0"/>
              <a:t> huyện Tuy Hòa</a:t>
            </a:r>
            <a:r>
              <a:rPr lang="en-US" sz="3600" dirty="0"/>
              <a:t>.</a:t>
            </a:r>
            <a:r>
              <a:rPr lang="vi-VN" sz="3600" dirty="0"/>
              <a:t> Núi Bà có độ cao khoảng 60 m</a:t>
            </a:r>
            <a:r>
              <a:rPr lang="en-US" sz="3600" dirty="0"/>
              <a:t>,</a:t>
            </a:r>
            <a:r>
              <a:rPr lang="vi-VN" sz="3600" dirty="0"/>
              <a:t> nằm sát bờ Nam Sông Đà Rằng</a:t>
            </a:r>
            <a:r>
              <a:rPr lang="en-US" sz="3600" dirty="0"/>
              <a:t>,</a:t>
            </a:r>
            <a:r>
              <a:rPr lang="vi-VN" sz="3600" dirty="0"/>
              <a:t> đối diện với bờ Bắc là núi </a:t>
            </a:r>
            <a:r>
              <a:rPr lang="en-US" sz="3600" dirty="0"/>
              <a:t>Ô</a:t>
            </a:r>
            <a:r>
              <a:rPr lang="vi-VN" sz="3600" dirty="0"/>
              <a:t>ng và di tích Thành hồ</a:t>
            </a:r>
            <a:r>
              <a:rPr lang="en-US" sz="3600" dirty="0"/>
              <a:t>. T</a:t>
            </a:r>
            <a:r>
              <a:rPr lang="vi-VN" sz="3600" dirty="0"/>
              <a:t>rên đỉnh núi Bà</a:t>
            </a:r>
            <a:r>
              <a:rPr lang="en-US" sz="3600" dirty="0"/>
              <a:t>,</a:t>
            </a:r>
            <a:r>
              <a:rPr lang="vi-VN" sz="3600" dirty="0"/>
              <a:t> các nhà khoa học đã phát hiện dấu tích của một công trình kiến trúc tháp Chăm có bình đồ hình vuông mỗi cạnh dài 9,5 m</a:t>
            </a:r>
            <a:r>
              <a:rPr lang="en-US" sz="3600" dirty="0"/>
              <a:t>,</a:t>
            </a:r>
            <a:r>
              <a:rPr lang="vi-VN" sz="3600" dirty="0"/>
              <a:t> hướng thá</a:t>
            </a:r>
            <a:r>
              <a:rPr lang="en-US" sz="3600" dirty="0"/>
              <a:t>p</a:t>
            </a:r>
            <a:r>
              <a:rPr lang="vi-VN" sz="3600" dirty="0"/>
              <a:t> dày 2,5 </a:t>
            </a:r>
            <a:r>
              <a:rPr lang="en-US" sz="3600" dirty="0"/>
              <a:t>m.</a:t>
            </a:r>
            <a:r>
              <a:rPr lang="vi-VN" sz="3600" dirty="0"/>
              <a:t> </a:t>
            </a:r>
            <a:r>
              <a:rPr lang="en-US" sz="3600" dirty="0"/>
              <a:t>Q</a:t>
            </a:r>
            <a:r>
              <a:rPr lang="vi-VN" sz="3600" dirty="0"/>
              <a:t>ua nhiều lần khai quật</a:t>
            </a:r>
            <a:r>
              <a:rPr lang="en-US" sz="3600" dirty="0"/>
              <a:t>, t</a:t>
            </a:r>
            <a:r>
              <a:rPr lang="vi-VN" sz="3600" dirty="0"/>
              <a:t>ìm kiếm tại di tích này đã tìm thấy nhiều hiện vật như</a:t>
            </a:r>
            <a:r>
              <a:rPr lang="en-US" sz="3600" dirty="0"/>
              <a:t>:</a:t>
            </a:r>
            <a:r>
              <a:rPr lang="vi-VN" sz="3600" dirty="0"/>
              <a:t> đá trụ</a:t>
            </a:r>
            <a:r>
              <a:rPr lang="en-US" sz="3600" dirty="0"/>
              <a:t>,</a:t>
            </a:r>
            <a:r>
              <a:rPr lang="vi-VN" sz="3600" dirty="0"/>
              <a:t> cửa</a:t>
            </a:r>
            <a:r>
              <a:rPr lang="en-US" sz="3600" dirty="0"/>
              <a:t>,</a:t>
            </a:r>
            <a:r>
              <a:rPr lang="vi-VN" sz="3600" dirty="0"/>
              <a:t> b</a:t>
            </a:r>
            <a:r>
              <a:rPr lang="en-US" sz="3600" dirty="0"/>
              <a:t>ệ</a:t>
            </a:r>
            <a:r>
              <a:rPr lang="vi-VN" sz="3600" dirty="0"/>
              <a:t> thờ</a:t>
            </a:r>
            <a:r>
              <a:rPr lang="en-US" sz="3600" dirty="0"/>
              <a:t>,</a:t>
            </a:r>
            <a:r>
              <a:rPr lang="vi-VN" sz="3600" dirty="0"/>
              <a:t> tượng phù điêu</a:t>
            </a:r>
            <a:r>
              <a:rPr lang="en-US" sz="3600" dirty="0"/>
              <a:t>,</a:t>
            </a:r>
            <a:r>
              <a:rPr lang="vi-VN" sz="3600" dirty="0"/>
              <a:t> </a:t>
            </a:r>
            <a:r>
              <a:rPr lang="en-US" sz="3600" dirty="0"/>
              <a:t>v</a:t>
            </a:r>
            <a:r>
              <a:rPr lang="vi-VN" sz="3600" dirty="0"/>
              <a:t>ăn bia</a:t>
            </a:r>
            <a:r>
              <a:rPr lang="en-US" sz="3600" dirty="0"/>
              <a:t>.</a:t>
            </a:r>
            <a:r>
              <a:rPr lang="vi-VN" sz="3600" dirty="0"/>
              <a:t> Căn cứ vào hiện vật thu được</a:t>
            </a:r>
            <a:r>
              <a:rPr lang="en-US" sz="3600" dirty="0"/>
              <a:t>,</a:t>
            </a:r>
            <a:r>
              <a:rPr lang="vi-VN" sz="3600" dirty="0"/>
              <a:t> các nhà khoa học cho rằng tại núi Bà đã từng tồn tại một công trình kiến trúc tháp Chăm với quy mô khá lớn c</a:t>
            </a:r>
            <a:r>
              <a:rPr lang="en-US" sz="3600" dirty="0"/>
              <a:t>ó</a:t>
            </a:r>
            <a:r>
              <a:rPr lang="vi-VN" sz="3600" dirty="0"/>
              <a:t> n</a:t>
            </a:r>
            <a:r>
              <a:rPr lang="en-US" sz="3600" dirty="0" err="1"/>
              <a:t>iên</a:t>
            </a:r>
            <a:r>
              <a:rPr lang="vi-VN" sz="3600" dirty="0"/>
              <a:t> đại vào khoảng thế kỷ 14</a:t>
            </a:r>
            <a:r>
              <a:rPr lang="en-US" sz="3600" dirty="0"/>
              <a:t>.</a:t>
            </a:r>
            <a:br>
              <a:rPr lang="vi-VN" sz="3600" dirty="0"/>
            </a:br>
            <a:br>
              <a:rPr lang="en-US" sz="3600" dirty="0"/>
            </a:br>
            <a:endParaRPr lang="en-US" sz="3600" b="1"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82524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AABAE-FADC-479B-83D0-165A0B3C9D63}"/>
              </a:ext>
            </a:extLst>
          </p:cNvPr>
          <p:cNvSpPr>
            <a:spLocks noGrp="1"/>
          </p:cNvSpPr>
          <p:nvPr>
            <p:ph type="title"/>
          </p:nvPr>
        </p:nvSpPr>
        <p:spPr>
          <a:xfrm>
            <a:off x="345830" y="1"/>
            <a:ext cx="10515600" cy="890954"/>
          </a:xfrm>
        </p:spPr>
        <p:txBody>
          <a:bodyPr/>
          <a:lstStyle/>
          <a:p>
            <a:r>
              <a:rPr lang="en-US" b="1" dirty="0">
                <a:solidFill>
                  <a:schemeClr val="tx2"/>
                </a:solidFill>
                <a:latin typeface="Times New Roman" panose="02020603050405020304" pitchFamily="18" charset="0"/>
                <a:cs typeface="Times New Roman" panose="02020603050405020304" pitchFamily="18" charset="0"/>
              </a:rPr>
              <a:t>4. Di </a:t>
            </a:r>
            <a:r>
              <a:rPr lang="en-US" b="1" dirty="0" err="1">
                <a:solidFill>
                  <a:schemeClr val="tx2"/>
                </a:solidFill>
                <a:latin typeface="Times New Roman" panose="02020603050405020304" pitchFamily="18" charset="0"/>
                <a:cs typeface="Times New Roman" panose="02020603050405020304" pitchFamily="18" charset="0"/>
              </a:rPr>
              <a:t>tích</a:t>
            </a:r>
            <a:r>
              <a:rPr lang="en-US" b="1" dirty="0">
                <a:solidFill>
                  <a:schemeClr val="tx2"/>
                </a:solidFill>
                <a:latin typeface="Times New Roman" panose="02020603050405020304" pitchFamily="18" charset="0"/>
                <a:cs typeface="Times New Roman" panose="02020603050405020304" pitchFamily="18" charset="0"/>
              </a:rPr>
              <a:t> </a:t>
            </a:r>
            <a:r>
              <a:rPr lang="en-US" b="1" dirty="0" err="1">
                <a:solidFill>
                  <a:schemeClr val="tx2"/>
                </a:solidFill>
                <a:latin typeface="Times New Roman" panose="02020603050405020304" pitchFamily="18" charset="0"/>
                <a:cs typeface="Times New Roman" panose="02020603050405020304" pitchFamily="18" charset="0"/>
              </a:rPr>
              <a:t>Tháp</a:t>
            </a:r>
            <a:r>
              <a:rPr lang="en-US" b="1" dirty="0">
                <a:solidFill>
                  <a:schemeClr val="tx2"/>
                </a:solidFill>
                <a:latin typeface="Times New Roman" panose="02020603050405020304" pitchFamily="18" charset="0"/>
                <a:cs typeface="Times New Roman" panose="02020603050405020304" pitchFamily="18" charset="0"/>
              </a:rPr>
              <a:t> </a:t>
            </a:r>
            <a:r>
              <a:rPr lang="en-US" b="1" dirty="0" err="1">
                <a:solidFill>
                  <a:schemeClr val="tx2"/>
                </a:solidFill>
                <a:latin typeface="Times New Roman" panose="02020603050405020304" pitchFamily="18" charset="0"/>
                <a:cs typeface="Times New Roman" panose="02020603050405020304" pitchFamily="18" charset="0"/>
              </a:rPr>
              <a:t>Chăm</a:t>
            </a:r>
            <a:r>
              <a:rPr lang="en-US" b="1" dirty="0">
                <a:solidFill>
                  <a:schemeClr val="tx2"/>
                </a:solidFill>
                <a:latin typeface="Times New Roman" panose="02020603050405020304" pitchFamily="18" charset="0"/>
                <a:cs typeface="Times New Roman" panose="02020603050405020304" pitchFamily="18" charset="0"/>
              </a:rPr>
              <a:t> </a:t>
            </a:r>
            <a:r>
              <a:rPr lang="en-US" b="1" dirty="0" err="1">
                <a:solidFill>
                  <a:schemeClr val="tx2"/>
                </a:solidFill>
                <a:latin typeface="Times New Roman" panose="02020603050405020304" pitchFamily="18" charset="0"/>
                <a:cs typeface="Times New Roman" panose="02020603050405020304" pitchFamily="18" charset="0"/>
              </a:rPr>
              <a:t>Đông</a:t>
            </a:r>
            <a:r>
              <a:rPr lang="en-US" b="1" dirty="0">
                <a:solidFill>
                  <a:schemeClr val="tx2"/>
                </a:solidFill>
                <a:latin typeface="Times New Roman" panose="02020603050405020304" pitchFamily="18" charset="0"/>
                <a:cs typeface="Times New Roman" panose="02020603050405020304" pitchFamily="18" charset="0"/>
              </a:rPr>
              <a:t> </a:t>
            </a:r>
            <a:r>
              <a:rPr lang="en-US" b="1" dirty="0" err="1">
                <a:solidFill>
                  <a:schemeClr val="tx2"/>
                </a:solidFill>
                <a:latin typeface="Times New Roman" panose="02020603050405020304" pitchFamily="18" charset="0"/>
                <a:cs typeface="Times New Roman" panose="02020603050405020304" pitchFamily="18" charset="0"/>
              </a:rPr>
              <a:t>Tác</a:t>
            </a:r>
            <a:endParaRPr lang="en-US" b="1" dirty="0">
              <a:solidFill>
                <a:schemeClr val="tx2"/>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713B7EEC-560A-43AE-BDD6-C08A4F89CE94}"/>
              </a:ext>
            </a:extLst>
          </p:cNvPr>
          <p:cNvSpPr>
            <a:spLocks noGrp="1"/>
          </p:cNvSpPr>
          <p:nvPr>
            <p:ph idx="1"/>
          </p:nvPr>
        </p:nvSpPr>
        <p:spPr>
          <a:xfrm>
            <a:off x="345830" y="1465385"/>
            <a:ext cx="11007970" cy="4711578"/>
          </a:xfrm>
        </p:spPr>
        <p:txBody>
          <a:bodyPr>
            <a:normAutofit/>
          </a:bodyPr>
          <a:lstStyle/>
          <a:p>
            <a:pPr algn="just"/>
            <a:r>
              <a:rPr lang="vi-VN" sz="4000" b="1" dirty="0">
                <a:solidFill>
                  <a:schemeClr val="accent2">
                    <a:lumMod val="50000"/>
                  </a:schemeClr>
                </a:solidFill>
                <a:latin typeface="Times New Roman" panose="02020603050405020304" pitchFamily="18" charset="0"/>
                <a:cs typeface="Times New Roman" panose="02020603050405020304" pitchFamily="18" charset="0"/>
              </a:rPr>
              <a:t>Di tích khảo cổ tháp Chăm Đông Tác nằm cách trung tâm thành phố Tuy Hòa khoảng 03km về hướng Nam, được nhân dân trong vùng gọi là cồn gạch Gò Chùa. Còn các nhà nghiên cứu gọi di tích này là phế tích Tháp Chăm Đông Tác.</a:t>
            </a:r>
          </a:p>
          <a:p>
            <a:pPr marL="0" indent="0" algn="just">
              <a:buNone/>
            </a:pPr>
            <a:br>
              <a:rPr lang="vi-VN" sz="4000" b="1" dirty="0">
                <a:solidFill>
                  <a:schemeClr val="accent2">
                    <a:lumMod val="50000"/>
                  </a:schemeClr>
                </a:solidFill>
                <a:latin typeface="Times New Roman" panose="02020603050405020304" pitchFamily="18" charset="0"/>
                <a:cs typeface="Times New Roman" panose="02020603050405020304" pitchFamily="18" charset="0"/>
              </a:rPr>
            </a:br>
            <a:endParaRPr lang="en-US" sz="4000" b="1" dirty="0">
              <a:solidFill>
                <a:schemeClr val="accent2">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10675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85228-C12F-404A-8CAD-6CF70BA7F0BE}"/>
              </a:ext>
            </a:extLst>
          </p:cNvPr>
          <p:cNvSpPr>
            <a:spLocks noGrp="1"/>
          </p:cNvSpPr>
          <p:nvPr>
            <p:ph type="title"/>
          </p:nvPr>
        </p:nvSpPr>
        <p:spPr>
          <a:xfrm>
            <a:off x="369277" y="177556"/>
            <a:ext cx="10515600" cy="854075"/>
          </a:xfrm>
        </p:spPr>
        <p:txBody>
          <a:bodyPr/>
          <a:lstStyle/>
          <a:p>
            <a:r>
              <a:rPr lang="en-US" b="1" dirty="0">
                <a:solidFill>
                  <a:schemeClr val="tx2"/>
                </a:solidFill>
                <a:latin typeface="Times New Roman" panose="02020603050405020304" pitchFamily="18" charset="0"/>
                <a:cs typeface="Times New Roman" panose="02020603050405020304" pitchFamily="18" charset="0"/>
              </a:rPr>
              <a:t>5. Di </a:t>
            </a:r>
            <a:r>
              <a:rPr lang="en-US" b="1" dirty="0" err="1">
                <a:solidFill>
                  <a:schemeClr val="tx2"/>
                </a:solidFill>
                <a:latin typeface="Times New Roman" panose="02020603050405020304" pitchFamily="18" charset="0"/>
                <a:cs typeface="Times New Roman" panose="02020603050405020304" pitchFamily="18" charset="0"/>
              </a:rPr>
              <a:t>tích</a:t>
            </a:r>
            <a:r>
              <a:rPr lang="en-US" b="1" dirty="0">
                <a:solidFill>
                  <a:schemeClr val="tx2"/>
                </a:solidFill>
                <a:latin typeface="Times New Roman" panose="02020603050405020304" pitchFamily="18" charset="0"/>
                <a:cs typeface="Times New Roman" panose="02020603050405020304" pitchFamily="18" charset="0"/>
              </a:rPr>
              <a:t> </a:t>
            </a:r>
            <a:r>
              <a:rPr lang="en-US" b="1" dirty="0" err="1">
                <a:solidFill>
                  <a:schemeClr val="tx2"/>
                </a:solidFill>
                <a:latin typeface="Times New Roman" panose="02020603050405020304" pitchFamily="18" charset="0"/>
                <a:cs typeface="Times New Roman" panose="02020603050405020304" pitchFamily="18" charset="0"/>
              </a:rPr>
              <a:t>núi</a:t>
            </a:r>
            <a:r>
              <a:rPr lang="en-US" b="1" dirty="0">
                <a:solidFill>
                  <a:schemeClr val="tx2"/>
                </a:solidFill>
                <a:latin typeface="Times New Roman" panose="02020603050405020304" pitchFamily="18" charset="0"/>
                <a:cs typeface="Times New Roman" panose="02020603050405020304" pitchFamily="18" charset="0"/>
              </a:rPr>
              <a:t> </a:t>
            </a:r>
            <a:r>
              <a:rPr lang="en-US" b="1" dirty="0" err="1">
                <a:solidFill>
                  <a:schemeClr val="tx2"/>
                </a:solidFill>
                <a:latin typeface="Times New Roman" panose="02020603050405020304" pitchFamily="18" charset="0"/>
                <a:cs typeface="Times New Roman" panose="02020603050405020304" pitchFamily="18" charset="0"/>
              </a:rPr>
              <a:t>Mò</a:t>
            </a:r>
            <a:r>
              <a:rPr lang="en-US" b="1" dirty="0">
                <a:solidFill>
                  <a:schemeClr val="tx2"/>
                </a:solidFill>
                <a:latin typeface="Times New Roman" panose="02020603050405020304" pitchFamily="18" charset="0"/>
                <a:cs typeface="Times New Roman" panose="02020603050405020304" pitchFamily="18" charset="0"/>
              </a:rPr>
              <a:t> O</a:t>
            </a:r>
          </a:p>
        </p:txBody>
      </p:sp>
      <p:sp>
        <p:nvSpPr>
          <p:cNvPr id="3" name="Content Placeholder 2">
            <a:extLst>
              <a:ext uri="{FF2B5EF4-FFF2-40B4-BE49-F238E27FC236}">
                <a16:creationId xmlns:a16="http://schemas.microsoft.com/office/drawing/2014/main" id="{F024804E-76A9-49B6-ADE9-3C6B553FB86B}"/>
              </a:ext>
            </a:extLst>
          </p:cNvPr>
          <p:cNvSpPr>
            <a:spLocks noGrp="1"/>
          </p:cNvSpPr>
          <p:nvPr>
            <p:ph idx="1"/>
          </p:nvPr>
        </p:nvSpPr>
        <p:spPr>
          <a:xfrm>
            <a:off x="275492" y="934670"/>
            <a:ext cx="10515600" cy="5595083"/>
          </a:xfrm>
        </p:spPr>
        <p:txBody>
          <a:bodyPr>
            <a:normAutofit/>
          </a:bodyPr>
          <a:lstStyle/>
          <a:p>
            <a:pPr marL="0" indent="0">
              <a:buNone/>
            </a:pPr>
            <a:r>
              <a:rPr lang="en-US" sz="4000" b="1" dirty="0">
                <a:solidFill>
                  <a:schemeClr val="tx2"/>
                </a:solidFill>
                <a:latin typeface="Times New Roman" panose="02020603050405020304" pitchFamily="18" charset="0"/>
                <a:cs typeface="Times New Roman" panose="02020603050405020304" pitchFamily="18" charset="0"/>
              </a:rPr>
              <a:t> </a:t>
            </a:r>
            <a:r>
              <a:rPr lang="en-US" sz="4400" b="1" dirty="0">
                <a:solidFill>
                  <a:schemeClr val="tx2"/>
                </a:solidFill>
                <a:latin typeface="Times New Roman" panose="02020603050405020304" pitchFamily="18" charset="0"/>
                <a:cs typeface="Times New Roman" panose="02020603050405020304" pitchFamily="18" charset="0"/>
              </a:rPr>
              <a:t>6. Di </a:t>
            </a:r>
            <a:r>
              <a:rPr lang="en-US" sz="4400" b="1" dirty="0" err="1">
                <a:solidFill>
                  <a:schemeClr val="tx2"/>
                </a:solidFill>
                <a:latin typeface="Times New Roman" panose="02020603050405020304" pitchFamily="18" charset="0"/>
                <a:cs typeface="Times New Roman" panose="02020603050405020304" pitchFamily="18" charset="0"/>
              </a:rPr>
              <a:t>tích</a:t>
            </a:r>
            <a:r>
              <a:rPr lang="en-US" sz="4400" b="1" dirty="0">
                <a:solidFill>
                  <a:schemeClr val="tx2"/>
                </a:solidFill>
                <a:latin typeface="Times New Roman" panose="02020603050405020304" pitchFamily="18" charset="0"/>
                <a:cs typeface="Times New Roman" panose="02020603050405020304" pitchFamily="18" charset="0"/>
              </a:rPr>
              <a:t> </a:t>
            </a:r>
            <a:r>
              <a:rPr lang="en-US" sz="4400" b="1" dirty="0" err="1">
                <a:solidFill>
                  <a:schemeClr val="tx2"/>
                </a:solidFill>
                <a:latin typeface="Times New Roman" panose="02020603050405020304" pitchFamily="18" charset="0"/>
                <a:cs typeface="Times New Roman" panose="02020603050405020304" pitchFamily="18" charset="0"/>
              </a:rPr>
              <a:t>Hòn</a:t>
            </a:r>
            <a:r>
              <a:rPr lang="en-US" sz="4400" b="1" dirty="0">
                <a:solidFill>
                  <a:schemeClr val="tx2"/>
                </a:solidFill>
                <a:latin typeface="Times New Roman" panose="02020603050405020304" pitchFamily="18" charset="0"/>
                <a:cs typeface="Times New Roman" panose="02020603050405020304" pitchFamily="18" charset="0"/>
              </a:rPr>
              <a:t> </a:t>
            </a:r>
            <a:r>
              <a:rPr lang="en-US" sz="4400" b="1" dirty="0" err="1">
                <a:solidFill>
                  <a:schemeClr val="tx2"/>
                </a:solidFill>
                <a:latin typeface="Times New Roman" panose="02020603050405020304" pitchFamily="18" charset="0"/>
                <a:cs typeface="Times New Roman" panose="02020603050405020304" pitchFamily="18" charset="0"/>
              </a:rPr>
              <a:t>Chùa</a:t>
            </a:r>
            <a:endParaRPr lang="en-US" sz="4400" dirty="0"/>
          </a:p>
        </p:txBody>
      </p:sp>
      <p:pic>
        <p:nvPicPr>
          <p:cNvPr id="2050" name="Picture 2" descr="Chinh phục Hòn Chùa Phú Yên - Hòn đảo hoang sơ cực đẹp của xứ Nẫu 2">
            <a:extLst>
              <a:ext uri="{FF2B5EF4-FFF2-40B4-BE49-F238E27FC236}">
                <a16:creationId xmlns:a16="http://schemas.microsoft.com/office/drawing/2014/main" id="{E5C2A1E0-B817-457D-82C6-C827D6189F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492" y="1504950"/>
            <a:ext cx="11752385" cy="5353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0631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fade">
                                      <p:cBhvr>
                                        <p:cTn id="18" dur="1000"/>
                                        <p:tgtEl>
                                          <p:spTgt spid="2050"/>
                                        </p:tgtEl>
                                      </p:cBhvr>
                                    </p:animEffect>
                                    <p:anim calcmode="lin" valueType="num">
                                      <p:cBhvr>
                                        <p:cTn id="19" dur="1000" fill="hold"/>
                                        <p:tgtEl>
                                          <p:spTgt spid="2050"/>
                                        </p:tgtEl>
                                        <p:attrNameLst>
                                          <p:attrName>ppt_x</p:attrName>
                                        </p:attrNameLst>
                                      </p:cBhvr>
                                      <p:tavLst>
                                        <p:tav tm="0">
                                          <p:val>
                                            <p:strVal val="#ppt_x"/>
                                          </p:val>
                                        </p:tav>
                                        <p:tav tm="100000">
                                          <p:val>
                                            <p:strVal val="#ppt_x"/>
                                          </p:val>
                                        </p:tav>
                                      </p:tavLst>
                                    </p:anim>
                                    <p:anim calcmode="lin" valueType="num">
                                      <p:cBhvr>
                                        <p:cTn id="20"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BA911-3D80-4603-9F3F-B9D1416E46A5}"/>
              </a:ext>
            </a:extLst>
          </p:cNvPr>
          <p:cNvSpPr>
            <a:spLocks noGrp="1"/>
          </p:cNvSpPr>
          <p:nvPr>
            <p:ph type="title"/>
          </p:nvPr>
        </p:nvSpPr>
        <p:spPr/>
        <p:txBody>
          <a:bodyPr/>
          <a:lstStyle/>
          <a:p>
            <a:endParaRPr lang="en-US" dirty="0"/>
          </a:p>
        </p:txBody>
      </p:sp>
      <p:pic>
        <p:nvPicPr>
          <p:cNvPr id="4" name="Picture 4" descr="Chinh phục Hòn Chùa Phú Yên - Hòn đảo hoang sơ cực đẹp của xứ Nẫu 3">
            <a:extLst>
              <a:ext uri="{FF2B5EF4-FFF2-40B4-BE49-F238E27FC236}">
                <a16:creationId xmlns:a16="http://schemas.microsoft.com/office/drawing/2014/main" id="{9A4F559A-E899-4720-8B53-48E3310E907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1691" y="365125"/>
            <a:ext cx="11523785" cy="6127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92618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CC556-F8EF-4DED-B40F-A9605DC208D3}"/>
              </a:ext>
            </a:extLst>
          </p:cNvPr>
          <p:cNvSpPr>
            <a:spLocks noGrp="1"/>
          </p:cNvSpPr>
          <p:nvPr>
            <p:ph type="title"/>
          </p:nvPr>
        </p:nvSpPr>
        <p:spPr>
          <a:xfrm>
            <a:off x="134815" y="130665"/>
            <a:ext cx="10515600" cy="713398"/>
          </a:xfrm>
        </p:spPr>
        <p:txBody>
          <a:bodyPr/>
          <a:lstStyle/>
          <a:p>
            <a:r>
              <a:rPr lang="en-US" dirty="0"/>
              <a:t> </a:t>
            </a:r>
            <a:r>
              <a:rPr lang="en-US" b="1" dirty="0">
                <a:solidFill>
                  <a:schemeClr val="tx2"/>
                </a:solidFill>
                <a:latin typeface="Times New Roman" panose="02020603050405020304" pitchFamily="18" charset="0"/>
                <a:cs typeface="Times New Roman" panose="02020603050405020304" pitchFamily="18" charset="0"/>
              </a:rPr>
              <a:t>7. Di </a:t>
            </a:r>
            <a:r>
              <a:rPr lang="en-US" b="1" dirty="0" err="1">
                <a:solidFill>
                  <a:schemeClr val="tx2"/>
                </a:solidFill>
                <a:latin typeface="Times New Roman" panose="02020603050405020304" pitchFamily="18" charset="0"/>
                <a:cs typeface="Times New Roman" panose="02020603050405020304" pitchFamily="18" charset="0"/>
              </a:rPr>
              <a:t>tích</a:t>
            </a:r>
            <a:r>
              <a:rPr lang="en-US" b="1" dirty="0">
                <a:solidFill>
                  <a:schemeClr val="tx2"/>
                </a:solidFill>
                <a:latin typeface="Times New Roman" panose="02020603050405020304" pitchFamily="18" charset="0"/>
                <a:cs typeface="Times New Roman" panose="02020603050405020304" pitchFamily="18" charset="0"/>
              </a:rPr>
              <a:t> </a:t>
            </a:r>
            <a:r>
              <a:rPr lang="en-US" b="1" dirty="0" err="1">
                <a:solidFill>
                  <a:schemeClr val="tx2"/>
                </a:solidFill>
                <a:latin typeface="Times New Roman" panose="02020603050405020304" pitchFamily="18" charset="0"/>
                <a:cs typeface="Times New Roman" panose="02020603050405020304" pitchFamily="18" charset="0"/>
              </a:rPr>
              <a:t>Hòn</a:t>
            </a:r>
            <a:r>
              <a:rPr lang="en-US" b="1" dirty="0">
                <a:solidFill>
                  <a:schemeClr val="tx2"/>
                </a:solidFill>
                <a:latin typeface="Times New Roman" panose="02020603050405020304" pitchFamily="18" charset="0"/>
                <a:cs typeface="Times New Roman" panose="02020603050405020304" pitchFamily="18" charset="0"/>
              </a:rPr>
              <a:t> </a:t>
            </a:r>
            <a:r>
              <a:rPr lang="en-US" b="1" dirty="0" err="1">
                <a:solidFill>
                  <a:schemeClr val="tx2"/>
                </a:solidFill>
                <a:latin typeface="Times New Roman" panose="02020603050405020304" pitchFamily="18" charset="0"/>
                <a:cs typeface="Times New Roman" panose="02020603050405020304" pitchFamily="18" charset="0"/>
              </a:rPr>
              <a:t>Tháp</a:t>
            </a:r>
            <a:r>
              <a:rPr lang="en-US" b="1" dirty="0">
                <a:solidFill>
                  <a:schemeClr val="tx2"/>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7935443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43D39-D13F-478D-A1AC-168C12C0D40B}"/>
              </a:ext>
            </a:extLst>
          </p:cNvPr>
          <p:cNvSpPr>
            <a:spLocks noGrp="1"/>
          </p:cNvSpPr>
          <p:nvPr>
            <p:ph type="title"/>
          </p:nvPr>
        </p:nvSpPr>
        <p:spPr/>
        <p:txBody>
          <a:bodyPr>
            <a:noAutofit/>
          </a:bodyPr>
          <a:lstStyle/>
          <a:p>
            <a:r>
              <a:rPr lang="en-US" sz="5400" b="1" dirty="0">
                <a:solidFill>
                  <a:schemeClr val="tx2"/>
                </a:solidFill>
              </a:rPr>
              <a:t>II. </a:t>
            </a:r>
            <a:r>
              <a:rPr lang="en-US" sz="5400" b="1" dirty="0" err="1">
                <a:solidFill>
                  <a:schemeClr val="tx2"/>
                </a:solidFill>
              </a:rPr>
              <a:t>Đặc</a:t>
            </a:r>
            <a:r>
              <a:rPr lang="en-US" sz="5400" b="1" dirty="0">
                <a:solidFill>
                  <a:schemeClr val="tx2"/>
                </a:solidFill>
              </a:rPr>
              <a:t> </a:t>
            </a:r>
            <a:r>
              <a:rPr lang="en-US" sz="5400" b="1" dirty="0" err="1">
                <a:solidFill>
                  <a:schemeClr val="tx2"/>
                </a:solidFill>
              </a:rPr>
              <a:t>điểm</a:t>
            </a:r>
            <a:r>
              <a:rPr lang="en-US" sz="5400" b="1" dirty="0">
                <a:solidFill>
                  <a:schemeClr val="tx2"/>
                </a:solidFill>
              </a:rPr>
              <a:t> </a:t>
            </a:r>
            <a:r>
              <a:rPr lang="en-US" sz="5400" b="1" dirty="0" err="1">
                <a:solidFill>
                  <a:schemeClr val="tx2"/>
                </a:solidFill>
              </a:rPr>
              <a:t>của</a:t>
            </a:r>
            <a:r>
              <a:rPr lang="en-US" sz="5400" b="1" dirty="0">
                <a:solidFill>
                  <a:schemeClr val="tx2"/>
                </a:solidFill>
              </a:rPr>
              <a:t> </a:t>
            </a:r>
            <a:r>
              <a:rPr lang="en-US" sz="5400" b="1" dirty="0" err="1">
                <a:solidFill>
                  <a:schemeClr val="tx2"/>
                </a:solidFill>
              </a:rPr>
              <a:t>các</a:t>
            </a:r>
            <a:r>
              <a:rPr lang="en-US" sz="5400" b="1" dirty="0">
                <a:solidFill>
                  <a:schemeClr val="tx2"/>
                </a:solidFill>
              </a:rPr>
              <a:t> di </a:t>
            </a:r>
            <a:r>
              <a:rPr lang="en-US" sz="5400" b="1" dirty="0" err="1">
                <a:solidFill>
                  <a:schemeClr val="tx2"/>
                </a:solidFill>
              </a:rPr>
              <a:t>tích</a:t>
            </a:r>
            <a:r>
              <a:rPr lang="en-US" sz="5400" b="1" dirty="0">
                <a:solidFill>
                  <a:schemeClr val="tx2"/>
                </a:solidFill>
              </a:rPr>
              <a:t> </a:t>
            </a:r>
            <a:r>
              <a:rPr lang="en-US" sz="5400" b="1" dirty="0" err="1">
                <a:solidFill>
                  <a:schemeClr val="tx2"/>
                </a:solidFill>
              </a:rPr>
              <a:t>lịch</a:t>
            </a:r>
            <a:r>
              <a:rPr lang="en-US" sz="5400" b="1" dirty="0">
                <a:solidFill>
                  <a:schemeClr val="tx2"/>
                </a:solidFill>
              </a:rPr>
              <a:t> </a:t>
            </a:r>
            <a:r>
              <a:rPr lang="en-US" sz="5400" b="1" dirty="0" err="1">
                <a:solidFill>
                  <a:schemeClr val="tx2"/>
                </a:solidFill>
              </a:rPr>
              <a:t>sử</a:t>
            </a:r>
            <a:r>
              <a:rPr lang="en-US" sz="5400" b="1" dirty="0">
                <a:solidFill>
                  <a:schemeClr val="tx2"/>
                </a:solidFill>
              </a:rPr>
              <a:t> </a:t>
            </a:r>
            <a:r>
              <a:rPr lang="en-US" sz="5400" b="1" dirty="0" err="1">
                <a:solidFill>
                  <a:schemeClr val="tx2"/>
                </a:solidFill>
              </a:rPr>
              <a:t>thời</a:t>
            </a:r>
            <a:r>
              <a:rPr lang="en-US" sz="5400" b="1" dirty="0">
                <a:solidFill>
                  <a:schemeClr val="tx2"/>
                </a:solidFill>
              </a:rPr>
              <a:t> </a:t>
            </a:r>
            <a:r>
              <a:rPr lang="en-US" sz="5400" b="1" dirty="0" err="1">
                <a:solidFill>
                  <a:schemeClr val="tx2"/>
                </a:solidFill>
              </a:rPr>
              <a:t>Chăm</a:t>
            </a:r>
            <a:r>
              <a:rPr lang="en-US" sz="5400" b="1" dirty="0">
                <a:solidFill>
                  <a:schemeClr val="tx2"/>
                </a:solidFill>
              </a:rPr>
              <a:t> Pa ở </a:t>
            </a:r>
            <a:r>
              <a:rPr lang="en-US" sz="5400" b="1" dirty="0" err="1">
                <a:solidFill>
                  <a:schemeClr val="tx2"/>
                </a:solidFill>
              </a:rPr>
              <a:t>Phú</a:t>
            </a:r>
            <a:r>
              <a:rPr lang="en-US" sz="5400" b="1" dirty="0">
                <a:solidFill>
                  <a:schemeClr val="tx2"/>
                </a:solidFill>
              </a:rPr>
              <a:t> </a:t>
            </a:r>
            <a:r>
              <a:rPr lang="en-US" sz="5400" b="1" dirty="0" err="1">
                <a:solidFill>
                  <a:schemeClr val="tx2"/>
                </a:solidFill>
              </a:rPr>
              <a:t>Yên</a:t>
            </a:r>
            <a:r>
              <a:rPr lang="en-US" sz="5400" b="1" dirty="0">
                <a:solidFill>
                  <a:schemeClr val="tx2"/>
                </a:solidFill>
              </a:rPr>
              <a:t> </a:t>
            </a:r>
          </a:p>
        </p:txBody>
      </p:sp>
      <p:sp>
        <p:nvSpPr>
          <p:cNvPr id="3" name="Content Placeholder 2">
            <a:extLst>
              <a:ext uri="{FF2B5EF4-FFF2-40B4-BE49-F238E27FC236}">
                <a16:creationId xmlns:a16="http://schemas.microsoft.com/office/drawing/2014/main" id="{7082E7B5-BF3E-4D29-886B-7DFAA044967B}"/>
              </a:ext>
            </a:extLst>
          </p:cNvPr>
          <p:cNvSpPr>
            <a:spLocks noGrp="1"/>
          </p:cNvSpPr>
          <p:nvPr>
            <p:ph idx="1"/>
          </p:nvPr>
        </p:nvSpPr>
        <p:spPr/>
        <p:txBody>
          <a:bodyPr>
            <a:normAutofit/>
          </a:bodyPr>
          <a:lstStyle/>
          <a:p>
            <a:r>
              <a:rPr lang="en-US" sz="5400" i="1" dirty="0" err="1">
                <a:solidFill>
                  <a:srgbClr val="C00000"/>
                </a:solidFill>
              </a:rPr>
              <a:t>Nêu</a:t>
            </a:r>
            <a:r>
              <a:rPr lang="en-US" sz="5400" i="1" dirty="0">
                <a:solidFill>
                  <a:srgbClr val="C00000"/>
                </a:solidFill>
              </a:rPr>
              <a:t> </a:t>
            </a:r>
            <a:r>
              <a:rPr lang="en-US" sz="5400" i="1" dirty="0" err="1">
                <a:solidFill>
                  <a:srgbClr val="C00000"/>
                </a:solidFill>
              </a:rPr>
              <a:t>đặc</a:t>
            </a:r>
            <a:r>
              <a:rPr lang="en-US" sz="5400" i="1" dirty="0">
                <a:solidFill>
                  <a:srgbClr val="C00000"/>
                </a:solidFill>
              </a:rPr>
              <a:t> </a:t>
            </a:r>
            <a:r>
              <a:rPr lang="en-US" sz="5400" i="1" dirty="0" err="1">
                <a:solidFill>
                  <a:srgbClr val="C00000"/>
                </a:solidFill>
              </a:rPr>
              <a:t>điểm</a:t>
            </a:r>
            <a:r>
              <a:rPr lang="en-US" sz="5400" i="1" dirty="0">
                <a:solidFill>
                  <a:srgbClr val="C00000"/>
                </a:solidFill>
              </a:rPr>
              <a:t> </a:t>
            </a:r>
            <a:r>
              <a:rPr lang="en-US" sz="5400" i="1" dirty="0" err="1">
                <a:solidFill>
                  <a:srgbClr val="C00000"/>
                </a:solidFill>
              </a:rPr>
              <a:t>của</a:t>
            </a:r>
            <a:r>
              <a:rPr lang="en-US" sz="5400" i="1" dirty="0">
                <a:solidFill>
                  <a:srgbClr val="C00000"/>
                </a:solidFill>
              </a:rPr>
              <a:t> </a:t>
            </a:r>
            <a:r>
              <a:rPr lang="en-US" sz="5400" i="1" dirty="0" err="1">
                <a:solidFill>
                  <a:srgbClr val="C00000"/>
                </a:solidFill>
              </a:rPr>
              <a:t>các</a:t>
            </a:r>
            <a:r>
              <a:rPr lang="en-US" sz="5400" i="1" dirty="0">
                <a:solidFill>
                  <a:srgbClr val="C00000"/>
                </a:solidFill>
              </a:rPr>
              <a:t> di </a:t>
            </a:r>
            <a:r>
              <a:rPr lang="en-US" sz="5400" i="1" dirty="0" err="1">
                <a:solidFill>
                  <a:srgbClr val="C00000"/>
                </a:solidFill>
              </a:rPr>
              <a:t>tích</a:t>
            </a:r>
            <a:r>
              <a:rPr lang="en-US" sz="5400" i="1" dirty="0">
                <a:solidFill>
                  <a:srgbClr val="C00000"/>
                </a:solidFill>
              </a:rPr>
              <a:t> </a:t>
            </a:r>
            <a:r>
              <a:rPr lang="en-US" sz="5400" i="1" dirty="0" err="1">
                <a:solidFill>
                  <a:srgbClr val="C00000"/>
                </a:solidFill>
              </a:rPr>
              <a:t>lịch</a:t>
            </a:r>
            <a:r>
              <a:rPr lang="en-US" sz="5400" i="1" dirty="0">
                <a:solidFill>
                  <a:srgbClr val="C00000"/>
                </a:solidFill>
              </a:rPr>
              <a:t> </a:t>
            </a:r>
            <a:r>
              <a:rPr lang="en-US" sz="5400" i="1" dirty="0" err="1">
                <a:solidFill>
                  <a:srgbClr val="C00000"/>
                </a:solidFill>
              </a:rPr>
              <a:t>sử</a:t>
            </a:r>
            <a:r>
              <a:rPr lang="en-US" sz="5400" i="1" dirty="0">
                <a:solidFill>
                  <a:srgbClr val="C00000"/>
                </a:solidFill>
              </a:rPr>
              <a:t> </a:t>
            </a:r>
            <a:r>
              <a:rPr lang="en-US" sz="5400" i="1" dirty="0" err="1">
                <a:solidFill>
                  <a:srgbClr val="C00000"/>
                </a:solidFill>
              </a:rPr>
              <a:t>thời</a:t>
            </a:r>
            <a:r>
              <a:rPr lang="en-US" sz="5400" i="1" dirty="0">
                <a:solidFill>
                  <a:srgbClr val="C00000"/>
                </a:solidFill>
              </a:rPr>
              <a:t> Cham Pa ở </a:t>
            </a:r>
            <a:r>
              <a:rPr lang="en-US" sz="5400" i="1" dirty="0" err="1">
                <a:solidFill>
                  <a:srgbClr val="C00000"/>
                </a:solidFill>
              </a:rPr>
              <a:t>Phú</a:t>
            </a:r>
            <a:r>
              <a:rPr lang="en-US" sz="5400" i="1" dirty="0">
                <a:solidFill>
                  <a:srgbClr val="C00000"/>
                </a:solidFill>
              </a:rPr>
              <a:t> </a:t>
            </a:r>
            <a:r>
              <a:rPr lang="en-US" sz="5400" i="1" dirty="0" err="1">
                <a:solidFill>
                  <a:srgbClr val="C00000"/>
                </a:solidFill>
              </a:rPr>
              <a:t>Yên</a:t>
            </a:r>
            <a:r>
              <a:rPr lang="en-US" sz="5400" i="1" dirty="0">
                <a:solidFill>
                  <a:srgbClr val="C00000"/>
                </a:solidFill>
              </a:rPr>
              <a:t> </a:t>
            </a:r>
            <a:r>
              <a:rPr lang="en-US" sz="5400" i="1" dirty="0" err="1">
                <a:solidFill>
                  <a:srgbClr val="C00000"/>
                </a:solidFill>
              </a:rPr>
              <a:t>giai</a:t>
            </a:r>
            <a:r>
              <a:rPr lang="en-US" sz="5400" i="1" dirty="0">
                <a:solidFill>
                  <a:srgbClr val="C00000"/>
                </a:solidFill>
              </a:rPr>
              <a:t> </a:t>
            </a:r>
            <a:r>
              <a:rPr lang="en-US" sz="5400" i="1" dirty="0" err="1">
                <a:solidFill>
                  <a:srgbClr val="C00000"/>
                </a:solidFill>
              </a:rPr>
              <a:t>đoạn</a:t>
            </a:r>
            <a:r>
              <a:rPr lang="en-US" sz="5400" i="1" dirty="0">
                <a:solidFill>
                  <a:srgbClr val="C00000"/>
                </a:solidFill>
              </a:rPr>
              <a:t> </a:t>
            </a:r>
            <a:r>
              <a:rPr lang="en-US" sz="5400" i="1" dirty="0" err="1">
                <a:solidFill>
                  <a:srgbClr val="C00000"/>
                </a:solidFill>
              </a:rPr>
              <a:t>từ</a:t>
            </a:r>
            <a:r>
              <a:rPr lang="en-US" sz="5400" i="1" dirty="0">
                <a:solidFill>
                  <a:srgbClr val="C00000"/>
                </a:solidFill>
              </a:rPr>
              <a:t> </a:t>
            </a:r>
            <a:r>
              <a:rPr lang="en-US" sz="5400" i="1" dirty="0" err="1">
                <a:solidFill>
                  <a:srgbClr val="C00000"/>
                </a:solidFill>
              </a:rPr>
              <a:t>thế</a:t>
            </a:r>
            <a:r>
              <a:rPr lang="en-US" sz="5400" i="1" dirty="0">
                <a:solidFill>
                  <a:srgbClr val="C00000"/>
                </a:solidFill>
              </a:rPr>
              <a:t> </a:t>
            </a:r>
            <a:r>
              <a:rPr lang="en-US" sz="5400" i="1" dirty="0" err="1">
                <a:solidFill>
                  <a:srgbClr val="C00000"/>
                </a:solidFill>
              </a:rPr>
              <a:t>kỷ</a:t>
            </a:r>
            <a:r>
              <a:rPr lang="en-US" sz="5400" i="1" dirty="0">
                <a:solidFill>
                  <a:srgbClr val="C00000"/>
                </a:solidFill>
              </a:rPr>
              <a:t> 10 </a:t>
            </a:r>
            <a:r>
              <a:rPr lang="en-US" sz="5400" i="1" dirty="0" err="1">
                <a:solidFill>
                  <a:srgbClr val="C00000"/>
                </a:solidFill>
              </a:rPr>
              <a:t>tới</a:t>
            </a:r>
            <a:r>
              <a:rPr lang="en-US" sz="5400" i="1" dirty="0">
                <a:solidFill>
                  <a:srgbClr val="C00000"/>
                </a:solidFill>
              </a:rPr>
              <a:t> </a:t>
            </a:r>
            <a:r>
              <a:rPr lang="en-US" sz="5400" i="1" dirty="0" err="1">
                <a:solidFill>
                  <a:srgbClr val="C00000"/>
                </a:solidFill>
              </a:rPr>
              <a:t>thế</a:t>
            </a:r>
            <a:r>
              <a:rPr lang="en-US" sz="5400" i="1" dirty="0">
                <a:solidFill>
                  <a:srgbClr val="C00000"/>
                </a:solidFill>
              </a:rPr>
              <a:t> </a:t>
            </a:r>
            <a:r>
              <a:rPr lang="en-US" sz="5400" i="1" dirty="0" err="1">
                <a:solidFill>
                  <a:srgbClr val="C00000"/>
                </a:solidFill>
              </a:rPr>
              <a:t>kỷ</a:t>
            </a:r>
            <a:r>
              <a:rPr lang="en-US" sz="5400" i="1" dirty="0">
                <a:solidFill>
                  <a:srgbClr val="C00000"/>
                </a:solidFill>
              </a:rPr>
              <a:t> 16. </a:t>
            </a:r>
          </a:p>
        </p:txBody>
      </p:sp>
    </p:spTree>
    <p:extLst>
      <p:ext uri="{BB962C8B-B14F-4D97-AF65-F5344CB8AC3E}">
        <p14:creationId xmlns:p14="http://schemas.microsoft.com/office/powerpoint/2010/main" val="1583538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C46F5-0B3B-44DB-AF0A-58F6B8503CF3}"/>
              </a:ext>
            </a:extLst>
          </p:cNvPr>
          <p:cNvSpPr>
            <a:spLocks noGrp="1"/>
          </p:cNvSpPr>
          <p:nvPr>
            <p:ph type="title"/>
          </p:nvPr>
        </p:nvSpPr>
        <p:spPr>
          <a:xfrm>
            <a:off x="539262" y="2639402"/>
            <a:ext cx="10814538" cy="1325563"/>
          </a:xfrm>
        </p:spPr>
        <p:txBody>
          <a:bodyPr>
            <a:normAutofit fontScale="90000"/>
          </a:bodyPr>
          <a:lstStyle/>
          <a:p>
            <a:pPr algn="just"/>
            <a:r>
              <a:rPr lang="en-US" b="1" dirty="0">
                <a:latin typeface="Times New Roman" panose="02020603050405020304" pitchFamily="18" charset="0"/>
                <a:cs typeface="Times New Roman" panose="02020603050405020304" pitchFamily="18" charset="0"/>
              </a:rPr>
              <a:t>	</a:t>
            </a:r>
            <a:r>
              <a:rPr lang="en-US" b="1" dirty="0">
                <a:solidFill>
                  <a:schemeClr val="accent6">
                    <a:lumMod val="75000"/>
                  </a:schemeClr>
                </a:solidFill>
                <a:latin typeface="Times New Roman" panose="02020603050405020304" pitchFamily="18" charset="0"/>
                <a:cs typeface="Times New Roman" panose="02020603050405020304" pitchFamily="18" charset="0"/>
              </a:rPr>
              <a:t>Q</a:t>
            </a:r>
            <a:r>
              <a:rPr lang="vi-VN" b="1" dirty="0">
                <a:solidFill>
                  <a:schemeClr val="accent6">
                    <a:lumMod val="75000"/>
                  </a:schemeClr>
                </a:solidFill>
                <a:latin typeface="Times New Roman" panose="02020603050405020304" pitchFamily="18" charset="0"/>
                <a:cs typeface="Times New Roman" panose="02020603050405020304" pitchFamily="18" charset="0"/>
              </a:rPr>
              <a:t>ua khảo sát một số di tích văn hóa Chăm trên vùng đất Phú Yên có niên đại từ thế kỷ 10 đến thế kỷ 16</a:t>
            </a:r>
            <a:r>
              <a:rPr lang="en-US" b="1" dirty="0">
                <a:solidFill>
                  <a:schemeClr val="accent6">
                    <a:lumMod val="75000"/>
                  </a:schemeClr>
                </a:solidFill>
                <a:latin typeface="Times New Roman" panose="02020603050405020304" pitchFamily="18" charset="0"/>
                <a:cs typeface="Times New Roman" panose="02020603050405020304" pitchFamily="18" charset="0"/>
              </a:rPr>
              <a:t>,</a:t>
            </a:r>
            <a:r>
              <a:rPr lang="vi-VN" b="1" dirty="0">
                <a:solidFill>
                  <a:schemeClr val="accent6">
                    <a:lumMod val="75000"/>
                  </a:schemeClr>
                </a:solidFill>
                <a:latin typeface="Times New Roman" panose="02020603050405020304" pitchFamily="18" charset="0"/>
                <a:cs typeface="Times New Roman" panose="02020603050405020304" pitchFamily="18" charset="0"/>
              </a:rPr>
              <a:t> chúng ta có thể nhận thấy một số đặc điểm sau</a:t>
            </a:r>
            <a:r>
              <a:rPr lang="en-US" b="1" dirty="0">
                <a:solidFill>
                  <a:schemeClr val="accent6">
                    <a:lumMod val="75000"/>
                  </a:schemeClr>
                </a:solidFill>
                <a:latin typeface="Times New Roman" panose="02020603050405020304" pitchFamily="18" charset="0"/>
                <a:cs typeface="Times New Roman" panose="02020603050405020304" pitchFamily="18" charset="0"/>
              </a:rPr>
              <a:t>:</a:t>
            </a:r>
            <a:r>
              <a:rPr lang="vi-VN" b="1" dirty="0">
                <a:solidFill>
                  <a:schemeClr val="accent6">
                    <a:lumMod val="75000"/>
                  </a:schemeClr>
                </a:solidFill>
                <a:latin typeface="Times New Roman" panose="02020603050405020304" pitchFamily="18" charset="0"/>
                <a:cs typeface="Times New Roman" panose="02020603050405020304" pitchFamily="18" charset="0"/>
              </a:rPr>
              <a:t> trừ di tích </a:t>
            </a:r>
            <a:r>
              <a:rPr lang="en-US" b="1" dirty="0">
                <a:solidFill>
                  <a:schemeClr val="accent6">
                    <a:lumMod val="75000"/>
                  </a:schemeClr>
                </a:solidFill>
                <a:latin typeface="Times New Roman" panose="02020603050405020304" pitchFamily="18" charset="0"/>
                <a:cs typeface="Times New Roman" panose="02020603050405020304" pitchFamily="18" charset="0"/>
              </a:rPr>
              <a:t>T</a:t>
            </a:r>
            <a:r>
              <a:rPr lang="vi-VN" b="1" dirty="0">
                <a:solidFill>
                  <a:schemeClr val="accent6">
                    <a:lumMod val="75000"/>
                  </a:schemeClr>
                </a:solidFill>
                <a:latin typeface="Times New Roman" panose="02020603050405020304" pitchFamily="18" charset="0"/>
                <a:cs typeface="Times New Roman" panose="02020603050405020304" pitchFamily="18" charset="0"/>
              </a:rPr>
              <a:t>háp </a:t>
            </a:r>
            <a:r>
              <a:rPr lang="en-US" b="1" dirty="0">
                <a:solidFill>
                  <a:schemeClr val="accent6">
                    <a:lumMod val="75000"/>
                  </a:schemeClr>
                </a:solidFill>
                <a:latin typeface="Times New Roman" panose="02020603050405020304" pitchFamily="18" charset="0"/>
                <a:cs typeface="Times New Roman" panose="02020603050405020304" pitchFamily="18" charset="0"/>
              </a:rPr>
              <a:t>N</a:t>
            </a:r>
            <a:r>
              <a:rPr lang="vi-VN" b="1" dirty="0">
                <a:solidFill>
                  <a:schemeClr val="accent6">
                    <a:lumMod val="75000"/>
                  </a:schemeClr>
                </a:solidFill>
                <a:latin typeface="Times New Roman" panose="02020603050405020304" pitchFamily="18" charset="0"/>
                <a:cs typeface="Times New Roman" panose="02020603050405020304" pitchFamily="18" charset="0"/>
              </a:rPr>
              <a:t>hạn còn tương đối </a:t>
            </a:r>
            <a:r>
              <a:rPr lang="en-US" b="1" dirty="0" err="1">
                <a:solidFill>
                  <a:schemeClr val="accent6">
                    <a:lumMod val="75000"/>
                  </a:schemeClr>
                </a:solidFill>
                <a:latin typeface="Times New Roman" panose="02020603050405020304" pitchFamily="18" charset="0"/>
                <a:cs typeface="Times New Roman" panose="02020603050405020304" pitchFamily="18" charset="0"/>
              </a:rPr>
              <a:t>nguyên</a:t>
            </a:r>
            <a:r>
              <a:rPr lang="vi-VN" b="1" dirty="0">
                <a:solidFill>
                  <a:schemeClr val="accent6">
                    <a:lumMod val="75000"/>
                  </a:schemeClr>
                </a:solidFill>
                <a:latin typeface="Times New Roman" panose="02020603050405020304" pitchFamily="18" charset="0"/>
                <a:cs typeface="Times New Roman" panose="02020603050405020304" pitchFamily="18" charset="0"/>
              </a:rPr>
              <a:t> vẹn</a:t>
            </a:r>
            <a:r>
              <a:rPr lang="en-US" b="1" dirty="0">
                <a:solidFill>
                  <a:schemeClr val="accent6">
                    <a:lumMod val="75000"/>
                  </a:schemeClr>
                </a:solidFill>
                <a:latin typeface="Times New Roman" panose="02020603050405020304" pitchFamily="18" charset="0"/>
                <a:cs typeface="Times New Roman" panose="02020603050405020304" pitchFamily="18" charset="0"/>
              </a:rPr>
              <a:t>,</a:t>
            </a:r>
            <a:r>
              <a:rPr lang="vi-VN" b="1" dirty="0">
                <a:solidFill>
                  <a:schemeClr val="accent6">
                    <a:lumMod val="75000"/>
                  </a:schemeClr>
                </a:solidFill>
                <a:latin typeface="Times New Roman" panose="02020603050405020304" pitchFamily="18" charset="0"/>
                <a:cs typeface="Times New Roman" panose="02020603050405020304" pitchFamily="18" charset="0"/>
              </a:rPr>
              <a:t> các di tích còn lại đều tồn tại ở dạng các phế tích</a:t>
            </a:r>
            <a:r>
              <a:rPr lang="en-US" b="1" dirty="0">
                <a:solidFill>
                  <a:schemeClr val="accent6">
                    <a:lumMod val="75000"/>
                  </a:schemeClr>
                </a:solidFill>
                <a:latin typeface="Times New Roman" panose="02020603050405020304" pitchFamily="18" charset="0"/>
                <a:cs typeface="Times New Roman" panose="02020603050405020304" pitchFamily="18" charset="0"/>
              </a:rPr>
              <a:t>.</a:t>
            </a:r>
            <a:r>
              <a:rPr lang="vi-VN" b="1" dirty="0">
                <a:solidFill>
                  <a:schemeClr val="accent6">
                    <a:lumMod val="75000"/>
                  </a:schemeClr>
                </a:solidFill>
                <a:latin typeface="Times New Roman" panose="02020603050405020304" pitchFamily="18" charset="0"/>
                <a:cs typeface="Times New Roman" panose="02020603050405020304" pitchFamily="18" charset="0"/>
              </a:rPr>
              <a:t> </a:t>
            </a:r>
            <a:r>
              <a:rPr lang="en-US" b="1" dirty="0">
                <a:solidFill>
                  <a:schemeClr val="accent6">
                    <a:lumMod val="75000"/>
                  </a:schemeClr>
                </a:solidFill>
                <a:latin typeface="Times New Roman" panose="02020603050405020304" pitchFamily="18" charset="0"/>
                <a:cs typeface="Times New Roman" panose="02020603050405020304" pitchFamily="18" charset="0"/>
              </a:rPr>
              <a:t>N</a:t>
            </a:r>
            <a:r>
              <a:rPr lang="vi-VN" b="1" dirty="0">
                <a:solidFill>
                  <a:schemeClr val="accent6">
                    <a:lumMod val="75000"/>
                  </a:schemeClr>
                </a:solidFill>
                <a:latin typeface="Times New Roman" panose="02020603050405020304" pitchFamily="18" charset="0"/>
                <a:cs typeface="Times New Roman" panose="02020603050405020304" pitchFamily="18" charset="0"/>
              </a:rPr>
              <a:t>hững công trình này thường được xây dựng trên địa hình cao như gò</a:t>
            </a:r>
            <a:r>
              <a:rPr lang="en-US" b="1" dirty="0">
                <a:solidFill>
                  <a:schemeClr val="accent6">
                    <a:lumMod val="75000"/>
                  </a:schemeClr>
                </a:solidFill>
                <a:latin typeface="Times New Roman" panose="02020603050405020304" pitchFamily="18" charset="0"/>
                <a:cs typeface="Times New Roman" panose="02020603050405020304" pitchFamily="18" charset="0"/>
              </a:rPr>
              <a:t>,</a:t>
            </a:r>
            <a:r>
              <a:rPr lang="vi-VN" b="1" dirty="0">
                <a:solidFill>
                  <a:schemeClr val="accent6">
                    <a:lumMod val="75000"/>
                  </a:schemeClr>
                </a:solidFill>
                <a:latin typeface="Times New Roman" panose="02020603050405020304" pitchFamily="18" charset="0"/>
                <a:cs typeface="Times New Roman" panose="02020603050405020304" pitchFamily="18" charset="0"/>
              </a:rPr>
              <a:t> núi</a:t>
            </a:r>
            <a:r>
              <a:rPr lang="en-US" b="1" dirty="0">
                <a:solidFill>
                  <a:schemeClr val="accent6">
                    <a:lumMod val="75000"/>
                  </a:schemeClr>
                </a:solidFill>
                <a:latin typeface="Times New Roman" panose="02020603050405020304" pitchFamily="18" charset="0"/>
                <a:cs typeface="Times New Roman" panose="02020603050405020304" pitchFamily="18" charset="0"/>
              </a:rPr>
              <a:t>,</a:t>
            </a:r>
            <a:r>
              <a:rPr lang="vi-VN" b="1" dirty="0">
                <a:solidFill>
                  <a:schemeClr val="accent6">
                    <a:lumMod val="75000"/>
                  </a:schemeClr>
                </a:solidFill>
                <a:latin typeface="Times New Roman" panose="02020603050405020304" pitchFamily="18" charset="0"/>
                <a:cs typeface="Times New Roman" panose="02020603050405020304" pitchFamily="18" charset="0"/>
              </a:rPr>
              <a:t> có quy mô vừa và nhỏ</a:t>
            </a:r>
            <a:r>
              <a:rPr lang="en-US" b="1" dirty="0">
                <a:solidFill>
                  <a:schemeClr val="accent6">
                    <a:lumMod val="75000"/>
                  </a:schemeClr>
                </a:solidFill>
                <a:latin typeface="Times New Roman" panose="02020603050405020304" pitchFamily="18" charset="0"/>
                <a:cs typeface="Times New Roman" panose="02020603050405020304" pitchFamily="18" charset="0"/>
              </a:rPr>
              <a:t>,</a:t>
            </a:r>
            <a:r>
              <a:rPr lang="vi-VN" b="1" dirty="0">
                <a:solidFill>
                  <a:schemeClr val="accent6">
                    <a:lumMod val="75000"/>
                  </a:schemeClr>
                </a:solidFill>
                <a:latin typeface="Times New Roman" panose="02020603050405020304" pitchFamily="18" charset="0"/>
                <a:cs typeface="Times New Roman" panose="02020603050405020304" pitchFamily="18" charset="0"/>
              </a:rPr>
              <a:t> phân bố tập trung ở Thành phố Tuy Hòa và các huyện Tây Hòa</a:t>
            </a:r>
            <a:r>
              <a:rPr lang="en-US" b="1" dirty="0">
                <a:solidFill>
                  <a:schemeClr val="accent6">
                    <a:lumMod val="75000"/>
                  </a:schemeClr>
                </a:solidFill>
                <a:latin typeface="Times New Roman" panose="02020603050405020304" pitchFamily="18" charset="0"/>
                <a:cs typeface="Times New Roman" panose="02020603050405020304" pitchFamily="18" charset="0"/>
              </a:rPr>
              <a:t>,</a:t>
            </a:r>
            <a:r>
              <a:rPr lang="vi-VN" b="1" dirty="0">
                <a:solidFill>
                  <a:schemeClr val="accent6">
                    <a:lumMod val="75000"/>
                  </a:schemeClr>
                </a:solidFill>
                <a:latin typeface="Times New Roman" panose="02020603050405020304" pitchFamily="18" charset="0"/>
                <a:cs typeface="Times New Roman" panose="02020603050405020304" pitchFamily="18" charset="0"/>
              </a:rPr>
              <a:t> Phú Hòa</a:t>
            </a:r>
            <a:r>
              <a:rPr lang="en-US" b="1" dirty="0">
                <a:solidFill>
                  <a:schemeClr val="accent6">
                    <a:lumMod val="75000"/>
                  </a:schemeClr>
                </a:solidFill>
                <a:latin typeface="Times New Roman" panose="02020603050405020304" pitchFamily="18" charset="0"/>
                <a:cs typeface="Times New Roman" panose="02020603050405020304" pitchFamily="18" charset="0"/>
              </a:rPr>
              <a:t>,</a:t>
            </a:r>
            <a:r>
              <a:rPr lang="vi-VN" b="1" dirty="0">
                <a:solidFill>
                  <a:schemeClr val="accent6">
                    <a:lumMod val="75000"/>
                  </a:schemeClr>
                </a:solidFill>
                <a:latin typeface="Times New Roman" panose="02020603050405020304" pitchFamily="18" charset="0"/>
                <a:cs typeface="Times New Roman" panose="02020603050405020304" pitchFamily="18" charset="0"/>
              </a:rPr>
              <a:t> Tuy An</a:t>
            </a:r>
            <a:r>
              <a:rPr lang="en-US" b="1" dirty="0">
                <a:solidFill>
                  <a:schemeClr val="accent6">
                    <a:lumMod val="75000"/>
                  </a:schemeClr>
                </a:solidFill>
                <a:latin typeface="Times New Roman" panose="02020603050405020304" pitchFamily="18" charset="0"/>
                <a:cs typeface="Times New Roman" panose="02020603050405020304" pitchFamily="18" charset="0"/>
              </a:rPr>
              <a:t>.</a:t>
            </a:r>
            <a:r>
              <a:rPr lang="vi-VN" b="1" dirty="0">
                <a:solidFill>
                  <a:schemeClr val="accent6">
                    <a:lumMod val="75000"/>
                  </a:schemeClr>
                </a:solidFill>
                <a:latin typeface="Times New Roman" panose="02020603050405020304" pitchFamily="18" charset="0"/>
                <a:cs typeface="Times New Roman" panose="02020603050405020304" pitchFamily="18" charset="0"/>
              </a:rPr>
              <a:t> </a:t>
            </a:r>
            <a:endParaRPr lang="en-US" b="1" dirty="0">
              <a:solidFill>
                <a:schemeClr val="accent6">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818468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0BA18-6385-4D86-9797-F9FA4BDF15DD}"/>
              </a:ext>
            </a:extLst>
          </p:cNvPr>
          <p:cNvSpPr>
            <a:spLocks noGrp="1"/>
          </p:cNvSpPr>
          <p:nvPr>
            <p:ph type="title"/>
          </p:nvPr>
        </p:nvSpPr>
        <p:spPr>
          <a:xfrm>
            <a:off x="504092" y="2404941"/>
            <a:ext cx="11260016" cy="1325563"/>
          </a:xfrm>
        </p:spPr>
        <p:txBody>
          <a:bodyPr>
            <a:normAutofit fontScale="90000"/>
          </a:bodyPr>
          <a:lstStyle/>
          <a:p>
            <a:pPr algn="just"/>
            <a:r>
              <a:rPr lang="vi-VN" dirty="0"/>
              <a:t> </a:t>
            </a:r>
            <a:r>
              <a:rPr lang="en-US" sz="6000" b="1" dirty="0">
                <a:latin typeface="Times New Roman" panose="02020603050405020304" pitchFamily="18" charset="0"/>
                <a:cs typeface="Times New Roman" panose="02020603050405020304" pitchFamily="18" charset="0"/>
              </a:rPr>
              <a:t>T</a:t>
            </a:r>
            <a:r>
              <a:rPr lang="vi-VN" sz="6000" b="1" dirty="0">
                <a:latin typeface="Times New Roman" panose="02020603050405020304" pitchFamily="18" charset="0"/>
                <a:cs typeface="Times New Roman" panose="02020603050405020304" pitchFamily="18" charset="0"/>
              </a:rPr>
              <a:t>rong phạm vi khu di tích thường có các kiến trúc tôn giáo được xây dựng</a:t>
            </a:r>
            <a:r>
              <a:rPr lang="en-US" sz="6000" b="1" dirty="0">
                <a:latin typeface="Times New Roman" panose="02020603050405020304" pitchFamily="18" charset="0"/>
                <a:cs typeface="Times New Roman" panose="02020603050405020304" pitchFamily="18" charset="0"/>
              </a:rPr>
              <a:t>,</a:t>
            </a:r>
            <a:r>
              <a:rPr lang="vi-VN" sz="6000" b="1" dirty="0">
                <a:latin typeface="Times New Roman" panose="02020603050405020304" pitchFamily="18" charset="0"/>
                <a:cs typeface="Times New Roman" panose="02020603050405020304" pitchFamily="18" charset="0"/>
              </a:rPr>
              <a:t> phổ biến là miếu chùa thờ nữ thần </a:t>
            </a:r>
            <a:r>
              <a:rPr lang="en-US" sz="6000" b="1" dirty="0">
                <a:latin typeface="Times New Roman" panose="02020603050405020304" pitchFamily="18" charset="0"/>
                <a:cs typeface="Times New Roman" panose="02020603050405020304" pitchFamily="18" charset="0"/>
              </a:rPr>
              <a:t>Th</a:t>
            </a:r>
            <a:r>
              <a:rPr lang="vi-VN" sz="6000" b="1" dirty="0">
                <a:latin typeface="Times New Roman" panose="02020603050405020304" pitchFamily="18" charset="0"/>
                <a:cs typeface="Times New Roman" panose="02020603050405020304" pitchFamily="18" charset="0"/>
              </a:rPr>
              <a:t>iên </a:t>
            </a:r>
            <a:r>
              <a:rPr lang="en-US" sz="6000" b="1" dirty="0">
                <a:latin typeface="Times New Roman" panose="02020603050405020304" pitchFamily="18" charset="0"/>
                <a:cs typeface="Times New Roman" panose="02020603050405020304" pitchFamily="18" charset="0"/>
              </a:rPr>
              <a:t>Y</a:t>
            </a:r>
            <a:r>
              <a:rPr lang="vi-VN" sz="6000" b="1" dirty="0">
                <a:latin typeface="Times New Roman" panose="02020603050405020304" pitchFamily="18" charset="0"/>
                <a:cs typeface="Times New Roman" panose="02020603050405020304" pitchFamily="18" charset="0"/>
              </a:rPr>
              <a:t> A</a:t>
            </a:r>
            <a:r>
              <a:rPr lang="en-US" sz="6000" b="1" dirty="0">
                <a:latin typeface="Times New Roman" panose="02020603050405020304" pitchFamily="18" charset="0"/>
                <a:cs typeface="Times New Roman" panose="02020603050405020304" pitchFamily="18" charset="0"/>
              </a:rPr>
              <a:t>n</a:t>
            </a:r>
            <a:r>
              <a:rPr lang="vi-VN" sz="6000" b="1" dirty="0">
                <a:latin typeface="Times New Roman" panose="02020603050405020304" pitchFamily="18" charset="0"/>
                <a:cs typeface="Times New Roman" panose="02020603050405020304" pitchFamily="18" charset="0"/>
              </a:rPr>
              <a:t>a</a:t>
            </a:r>
            <a:r>
              <a:rPr lang="en-US" sz="6000" b="1" dirty="0">
                <a:latin typeface="Times New Roman" panose="02020603050405020304" pitchFamily="18" charset="0"/>
                <a:cs typeface="Times New Roman" panose="02020603050405020304" pitchFamily="18" charset="0"/>
              </a:rPr>
              <a:t>,</a:t>
            </a:r>
            <a:r>
              <a:rPr lang="vi-VN" sz="6000" b="1" dirty="0">
                <a:latin typeface="Times New Roman" panose="02020603050405020304" pitchFamily="18" charset="0"/>
                <a:cs typeface="Times New Roman" panose="02020603050405020304" pitchFamily="18" charset="0"/>
              </a:rPr>
              <a:t> một tín ngưỡng bản địa của người Chăm đ</a:t>
            </a:r>
            <a:r>
              <a:rPr lang="en-US" sz="6000" b="1" dirty="0">
                <a:latin typeface="Times New Roman" panose="02020603050405020304" pitchFamily="18" charset="0"/>
                <a:cs typeface="Times New Roman" panose="02020603050405020304" pitchFamily="18" charset="0"/>
              </a:rPr>
              <a:t>ã</a:t>
            </a:r>
            <a:r>
              <a:rPr lang="vi-VN" sz="6000" b="1" dirty="0">
                <a:latin typeface="Times New Roman" panose="02020603050405020304" pitchFamily="18" charset="0"/>
                <a:cs typeface="Times New Roman" panose="02020603050405020304" pitchFamily="18" charset="0"/>
              </a:rPr>
              <a:t> được cư dân sinh sống ở đây tiếp tục thờ cúng</a:t>
            </a:r>
            <a:r>
              <a:rPr lang="en-US" sz="6000" b="1" dirty="0">
                <a:latin typeface="Times New Roman" panose="02020603050405020304" pitchFamily="18" charset="0"/>
                <a:cs typeface="Times New Roman" panose="02020603050405020304" pitchFamily="18" charset="0"/>
              </a:rPr>
              <a:t>.</a:t>
            </a:r>
            <a:r>
              <a:rPr lang="vi-VN" sz="6000" b="1" dirty="0">
                <a:latin typeface="Times New Roman" panose="02020603050405020304" pitchFamily="18" charset="0"/>
                <a:cs typeface="Times New Roman" panose="02020603050405020304" pitchFamily="18" charset="0"/>
              </a:rPr>
              <a:t> </a:t>
            </a:r>
            <a:endParaRPr lang="en-US" sz="6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358687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7D18E-194E-4DD6-B1BA-94C8BF7DC9A6}"/>
              </a:ext>
            </a:extLst>
          </p:cNvPr>
          <p:cNvSpPr>
            <a:spLocks noGrp="1"/>
          </p:cNvSpPr>
          <p:nvPr>
            <p:ph type="title"/>
          </p:nvPr>
        </p:nvSpPr>
        <p:spPr>
          <a:xfrm>
            <a:off x="650630" y="2322879"/>
            <a:ext cx="10515600" cy="1325563"/>
          </a:xfrm>
        </p:spPr>
        <p:txBody>
          <a:bodyPr>
            <a:normAutofit fontScale="90000"/>
          </a:bodyPr>
          <a:lstStyle/>
          <a:p>
            <a:pPr algn="just"/>
            <a:r>
              <a:rPr lang="en-US" b="1" dirty="0">
                <a:latin typeface="Times New Roman" panose="02020603050405020304" pitchFamily="18" charset="0"/>
                <a:cs typeface="Times New Roman" panose="02020603050405020304" pitchFamily="18" charset="0"/>
              </a:rPr>
              <a:t>	</a:t>
            </a:r>
            <a:r>
              <a:rPr lang="en-US" b="1" dirty="0">
                <a:solidFill>
                  <a:schemeClr val="accent5">
                    <a:lumMod val="50000"/>
                  </a:schemeClr>
                </a:solidFill>
                <a:latin typeface="Times New Roman" panose="02020603050405020304" pitchFamily="18" charset="0"/>
                <a:cs typeface="Times New Roman" panose="02020603050405020304" pitchFamily="18" charset="0"/>
              </a:rPr>
              <a:t>P</a:t>
            </a:r>
            <a:r>
              <a:rPr lang="vi-VN" b="1" dirty="0">
                <a:solidFill>
                  <a:schemeClr val="accent5">
                    <a:lumMod val="50000"/>
                  </a:schemeClr>
                </a:solidFill>
                <a:latin typeface="Times New Roman" panose="02020603050405020304" pitchFamily="18" charset="0"/>
                <a:cs typeface="Times New Roman" panose="02020603050405020304" pitchFamily="18" charset="0"/>
              </a:rPr>
              <a:t>hần lớn các di tích đều tọa lạc ở hai bên bờ sông Đà Rằng</a:t>
            </a:r>
            <a:r>
              <a:rPr lang="en-US" b="1" dirty="0">
                <a:solidFill>
                  <a:schemeClr val="accent5">
                    <a:lumMod val="50000"/>
                  </a:schemeClr>
                </a:solidFill>
                <a:latin typeface="Times New Roman" panose="02020603050405020304" pitchFamily="18" charset="0"/>
                <a:cs typeface="Times New Roman" panose="02020603050405020304" pitchFamily="18" charset="0"/>
              </a:rPr>
              <a:t>,</a:t>
            </a:r>
            <a:r>
              <a:rPr lang="vi-VN" b="1" dirty="0">
                <a:solidFill>
                  <a:schemeClr val="accent5">
                    <a:lumMod val="50000"/>
                  </a:schemeClr>
                </a:solidFill>
                <a:latin typeface="Times New Roman" panose="02020603050405020304" pitchFamily="18" charset="0"/>
                <a:cs typeface="Times New Roman" panose="02020603050405020304" pitchFamily="18" charset="0"/>
              </a:rPr>
              <a:t> nổi bật nhất là </a:t>
            </a:r>
            <a:r>
              <a:rPr lang="en-US" b="1" dirty="0">
                <a:solidFill>
                  <a:schemeClr val="accent5">
                    <a:lumMod val="50000"/>
                  </a:schemeClr>
                </a:solidFill>
                <a:latin typeface="Times New Roman" panose="02020603050405020304" pitchFamily="18" charset="0"/>
                <a:cs typeface="Times New Roman" panose="02020603050405020304" pitchFamily="18" charset="0"/>
              </a:rPr>
              <a:t>T</a:t>
            </a:r>
            <a:r>
              <a:rPr lang="vi-VN" b="1" dirty="0">
                <a:solidFill>
                  <a:schemeClr val="accent5">
                    <a:lumMod val="50000"/>
                  </a:schemeClr>
                </a:solidFill>
                <a:latin typeface="Times New Roman" panose="02020603050405020304" pitchFamily="18" charset="0"/>
                <a:cs typeface="Times New Roman" panose="02020603050405020304" pitchFamily="18" charset="0"/>
              </a:rPr>
              <a:t>h</a:t>
            </a:r>
            <a:r>
              <a:rPr lang="en-US" b="1" dirty="0">
                <a:solidFill>
                  <a:schemeClr val="accent5">
                    <a:lumMod val="50000"/>
                  </a:schemeClr>
                </a:solidFill>
                <a:latin typeface="Times New Roman" panose="02020603050405020304" pitchFamily="18" charset="0"/>
                <a:cs typeface="Times New Roman" panose="02020603050405020304" pitchFamily="18" charset="0"/>
              </a:rPr>
              <a:t>á</a:t>
            </a:r>
            <a:r>
              <a:rPr lang="vi-VN" b="1" dirty="0">
                <a:solidFill>
                  <a:schemeClr val="accent5">
                    <a:lumMod val="50000"/>
                  </a:schemeClr>
                </a:solidFill>
                <a:latin typeface="Times New Roman" panose="02020603050405020304" pitchFamily="18" charset="0"/>
                <a:cs typeface="Times New Roman" panose="02020603050405020304" pitchFamily="18" charset="0"/>
              </a:rPr>
              <a:t>p Nhạn</a:t>
            </a:r>
            <a:r>
              <a:rPr lang="en-US" b="1" dirty="0">
                <a:solidFill>
                  <a:schemeClr val="accent5">
                    <a:lumMod val="50000"/>
                  </a:schemeClr>
                </a:solidFill>
                <a:latin typeface="Times New Roman" panose="02020603050405020304" pitchFamily="18" charset="0"/>
                <a:cs typeface="Times New Roman" panose="02020603050405020304" pitchFamily="18" charset="0"/>
              </a:rPr>
              <a:t>,</a:t>
            </a:r>
            <a:r>
              <a:rPr lang="vi-VN" b="1" dirty="0">
                <a:solidFill>
                  <a:schemeClr val="accent5">
                    <a:lumMod val="50000"/>
                  </a:schemeClr>
                </a:solidFill>
                <a:latin typeface="Times New Roman" panose="02020603050405020304" pitchFamily="18" charset="0"/>
                <a:cs typeface="Times New Roman" panose="02020603050405020304" pitchFamily="18" charset="0"/>
              </a:rPr>
              <a:t> </a:t>
            </a:r>
            <a:r>
              <a:rPr lang="en-US" b="1" dirty="0">
                <a:solidFill>
                  <a:schemeClr val="accent5">
                    <a:lumMod val="50000"/>
                  </a:schemeClr>
                </a:solidFill>
                <a:latin typeface="Times New Roman" panose="02020603050405020304" pitchFamily="18" charset="0"/>
                <a:cs typeface="Times New Roman" panose="02020603050405020304" pitchFamily="18" charset="0"/>
              </a:rPr>
              <a:t>T</a:t>
            </a:r>
            <a:r>
              <a:rPr lang="vi-VN" b="1" dirty="0">
                <a:solidFill>
                  <a:schemeClr val="accent5">
                    <a:lumMod val="50000"/>
                  </a:schemeClr>
                </a:solidFill>
                <a:latin typeface="Times New Roman" panose="02020603050405020304" pitchFamily="18" charset="0"/>
                <a:cs typeface="Times New Roman" panose="02020603050405020304" pitchFamily="18" charset="0"/>
              </a:rPr>
              <a:t>hành </a:t>
            </a:r>
            <a:r>
              <a:rPr lang="en-US" b="1" dirty="0">
                <a:solidFill>
                  <a:schemeClr val="accent5">
                    <a:lumMod val="50000"/>
                  </a:schemeClr>
                </a:solidFill>
                <a:latin typeface="Times New Roman" panose="02020603050405020304" pitchFamily="18" charset="0"/>
                <a:cs typeface="Times New Roman" panose="02020603050405020304" pitchFamily="18" charset="0"/>
              </a:rPr>
              <a:t>H</a:t>
            </a:r>
            <a:r>
              <a:rPr lang="vi-VN" b="1" dirty="0">
                <a:solidFill>
                  <a:schemeClr val="accent5">
                    <a:lumMod val="50000"/>
                  </a:schemeClr>
                </a:solidFill>
                <a:latin typeface="Times New Roman" panose="02020603050405020304" pitchFamily="18" charset="0"/>
                <a:cs typeface="Times New Roman" panose="02020603050405020304" pitchFamily="18" charset="0"/>
              </a:rPr>
              <a:t>ồ ở bờ </a:t>
            </a:r>
            <a:r>
              <a:rPr lang="en-US" b="1" dirty="0">
                <a:solidFill>
                  <a:schemeClr val="accent5">
                    <a:lumMod val="50000"/>
                  </a:schemeClr>
                </a:solidFill>
                <a:latin typeface="Times New Roman" panose="02020603050405020304" pitchFamily="18" charset="0"/>
                <a:cs typeface="Times New Roman" panose="02020603050405020304" pitchFamily="18" charset="0"/>
              </a:rPr>
              <a:t>b</a:t>
            </a:r>
            <a:r>
              <a:rPr lang="vi-VN" b="1" dirty="0">
                <a:solidFill>
                  <a:schemeClr val="accent5">
                    <a:lumMod val="50000"/>
                  </a:schemeClr>
                </a:solidFill>
                <a:latin typeface="Times New Roman" panose="02020603050405020304" pitchFamily="18" charset="0"/>
                <a:cs typeface="Times New Roman" panose="02020603050405020304" pitchFamily="18" charset="0"/>
              </a:rPr>
              <a:t>ắc</a:t>
            </a:r>
            <a:r>
              <a:rPr lang="en-US" b="1" dirty="0">
                <a:solidFill>
                  <a:schemeClr val="accent5">
                    <a:lumMod val="50000"/>
                  </a:schemeClr>
                </a:solidFill>
                <a:latin typeface="Times New Roman" panose="02020603050405020304" pitchFamily="18" charset="0"/>
                <a:cs typeface="Times New Roman" panose="02020603050405020304" pitchFamily="18" charset="0"/>
              </a:rPr>
              <a:t>,</a:t>
            </a:r>
            <a:r>
              <a:rPr lang="vi-VN" b="1" dirty="0">
                <a:solidFill>
                  <a:schemeClr val="accent5">
                    <a:lumMod val="50000"/>
                  </a:schemeClr>
                </a:solidFill>
                <a:latin typeface="Times New Roman" panose="02020603050405020304" pitchFamily="18" charset="0"/>
                <a:cs typeface="Times New Roman" panose="02020603050405020304" pitchFamily="18" charset="0"/>
              </a:rPr>
              <a:t> tháp Chăm Đông </a:t>
            </a:r>
            <a:r>
              <a:rPr lang="en-US" b="1" dirty="0">
                <a:solidFill>
                  <a:schemeClr val="accent5">
                    <a:lumMod val="50000"/>
                  </a:schemeClr>
                </a:solidFill>
                <a:latin typeface="Times New Roman" panose="02020603050405020304" pitchFamily="18" charset="0"/>
                <a:cs typeface="Times New Roman" panose="02020603050405020304" pitchFamily="18" charset="0"/>
              </a:rPr>
              <a:t>T</a:t>
            </a:r>
            <a:r>
              <a:rPr lang="vi-VN" b="1" dirty="0">
                <a:solidFill>
                  <a:schemeClr val="accent5">
                    <a:lumMod val="50000"/>
                  </a:schemeClr>
                </a:solidFill>
                <a:latin typeface="Times New Roman" panose="02020603050405020304" pitchFamily="18" charset="0"/>
                <a:cs typeface="Times New Roman" panose="02020603050405020304" pitchFamily="18" charset="0"/>
              </a:rPr>
              <a:t>ác và tháp Chăm Núi Bà ở bờ Nam</a:t>
            </a:r>
            <a:r>
              <a:rPr lang="en-US" b="1" dirty="0">
                <a:solidFill>
                  <a:schemeClr val="accent5">
                    <a:lumMod val="50000"/>
                  </a:schemeClr>
                </a:solidFill>
                <a:latin typeface="Times New Roman" panose="02020603050405020304" pitchFamily="18" charset="0"/>
                <a:cs typeface="Times New Roman" panose="02020603050405020304" pitchFamily="18" charset="0"/>
              </a:rPr>
              <a:t>.</a:t>
            </a:r>
            <a:r>
              <a:rPr lang="vi-VN" b="1" dirty="0">
                <a:solidFill>
                  <a:schemeClr val="accent5">
                    <a:lumMod val="50000"/>
                  </a:schemeClr>
                </a:solidFill>
                <a:latin typeface="Times New Roman" panose="02020603050405020304" pitchFamily="18" charset="0"/>
                <a:cs typeface="Times New Roman" panose="02020603050405020304" pitchFamily="18" charset="0"/>
              </a:rPr>
              <a:t> </a:t>
            </a:r>
            <a:r>
              <a:rPr lang="en-US" b="1" dirty="0">
                <a:solidFill>
                  <a:schemeClr val="accent5">
                    <a:lumMod val="50000"/>
                  </a:schemeClr>
                </a:solidFill>
                <a:latin typeface="Times New Roman" panose="02020603050405020304" pitchFamily="18" charset="0"/>
                <a:cs typeface="Times New Roman" panose="02020603050405020304" pitchFamily="18" charset="0"/>
              </a:rPr>
              <a:t>T</a:t>
            </a:r>
            <a:r>
              <a:rPr lang="vi-VN" b="1" dirty="0">
                <a:solidFill>
                  <a:schemeClr val="accent5">
                    <a:lumMod val="50000"/>
                  </a:schemeClr>
                </a:solidFill>
                <a:latin typeface="Times New Roman" panose="02020603050405020304" pitchFamily="18" charset="0"/>
                <a:cs typeface="Times New Roman" panose="02020603050405020304" pitchFamily="18" charset="0"/>
              </a:rPr>
              <a:t>háp Chăm Đông tác đối ứng với th</a:t>
            </a:r>
            <a:r>
              <a:rPr lang="en-US" b="1" dirty="0">
                <a:solidFill>
                  <a:schemeClr val="accent5">
                    <a:lumMod val="50000"/>
                  </a:schemeClr>
                </a:solidFill>
                <a:latin typeface="Times New Roman" panose="02020603050405020304" pitchFamily="18" charset="0"/>
                <a:cs typeface="Times New Roman" panose="02020603050405020304" pitchFamily="18" charset="0"/>
              </a:rPr>
              <a:t>á</a:t>
            </a:r>
            <a:r>
              <a:rPr lang="vi-VN" b="1" dirty="0">
                <a:solidFill>
                  <a:schemeClr val="accent5">
                    <a:lumMod val="50000"/>
                  </a:schemeClr>
                </a:solidFill>
                <a:latin typeface="Times New Roman" panose="02020603050405020304" pitchFamily="18" charset="0"/>
                <a:cs typeface="Times New Roman" panose="02020603050405020304" pitchFamily="18" charset="0"/>
              </a:rPr>
              <a:t>p Nhạn ở gần cửa biển </a:t>
            </a:r>
            <a:r>
              <a:rPr lang="en-US" b="1" dirty="0" err="1">
                <a:solidFill>
                  <a:schemeClr val="accent5">
                    <a:lumMod val="50000"/>
                  </a:schemeClr>
                </a:solidFill>
                <a:latin typeface="Times New Roman" panose="02020603050405020304" pitchFamily="18" charset="0"/>
                <a:cs typeface="Times New Roman" panose="02020603050405020304" pitchFamily="18" charset="0"/>
              </a:rPr>
              <a:t>Đà</a:t>
            </a:r>
            <a:r>
              <a:rPr lang="vi-VN" b="1" dirty="0">
                <a:solidFill>
                  <a:schemeClr val="accent5">
                    <a:lumMod val="50000"/>
                  </a:schemeClr>
                </a:solidFill>
                <a:latin typeface="Times New Roman" panose="02020603050405020304" pitchFamily="18" charset="0"/>
                <a:cs typeface="Times New Roman" panose="02020603050405020304" pitchFamily="18" charset="0"/>
              </a:rPr>
              <a:t> </a:t>
            </a:r>
            <a:r>
              <a:rPr lang="en-US" b="1" dirty="0">
                <a:solidFill>
                  <a:schemeClr val="accent5">
                    <a:lumMod val="50000"/>
                  </a:schemeClr>
                </a:solidFill>
                <a:latin typeface="Times New Roman" panose="02020603050405020304" pitchFamily="18" charset="0"/>
                <a:cs typeface="Times New Roman" panose="02020603050405020304" pitchFamily="18" charset="0"/>
              </a:rPr>
              <a:t>D</a:t>
            </a:r>
            <a:r>
              <a:rPr lang="vi-VN" b="1" dirty="0">
                <a:solidFill>
                  <a:schemeClr val="accent5">
                    <a:lumMod val="50000"/>
                  </a:schemeClr>
                </a:solidFill>
                <a:latin typeface="Times New Roman" panose="02020603050405020304" pitchFamily="18" charset="0"/>
                <a:cs typeface="Times New Roman" panose="02020603050405020304" pitchFamily="18" charset="0"/>
              </a:rPr>
              <a:t>iễn</a:t>
            </a:r>
            <a:r>
              <a:rPr lang="en-US" b="1" dirty="0">
                <a:solidFill>
                  <a:schemeClr val="accent5">
                    <a:lumMod val="50000"/>
                  </a:schemeClr>
                </a:solidFill>
                <a:latin typeface="Times New Roman" panose="02020603050405020304" pitchFamily="18" charset="0"/>
                <a:cs typeface="Times New Roman" panose="02020603050405020304" pitchFamily="18" charset="0"/>
              </a:rPr>
              <a:t>;</a:t>
            </a:r>
            <a:r>
              <a:rPr lang="vi-VN" b="1" dirty="0">
                <a:solidFill>
                  <a:schemeClr val="accent5">
                    <a:lumMod val="50000"/>
                  </a:schemeClr>
                </a:solidFill>
                <a:latin typeface="Times New Roman" panose="02020603050405020304" pitchFamily="18" charset="0"/>
                <a:cs typeface="Times New Roman" panose="02020603050405020304" pitchFamily="18" charset="0"/>
              </a:rPr>
              <a:t> tháp Chăm Núi Bà đối ứng với </a:t>
            </a:r>
            <a:r>
              <a:rPr lang="en-US" b="1" dirty="0">
                <a:solidFill>
                  <a:schemeClr val="accent5">
                    <a:lumMod val="50000"/>
                  </a:schemeClr>
                </a:solidFill>
                <a:latin typeface="Times New Roman" panose="02020603050405020304" pitchFamily="18" charset="0"/>
                <a:cs typeface="Times New Roman" panose="02020603050405020304" pitchFamily="18" charset="0"/>
              </a:rPr>
              <a:t>T</a:t>
            </a:r>
            <a:r>
              <a:rPr lang="vi-VN" b="1" dirty="0">
                <a:solidFill>
                  <a:schemeClr val="accent5">
                    <a:lumMod val="50000"/>
                  </a:schemeClr>
                </a:solidFill>
                <a:latin typeface="Times New Roman" panose="02020603050405020304" pitchFamily="18" charset="0"/>
                <a:cs typeface="Times New Roman" panose="02020603050405020304" pitchFamily="18" charset="0"/>
              </a:rPr>
              <a:t>hành Hồ ở </a:t>
            </a:r>
            <a:r>
              <a:rPr lang="en-US" b="1" dirty="0" err="1">
                <a:solidFill>
                  <a:schemeClr val="accent5">
                    <a:lumMod val="50000"/>
                  </a:schemeClr>
                </a:solidFill>
                <a:latin typeface="Times New Roman" panose="02020603050405020304" pitchFamily="18" charset="0"/>
                <a:cs typeface="Times New Roman" panose="02020603050405020304" pitchFamily="18" charset="0"/>
              </a:rPr>
              <a:t>hạ</a:t>
            </a:r>
            <a:r>
              <a:rPr lang="vi-VN" b="1" dirty="0">
                <a:solidFill>
                  <a:schemeClr val="accent5">
                    <a:lumMod val="50000"/>
                  </a:schemeClr>
                </a:solidFill>
                <a:latin typeface="Times New Roman" panose="02020603050405020304" pitchFamily="18" charset="0"/>
                <a:cs typeface="Times New Roman" panose="02020603050405020304" pitchFamily="18" charset="0"/>
              </a:rPr>
              <a:t> </a:t>
            </a:r>
            <a:r>
              <a:rPr lang="en-US" b="1" dirty="0">
                <a:solidFill>
                  <a:schemeClr val="accent5">
                    <a:lumMod val="50000"/>
                  </a:schemeClr>
                </a:solidFill>
                <a:latin typeface="Times New Roman" panose="02020603050405020304" pitchFamily="18" charset="0"/>
                <a:cs typeface="Times New Roman" panose="02020603050405020304" pitchFamily="18" charset="0"/>
              </a:rPr>
              <a:t>l</a:t>
            </a:r>
            <a:r>
              <a:rPr lang="vi-VN" b="1" dirty="0">
                <a:solidFill>
                  <a:schemeClr val="accent5">
                    <a:lumMod val="50000"/>
                  </a:schemeClr>
                </a:solidFill>
                <a:latin typeface="Times New Roman" panose="02020603050405020304" pitchFamily="18" charset="0"/>
                <a:cs typeface="Times New Roman" panose="02020603050405020304" pitchFamily="18" charset="0"/>
              </a:rPr>
              <a:t>ưu </a:t>
            </a:r>
            <a:r>
              <a:rPr lang="en-US" b="1" dirty="0">
                <a:solidFill>
                  <a:schemeClr val="accent5">
                    <a:lumMod val="50000"/>
                  </a:schemeClr>
                </a:solidFill>
                <a:latin typeface="Times New Roman" panose="02020603050405020304" pitchFamily="18" charset="0"/>
                <a:cs typeface="Times New Roman" panose="02020603050405020304" pitchFamily="18" charset="0"/>
              </a:rPr>
              <a:t>s</a:t>
            </a:r>
            <a:r>
              <a:rPr lang="vi-VN" b="1" dirty="0">
                <a:solidFill>
                  <a:schemeClr val="accent5">
                    <a:lumMod val="50000"/>
                  </a:schemeClr>
                </a:solidFill>
                <a:latin typeface="Times New Roman" panose="02020603050405020304" pitchFamily="18" charset="0"/>
                <a:cs typeface="Times New Roman" panose="02020603050405020304" pitchFamily="18" charset="0"/>
              </a:rPr>
              <a:t>ông Đà Rằng và cùng lấy Sông Đà Rằng làm trục đối xứng</a:t>
            </a:r>
            <a:r>
              <a:rPr lang="en-US" b="1" dirty="0">
                <a:solidFill>
                  <a:schemeClr val="accent5">
                    <a:lumMod val="50000"/>
                  </a:scheme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1313152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856BC-FA44-4E92-9582-0864477D3A47}"/>
              </a:ext>
            </a:extLst>
          </p:cNvPr>
          <p:cNvSpPr>
            <a:spLocks noGrp="1"/>
          </p:cNvSpPr>
          <p:nvPr>
            <p:ph type="title"/>
          </p:nvPr>
        </p:nvSpPr>
        <p:spPr>
          <a:xfrm>
            <a:off x="838200" y="1027905"/>
            <a:ext cx="10515600" cy="1325563"/>
          </a:xfrm>
        </p:spPr>
        <p:txBody>
          <a:bodyPr>
            <a:normAutofit fontScale="90000"/>
          </a:bodyPr>
          <a:lstStyle/>
          <a:p>
            <a:r>
              <a:rPr lang="en-US" sz="6000" b="1" dirty="0">
                <a:solidFill>
                  <a:srgbClr val="7030A0"/>
                </a:solidFill>
              </a:rPr>
              <a:t>*</a:t>
            </a:r>
            <a:r>
              <a:rPr lang="en-US" sz="6000" b="1" dirty="0" err="1">
                <a:solidFill>
                  <a:srgbClr val="7030A0"/>
                </a:solidFill>
              </a:rPr>
              <a:t>khởi</a:t>
            </a:r>
            <a:r>
              <a:rPr lang="en-US" sz="6000" b="1" dirty="0">
                <a:solidFill>
                  <a:srgbClr val="7030A0"/>
                </a:solidFill>
              </a:rPr>
              <a:t> </a:t>
            </a:r>
            <a:r>
              <a:rPr lang="en-US" sz="6000" b="1" dirty="0" err="1">
                <a:solidFill>
                  <a:srgbClr val="7030A0"/>
                </a:solidFill>
              </a:rPr>
              <a:t>động</a:t>
            </a:r>
            <a:r>
              <a:rPr lang="en-US" sz="6000" b="1" dirty="0">
                <a:solidFill>
                  <a:srgbClr val="7030A0"/>
                </a:solidFill>
              </a:rPr>
              <a:t> </a:t>
            </a:r>
            <a:br>
              <a:rPr lang="en-US" dirty="0"/>
            </a:br>
            <a:r>
              <a:rPr lang="en-US" b="1" i="1" dirty="0" err="1">
                <a:solidFill>
                  <a:srgbClr val="C00000"/>
                </a:solidFill>
              </a:rPr>
              <a:t>Hãy</a:t>
            </a:r>
            <a:r>
              <a:rPr lang="en-US" b="1" i="1" dirty="0">
                <a:solidFill>
                  <a:srgbClr val="C00000"/>
                </a:solidFill>
              </a:rPr>
              <a:t> </a:t>
            </a:r>
            <a:r>
              <a:rPr lang="en-US" b="1" i="1" dirty="0" err="1">
                <a:solidFill>
                  <a:srgbClr val="C00000"/>
                </a:solidFill>
              </a:rPr>
              <a:t>kể</a:t>
            </a:r>
            <a:r>
              <a:rPr lang="en-US" b="1" i="1" dirty="0">
                <a:solidFill>
                  <a:srgbClr val="C00000"/>
                </a:solidFill>
              </a:rPr>
              <a:t> </a:t>
            </a:r>
            <a:r>
              <a:rPr lang="en-US" b="1" i="1" dirty="0" err="1">
                <a:solidFill>
                  <a:srgbClr val="C00000"/>
                </a:solidFill>
              </a:rPr>
              <a:t>tên</a:t>
            </a:r>
            <a:r>
              <a:rPr lang="en-US" b="1" i="1" dirty="0">
                <a:solidFill>
                  <a:srgbClr val="C00000"/>
                </a:solidFill>
              </a:rPr>
              <a:t> </a:t>
            </a:r>
            <a:r>
              <a:rPr lang="en-US" b="1" i="1" dirty="0" err="1">
                <a:solidFill>
                  <a:srgbClr val="C00000"/>
                </a:solidFill>
              </a:rPr>
              <a:t>những</a:t>
            </a:r>
            <a:r>
              <a:rPr lang="en-US" b="1" i="1" dirty="0">
                <a:solidFill>
                  <a:srgbClr val="C00000"/>
                </a:solidFill>
              </a:rPr>
              <a:t> di </a:t>
            </a:r>
            <a:r>
              <a:rPr lang="en-US" b="1" i="1" dirty="0" err="1">
                <a:solidFill>
                  <a:srgbClr val="C00000"/>
                </a:solidFill>
              </a:rPr>
              <a:t>tích</a:t>
            </a:r>
            <a:r>
              <a:rPr lang="en-US" b="1" i="1" dirty="0">
                <a:solidFill>
                  <a:srgbClr val="C00000"/>
                </a:solidFill>
              </a:rPr>
              <a:t> </a:t>
            </a:r>
            <a:r>
              <a:rPr lang="en-US" b="1" i="1" dirty="0" err="1">
                <a:solidFill>
                  <a:srgbClr val="C00000"/>
                </a:solidFill>
              </a:rPr>
              <a:t>lịch</a:t>
            </a:r>
            <a:r>
              <a:rPr lang="en-US" b="1" i="1" dirty="0">
                <a:solidFill>
                  <a:srgbClr val="C00000"/>
                </a:solidFill>
              </a:rPr>
              <a:t> </a:t>
            </a:r>
            <a:r>
              <a:rPr lang="en-US" b="1" i="1" dirty="0" err="1">
                <a:solidFill>
                  <a:srgbClr val="C00000"/>
                </a:solidFill>
              </a:rPr>
              <a:t>sử</a:t>
            </a:r>
            <a:r>
              <a:rPr lang="en-US" b="1" i="1" dirty="0">
                <a:solidFill>
                  <a:srgbClr val="C00000"/>
                </a:solidFill>
              </a:rPr>
              <a:t> </a:t>
            </a:r>
            <a:r>
              <a:rPr lang="en-US" b="1" i="1" dirty="0" err="1">
                <a:solidFill>
                  <a:srgbClr val="C00000"/>
                </a:solidFill>
              </a:rPr>
              <a:t>thời</a:t>
            </a:r>
            <a:r>
              <a:rPr lang="en-US" b="1" i="1" dirty="0">
                <a:solidFill>
                  <a:srgbClr val="C00000"/>
                </a:solidFill>
              </a:rPr>
              <a:t> </a:t>
            </a:r>
            <a:r>
              <a:rPr lang="en-US" b="1" i="1" dirty="0" err="1">
                <a:solidFill>
                  <a:srgbClr val="C00000"/>
                </a:solidFill>
              </a:rPr>
              <a:t>Chăm</a:t>
            </a:r>
            <a:r>
              <a:rPr lang="en-US" b="1" i="1" dirty="0">
                <a:solidFill>
                  <a:srgbClr val="C00000"/>
                </a:solidFill>
              </a:rPr>
              <a:t> Pa ở </a:t>
            </a:r>
            <a:r>
              <a:rPr lang="en-US" b="1" i="1" dirty="0" err="1">
                <a:solidFill>
                  <a:srgbClr val="C00000"/>
                </a:solidFill>
              </a:rPr>
              <a:t>Phú</a:t>
            </a:r>
            <a:r>
              <a:rPr lang="en-US" b="1" i="1" dirty="0">
                <a:solidFill>
                  <a:srgbClr val="C00000"/>
                </a:solidFill>
              </a:rPr>
              <a:t> </a:t>
            </a:r>
            <a:r>
              <a:rPr lang="en-US" b="1" i="1" dirty="0" err="1">
                <a:solidFill>
                  <a:srgbClr val="C00000"/>
                </a:solidFill>
              </a:rPr>
              <a:t>Yên</a:t>
            </a:r>
            <a:r>
              <a:rPr lang="en-US" b="1" i="1" dirty="0">
                <a:solidFill>
                  <a:srgbClr val="C00000"/>
                </a:solidFill>
              </a:rPr>
              <a:t> </a:t>
            </a:r>
            <a:r>
              <a:rPr lang="en-US" b="1" i="1" dirty="0" err="1">
                <a:solidFill>
                  <a:srgbClr val="C00000"/>
                </a:solidFill>
              </a:rPr>
              <a:t>mà</a:t>
            </a:r>
            <a:r>
              <a:rPr lang="en-US" b="1" i="1" dirty="0">
                <a:solidFill>
                  <a:srgbClr val="C00000"/>
                </a:solidFill>
              </a:rPr>
              <a:t> </a:t>
            </a:r>
            <a:r>
              <a:rPr lang="en-US" b="1" i="1" dirty="0" err="1">
                <a:solidFill>
                  <a:srgbClr val="C00000"/>
                </a:solidFill>
              </a:rPr>
              <a:t>em</a:t>
            </a:r>
            <a:r>
              <a:rPr lang="en-US" b="1" i="1" dirty="0">
                <a:solidFill>
                  <a:srgbClr val="C00000"/>
                </a:solidFill>
              </a:rPr>
              <a:t> </a:t>
            </a:r>
            <a:r>
              <a:rPr lang="en-US" b="1" i="1" dirty="0" err="1">
                <a:solidFill>
                  <a:srgbClr val="C00000"/>
                </a:solidFill>
              </a:rPr>
              <a:t>biết</a:t>
            </a:r>
            <a:r>
              <a:rPr lang="en-US" b="1" i="1" dirty="0">
                <a:solidFill>
                  <a:srgbClr val="C00000"/>
                </a:solidFill>
              </a:rPr>
              <a:t>?</a:t>
            </a:r>
            <a:br>
              <a:rPr lang="en-US" dirty="0"/>
            </a:br>
            <a:endParaRPr lang="en-US" dirty="0"/>
          </a:p>
        </p:txBody>
      </p:sp>
      <p:pic>
        <p:nvPicPr>
          <p:cNvPr id="1026" name="Picture 2" descr="https://tckt.hn.ss.bfcplatform.vn/2022/06/22A06021.jpg">
            <a:extLst>
              <a:ext uri="{FF2B5EF4-FFF2-40B4-BE49-F238E27FC236}">
                <a16:creationId xmlns:a16="http://schemas.microsoft.com/office/drawing/2014/main" id="{95E3BBAA-4D0E-4C69-AA32-56F86E2B5CE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6186" y="2523332"/>
            <a:ext cx="3516922" cy="415882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D3B9B0E-317D-472F-95BE-E1A0B485F97C}"/>
              </a:ext>
            </a:extLst>
          </p:cNvPr>
          <p:cNvPicPr>
            <a:picLocks noChangeAspect="1"/>
          </p:cNvPicPr>
          <p:nvPr/>
        </p:nvPicPr>
        <p:blipFill>
          <a:blip r:embed="rId3"/>
          <a:stretch>
            <a:fillRect/>
          </a:stretch>
        </p:blipFill>
        <p:spPr>
          <a:xfrm>
            <a:off x="3938951" y="2523332"/>
            <a:ext cx="3634155" cy="5940728"/>
          </a:xfrm>
          <a:prstGeom prst="rect">
            <a:avLst/>
          </a:prstGeom>
        </p:spPr>
      </p:pic>
      <p:pic>
        <p:nvPicPr>
          <p:cNvPr id="6" name="Picture 5">
            <a:extLst>
              <a:ext uri="{FF2B5EF4-FFF2-40B4-BE49-F238E27FC236}">
                <a16:creationId xmlns:a16="http://schemas.microsoft.com/office/drawing/2014/main" id="{E1A76134-5DB2-4C67-8598-369E80C7F17E}"/>
              </a:ext>
            </a:extLst>
          </p:cNvPr>
          <p:cNvPicPr>
            <a:picLocks noChangeAspect="1"/>
          </p:cNvPicPr>
          <p:nvPr/>
        </p:nvPicPr>
        <p:blipFill>
          <a:blip r:embed="rId4"/>
          <a:stretch>
            <a:fillRect/>
          </a:stretch>
        </p:blipFill>
        <p:spPr>
          <a:xfrm>
            <a:off x="7899366" y="2523333"/>
            <a:ext cx="4023002" cy="6902022"/>
          </a:xfrm>
          <a:prstGeom prst="rect">
            <a:avLst/>
          </a:prstGeom>
        </p:spPr>
      </p:pic>
    </p:spTree>
    <p:extLst>
      <p:ext uri="{BB962C8B-B14F-4D97-AF65-F5344CB8AC3E}">
        <p14:creationId xmlns:p14="http://schemas.microsoft.com/office/powerpoint/2010/main" val="3091384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1000"/>
                                        <p:tgtEl>
                                          <p:spTgt spid="1026"/>
                                        </p:tgtEl>
                                      </p:cBhvr>
                                    </p:animEffect>
                                    <p:anim calcmode="lin" valueType="num">
                                      <p:cBhvr>
                                        <p:cTn id="14" dur="1000" fill="hold"/>
                                        <p:tgtEl>
                                          <p:spTgt spid="1026"/>
                                        </p:tgtEl>
                                        <p:attrNameLst>
                                          <p:attrName>ppt_x</p:attrName>
                                        </p:attrNameLst>
                                      </p:cBhvr>
                                      <p:tavLst>
                                        <p:tav tm="0">
                                          <p:val>
                                            <p:strVal val="#ppt_x"/>
                                          </p:val>
                                        </p:tav>
                                        <p:tav tm="100000">
                                          <p:val>
                                            <p:strVal val="#ppt_x"/>
                                          </p:val>
                                        </p:tav>
                                      </p:tavLst>
                                    </p:anim>
                                    <p:anim calcmode="lin" valueType="num">
                                      <p:cBhvr>
                                        <p:cTn id="15" dur="1000" fill="hold"/>
                                        <p:tgtEl>
                                          <p:spTgt spid="1026"/>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228DF-2E64-45DF-92A2-42FEC33EFA41}"/>
              </a:ext>
            </a:extLst>
          </p:cNvPr>
          <p:cNvSpPr>
            <a:spLocks noGrp="1"/>
          </p:cNvSpPr>
          <p:nvPr>
            <p:ph type="title"/>
          </p:nvPr>
        </p:nvSpPr>
        <p:spPr/>
        <p:txBody>
          <a:bodyPr>
            <a:normAutofit/>
          </a:bodyPr>
          <a:lstStyle/>
          <a:p>
            <a:r>
              <a:rPr lang="en-US" sz="5400" b="1" dirty="0">
                <a:solidFill>
                  <a:srgbClr val="7030A0"/>
                </a:solidFill>
              </a:rPr>
              <a:t>*</a:t>
            </a:r>
            <a:r>
              <a:rPr lang="en-US" sz="5400" b="1" dirty="0" err="1">
                <a:solidFill>
                  <a:srgbClr val="7030A0"/>
                </a:solidFill>
              </a:rPr>
              <a:t>luyện</a:t>
            </a:r>
            <a:r>
              <a:rPr lang="en-US" sz="5400" b="1" dirty="0">
                <a:solidFill>
                  <a:srgbClr val="7030A0"/>
                </a:solidFill>
              </a:rPr>
              <a:t> </a:t>
            </a:r>
            <a:r>
              <a:rPr lang="en-US" sz="5400" b="1" dirty="0" err="1">
                <a:solidFill>
                  <a:srgbClr val="7030A0"/>
                </a:solidFill>
              </a:rPr>
              <a:t>tập</a:t>
            </a:r>
            <a:endParaRPr lang="en-US" sz="5400" b="1" dirty="0">
              <a:solidFill>
                <a:srgbClr val="7030A0"/>
              </a:solidFill>
            </a:endParaRPr>
          </a:p>
        </p:txBody>
      </p:sp>
      <p:sp>
        <p:nvSpPr>
          <p:cNvPr id="3" name="Content Placeholder 2">
            <a:extLst>
              <a:ext uri="{FF2B5EF4-FFF2-40B4-BE49-F238E27FC236}">
                <a16:creationId xmlns:a16="http://schemas.microsoft.com/office/drawing/2014/main" id="{6F7E8418-5523-404F-BA71-19783D6B9CAB}"/>
              </a:ext>
            </a:extLst>
          </p:cNvPr>
          <p:cNvSpPr>
            <a:spLocks noGrp="1"/>
          </p:cNvSpPr>
          <p:nvPr>
            <p:ph idx="1"/>
          </p:nvPr>
        </p:nvSpPr>
        <p:spPr/>
        <p:txBody>
          <a:bodyPr>
            <a:normAutofit/>
          </a:bodyPr>
          <a:lstStyle/>
          <a:p>
            <a:pPr marL="0" indent="0">
              <a:buNone/>
            </a:pPr>
            <a:r>
              <a:rPr lang="vi-VN" sz="5400" i="1" dirty="0">
                <a:solidFill>
                  <a:srgbClr val="C00000"/>
                </a:solidFill>
                <a:latin typeface="Times New Roman" panose="02020603050405020304" pitchFamily="18" charset="0"/>
                <a:cs typeface="Times New Roman" panose="02020603050405020304" pitchFamily="18" charset="0"/>
              </a:rPr>
              <a:t>1</a:t>
            </a:r>
            <a:r>
              <a:rPr lang="en-US" sz="5400" i="1" dirty="0">
                <a:solidFill>
                  <a:srgbClr val="C00000"/>
                </a:solidFill>
                <a:latin typeface="Times New Roman" panose="02020603050405020304" pitchFamily="18" charset="0"/>
                <a:cs typeface="Times New Roman" panose="02020603050405020304" pitchFamily="18" charset="0"/>
              </a:rPr>
              <a:t>.</a:t>
            </a:r>
            <a:r>
              <a:rPr lang="vi-VN" sz="5400" i="1" dirty="0">
                <a:solidFill>
                  <a:srgbClr val="C00000"/>
                </a:solidFill>
                <a:latin typeface="Times New Roman" panose="02020603050405020304" pitchFamily="18" charset="0"/>
                <a:cs typeface="Times New Roman" panose="02020603050405020304" pitchFamily="18" charset="0"/>
              </a:rPr>
              <a:t> Quan sát lược đồ hành chính tỉnh Phú Yên xác định vị trí các di tích lịch sử thời Chăm Pa mà em đã học</a:t>
            </a:r>
            <a:r>
              <a:rPr lang="en-US" sz="5400" i="1" dirty="0">
                <a:solidFill>
                  <a:srgbClr val="C0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047646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ban do tinh phu yen moi nhat scaled - BẢN ĐỒ HÀNH CHÍNH TỈNH PHÚ YÊN &amp;amp; THÔNG TIN QUY HOẠCH PHÚ YÊN MỚI NHẤT">
            <a:extLst>
              <a:ext uri="{FF2B5EF4-FFF2-40B4-BE49-F238E27FC236}">
                <a16:creationId xmlns:a16="http://schemas.microsoft.com/office/drawing/2014/main" id="{C215C9C6-3B34-41F7-A848-CF61381753C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7908" y="152400"/>
            <a:ext cx="11805137" cy="6435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78500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F88B2-7E59-4342-BB11-DF4E0E08D070}"/>
              </a:ext>
            </a:extLst>
          </p:cNvPr>
          <p:cNvSpPr>
            <a:spLocks noGrp="1"/>
          </p:cNvSpPr>
          <p:nvPr>
            <p:ph type="title"/>
          </p:nvPr>
        </p:nvSpPr>
        <p:spPr>
          <a:xfrm>
            <a:off x="457200" y="693370"/>
            <a:ext cx="11558953" cy="1325563"/>
          </a:xfrm>
        </p:spPr>
        <p:txBody>
          <a:bodyPr>
            <a:noAutofit/>
          </a:bodyPr>
          <a:lstStyle/>
          <a:p>
            <a:r>
              <a:rPr lang="en-US" sz="4000" b="1" i="1" dirty="0">
                <a:solidFill>
                  <a:srgbClr val="C00000"/>
                </a:solidFill>
              </a:rPr>
              <a:t> 2. </a:t>
            </a:r>
            <a:r>
              <a:rPr lang="en-US" sz="4000" b="1" i="1" dirty="0" err="1">
                <a:solidFill>
                  <a:srgbClr val="C00000"/>
                </a:solidFill>
              </a:rPr>
              <a:t>Tìm</a:t>
            </a:r>
            <a:r>
              <a:rPr lang="en-US" sz="4000" b="1" i="1" dirty="0">
                <a:solidFill>
                  <a:srgbClr val="C00000"/>
                </a:solidFill>
              </a:rPr>
              <a:t> </a:t>
            </a:r>
            <a:r>
              <a:rPr lang="en-US" sz="4000" b="1" i="1" dirty="0" err="1">
                <a:solidFill>
                  <a:srgbClr val="C00000"/>
                </a:solidFill>
              </a:rPr>
              <a:t>hiểu</a:t>
            </a:r>
            <a:r>
              <a:rPr lang="en-US" sz="4000" b="1" i="1" dirty="0">
                <a:solidFill>
                  <a:srgbClr val="C00000"/>
                </a:solidFill>
              </a:rPr>
              <a:t>, </a:t>
            </a:r>
            <a:r>
              <a:rPr lang="en-US" sz="4000" b="1" i="1" dirty="0" err="1">
                <a:solidFill>
                  <a:srgbClr val="C00000"/>
                </a:solidFill>
              </a:rPr>
              <a:t>lập</a:t>
            </a:r>
            <a:r>
              <a:rPr lang="en-US" sz="4000" b="1" i="1" dirty="0">
                <a:solidFill>
                  <a:srgbClr val="C00000"/>
                </a:solidFill>
              </a:rPr>
              <a:t> </a:t>
            </a:r>
            <a:r>
              <a:rPr lang="en-US" sz="4000" b="1" i="1" dirty="0" err="1">
                <a:solidFill>
                  <a:srgbClr val="C00000"/>
                </a:solidFill>
              </a:rPr>
              <a:t>bảng</a:t>
            </a:r>
            <a:r>
              <a:rPr lang="en-US" sz="4000" b="1" i="1" dirty="0">
                <a:solidFill>
                  <a:srgbClr val="C00000"/>
                </a:solidFill>
              </a:rPr>
              <a:t> </a:t>
            </a:r>
            <a:r>
              <a:rPr lang="en-US" sz="4000" b="1" i="1" dirty="0" err="1">
                <a:solidFill>
                  <a:srgbClr val="C00000"/>
                </a:solidFill>
              </a:rPr>
              <a:t>thống</a:t>
            </a:r>
            <a:r>
              <a:rPr lang="en-US" sz="4000" b="1" i="1" dirty="0">
                <a:solidFill>
                  <a:srgbClr val="C00000"/>
                </a:solidFill>
              </a:rPr>
              <a:t> </a:t>
            </a:r>
            <a:r>
              <a:rPr lang="en-US" sz="4000" b="1" i="1" dirty="0" err="1">
                <a:solidFill>
                  <a:srgbClr val="C00000"/>
                </a:solidFill>
              </a:rPr>
              <a:t>kê</a:t>
            </a:r>
            <a:r>
              <a:rPr lang="en-US" sz="4000" b="1" i="1" dirty="0">
                <a:solidFill>
                  <a:srgbClr val="C00000"/>
                </a:solidFill>
              </a:rPr>
              <a:t> </a:t>
            </a:r>
            <a:r>
              <a:rPr lang="en-US" sz="4000" b="1" i="1" dirty="0" err="1">
                <a:solidFill>
                  <a:srgbClr val="C00000"/>
                </a:solidFill>
              </a:rPr>
              <a:t>một</a:t>
            </a:r>
            <a:r>
              <a:rPr lang="en-US" sz="4000" b="1" i="1" dirty="0">
                <a:solidFill>
                  <a:srgbClr val="C00000"/>
                </a:solidFill>
              </a:rPr>
              <a:t> </a:t>
            </a:r>
            <a:r>
              <a:rPr lang="en-US" sz="4000" b="1" i="1" dirty="0" err="1">
                <a:solidFill>
                  <a:srgbClr val="C00000"/>
                </a:solidFill>
              </a:rPr>
              <a:t>số</a:t>
            </a:r>
            <a:r>
              <a:rPr lang="en-US" sz="4000" b="1" i="1" dirty="0">
                <a:solidFill>
                  <a:srgbClr val="C00000"/>
                </a:solidFill>
              </a:rPr>
              <a:t> </a:t>
            </a:r>
            <a:r>
              <a:rPr lang="en-US" sz="4000" b="1" i="1" dirty="0" err="1">
                <a:solidFill>
                  <a:srgbClr val="C00000"/>
                </a:solidFill>
              </a:rPr>
              <a:t>hiện</a:t>
            </a:r>
            <a:r>
              <a:rPr lang="en-US" sz="4000" b="1" i="1" dirty="0">
                <a:solidFill>
                  <a:srgbClr val="C00000"/>
                </a:solidFill>
              </a:rPr>
              <a:t> </a:t>
            </a:r>
            <a:r>
              <a:rPr lang="en-US" sz="4000" b="1" i="1" dirty="0" err="1">
                <a:solidFill>
                  <a:srgbClr val="C00000"/>
                </a:solidFill>
              </a:rPr>
              <a:t>vật</a:t>
            </a:r>
            <a:r>
              <a:rPr lang="en-US" sz="4000" b="1" i="1" dirty="0">
                <a:solidFill>
                  <a:srgbClr val="C00000"/>
                </a:solidFill>
              </a:rPr>
              <a:t> </a:t>
            </a:r>
            <a:r>
              <a:rPr lang="en-US" sz="4000" b="1" i="1" dirty="0" err="1">
                <a:solidFill>
                  <a:srgbClr val="C00000"/>
                </a:solidFill>
              </a:rPr>
              <a:t>và</a:t>
            </a:r>
            <a:r>
              <a:rPr lang="en-US" sz="4000" b="1" i="1" dirty="0">
                <a:solidFill>
                  <a:srgbClr val="C00000"/>
                </a:solidFill>
              </a:rPr>
              <a:t> </a:t>
            </a:r>
            <a:r>
              <a:rPr lang="en-US" sz="4000" b="1" i="1" dirty="0" err="1">
                <a:solidFill>
                  <a:srgbClr val="C00000"/>
                </a:solidFill>
              </a:rPr>
              <a:t>xếp</a:t>
            </a:r>
            <a:r>
              <a:rPr lang="en-US" sz="4000" b="1" i="1" dirty="0">
                <a:solidFill>
                  <a:srgbClr val="C00000"/>
                </a:solidFill>
              </a:rPr>
              <a:t> </a:t>
            </a:r>
            <a:r>
              <a:rPr lang="en-US" sz="4000" b="1" i="1" dirty="0" err="1">
                <a:solidFill>
                  <a:srgbClr val="C00000"/>
                </a:solidFill>
              </a:rPr>
              <a:t>hạng</a:t>
            </a:r>
            <a:r>
              <a:rPr lang="en-US" sz="4000" b="1" i="1" dirty="0">
                <a:solidFill>
                  <a:srgbClr val="C00000"/>
                </a:solidFill>
              </a:rPr>
              <a:t> </a:t>
            </a:r>
            <a:r>
              <a:rPr lang="en-US" sz="4000" b="1" i="1" dirty="0" err="1">
                <a:solidFill>
                  <a:srgbClr val="C00000"/>
                </a:solidFill>
              </a:rPr>
              <a:t>của</a:t>
            </a:r>
            <a:r>
              <a:rPr lang="en-US" sz="4000" b="1" i="1" dirty="0">
                <a:solidFill>
                  <a:srgbClr val="C00000"/>
                </a:solidFill>
              </a:rPr>
              <a:t> </a:t>
            </a:r>
            <a:r>
              <a:rPr lang="en-US" sz="4000" b="1" i="1" dirty="0" err="1">
                <a:solidFill>
                  <a:srgbClr val="C00000"/>
                </a:solidFill>
              </a:rPr>
              <a:t>các</a:t>
            </a:r>
            <a:r>
              <a:rPr lang="en-US" sz="4000" b="1" i="1" dirty="0">
                <a:solidFill>
                  <a:srgbClr val="C00000"/>
                </a:solidFill>
              </a:rPr>
              <a:t> di </a:t>
            </a:r>
            <a:r>
              <a:rPr lang="en-US" sz="4000" b="1" i="1" dirty="0" err="1">
                <a:solidFill>
                  <a:srgbClr val="C00000"/>
                </a:solidFill>
              </a:rPr>
              <a:t>tích</a:t>
            </a:r>
            <a:r>
              <a:rPr lang="en-US" sz="4000" b="1" i="1" dirty="0">
                <a:solidFill>
                  <a:srgbClr val="C00000"/>
                </a:solidFill>
              </a:rPr>
              <a:t> </a:t>
            </a:r>
            <a:r>
              <a:rPr lang="en-US" sz="4000" b="1" i="1" dirty="0" err="1">
                <a:solidFill>
                  <a:srgbClr val="C00000"/>
                </a:solidFill>
              </a:rPr>
              <a:t>lịch</a:t>
            </a:r>
            <a:r>
              <a:rPr lang="en-US" sz="4000" b="1" i="1" dirty="0">
                <a:solidFill>
                  <a:srgbClr val="C00000"/>
                </a:solidFill>
              </a:rPr>
              <a:t> </a:t>
            </a:r>
            <a:r>
              <a:rPr lang="en-US" sz="4000" b="1" i="1" dirty="0" err="1">
                <a:solidFill>
                  <a:srgbClr val="C00000"/>
                </a:solidFill>
              </a:rPr>
              <a:t>sử</a:t>
            </a:r>
            <a:r>
              <a:rPr lang="en-US" sz="4000" b="1" i="1" dirty="0">
                <a:solidFill>
                  <a:srgbClr val="C00000"/>
                </a:solidFill>
              </a:rPr>
              <a:t> </a:t>
            </a:r>
            <a:r>
              <a:rPr lang="en-US" sz="4000" b="1" i="1" dirty="0" err="1">
                <a:solidFill>
                  <a:srgbClr val="C00000"/>
                </a:solidFill>
              </a:rPr>
              <a:t>thời</a:t>
            </a:r>
            <a:r>
              <a:rPr lang="en-US" sz="4000" b="1" i="1" dirty="0">
                <a:solidFill>
                  <a:srgbClr val="C00000"/>
                </a:solidFill>
              </a:rPr>
              <a:t> </a:t>
            </a:r>
            <a:r>
              <a:rPr lang="en-US" sz="4000" b="1" i="1" dirty="0" err="1">
                <a:solidFill>
                  <a:srgbClr val="C00000"/>
                </a:solidFill>
              </a:rPr>
              <a:t>Chăm</a:t>
            </a:r>
            <a:r>
              <a:rPr lang="en-US" sz="4000" b="1" i="1" dirty="0">
                <a:solidFill>
                  <a:srgbClr val="C00000"/>
                </a:solidFill>
              </a:rPr>
              <a:t> Pa ở </a:t>
            </a:r>
            <a:r>
              <a:rPr lang="en-US" sz="4000" b="1" i="1" dirty="0" err="1">
                <a:solidFill>
                  <a:srgbClr val="C00000"/>
                </a:solidFill>
              </a:rPr>
              <a:t>Phú</a:t>
            </a:r>
            <a:r>
              <a:rPr lang="en-US" sz="4000" b="1" i="1" dirty="0">
                <a:solidFill>
                  <a:srgbClr val="C00000"/>
                </a:solidFill>
              </a:rPr>
              <a:t> </a:t>
            </a:r>
            <a:r>
              <a:rPr lang="en-US" sz="4000" b="1" i="1" dirty="0" err="1">
                <a:solidFill>
                  <a:srgbClr val="C00000"/>
                </a:solidFill>
              </a:rPr>
              <a:t>Yên</a:t>
            </a:r>
            <a:r>
              <a:rPr lang="en-US" sz="4000" b="1" i="1" dirty="0">
                <a:solidFill>
                  <a:srgbClr val="C00000"/>
                </a:solidFill>
              </a:rPr>
              <a:t> </a:t>
            </a:r>
            <a:r>
              <a:rPr lang="en-US" sz="4000" b="1" i="1" dirty="0" err="1">
                <a:solidFill>
                  <a:srgbClr val="C00000"/>
                </a:solidFill>
              </a:rPr>
              <a:t>theo</a:t>
            </a:r>
            <a:r>
              <a:rPr lang="en-US" sz="4000" b="1" i="1" dirty="0">
                <a:solidFill>
                  <a:srgbClr val="C00000"/>
                </a:solidFill>
              </a:rPr>
              <a:t> </a:t>
            </a:r>
            <a:r>
              <a:rPr lang="en-US" sz="4000" b="1" i="1" dirty="0" err="1">
                <a:solidFill>
                  <a:srgbClr val="C00000"/>
                </a:solidFill>
              </a:rPr>
              <a:t>mẫu</a:t>
            </a:r>
            <a:r>
              <a:rPr lang="en-US" sz="4000" b="1" i="1" dirty="0">
                <a:solidFill>
                  <a:srgbClr val="C00000"/>
                </a:solidFill>
              </a:rPr>
              <a:t> </a:t>
            </a:r>
            <a:r>
              <a:rPr lang="en-US" sz="4000" b="1" i="1" dirty="0" err="1">
                <a:solidFill>
                  <a:srgbClr val="C00000"/>
                </a:solidFill>
              </a:rPr>
              <a:t>sau</a:t>
            </a:r>
            <a:r>
              <a:rPr lang="en-US" sz="4000" b="1" i="1" dirty="0">
                <a:solidFill>
                  <a:srgbClr val="C00000"/>
                </a:solidFill>
              </a:rPr>
              <a:t>: </a:t>
            </a:r>
          </a:p>
        </p:txBody>
      </p:sp>
      <p:graphicFrame>
        <p:nvGraphicFramePr>
          <p:cNvPr id="5" name="Table 4">
            <a:extLst>
              <a:ext uri="{FF2B5EF4-FFF2-40B4-BE49-F238E27FC236}">
                <a16:creationId xmlns:a16="http://schemas.microsoft.com/office/drawing/2014/main" id="{BA493126-D0FA-4D57-A3CB-24BE7DB953FC}"/>
              </a:ext>
            </a:extLst>
          </p:cNvPr>
          <p:cNvGraphicFramePr>
            <a:graphicFrameLocks noGrp="1"/>
          </p:cNvGraphicFramePr>
          <p:nvPr>
            <p:extLst>
              <p:ext uri="{D42A27DB-BD31-4B8C-83A1-F6EECF244321}">
                <p14:modId xmlns:p14="http://schemas.microsoft.com/office/powerpoint/2010/main" val="235529396"/>
              </p:ext>
            </p:extLst>
          </p:nvPr>
        </p:nvGraphicFramePr>
        <p:xfrm>
          <a:off x="832338" y="2841542"/>
          <a:ext cx="10410095" cy="2726920"/>
        </p:xfrm>
        <a:graphic>
          <a:graphicData uri="http://schemas.openxmlformats.org/drawingml/2006/table">
            <a:tbl>
              <a:tblPr firstRow="1" bandRow="1">
                <a:tableStyleId>{5940675A-B579-460E-94D1-54222C63F5DA}</a:tableStyleId>
              </a:tblPr>
              <a:tblGrid>
                <a:gridCol w="984739">
                  <a:extLst>
                    <a:ext uri="{9D8B030D-6E8A-4147-A177-3AD203B41FA5}">
                      <a16:colId xmlns:a16="http://schemas.microsoft.com/office/drawing/2014/main" val="3191254350"/>
                    </a:ext>
                  </a:extLst>
                </a:gridCol>
                <a:gridCol w="3179299">
                  <a:extLst>
                    <a:ext uri="{9D8B030D-6E8A-4147-A177-3AD203B41FA5}">
                      <a16:colId xmlns:a16="http://schemas.microsoft.com/office/drawing/2014/main" val="3197903170"/>
                    </a:ext>
                  </a:extLst>
                </a:gridCol>
                <a:gridCol w="2082019">
                  <a:extLst>
                    <a:ext uri="{9D8B030D-6E8A-4147-A177-3AD203B41FA5}">
                      <a16:colId xmlns:a16="http://schemas.microsoft.com/office/drawing/2014/main" val="3867393642"/>
                    </a:ext>
                  </a:extLst>
                </a:gridCol>
                <a:gridCol w="2082019">
                  <a:extLst>
                    <a:ext uri="{9D8B030D-6E8A-4147-A177-3AD203B41FA5}">
                      <a16:colId xmlns:a16="http://schemas.microsoft.com/office/drawing/2014/main" val="1462468690"/>
                    </a:ext>
                  </a:extLst>
                </a:gridCol>
                <a:gridCol w="2082019">
                  <a:extLst>
                    <a:ext uri="{9D8B030D-6E8A-4147-A177-3AD203B41FA5}">
                      <a16:colId xmlns:a16="http://schemas.microsoft.com/office/drawing/2014/main" val="1368687788"/>
                    </a:ext>
                  </a:extLst>
                </a:gridCol>
              </a:tblGrid>
              <a:tr h="681730">
                <a:tc>
                  <a:txBody>
                    <a:bodyPr/>
                    <a:lstStyle/>
                    <a:p>
                      <a:pPr algn="ctr"/>
                      <a:r>
                        <a:rPr lang="en-US" sz="2800" b="1" dirty="0">
                          <a:latin typeface="Times New Roman" panose="02020603050405020304" pitchFamily="18" charset="0"/>
                          <a:cs typeface="Times New Roman" panose="02020603050405020304" pitchFamily="18" charset="0"/>
                        </a:rPr>
                        <a:t>STT</a:t>
                      </a:r>
                    </a:p>
                  </a:txBody>
                  <a:tcPr/>
                </a:tc>
                <a:tc>
                  <a:txBody>
                    <a:bodyPr/>
                    <a:lstStyle/>
                    <a:p>
                      <a:pPr algn="ctr"/>
                      <a:r>
                        <a:rPr lang="en-US" sz="2800" b="1" dirty="0">
                          <a:latin typeface="Times New Roman" panose="02020603050405020304" pitchFamily="18" charset="0"/>
                          <a:cs typeface="Times New Roman" panose="02020603050405020304" pitchFamily="18" charset="0"/>
                        </a:rPr>
                        <a:t>DI TÍCH</a:t>
                      </a:r>
                    </a:p>
                  </a:txBody>
                  <a:tcPr/>
                </a:tc>
                <a:tc>
                  <a:txBody>
                    <a:bodyPr/>
                    <a:lstStyle/>
                    <a:p>
                      <a:pPr algn="ctr"/>
                      <a:r>
                        <a:rPr lang="en-US" sz="2800" b="1" dirty="0">
                          <a:latin typeface="Times New Roman" panose="02020603050405020304" pitchFamily="18" charset="0"/>
                          <a:cs typeface="Times New Roman" panose="02020603050405020304" pitchFamily="18" charset="0"/>
                        </a:rPr>
                        <a:t>HIỆN VẬT</a:t>
                      </a:r>
                    </a:p>
                  </a:txBody>
                  <a:tcPr/>
                </a:tc>
                <a:tc>
                  <a:txBody>
                    <a:bodyPr/>
                    <a:lstStyle/>
                    <a:p>
                      <a:pPr algn="ctr"/>
                      <a:r>
                        <a:rPr lang="en-US" sz="2800" b="1" dirty="0">
                          <a:latin typeface="Times New Roman" panose="02020603050405020304" pitchFamily="18" charset="0"/>
                          <a:cs typeface="Times New Roman" panose="02020603050405020304" pitchFamily="18" charset="0"/>
                        </a:rPr>
                        <a:t>NIÊN ĐẠI</a:t>
                      </a:r>
                    </a:p>
                  </a:txBody>
                  <a:tcPr/>
                </a:tc>
                <a:tc>
                  <a:txBody>
                    <a:bodyPr/>
                    <a:lstStyle/>
                    <a:p>
                      <a:pPr algn="ctr"/>
                      <a:r>
                        <a:rPr lang="en-US" sz="2800" b="1" dirty="0">
                          <a:latin typeface="Times New Roman" panose="02020603050405020304" pitchFamily="18" charset="0"/>
                          <a:cs typeface="Times New Roman" panose="02020603050405020304" pitchFamily="18" charset="0"/>
                        </a:rPr>
                        <a:t>XẾP HẠNG</a:t>
                      </a:r>
                    </a:p>
                  </a:txBody>
                  <a:tcPr/>
                </a:tc>
                <a:extLst>
                  <a:ext uri="{0D108BD9-81ED-4DB2-BD59-A6C34878D82A}">
                    <a16:rowId xmlns:a16="http://schemas.microsoft.com/office/drawing/2014/main" val="2339495753"/>
                  </a:ext>
                </a:extLst>
              </a:tr>
              <a:tr h="681730">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505353266"/>
                  </a:ext>
                </a:extLst>
              </a:tr>
              <a:tr h="681730">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a:p>
                  </a:txBody>
                  <a:tcPr/>
                </a:tc>
                <a:extLst>
                  <a:ext uri="{0D108BD9-81ED-4DB2-BD59-A6C34878D82A}">
                    <a16:rowId xmlns:a16="http://schemas.microsoft.com/office/drawing/2014/main" val="3183694682"/>
                  </a:ext>
                </a:extLst>
              </a:tr>
              <a:tr h="68173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530086533"/>
                  </a:ext>
                </a:extLst>
              </a:tr>
            </a:tbl>
          </a:graphicData>
        </a:graphic>
      </p:graphicFrame>
    </p:spTree>
    <p:extLst>
      <p:ext uri="{BB962C8B-B14F-4D97-AF65-F5344CB8AC3E}">
        <p14:creationId xmlns:p14="http://schemas.microsoft.com/office/powerpoint/2010/main" val="3316517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2FD29-CA3A-4D13-A437-93892D84195F}"/>
              </a:ext>
            </a:extLst>
          </p:cNvPr>
          <p:cNvSpPr>
            <a:spLocks noGrp="1"/>
          </p:cNvSpPr>
          <p:nvPr>
            <p:ph type="title"/>
          </p:nvPr>
        </p:nvSpPr>
        <p:spPr>
          <a:xfrm>
            <a:off x="756138" y="0"/>
            <a:ext cx="10515600" cy="1325563"/>
          </a:xfrm>
        </p:spPr>
        <p:txBody>
          <a:bodyPr>
            <a:normAutofit/>
          </a:bodyPr>
          <a:lstStyle/>
          <a:p>
            <a:r>
              <a:rPr lang="en-US" sz="6000" b="1" dirty="0">
                <a:solidFill>
                  <a:srgbClr val="7030A0"/>
                </a:solidFill>
                <a:latin typeface="Times New Roman" panose="02020603050405020304" pitchFamily="18" charset="0"/>
                <a:cs typeface="Times New Roman" panose="02020603050405020304" pitchFamily="18" charset="0"/>
              </a:rPr>
              <a:t>*</a:t>
            </a:r>
            <a:r>
              <a:rPr lang="en-US" sz="6000" b="1" dirty="0" err="1">
                <a:solidFill>
                  <a:srgbClr val="7030A0"/>
                </a:solidFill>
                <a:latin typeface="Times New Roman" panose="02020603050405020304" pitchFamily="18" charset="0"/>
                <a:cs typeface="Times New Roman" panose="02020603050405020304" pitchFamily="18" charset="0"/>
              </a:rPr>
              <a:t>vận</a:t>
            </a:r>
            <a:r>
              <a:rPr lang="en-US" sz="6000" b="1" dirty="0">
                <a:solidFill>
                  <a:srgbClr val="7030A0"/>
                </a:solidFill>
                <a:latin typeface="Times New Roman" panose="02020603050405020304" pitchFamily="18" charset="0"/>
                <a:cs typeface="Times New Roman" panose="02020603050405020304" pitchFamily="18" charset="0"/>
              </a:rPr>
              <a:t> </a:t>
            </a:r>
            <a:r>
              <a:rPr lang="en-US" sz="6000" b="1" dirty="0" err="1">
                <a:solidFill>
                  <a:srgbClr val="7030A0"/>
                </a:solidFill>
                <a:latin typeface="Times New Roman" panose="02020603050405020304" pitchFamily="18" charset="0"/>
                <a:cs typeface="Times New Roman" panose="02020603050405020304" pitchFamily="18" charset="0"/>
              </a:rPr>
              <a:t>dụng</a:t>
            </a:r>
            <a:endParaRPr lang="en-US" sz="6000" b="1" dirty="0">
              <a:solidFill>
                <a:srgbClr val="7030A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FD837BC7-164D-4B1B-AE8B-F7FD7B50799C}"/>
              </a:ext>
            </a:extLst>
          </p:cNvPr>
          <p:cNvSpPr>
            <a:spLocks noGrp="1"/>
          </p:cNvSpPr>
          <p:nvPr>
            <p:ph idx="1"/>
          </p:nvPr>
        </p:nvSpPr>
        <p:spPr>
          <a:xfrm>
            <a:off x="164123" y="969840"/>
            <a:ext cx="11699631" cy="4351338"/>
          </a:xfrm>
        </p:spPr>
        <p:txBody>
          <a:bodyPr>
            <a:noAutofit/>
          </a:bodyPr>
          <a:lstStyle/>
          <a:p>
            <a:pPr algn="just"/>
            <a:r>
              <a:rPr lang="en-US" sz="5400" b="1" i="1" dirty="0" err="1">
                <a:solidFill>
                  <a:srgbClr val="C00000"/>
                </a:solidFill>
                <a:latin typeface="Times New Roman" panose="02020603050405020304" pitchFamily="18" charset="0"/>
                <a:cs typeface="Times New Roman" panose="02020603050405020304" pitchFamily="18" charset="0"/>
              </a:rPr>
              <a:t>Em</a:t>
            </a:r>
            <a:r>
              <a:rPr lang="en-US" sz="5400" b="1" i="1" dirty="0">
                <a:solidFill>
                  <a:srgbClr val="C00000"/>
                </a:solidFill>
                <a:latin typeface="Times New Roman" panose="02020603050405020304" pitchFamily="18" charset="0"/>
                <a:cs typeface="Times New Roman" panose="02020603050405020304" pitchFamily="18" charset="0"/>
              </a:rPr>
              <a:t> </a:t>
            </a:r>
            <a:r>
              <a:rPr lang="en-US" sz="5400" b="1" i="1" dirty="0" err="1">
                <a:solidFill>
                  <a:srgbClr val="C00000"/>
                </a:solidFill>
                <a:latin typeface="Times New Roman" panose="02020603050405020304" pitchFamily="18" charset="0"/>
                <a:cs typeface="Times New Roman" panose="02020603050405020304" pitchFamily="18" charset="0"/>
              </a:rPr>
              <a:t>hãy</a:t>
            </a:r>
            <a:r>
              <a:rPr lang="en-US" sz="5400" b="1" i="1" dirty="0">
                <a:solidFill>
                  <a:srgbClr val="C00000"/>
                </a:solidFill>
                <a:latin typeface="Times New Roman" panose="02020603050405020304" pitchFamily="18" charset="0"/>
                <a:cs typeface="Times New Roman" panose="02020603050405020304" pitchFamily="18" charset="0"/>
              </a:rPr>
              <a:t> </a:t>
            </a:r>
            <a:r>
              <a:rPr lang="en-US" sz="5400" b="1" i="1" dirty="0" err="1">
                <a:solidFill>
                  <a:srgbClr val="C00000"/>
                </a:solidFill>
                <a:latin typeface="Times New Roman" panose="02020603050405020304" pitchFamily="18" charset="0"/>
                <a:cs typeface="Times New Roman" panose="02020603050405020304" pitchFamily="18" charset="0"/>
              </a:rPr>
              <a:t>lựa</a:t>
            </a:r>
            <a:r>
              <a:rPr lang="en-US" sz="5400" b="1" i="1" dirty="0">
                <a:solidFill>
                  <a:srgbClr val="C00000"/>
                </a:solidFill>
                <a:latin typeface="Times New Roman" panose="02020603050405020304" pitchFamily="18" charset="0"/>
                <a:cs typeface="Times New Roman" panose="02020603050405020304" pitchFamily="18" charset="0"/>
              </a:rPr>
              <a:t> </a:t>
            </a:r>
            <a:r>
              <a:rPr lang="en-US" sz="5400" b="1" i="1" dirty="0" err="1">
                <a:solidFill>
                  <a:srgbClr val="C00000"/>
                </a:solidFill>
                <a:latin typeface="Times New Roman" panose="02020603050405020304" pitchFamily="18" charset="0"/>
                <a:cs typeface="Times New Roman" panose="02020603050405020304" pitchFamily="18" charset="0"/>
              </a:rPr>
              <a:t>chọn</a:t>
            </a:r>
            <a:r>
              <a:rPr lang="en-US" sz="5400" b="1" i="1" dirty="0">
                <a:solidFill>
                  <a:srgbClr val="C00000"/>
                </a:solidFill>
                <a:latin typeface="Times New Roman" panose="02020603050405020304" pitchFamily="18" charset="0"/>
                <a:cs typeface="Times New Roman" panose="02020603050405020304" pitchFamily="18" charset="0"/>
              </a:rPr>
              <a:t> </a:t>
            </a:r>
            <a:r>
              <a:rPr lang="en-US" sz="5400" b="1" i="1" dirty="0" err="1">
                <a:solidFill>
                  <a:srgbClr val="C00000"/>
                </a:solidFill>
                <a:latin typeface="Times New Roman" panose="02020603050405020304" pitchFamily="18" charset="0"/>
                <a:cs typeface="Times New Roman" panose="02020603050405020304" pitchFamily="18" charset="0"/>
              </a:rPr>
              <a:t>một</a:t>
            </a:r>
            <a:r>
              <a:rPr lang="en-US" sz="5400" b="1" i="1" dirty="0">
                <a:solidFill>
                  <a:srgbClr val="C00000"/>
                </a:solidFill>
                <a:latin typeface="Times New Roman" panose="02020603050405020304" pitchFamily="18" charset="0"/>
                <a:cs typeface="Times New Roman" panose="02020603050405020304" pitchFamily="18" charset="0"/>
              </a:rPr>
              <a:t> </a:t>
            </a:r>
            <a:r>
              <a:rPr lang="en-US" sz="5400" b="1" i="1" dirty="0" err="1">
                <a:solidFill>
                  <a:srgbClr val="C00000"/>
                </a:solidFill>
                <a:latin typeface="Times New Roman" panose="02020603050405020304" pitchFamily="18" charset="0"/>
                <a:cs typeface="Times New Roman" panose="02020603050405020304" pitchFamily="18" charset="0"/>
              </a:rPr>
              <a:t>hoặc</a:t>
            </a:r>
            <a:r>
              <a:rPr lang="en-US" sz="5400" b="1" i="1" dirty="0">
                <a:solidFill>
                  <a:srgbClr val="C00000"/>
                </a:solidFill>
                <a:latin typeface="Times New Roman" panose="02020603050405020304" pitchFamily="18" charset="0"/>
                <a:cs typeface="Times New Roman" panose="02020603050405020304" pitchFamily="18" charset="0"/>
              </a:rPr>
              <a:t> </a:t>
            </a:r>
            <a:r>
              <a:rPr lang="en-US" sz="5400" b="1" i="1" dirty="0" err="1">
                <a:solidFill>
                  <a:srgbClr val="C00000"/>
                </a:solidFill>
                <a:latin typeface="Times New Roman" panose="02020603050405020304" pitchFamily="18" charset="0"/>
                <a:cs typeface="Times New Roman" panose="02020603050405020304" pitchFamily="18" charset="0"/>
              </a:rPr>
              <a:t>một</a:t>
            </a:r>
            <a:r>
              <a:rPr lang="en-US" sz="5400" b="1" i="1" dirty="0">
                <a:solidFill>
                  <a:srgbClr val="C00000"/>
                </a:solidFill>
                <a:latin typeface="Times New Roman" panose="02020603050405020304" pitchFamily="18" charset="0"/>
                <a:cs typeface="Times New Roman" panose="02020603050405020304" pitchFamily="18" charset="0"/>
              </a:rPr>
              <a:t> </a:t>
            </a:r>
            <a:r>
              <a:rPr lang="en-US" sz="5400" b="1" i="1" dirty="0" err="1">
                <a:solidFill>
                  <a:srgbClr val="C00000"/>
                </a:solidFill>
                <a:latin typeface="Times New Roman" panose="02020603050405020304" pitchFamily="18" charset="0"/>
                <a:cs typeface="Times New Roman" panose="02020603050405020304" pitchFamily="18" charset="0"/>
              </a:rPr>
              <a:t>số</a:t>
            </a:r>
            <a:r>
              <a:rPr lang="en-US" sz="5400" b="1" i="1" dirty="0">
                <a:solidFill>
                  <a:srgbClr val="C00000"/>
                </a:solidFill>
                <a:latin typeface="Times New Roman" panose="02020603050405020304" pitchFamily="18" charset="0"/>
                <a:cs typeface="Times New Roman" panose="02020603050405020304" pitchFamily="18" charset="0"/>
              </a:rPr>
              <a:t> Di </a:t>
            </a:r>
            <a:r>
              <a:rPr lang="en-US" sz="5400" b="1" i="1" dirty="0" err="1">
                <a:solidFill>
                  <a:srgbClr val="C00000"/>
                </a:solidFill>
                <a:latin typeface="Times New Roman" panose="02020603050405020304" pitchFamily="18" charset="0"/>
                <a:cs typeface="Times New Roman" panose="02020603050405020304" pitchFamily="18" charset="0"/>
              </a:rPr>
              <a:t>tích</a:t>
            </a:r>
            <a:r>
              <a:rPr lang="en-US" sz="5400" b="1" i="1" dirty="0">
                <a:solidFill>
                  <a:srgbClr val="C00000"/>
                </a:solidFill>
                <a:latin typeface="Times New Roman" panose="02020603050405020304" pitchFamily="18" charset="0"/>
                <a:cs typeface="Times New Roman" panose="02020603050405020304" pitchFamily="18" charset="0"/>
              </a:rPr>
              <a:t> </a:t>
            </a:r>
            <a:r>
              <a:rPr lang="en-US" sz="5400" b="1" i="1" dirty="0" err="1">
                <a:solidFill>
                  <a:srgbClr val="C00000"/>
                </a:solidFill>
                <a:latin typeface="Times New Roman" panose="02020603050405020304" pitchFamily="18" charset="0"/>
                <a:cs typeface="Times New Roman" panose="02020603050405020304" pitchFamily="18" charset="0"/>
              </a:rPr>
              <a:t>lịch</a:t>
            </a:r>
            <a:r>
              <a:rPr lang="en-US" sz="5400" b="1" i="1" dirty="0">
                <a:solidFill>
                  <a:srgbClr val="C00000"/>
                </a:solidFill>
                <a:latin typeface="Times New Roman" panose="02020603050405020304" pitchFamily="18" charset="0"/>
                <a:cs typeface="Times New Roman" panose="02020603050405020304" pitchFamily="18" charset="0"/>
              </a:rPr>
              <a:t> </a:t>
            </a:r>
            <a:r>
              <a:rPr lang="en-US" sz="5400" b="1" i="1" dirty="0" err="1">
                <a:solidFill>
                  <a:srgbClr val="C00000"/>
                </a:solidFill>
                <a:latin typeface="Times New Roman" panose="02020603050405020304" pitchFamily="18" charset="0"/>
                <a:cs typeface="Times New Roman" panose="02020603050405020304" pitchFamily="18" charset="0"/>
              </a:rPr>
              <a:t>sử</a:t>
            </a:r>
            <a:r>
              <a:rPr lang="en-US" sz="5400" b="1" i="1" dirty="0">
                <a:solidFill>
                  <a:srgbClr val="C00000"/>
                </a:solidFill>
                <a:latin typeface="Times New Roman" panose="02020603050405020304" pitchFamily="18" charset="0"/>
                <a:cs typeface="Times New Roman" panose="02020603050405020304" pitchFamily="18" charset="0"/>
              </a:rPr>
              <a:t> </a:t>
            </a:r>
            <a:r>
              <a:rPr lang="en-US" sz="5400" b="1" i="1" dirty="0" err="1">
                <a:solidFill>
                  <a:srgbClr val="C00000"/>
                </a:solidFill>
                <a:latin typeface="Times New Roman" panose="02020603050405020304" pitchFamily="18" charset="0"/>
                <a:cs typeface="Times New Roman" panose="02020603050405020304" pitchFamily="18" charset="0"/>
              </a:rPr>
              <a:t>thời</a:t>
            </a:r>
            <a:r>
              <a:rPr lang="en-US" sz="5400" b="1" i="1" dirty="0">
                <a:solidFill>
                  <a:srgbClr val="C00000"/>
                </a:solidFill>
                <a:latin typeface="Times New Roman" panose="02020603050405020304" pitchFamily="18" charset="0"/>
                <a:cs typeface="Times New Roman" panose="02020603050405020304" pitchFamily="18" charset="0"/>
              </a:rPr>
              <a:t> </a:t>
            </a:r>
            <a:r>
              <a:rPr lang="en-US" sz="5400" b="1" i="1" dirty="0" err="1">
                <a:solidFill>
                  <a:srgbClr val="C00000"/>
                </a:solidFill>
                <a:latin typeface="Times New Roman" panose="02020603050405020304" pitchFamily="18" charset="0"/>
                <a:cs typeface="Times New Roman" panose="02020603050405020304" pitchFamily="18" charset="0"/>
              </a:rPr>
              <a:t>Chăm</a:t>
            </a:r>
            <a:r>
              <a:rPr lang="en-US" sz="5400" b="1" i="1" dirty="0">
                <a:solidFill>
                  <a:srgbClr val="C00000"/>
                </a:solidFill>
                <a:latin typeface="Times New Roman" panose="02020603050405020304" pitchFamily="18" charset="0"/>
                <a:cs typeface="Times New Roman" panose="02020603050405020304" pitchFamily="18" charset="0"/>
              </a:rPr>
              <a:t> Pa ở </a:t>
            </a:r>
            <a:r>
              <a:rPr lang="en-US" sz="5400" b="1" i="1" dirty="0" err="1">
                <a:solidFill>
                  <a:srgbClr val="C00000"/>
                </a:solidFill>
                <a:latin typeface="Times New Roman" panose="02020603050405020304" pitchFamily="18" charset="0"/>
                <a:cs typeface="Times New Roman" panose="02020603050405020304" pitchFamily="18" charset="0"/>
              </a:rPr>
              <a:t>Phú</a:t>
            </a:r>
            <a:r>
              <a:rPr lang="en-US" sz="5400" b="1" i="1" dirty="0">
                <a:solidFill>
                  <a:srgbClr val="C00000"/>
                </a:solidFill>
                <a:latin typeface="Times New Roman" panose="02020603050405020304" pitchFamily="18" charset="0"/>
                <a:cs typeface="Times New Roman" panose="02020603050405020304" pitchFamily="18" charset="0"/>
              </a:rPr>
              <a:t> </a:t>
            </a:r>
            <a:r>
              <a:rPr lang="en-US" sz="5400" b="1" i="1" dirty="0" err="1">
                <a:solidFill>
                  <a:srgbClr val="C00000"/>
                </a:solidFill>
                <a:latin typeface="Times New Roman" panose="02020603050405020304" pitchFamily="18" charset="0"/>
                <a:cs typeface="Times New Roman" panose="02020603050405020304" pitchFamily="18" charset="0"/>
              </a:rPr>
              <a:t>Yên</a:t>
            </a:r>
            <a:r>
              <a:rPr lang="en-US" sz="5400" b="1" i="1" dirty="0">
                <a:solidFill>
                  <a:srgbClr val="C00000"/>
                </a:solidFill>
                <a:latin typeface="Times New Roman" panose="02020603050405020304" pitchFamily="18" charset="0"/>
                <a:cs typeface="Times New Roman" panose="02020603050405020304" pitchFamily="18" charset="0"/>
              </a:rPr>
              <a:t> </a:t>
            </a:r>
            <a:r>
              <a:rPr lang="en-US" sz="5400" b="1" i="1" dirty="0" err="1">
                <a:solidFill>
                  <a:srgbClr val="C00000"/>
                </a:solidFill>
                <a:latin typeface="Times New Roman" panose="02020603050405020304" pitchFamily="18" charset="0"/>
                <a:cs typeface="Times New Roman" panose="02020603050405020304" pitchFamily="18" charset="0"/>
              </a:rPr>
              <a:t>và</a:t>
            </a:r>
            <a:r>
              <a:rPr lang="en-US" sz="5400" b="1" i="1" dirty="0">
                <a:solidFill>
                  <a:srgbClr val="C00000"/>
                </a:solidFill>
                <a:latin typeface="Times New Roman" panose="02020603050405020304" pitchFamily="18" charset="0"/>
                <a:cs typeface="Times New Roman" panose="02020603050405020304" pitchFamily="18" charset="0"/>
              </a:rPr>
              <a:t> </a:t>
            </a:r>
            <a:r>
              <a:rPr lang="en-US" sz="5400" b="1" i="1" dirty="0" err="1">
                <a:solidFill>
                  <a:srgbClr val="C00000"/>
                </a:solidFill>
                <a:latin typeface="Times New Roman" panose="02020603050405020304" pitchFamily="18" charset="0"/>
                <a:cs typeface="Times New Roman" panose="02020603050405020304" pitchFamily="18" charset="0"/>
              </a:rPr>
              <a:t>viết</a:t>
            </a:r>
            <a:r>
              <a:rPr lang="en-US" sz="5400" b="1" i="1" dirty="0">
                <a:solidFill>
                  <a:srgbClr val="C00000"/>
                </a:solidFill>
                <a:latin typeface="Times New Roman" panose="02020603050405020304" pitchFamily="18" charset="0"/>
                <a:cs typeface="Times New Roman" panose="02020603050405020304" pitchFamily="18" charset="0"/>
              </a:rPr>
              <a:t> </a:t>
            </a:r>
            <a:r>
              <a:rPr lang="en-US" sz="5400" b="1" i="1" dirty="0" err="1">
                <a:solidFill>
                  <a:srgbClr val="C00000"/>
                </a:solidFill>
                <a:latin typeface="Times New Roman" panose="02020603050405020304" pitchFamily="18" charset="0"/>
                <a:cs typeface="Times New Roman" panose="02020603050405020304" pitchFamily="18" charset="0"/>
              </a:rPr>
              <a:t>bài</a:t>
            </a:r>
            <a:r>
              <a:rPr lang="en-US" sz="5400" b="1" i="1" dirty="0">
                <a:solidFill>
                  <a:srgbClr val="C00000"/>
                </a:solidFill>
                <a:latin typeface="Times New Roman" panose="02020603050405020304" pitchFamily="18" charset="0"/>
                <a:cs typeface="Times New Roman" panose="02020603050405020304" pitchFamily="18" charset="0"/>
              </a:rPr>
              <a:t> </a:t>
            </a:r>
            <a:r>
              <a:rPr lang="en-US" sz="5400" b="1" i="1" dirty="0" err="1">
                <a:solidFill>
                  <a:srgbClr val="C00000"/>
                </a:solidFill>
                <a:latin typeface="Times New Roman" panose="02020603050405020304" pitchFamily="18" charset="0"/>
                <a:cs typeface="Times New Roman" panose="02020603050405020304" pitchFamily="18" charset="0"/>
              </a:rPr>
              <a:t>thuyết</a:t>
            </a:r>
            <a:r>
              <a:rPr lang="en-US" sz="5400" b="1" i="1" dirty="0">
                <a:solidFill>
                  <a:srgbClr val="C00000"/>
                </a:solidFill>
                <a:latin typeface="Times New Roman" panose="02020603050405020304" pitchFamily="18" charset="0"/>
                <a:cs typeface="Times New Roman" panose="02020603050405020304" pitchFamily="18" charset="0"/>
              </a:rPr>
              <a:t> </a:t>
            </a:r>
            <a:r>
              <a:rPr lang="en-US" sz="5400" b="1" i="1" dirty="0" err="1">
                <a:solidFill>
                  <a:srgbClr val="C00000"/>
                </a:solidFill>
                <a:latin typeface="Times New Roman" panose="02020603050405020304" pitchFamily="18" charset="0"/>
                <a:cs typeface="Times New Roman" panose="02020603050405020304" pitchFamily="18" charset="0"/>
              </a:rPr>
              <a:t>trình</a:t>
            </a:r>
            <a:r>
              <a:rPr lang="en-US" sz="5400" b="1" i="1" dirty="0">
                <a:solidFill>
                  <a:srgbClr val="C00000"/>
                </a:solidFill>
                <a:latin typeface="Times New Roman" panose="02020603050405020304" pitchFamily="18" charset="0"/>
                <a:cs typeface="Times New Roman" panose="02020603050405020304" pitchFamily="18" charset="0"/>
              </a:rPr>
              <a:t>, </a:t>
            </a:r>
            <a:r>
              <a:rPr lang="en-US" sz="5400" b="1" i="1" dirty="0" err="1">
                <a:solidFill>
                  <a:srgbClr val="C00000"/>
                </a:solidFill>
                <a:latin typeface="Times New Roman" panose="02020603050405020304" pitchFamily="18" charset="0"/>
                <a:cs typeface="Times New Roman" panose="02020603050405020304" pitchFamily="18" charset="0"/>
              </a:rPr>
              <a:t>hoặc</a:t>
            </a:r>
            <a:r>
              <a:rPr lang="en-US" sz="5400" b="1" i="1" dirty="0">
                <a:solidFill>
                  <a:srgbClr val="C00000"/>
                </a:solidFill>
                <a:latin typeface="Times New Roman" panose="02020603050405020304" pitchFamily="18" charset="0"/>
                <a:cs typeface="Times New Roman" panose="02020603050405020304" pitchFamily="18" charset="0"/>
              </a:rPr>
              <a:t> </a:t>
            </a:r>
            <a:r>
              <a:rPr lang="en-US" sz="5400" b="1" i="1" dirty="0" err="1">
                <a:solidFill>
                  <a:srgbClr val="C00000"/>
                </a:solidFill>
                <a:latin typeface="Times New Roman" panose="02020603050405020304" pitchFamily="18" charset="0"/>
                <a:cs typeface="Times New Roman" panose="02020603050405020304" pitchFamily="18" charset="0"/>
              </a:rPr>
              <a:t>xây</a:t>
            </a:r>
            <a:r>
              <a:rPr lang="en-US" sz="5400" b="1" i="1" dirty="0">
                <a:solidFill>
                  <a:srgbClr val="C00000"/>
                </a:solidFill>
                <a:latin typeface="Times New Roman" panose="02020603050405020304" pitchFamily="18" charset="0"/>
                <a:cs typeface="Times New Roman" panose="02020603050405020304" pitchFamily="18" charset="0"/>
              </a:rPr>
              <a:t> </a:t>
            </a:r>
            <a:r>
              <a:rPr lang="en-US" sz="5400" b="1" i="1" dirty="0" err="1">
                <a:solidFill>
                  <a:srgbClr val="C00000"/>
                </a:solidFill>
                <a:latin typeface="Times New Roman" panose="02020603050405020304" pitchFamily="18" charset="0"/>
                <a:cs typeface="Times New Roman" panose="02020603050405020304" pitchFamily="18" charset="0"/>
              </a:rPr>
              <a:t>dựng</a:t>
            </a:r>
            <a:r>
              <a:rPr lang="en-US" sz="5400" b="1" i="1" dirty="0">
                <a:solidFill>
                  <a:srgbClr val="C00000"/>
                </a:solidFill>
                <a:latin typeface="Times New Roman" panose="02020603050405020304" pitchFamily="18" charset="0"/>
                <a:cs typeface="Times New Roman" panose="02020603050405020304" pitchFamily="18" charset="0"/>
              </a:rPr>
              <a:t> video </a:t>
            </a:r>
            <a:r>
              <a:rPr lang="en-US" sz="5400" b="1" i="1" dirty="0" err="1">
                <a:solidFill>
                  <a:srgbClr val="C00000"/>
                </a:solidFill>
                <a:latin typeface="Times New Roman" panose="02020603050405020304" pitchFamily="18" charset="0"/>
                <a:cs typeface="Times New Roman" panose="02020603050405020304" pitchFamily="18" charset="0"/>
              </a:rPr>
              <a:t>theo</a:t>
            </a:r>
            <a:r>
              <a:rPr lang="en-US" sz="5400" b="1" i="1" dirty="0">
                <a:solidFill>
                  <a:srgbClr val="C00000"/>
                </a:solidFill>
                <a:latin typeface="Times New Roman" panose="02020603050405020304" pitchFamily="18" charset="0"/>
                <a:cs typeface="Times New Roman" panose="02020603050405020304" pitchFamily="18" charset="0"/>
              </a:rPr>
              <a:t> </a:t>
            </a:r>
            <a:r>
              <a:rPr lang="en-US" sz="5400" b="1" i="1" dirty="0" err="1">
                <a:solidFill>
                  <a:srgbClr val="C00000"/>
                </a:solidFill>
                <a:latin typeface="Times New Roman" panose="02020603050405020304" pitchFamily="18" charset="0"/>
                <a:cs typeface="Times New Roman" panose="02020603050405020304" pitchFamily="18" charset="0"/>
              </a:rPr>
              <a:t>các</a:t>
            </a:r>
            <a:r>
              <a:rPr lang="en-US" sz="5400" b="1" i="1" dirty="0">
                <a:solidFill>
                  <a:srgbClr val="C00000"/>
                </a:solidFill>
                <a:latin typeface="Times New Roman" panose="02020603050405020304" pitchFamily="18" charset="0"/>
                <a:cs typeface="Times New Roman" panose="02020603050405020304" pitchFamily="18" charset="0"/>
              </a:rPr>
              <a:t> </a:t>
            </a:r>
            <a:r>
              <a:rPr lang="en-US" sz="5400" b="1" i="1" dirty="0" err="1">
                <a:solidFill>
                  <a:srgbClr val="C00000"/>
                </a:solidFill>
                <a:latin typeface="Times New Roman" panose="02020603050405020304" pitchFamily="18" charset="0"/>
                <a:cs typeface="Times New Roman" panose="02020603050405020304" pitchFamily="18" charset="0"/>
              </a:rPr>
              <a:t>gợi</a:t>
            </a:r>
            <a:r>
              <a:rPr lang="en-US" sz="5400" b="1" i="1" dirty="0">
                <a:solidFill>
                  <a:srgbClr val="C00000"/>
                </a:solidFill>
                <a:latin typeface="Times New Roman" panose="02020603050405020304" pitchFamily="18" charset="0"/>
                <a:cs typeface="Times New Roman" panose="02020603050405020304" pitchFamily="18" charset="0"/>
              </a:rPr>
              <a:t> ý </a:t>
            </a:r>
            <a:r>
              <a:rPr lang="en-US" sz="5400" b="1" i="1" dirty="0" err="1">
                <a:solidFill>
                  <a:srgbClr val="C00000"/>
                </a:solidFill>
                <a:latin typeface="Times New Roman" panose="02020603050405020304" pitchFamily="18" charset="0"/>
                <a:cs typeface="Times New Roman" panose="02020603050405020304" pitchFamily="18" charset="0"/>
              </a:rPr>
              <a:t>sau</a:t>
            </a:r>
            <a:r>
              <a:rPr lang="en-US" sz="5400" b="1" i="1" dirty="0">
                <a:solidFill>
                  <a:srgbClr val="C00000"/>
                </a:solidFill>
                <a:latin typeface="Times New Roman" panose="02020603050405020304" pitchFamily="18" charset="0"/>
                <a:cs typeface="Times New Roman" panose="02020603050405020304" pitchFamily="18" charset="0"/>
              </a:rPr>
              <a:t>: </a:t>
            </a:r>
            <a:r>
              <a:rPr lang="en-US" sz="5400" b="1" i="1" dirty="0" err="1">
                <a:solidFill>
                  <a:srgbClr val="C00000"/>
                </a:solidFill>
                <a:latin typeface="Times New Roman" panose="02020603050405020304" pitchFamily="18" charset="0"/>
                <a:cs typeface="Times New Roman" panose="02020603050405020304" pitchFamily="18" charset="0"/>
              </a:rPr>
              <a:t>tên</a:t>
            </a:r>
            <a:r>
              <a:rPr lang="en-US" sz="5400" b="1" i="1" dirty="0">
                <a:solidFill>
                  <a:srgbClr val="C00000"/>
                </a:solidFill>
                <a:latin typeface="Times New Roman" panose="02020603050405020304" pitchFamily="18" charset="0"/>
                <a:cs typeface="Times New Roman" panose="02020603050405020304" pitchFamily="18" charset="0"/>
              </a:rPr>
              <a:t> </a:t>
            </a:r>
            <a:r>
              <a:rPr lang="en-US" sz="5400" b="1" i="1" dirty="0" err="1">
                <a:solidFill>
                  <a:srgbClr val="C00000"/>
                </a:solidFill>
                <a:latin typeface="Times New Roman" panose="02020603050405020304" pitchFamily="18" charset="0"/>
                <a:cs typeface="Times New Roman" panose="02020603050405020304" pitchFamily="18" charset="0"/>
              </a:rPr>
              <a:t>gọi</a:t>
            </a:r>
            <a:r>
              <a:rPr lang="en-US" sz="5400" b="1" i="1" dirty="0">
                <a:solidFill>
                  <a:srgbClr val="C00000"/>
                </a:solidFill>
                <a:latin typeface="Times New Roman" panose="02020603050405020304" pitchFamily="18" charset="0"/>
                <a:cs typeface="Times New Roman" panose="02020603050405020304" pitchFamily="18" charset="0"/>
              </a:rPr>
              <a:t>, </a:t>
            </a:r>
            <a:r>
              <a:rPr lang="en-US" sz="5400" b="1" i="1" dirty="0" err="1">
                <a:solidFill>
                  <a:srgbClr val="C00000"/>
                </a:solidFill>
                <a:latin typeface="Times New Roman" panose="02020603050405020304" pitchFamily="18" charset="0"/>
                <a:cs typeface="Times New Roman" panose="02020603050405020304" pitchFamily="18" charset="0"/>
              </a:rPr>
              <a:t>địa</a:t>
            </a:r>
            <a:r>
              <a:rPr lang="en-US" sz="5400" b="1" i="1" dirty="0">
                <a:solidFill>
                  <a:srgbClr val="C00000"/>
                </a:solidFill>
                <a:latin typeface="Times New Roman" panose="02020603050405020304" pitchFamily="18" charset="0"/>
                <a:cs typeface="Times New Roman" panose="02020603050405020304" pitchFamily="18" charset="0"/>
              </a:rPr>
              <a:t> </a:t>
            </a:r>
            <a:r>
              <a:rPr lang="en-US" sz="5400" b="1" i="1" dirty="0" err="1">
                <a:solidFill>
                  <a:srgbClr val="C00000"/>
                </a:solidFill>
                <a:latin typeface="Times New Roman" panose="02020603050405020304" pitchFamily="18" charset="0"/>
                <a:cs typeface="Times New Roman" panose="02020603050405020304" pitchFamily="18" charset="0"/>
              </a:rPr>
              <a:t>chỉ</a:t>
            </a:r>
            <a:r>
              <a:rPr lang="en-US" sz="5400" b="1" i="1" dirty="0">
                <a:solidFill>
                  <a:srgbClr val="C00000"/>
                </a:solidFill>
                <a:latin typeface="Times New Roman" panose="02020603050405020304" pitchFamily="18" charset="0"/>
                <a:cs typeface="Times New Roman" panose="02020603050405020304" pitchFamily="18" charset="0"/>
              </a:rPr>
              <a:t>, </a:t>
            </a:r>
            <a:r>
              <a:rPr lang="en-US" sz="5400" b="1" i="1" dirty="0" err="1">
                <a:solidFill>
                  <a:srgbClr val="C00000"/>
                </a:solidFill>
                <a:latin typeface="Times New Roman" panose="02020603050405020304" pitchFamily="18" charset="0"/>
                <a:cs typeface="Times New Roman" panose="02020603050405020304" pitchFamily="18" charset="0"/>
              </a:rPr>
              <a:t>những</a:t>
            </a:r>
            <a:r>
              <a:rPr lang="en-US" sz="5400" b="1" i="1" dirty="0">
                <a:solidFill>
                  <a:srgbClr val="C00000"/>
                </a:solidFill>
                <a:latin typeface="Times New Roman" panose="02020603050405020304" pitchFamily="18" charset="0"/>
                <a:cs typeface="Times New Roman" panose="02020603050405020304" pitchFamily="18" charset="0"/>
              </a:rPr>
              <a:t> </a:t>
            </a:r>
            <a:r>
              <a:rPr lang="en-US" sz="5400" b="1" i="1" dirty="0" err="1">
                <a:solidFill>
                  <a:srgbClr val="C00000"/>
                </a:solidFill>
                <a:latin typeface="Times New Roman" panose="02020603050405020304" pitchFamily="18" charset="0"/>
                <a:cs typeface="Times New Roman" panose="02020603050405020304" pitchFamily="18" charset="0"/>
              </a:rPr>
              <a:t>điểm</a:t>
            </a:r>
            <a:r>
              <a:rPr lang="en-US" sz="5400" b="1" i="1" dirty="0">
                <a:solidFill>
                  <a:srgbClr val="C00000"/>
                </a:solidFill>
                <a:latin typeface="Times New Roman" panose="02020603050405020304" pitchFamily="18" charset="0"/>
                <a:cs typeface="Times New Roman" panose="02020603050405020304" pitchFamily="18" charset="0"/>
              </a:rPr>
              <a:t> </a:t>
            </a:r>
            <a:r>
              <a:rPr lang="en-US" sz="5400" b="1" i="1" dirty="0" err="1">
                <a:solidFill>
                  <a:srgbClr val="C00000"/>
                </a:solidFill>
                <a:latin typeface="Times New Roman" panose="02020603050405020304" pitchFamily="18" charset="0"/>
                <a:cs typeface="Times New Roman" panose="02020603050405020304" pitchFamily="18" charset="0"/>
              </a:rPr>
              <a:t>nổi</a:t>
            </a:r>
            <a:r>
              <a:rPr lang="en-US" sz="5400" b="1" i="1" dirty="0">
                <a:solidFill>
                  <a:srgbClr val="C00000"/>
                </a:solidFill>
                <a:latin typeface="Times New Roman" panose="02020603050405020304" pitchFamily="18" charset="0"/>
                <a:cs typeface="Times New Roman" panose="02020603050405020304" pitchFamily="18" charset="0"/>
              </a:rPr>
              <a:t> </a:t>
            </a:r>
            <a:r>
              <a:rPr lang="en-US" sz="5400" b="1" i="1" dirty="0" err="1">
                <a:solidFill>
                  <a:srgbClr val="C00000"/>
                </a:solidFill>
                <a:latin typeface="Times New Roman" panose="02020603050405020304" pitchFamily="18" charset="0"/>
                <a:cs typeface="Times New Roman" panose="02020603050405020304" pitchFamily="18" charset="0"/>
              </a:rPr>
              <a:t>bật</a:t>
            </a:r>
            <a:r>
              <a:rPr lang="en-US" sz="5400" b="1" i="1" dirty="0">
                <a:solidFill>
                  <a:srgbClr val="C00000"/>
                </a:solidFill>
                <a:latin typeface="Times New Roman" panose="02020603050405020304" pitchFamily="18" charset="0"/>
                <a:cs typeface="Times New Roman" panose="02020603050405020304" pitchFamily="18" charset="0"/>
              </a:rPr>
              <a:t>, </a:t>
            </a:r>
            <a:r>
              <a:rPr lang="en-US" sz="5400" b="1" i="1" dirty="0" err="1">
                <a:solidFill>
                  <a:srgbClr val="C00000"/>
                </a:solidFill>
                <a:latin typeface="Times New Roman" panose="02020603050405020304" pitchFamily="18" charset="0"/>
                <a:cs typeface="Times New Roman" panose="02020603050405020304" pitchFamily="18" charset="0"/>
              </a:rPr>
              <a:t>giá</a:t>
            </a:r>
            <a:r>
              <a:rPr lang="en-US" sz="5400" b="1" i="1" dirty="0">
                <a:solidFill>
                  <a:srgbClr val="C00000"/>
                </a:solidFill>
                <a:latin typeface="Times New Roman" panose="02020603050405020304" pitchFamily="18" charset="0"/>
                <a:cs typeface="Times New Roman" panose="02020603050405020304" pitchFamily="18" charset="0"/>
              </a:rPr>
              <a:t> </a:t>
            </a:r>
            <a:r>
              <a:rPr lang="en-US" sz="5400" b="1" i="1" dirty="0" err="1">
                <a:solidFill>
                  <a:srgbClr val="C00000"/>
                </a:solidFill>
                <a:latin typeface="Times New Roman" panose="02020603050405020304" pitchFamily="18" charset="0"/>
                <a:cs typeface="Times New Roman" panose="02020603050405020304" pitchFamily="18" charset="0"/>
              </a:rPr>
              <a:t>trị</a:t>
            </a:r>
            <a:r>
              <a:rPr lang="en-US" sz="5400" b="1" i="1" dirty="0">
                <a:solidFill>
                  <a:srgbClr val="C00000"/>
                </a:solidFill>
                <a:latin typeface="Times New Roman" panose="02020603050405020304" pitchFamily="18" charset="0"/>
                <a:cs typeface="Times New Roman" panose="02020603050405020304" pitchFamily="18" charset="0"/>
              </a:rPr>
              <a:t> </a:t>
            </a:r>
            <a:r>
              <a:rPr lang="en-US" sz="5400" b="1" i="1" dirty="0" err="1">
                <a:solidFill>
                  <a:srgbClr val="C00000"/>
                </a:solidFill>
                <a:latin typeface="Times New Roman" panose="02020603050405020304" pitchFamily="18" charset="0"/>
                <a:cs typeface="Times New Roman" panose="02020603050405020304" pitchFamily="18" charset="0"/>
              </a:rPr>
              <a:t>của</a:t>
            </a:r>
            <a:r>
              <a:rPr lang="en-US" sz="5400" b="1" i="1" dirty="0">
                <a:solidFill>
                  <a:srgbClr val="C00000"/>
                </a:solidFill>
                <a:latin typeface="Times New Roman" panose="02020603050405020304" pitchFamily="18" charset="0"/>
                <a:cs typeface="Times New Roman" panose="02020603050405020304" pitchFamily="18" charset="0"/>
              </a:rPr>
              <a:t> </a:t>
            </a:r>
            <a:r>
              <a:rPr lang="en-US" sz="5400" b="1" i="1" dirty="0" err="1">
                <a:solidFill>
                  <a:srgbClr val="C00000"/>
                </a:solidFill>
                <a:latin typeface="Times New Roman" panose="02020603050405020304" pitchFamily="18" charset="0"/>
                <a:cs typeface="Times New Roman" panose="02020603050405020304" pitchFamily="18" charset="0"/>
              </a:rPr>
              <a:t>các</a:t>
            </a:r>
            <a:r>
              <a:rPr lang="en-US" sz="5400" b="1" i="1" dirty="0">
                <a:solidFill>
                  <a:srgbClr val="C00000"/>
                </a:solidFill>
                <a:latin typeface="Times New Roman" panose="02020603050405020304" pitchFamily="18" charset="0"/>
                <a:cs typeface="Times New Roman" panose="02020603050405020304" pitchFamily="18" charset="0"/>
              </a:rPr>
              <a:t> di </a:t>
            </a:r>
            <a:r>
              <a:rPr lang="en-US" sz="5400" b="1" i="1" dirty="0" err="1">
                <a:solidFill>
                  <a:srgbClr val="C00000"/>
                </a:solidFill>
                <a:latin typeface="Times New Roman" panose="02020603050405020304" pitchFamily="18" charset="0"/>
                <a:cs typeface="Times New Roman" panose="02020603050405020304" pitchFamily="18" charset="0"/>
              </a:rPr>
              <a:t>tích</a:t>
            </a:r>
            <a:r>
              <a:rPr lang="en-US" sz="5400" b="1" i="1" dirty="0">
                <a:solidFill>
                  <a:srgbClr val="C00000"/>
                </a:solidFill>
                <a:latin typeface="Times New Roman" panose="02020603050405020304" pitchFamily="18" charset="0"/>
                <a:cs typeface="Times New Roman" panose="02020603050405020304" pitchFamily="18" charset="0"/>
              </a:rPr>
              <a:t>, </a:t>
            </a:r>
            <a:r>
              <a:rPr lang="en-US" sz="5400" b="1" i="1" dirty="0" err="1">
                <a:solidFill>
                  <a:srgbClr val="C00000"/>
                </a:solidFill>
                <a:latin typeface="Times New Roman" panose="02020603050405020304" pitchFamily="18" charset="0"/>
                <a:cs typeface="Times New Roman" panose="02020603050405020304" pitchFamily="18" charset="0"/>
              </a:rPr>
              <a:t>đề</a:t>
            </a:r>
            <a:r>
              <a:rPr lang="en-US" sz="5400" b="1" i="1" dirty="0">
                <a:solidFill>
                  <a:srgbClr val="C00000"/>
                </a:solidFill>
                <a:latin typeface="Times New Roman" panose="02020603050405020304" pitchFamily="18" charset="0"/>
                <a:cs typeface="Times New Roman" panose="02020603050405020304" pitchFamily="18" charset="0"/>
              </a:rPr>
              <a:t> </a:t>
            </a:r>
            <a:r>
              <a:rPr lang="en-US" sz="5400" b="1" i="1" dirty="0" err="1">
                <a:solidFill>
                  <a:srgbClr val="C00000"/>
                </a:solidFill>
                <a:latin typeface="Times New Roman" panose="02020603050405020304" pitchFamily="18" charset="0"/>
                <a:cs typeface="Times New Roman" panose="02020603050405020304" pitchFamily="18" charset="0"/>
              </a:rPr>
              <a:t>xuất</a:t>
            </a:r>
            <a:r>
              <a:rPr lang="en-US" sz="5400" b="1" i="1" dirty="0">
                <a:solidFill>
                  <a:srgbClr val="C00000"/>
                </a:solidFill>
                <a:latin typeface="Times New Roman" panose="02020603050405020304" pitchFamily="18" charset="0"/>
                <a:cs typeface="Times New Roman" panose="02020603050405020304" pitchFamily="18" charset="0"/>
              </a:rPr>
              <a:t> </a:t>
            </a:r>
            <a:r>
              <a:rPr lang="en-US" sz="5400" b="1" i="1" dirty="0" err="1">
                <a:solidFill>
                  <a:srgbClr val="C00000"/>
                </a:solidFill>
                <a:latin typeface="Times New Roman" panose="02020603050405020304" pitchFamily="18" charset="0"/>
                <a:cs typeface="Times New Roman" panose="02020603050405020304" pitchFamily="18" charset="0"/>
              </a:rPr>
              <a:t>các</a:t>
            </a:r>
            <a:r>
              <a:rPr lang="en-US" sz="5400" b="1" i="1" dirty="0">
                <a:solidFill>
                  <a:srgbClr val="C00000"/>
                </a:solidFill>
                <a:latin typeface="Times New Roman" panose="02020603050405020304" pitchFamily="18" charset="0"/>
                <a:cs typeface="Times New Roman" panose="02020603050405020304" pitchFamily="18" charset="0"/>
              </a:rPr>
              <a:t> </a:t>
            </a:r>
            <a:r>
              <a:rPr lang="en-US" sz="5400" b="1" i="1" dirty="0" err="1">
                <a:solidFill>
                  <a:srgbClr val="C00000"/>
                </a:solidFill>
                <a:latin typeface="Times New Roman" panose="02020603050405020304" pitchFamily="18" charset="0"/>
                <a:cs typeface="Times New Roman" panose="02020603050405020304" pitchFamily="18" charset="0"/>
              </a:rPr>
              <a:t>biện</a:t>
            </a:r>
            <a:r>
              <a:rPr lang="en-US" sz="5400" b="1" i="1" dirty="0">
                <a:solidFill>
                  <a:srgbClr val="C00000"/>
                </a:solidFill>
                <a:latin typeface="Times New Roman" panose="02020603050405020304" pitchFamily="18" charset="0"/>
                <a:cs typeface="Times New Roman" panose="02020603050405020304" pitchFamily="18" charset="0"/>
              </a:rPr>
              <a:t> </a:t>
            </a:r>
            <a:r>
              <a:rPr lang="en-US" sz="5400" b="1" i="1" dirty="0" err="1">
                <a:solidFill>
                  <a:srgbClr val="C00000"/>
                </a:solidFill>
                <a:latin typeface="Times New Roman" panose="02020603050405020304" pitchFamily="18" charset="0"/>
                <a:cs typeface="Times New Roman" panose="02020603050405020304" pitchFamily="18" charset="0"/>
              </a:rPr>
              <a:t>pháp</a:t>
            </a:r>
            <a:r>
              <a:rPr lang="en-US" sz="5400" b="1" i="1" dirty="0">
                <a:solidFill>
                  <a:srgbClr val="C00000"/>
                </a:solidFill>
                <a:latin typeface="Times New Roman" panose="02020603050405020304" pitchFamily="18" charset="0"/>
                <a:cs typeface="Times New Roman" panose="02020603050405020304" pitchFamily="18" charset="0"/>
              </a:rPr>
              <a:t> </a:t>
            </a:r>
            <a:r>
              <a:rPr lang="en-US" sz="5400" b="1" i="1" dirty="0" err="1">
                <a:solidFill>
                  <a:srgbClr val="C00000"/>
                </a:solidFill>
                <a:latin typeface="Times New Roman" panose="02020603050405020304" pitchFamily="18" charset="0"/>
                <a:cs typeface="Times New Roman" panose="02020603050405020304" pitchFamily="18" charset="0"/>
              </a:rPr>
              <a:t>bảo</a:t>
            </a:r>
            <a:r>
              <a:rPr lang="en-US" sz="5400" b="1" i="1" dirty="0">
                <a:solidFill>
                  <a:srgbClr val="C00000"/>
                </a:solidFill>
                <a:latin typeface="Times New Roman" panose="02020603050405020304" pitchFamily="18" charset="0"/>
                <a:cs typeface="Times New Roman" panose="02020603050405020304" pitchFamily="18" charset="0"/>
              </a:rPr>
              <a:t> </a:t>
            </a:r>
            <a:r>
              <a:rPr lang="en-US" sz="5400" b="1" i="1" dirty="0" err="1">
                <a:solidFill>
                  <a:srgbClr val="C00000"/>
                </a:solidFill>
                <a:latin typeface="Times New Roman" panose="02020603050405020304" pitchFamily="18" charset="0"/>
                <a:cs typeface="Times New Roman" panose="02020603050405020304" pitchFamily="18" charset="0"/>
              </a:rPr>
              <a:t>tồn</a:t>
            </a:r>
            <a:r>
              <a:rPr lang="en-US" sz="5400" b="1" i="1" dirty="0">
                <a:solidFill>
                  <a:srgbClr val="C00000"/>
                </a:solidFill>
                <a:latin typeface="Times New Roman" panose="02020603050405020304" pitchFamily="18" charset="0"/>
                <a:cs typeface="Times New Roman" panose="02020603050405020304" pitchFamily="18" charset="0"/>
              </a:rPr>
              <a:t>, </a:t>
            </a:r>
            <a:r>
              <a:rPr lang="en-US" sz="5400" b="1" i="1" dirty="0" err="1">
                <a:solidFill>
                  <a:srgbClr val="C00000"/>
                </a:solidFill>
                <a:latin typeface="Times New Roman" panose="02020603050405020304" pitchFamily="18" charset="0"/>
                <a:cs typeface="Times New Roman" panose="02020603050405020304" pitchFamily="18" charset="0"/>
              </a:rPr>
              <a:t>giữ</a:t>
            </a:r>
            <a:r>
              <a:rPr lang="en-US" sz="5400" b="1" i="1" dirty="0">
                <a:solidFill>
                  <a:srgbClr val="C00000"/>
                </a:solidFill>
                <a:latin typeface="Times New Roman" panose="02020603050405020304" pitchFamily="18" charset="0"/>
                <a:cs typeface="Times New Roman" panose="02020603050405020304" pitchFamily="18" charset="0"/>
              </a:rPr>
              <a:t> </a:t>
            </a:r>
            <a:r>
              <a:rPr lang="en-US" sz="5400" b="1" i="1" dirty="0" err="1">
                <a:solidFill>
                  <a:srgbClr val="C00000"/>
                </a:solidFill>
                <a:latin typeface="Times New Roman" panose="02020603050405020304" pitchFamily="18" charset="0"/>
                <a:cs typeface="Times New Roman" panose="02020603050405020304" pitchFamily="18" charset="0"/>
              </a:rPr>
              <a:t>gìn</a:t>
            </a:r>
            <a:r>
              <a:rPr lang="en-US" sz="5400" b="1" i="1" dirty="0">
                <a:solidFill>
                  <a:srgbClr val="C00000"/>
                </a:solidFill>
                <a:latin typeface="Times New Roman" panose="02020603050405020304" pitchFamily="18" charset="0"/>
                <a:cs typeface="Times New Roman" panose="02020603050405020304" pitchFamily="18" charset="0"/>
              </a:rPr>
              <a:t> </a:t>
            </a:r>
            <a:r>
              <a:rPr lang="en-US" sz="5400" b="1" i="1" dirty="0" err="1">
                <a:solidFill>
                  <a:srgbClr val="C00000"/>
                </a:solidFill>
                <a:latin typeface="Times New Roman" panose="02020603050405020304" pitchFamily="18" charset="0"/>
                <a:cs typeface="Times New Roman" panose="02020603050405020304" pitchFamily="18" charset="0"/>
              </a:rPr>
              <a:t>và</a:t>
            </a:r>
            <a:r>
              <a:rPr lang="en-US" sz="5400" b="1" i="1" dirty="0">
                <a:solidFill>
                  <a:srgbClr val="C00000"/>
                </a:solidFill>
                <a:latin typeface="Times New Roman" panose="02020603050405020304" pitchFamily="18" charset="0"/>
                <a:cs typeface="Times New Roman" panose="02020603050405020304" pitchFamily="18" charset="0"/>
              </a:rPr>
              <a:t> </a:t>
            </a:r>
            <a:r>
              <a:rPr lang="en-US" sz="5400" b="1" i="1" dirty="0" err="1">
                <a:solidFill>
                  <a:srgbClr val="C00000"/>
                </a:solidFill>
                <a:latin typeface="Times New Roman" panose="02020603050405020304" pitchFamily="18" charset="0"/>
                <a:cs typeface="Times New Roman" panose="02020603050405020304" pitchFamily="18" charset="0"/>
              </a:rPr>
              <a:t>phát</a:t>
            </a:r>
            <a:r>
              <a:rPr lang="en-US" sz="5400" b="1" i="1" dirty="0">
                <a:solidFill>
                  <a:srgbClr val="C00000"/>
                </a:solidFill>
                <a:latin typeface="Times New Roman" panose="02020603050405020304" pitchFamily="18" charset="0"/>
                <a:cs typeface="Times New Roman" panose="02020603050405020304" pitchFamily="18" charset="0"/>
              </a:rPr>
              <a:t> </a:t>
            </a:r>
            <a:r>
              <a:rPr lang="en-US" sz="5400" b="1" i="1" dirty="0" err="1">
                <a:solidFill>
                  <a:srgbClr val="C00000"/>
                </a:solidFill>
                <a:latin typeface="Times New Roman" panose="02020603050405020304" pitchFamily="18" charset="0"/>
                <a:cs typeface="Times New Roman" panose="02020603050405020304" pitchFamily="18" charset="0"/>
              </a:rPr>
              <a:t>huy</a:t>
            </a:r>
            <a:r>
              <a:rPr lang="en-US" sz="5400" b="1" i="1" dirty="0">
                <a:solidFill>
                  <a:srgbClr val="C00000"/>
                </a:solidFill>
                <a:latin typeface="Times New Roman" panose="02020603050405020304" pitchFamily="18" charset="0"/>
                <a:cs typeface="Times New Roman" panose="02020603050405020304" pitchFamily="18" charset="0"/>
              </a:rPr>
              <a:t> </a:t>
            </a:r>
            <a:r>
              <a:rPr lang="en-US" sz="5400" b="1" i="1" dirty="0" err="1">
                <a:solidFill>
                  <a:srgbClr val="C00000"/>
                </a:solidFill>
                <a:latin typeface="Times New Roman" panose="02020603050405020304" pitchFamily="18" charset="0"/>
                <a:cs typeface="Times New Roman" panose="02020603050405020304" pitchFamily="18" charset="0"/>
              </a:rPr>
              <a:t>giá</a:t>
            </a:r>
            <a:r>
              <a:rPr lang="en-US" sz="5400" b="1" i="1" dirty="0">
                <a:solidFill>
                  <a:srgbClr val="C00000"/>
                </a:solidFill>
                <a:latin typeface="Times New Roman" panose="02020603050405020304" pitchFamily="18" charset="0"/>
                <a:cs typeface="Times New Roman" panose="02020603050405020304" pitchFamily="18" charset="0"/>
              </a:rPr>
              <a:t> </a:t>
            </a:r>
            <a:r>
              <a:rPr lang="en-US" sz="5400" b="1" i="1" dirty="0" err="1">
                <a:solidFill>
                  <a:srgbClr val="C00000"/>
                </a:solidFill>
                <a:latin typeface="Times New Roman" panose="02020603050405020304" pitchFamily="18" charset="0"/>
                <a:cs typeface="Times New Roman" panose="02020603050405020304" pitchFamily="18" charset="0"/>
              </a:rPr>
              <a:t>trị</a:t>
            </a:r>
            <a:r>
              <a:rPr lang="en-US" sz="5400" b="1" i="1" dirty="0">
                <a:solidFill>
                  <a:srgbClr val="C00000"/>
                </a:solidFill>
                <a:latin typeface="Times New Roman" panose="02020603050405020304" pitchFamily="18" charset="0"/>
                <a:cs typeface="Times New Roman" panose="02020603050405020304" pitchFamily="18" charset="0"/>
              </a:rPr>
              <a:t> </a:t>
            </a:r>
            <a:r>
              <a:rPr lang="en-US" sz="5400" b="1" i="1" dirty="0" err="1">
                <a:solidFill>
                  <a:srgbClr val="C00000"/>
                </a:solidFill>
                <a:latin typeface="Times New Roman" panose="02020603050405020304" pitchFamily="18" charset="0"/>
                <a:cs typeface="Times New Roman" panose="02020603050405020304" pitchFamily="18" charset="0"/>
              </a:rPr>
              <a:t>của</a:t>
            </a:r>
            <a:r>
              <a:rPr lang="en-US" sz="5400" b="1" i="1" dirty="0">
                <a:solidFill>
                  <a:srgbClr val="C00000"/>
                </a:solidFill>
                <a:latin typeface="Times New Roman" panose="02020603050405020304" pitchFamily="18" charset="0"/>
                <a:cs typeface="Times New Roman" panose="02020603050405020304" pitchFamily="18" charset="0"/>
              </a:rPr>
              <a:t> di </a:t>
            </a:r>
            <a:r>
              <a:rPr lang="en-US" sz="5400" b="1" i="1" dirty="0" err="1">
                <a:solidFill>
                  <a:srgbClr val="C00000"/>
                </a:solidFill>
                <a:latin typeface="Times New Roman" panose="02020603050405020304" pitchFamily="18" charset="0"/>
                <a:cs typeface="Times New Roman" panose="02020603050405020304" pitchFamily="18" charset="0"/>
              </a:rPr>
              <a:t>tích</a:t>
            </a:r>
            <a:r>
              <a:rPr lang="en-US" sz="5400" b="1" i="1" dirty="0">
                <a:solidFill>
                  <a:srgbClr val="C0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8039723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Về thăm địa đạo Gò Thì Thùng Phú Yên - Dấu ấn lịch sử còn mãi với thời gian 2">
            <a:extLst>
              <a:ext uri="{FF2B5EF4-FFF2-40B4-BE49-F238E27FC236}">
                <a16:creationId xmlns:a16="http://schemas.microsoft.com/office/drawing/2014/main" id="{5839EB93-BCC5-45FA-B3C6-F6DE0C6621F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65031" y="146538"/>
            <a:ext cx="9061938" cy="6564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14757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6196249-4715-4E5A-87C5-A80374A2DCDC}"/>
              </a:ext>
            </a:extLst>
          </p:cNvPr>
          <p:cNvSpPr>
            <a:spLocks noGrp="1"/>
          </p:cNvSpPr>
          <p:nvPr>
            <p:ph idx="1"/>
          </p:nvPr>
        </p:nvSpPr>
        <p:spPr>
          <a:xfrm>
            <a:off x="592016" y="667909"/>
            <a:ext cx="10515600" cy="1198929"/>
          </a:xfrm>
        </p:spPr>
        <p:txBody>
          <a:bodyPr>
            <a:normAutofit fontScale="70000" lnSpcReduction="20000"/>
          </a:bodyPr>
          <a:lstStyle/>
          <a:p>
            <a:pPr marL="0" indent="0">
              <a:buNone/>
            </a:pPr>
            <a:r>
              <a:rPr lang="en-US" sz="6400" b="1" dirty="0">
                <a:solidFill>
                  <a:srgbClr val="7030A0"/>
                </a:solidFill>
              </a:rPr>
              <a:t>*</a:t>
            </a:r>
            <a:r>
              <a:rPr lang="en-US" sz="6400" b="1" dirty="0" err="1">
                <a:solidFill>
                  <a:srgbClr val="7030A0"/>
                </a:solidFill>
              </a:rPr>
              <a:t>khám</a:t>
            </a:r>
            <a:r>
              <a:rPr lang="en-US" sz="6400" b="1" dirty="0">
                <a:solidFill>
                  <a:srgbClr val="7030A0"/>
                </a:solidFill>
              </a:rPr>
              <a:t> </a:t>
            </a:r>
            <a:r>
              <a:rPr lang="en-US" sz="6400" b="1" dirty="0" err="1">
                <a:solidFill>
                  <a:srgbClr val="7030A0"/>
                </a:solidFill>
              </a:rPr>
              <a:t>phá</a:t>
            </a:r>
            <a:endParaRPr lang="en-US" sz="6400" b="1" dirty="0">
              <a:solidFill>
                <a:srgbClr val="7030A0"/>
              </a:solidFill>
            </a:endParaRPr>
          </a:p>
          <a:p>
            <a:pPr marL="0" indent="0">
              <a:buNone/>
            </a:pPr>
            <a:r>
              <a:rPr lang="en-US" sz="5200" b="1" dirty="0">
                <a:solidFill>
                  <a:schemeClr val="tx2"/>
                </a:solidFill>
              </a:rPr>
              <a:t>I. </a:t>
            </a:r>
            <a:r>
              <a:rPr lang="en-US" sz="5200" b="1" dirty="0" err="1">
                <a:solidFill>
                  <a:schemeClr val="tx2"/>
                </a:solidFill>
              </a:rPr>
              <a:t>Các</a:t>
            </a:r>
            <a:r>
              <a:rPr lang="en-US" sz="5200" b="1" dirty="0">
                <a:solidFill>
                  <a:schemeClr val="tx2"/>
                </a:solidFill>
              </a:rPr>
              <a:t> di </a:t>
            </a:r>
            <a:r>
              <a:rPr lang="en-US" sz="5200" b="1" dirty="0" err="1">
                <a:solidFill>
                  <a:schemeClr val="tx2"/>
                </a:solidFill>
              </a:rPr>
              <a:t>tích</a:t>
            </a:r>
            <a:r>
              <a:rPr lang="en-US" sz="5200" b="1" dirty="0">
                <a:solidFill>
                  <a:schemeClr val="tx2"/>
                </a:solidFill>
              </a:rPr>
              <a:t> </a:t>
            </a:r>
            <a:r>
              <a:rPr lang="en-US" sz="5200" b="1" dirty="0" err="1">
                <a:solidFill>
                  <a:schemeClr val="tx2"/>
                </a:solidFill>
              </a:rPr>
              <a:t>lịch</a:t>
            </a:r>
            <a:r>
              <a:rPr lang="en-US" sz="5200" b="1" dirty="0">
                <a:solidFill>
                  <a:schemeClr val="tx2"/>
                </a:solidFill>
              </a:rPr>
              <a:t> </a:t>
            </a:r>
            <a:r>
              <a:rPr lang="en-US" sz="5200" b="1" dirty="0" err="1">
                <a:solidFill>
                  <a:schemeClr val="tx2"/>
                </a:solidFill>
              </a:rPr>
              <a:t>sử</a:t>
            </a:r>
            <a:r>
              <a:rPr lang="en-US" sz="5200" b="1" dirty="0">
                <a:solidFill>
                  <a:schemeClr val="tx2"/>
                </a:solidFill>
              </a:rPr>
              <a:t> </a:t>
            </a:r>
            <a:r>
              <a:rPr lang="en-US" sz="5200" b="1" dirty="0" err="1">
                <a:solidFill>
                  <a:schemeClr val="tx2"/>
                </a:solidFill>
              </a:rPr>
              <a:t>thời</a:t>
            </a:r>
            <a:r>
              <a:rPr lang="en-US" sz="5200" b="1" dirty="0">
                <a:solidFill>
                  <a:schemeClr val="tx2"/>
                </a:solidFill>
              </a:rPr>
              <a:t> </a:t>
            </a:r>
            <a:r>
              <a:rPr lang="en-US" sz="5200" b="1" dirty="0" err="1">
                <a:solidFill>
                  <a:schemeClr val="tx2"/>
                </a:solidFill>
              </a:rPr>
              <a:t>Chăm</a:t>
            </a:r>
            <a:r>
              <a:rPr lang="en-US" sz="5200" b="1" dirty="0">
                <a:solidFill>
                  <a:schemeClr val="tx2"/>
                </a:solidFill>
              </a:rPr>
              <a:t> Pa ở </a:t>
            </a:r>
            <a:r>
              <a:rPr lang="en-US" sz="5200" b="1" dirty="0" err="1">
                <a:solidFill>
                  <a:schemeClr val="tx2"/>
                </a:solidFill>
              </a:rPr>
              <a:t>Phú</a:t>
            </a:r>
            <a:r>
              <a:rPr lang="en-US" sz="5200" b="1" dirty="0">
                <a:solidFill>
                  <a:schemeClr val="tx2"/>
                </a:solidFill>
              </a:rPr>
              <a:t> </a:t>
            </a:r>
            <a:r>
              <a:rPr lang="en-US" sz="5200" b="1" dirty="0" err="1">
                <a:solidFill>
                  <a:schemeClr val="tx2"/>
                </a:solidFill>
              </a:rPr>
              <a:t>Yên</a:t>
            </a:r>
            <a:endParaRPr lang="en-US" sz="5200" b="1" dirty="0">
              <a:solidFill>
                <a:schemeClr val="tx2"/>
              </a:solidFill>
            </a:endParaRPr>
          </a:p>
        </p:txBody>
      </p:sp>
      <p:sp>
        <p:nvSpPr>
          <p:cNvPr id="4" name="TextBox 3">
            <a:extLst>
              <a:ext uri="{FF2B5EF4-FFF2-40B4-BE49-F238E27FC236}">
                <a16:creationId xmlns:a16="http://schemas.microsoft.com/office/drawing/2014/main" id="{EE10D043-BFE6-4263-A854-3FF5FC53C2E2}"/>
              </a:ext>
            </a:extLst>
          </p:cNvPr>
          <p:cNvSpPr txBox="1"/>
          <p:nvPr/>
        </p:nvSpPr>
        <p:spPr>
          <a:xfrm>
            <a:off x="732692" y="2030962"/>
            <a:ext cx="10908323" cy="2554545"/>
          </a:xfrm>
          <a:prstGeom prst="rect">
            <a:avLst/>
          </a:prstGeom>
          <a:noFill/>
        </p:spPr>
        <p:txBody>
          <a:bodyPr wrap="square" rtlCol="0">
            <a:spAutoFit/>
          </a:bodyPr>
          <a:lstStyle/>
          <a:p>
            <a:pPr algn="just"/>
            <a:r>
              <a:rPr lang="en-US" sz="4000" i="1" dirty="0">
                <a:solidFill>
                  <a:srgbClr val="C00000"/>
                </a:solidFill>
                <a:latin typeface="+mj-lt"/>
              </a:rPr>
              <a:t>D</a:t>
            </a:r>
            <a:r>
              <a:rPr lang="vi-VN" sz="4000" i="1" dirty="0">
                <a:solidFill>
                  <a:srgbClr val="C00000"/>
                </a:solidFill>
                <a:latin typeface="+mj-lt"/>
              </a:rPr>
              <a:t>ựa vào những thông tin bên dưới em hãy giới thiệu khái quát </a:t>
            </a:r>
            <a:r>
              <a:rPr lang="en-US" sz="4000" i="1" dirty="0">
                <a:solidFill>
                  <a:srgbClr val="C00000"/>
                </a:solidFill>
                <a:latin typeface="+mj-lt"/>
              </a:rPr>
              <a:t>m</a:t>
            </a:r>
            <a:r>
              <a:rPr lang="vi-VN" sz="4000" i="1" dirty="0">
                <a:solidFill>
                  <a:srgbClr val="C00000"/>
                </a:solidFill>
                <a:latin typeface="+mj-lt"/>
              </a:rPr>
              <a:t>ột số Di tích lịch sử thời Chăm Pa ở Phú Yên về</a:t>
            </a:r>
            <a:r>
              <a:rPr lang="en-US" sz="4000" i="1" dirty="0">
                <a:solidFill>
                  <a:srgbClr val="C00000"/>
                </a:solidFill>
                <a:latin typeface="+mj-lt"/>
              </a:rPr>
              <a:t>:</a:t>
            </a:r>
            <a:r>
              <a:rPr lang="vi-VN" sz="4000" i="1" dirty="0">
                <a:solidFill>
                  <a:srgbClr val="C00000"/>
                </a:solidFill>
                <a:latin typeface="+mj-lt"/>
              </a:rPr>
              <a:t> địa điểm</a:t>
            </a:r>
            <a:r>
              <a:rPr lang="en-US" sz="4000" i="1" dirty="0">
                <a:solidFill>
                  <a:srgbClr val="C00000"/>
                </a:solidFill>
                <a:latin typeface="+mj-lt"/>
              </a:rPr>
              <a:t>,</a:t>
            </a:r>
            <a:r>
              <a:rPr lang="vi-VN" sz="4000" i="1" dirty="0">
                <a:solidFill>
                  <a:srgbClr val="C00000"/>
                </a:solidFill>
                <a:latin typeface="+mj-lt"/>
              </a:rPr>
              <a:t> kiến trúc còn lại</a:t>
            </a:r>
            <a:r>
              <a:rPr lang="en-US" sz="4000" i="1" dirty="0">
                <a:solidFill>
                  <a:srgbClr val="C00000"/>
                </a:solidFill>
                <a:latin typeface="+mj-lt"/>
              </a:rPr>
              <a:t>,</a:t>
            </a:r>
            <a:r>
              <a:rPr lang="vi-VN" sz="4000" i="1" dirty="0">
                <a:solidFill>
                  <a:srgbClr val="C00000"/>
                </a:solidFill>
                <a:latin typeface="+mj-lt"/>
              </a:rPr>
              <a:t> hiện vật tìm thấy tại di tích</a:t>
            </a:r>
            <a:r>
              <a:rPr lang="en-US" sz="4000" i="1" dirty="0">
                <a:solidFill>
                  <a:srgbClr val="C00000"/>
                </a:solidFill>
                <a:latin typeface="+mj-lt"/>
              </a:rPr>
              <a:t>?</a:t>
            </a:r>
            <a:r>
              <a:rPr lang="vi-VN" sz="4000" i="1" dirty="0">
                <a:solidFill>
                  <a:srgbClr val="C00000"/>
                </a:solidFill>
                <a:latin typeface="+mj-lt"/>
              </a:rPr>
              <a:t> </a:t>
            </a:r>
            <a:endParaRPr lang="en-US" sz="4000" i="1" dirty="0">
              <a:solidFill>
                <a:srgbClr val="C00000"/>
              </a:solidFill>
              <a:latin typeface="+mj-lt"/>
            </a:endParaRPr>
          </a:p>
        </p:txBody>
      </p:sp>
    </p:spTree>
    <p:extLst>
      <p:ext uri="{BB962C8B-B14F-4D97-AF65-F5344CB8AC3E}">
        <p14:creationId xmlns:p14="http://schemas.microsoft.com/office/powerpoint/2010/main" val="2780541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113E9-1A7D-4177-8A1B-19CFDD716488}"/>
              </a:ext>
            </a:extLst>
          </p:cNvPr>
          <p:cNvSpPr>
            <a:spLocks noGrp="1"/>
          </p:cNvSpPr>
          <p:nvPr>
            <p:ph type="title"/>
          </p:nvPr>
        </p:nvSpPr>
        <p:spPr>
          <a:xfrm>
            <a:off x="1014046" y="2498725"/>
            <a:ext cx="10515600" cy="1325563"/>
          </a:xfrm>
        </p:spPr>
        <p:txBody>
          <a:bodyPr>
            <a:normAutofit fontScale="90000"/>
          </a:bodyPr>
          <a:lstStyle/>
          <a:p>
            <a:pPr algn="just"/>
            <a:r>
              <a:rPr lang="en-US" b="1" dirty="0">
                <a:solidFill>
                  <a:schemeClr val="tx2"/>
                </a:solidFill>
              </a:rPr>
              <a:t>	</a:t>
            </a:r>
            <a:r>
              <a:rPr lang="en-US" b="1" dirty="0">
                <a:solidFill>
                  <a:schemeClr val="tx2"/>
                </a:solidFill>
                <a:latin typeface="Times New Roman" panose="02020603050405020304" pitchFamily="18" charset="0"/>
                <a:cs typeface="Times New Roman" panose="02020603050405020304" pitchFamily="18" charset="0"/>
              </a:rPr>
              <a:t>- T</a:t>
            </a:r>
            <a:r>
              <a:rPr lang="vi-VN" b="1" dirty="0">
                <a:solidFill>
                  <a:schemeClr val="tx2"/>
                </a:solidFill>
                <a:latin typeface="Times New Roman" panose="02020603050405020304" pitchFamily="18" charset="0"/>
                <a:cs typeface="Times New Roman" panose="02020603050405020304" pitchFamily="18" charset="0"/>
              </a:rPr>
              <a:t>heo dòng chảy của lịch sử</a:t>
            </a:r>
            <a:r>
              <a:rPr lang="en-US" b="1" dirty="0">
                <a:solidFill>
                  <a:schemeClr val="tx2"/>
                </a:solidFill>
                <a:latin typeface="Times New Roman" panose="02020603050405020304" pitchFamily="18" charset="0"/>
                <a:cs typeface="Times New Roman" panose="02020603050405020304" pitchFamily="18" charset="0"/>
              </a:rPr>
              <a:t>,</a:t>
            </a:r>
            <a:r>
              <a:rPr lang="vi-VN" b="1" dirty="0">
                <a:solidFill>
                  <a:schemeClr val="tx2"/>
                </a:solidFill>
                <a:latin typeface="Times New Roman" panose="02020603050405020304" pitchFamily="18" charset="0"/>
                <a:cs typeface="Times New Roman" panose="02020603050405020304" pitchFamily="18" charset="0"/>
              </a:rPr>
              <a:t> trên dải đất miền Trung nói chung và vùng đất Phú Yên nói riêng</a:t>
            </a:r>
            <a:r>
              <a:rPr lang="en-US" b="1" dirty="0">
                <a:solidFill>
                  <a:schemeClr val="tx2"/>
                </a:solidFill>
                <a:latin typeface="Times New Roman" panose="02020603050405020304" pitchFamily="18" charset="0"/>
                <a:cs typeface="Times New Roman" panose="02020603050405020304" pitchFamily="18" charset="0"/>
              </a:rPr>
              <a:t>,</a:t>
            </a:r>
            <a:r>
              <a:rPr lang="vi-VN" b="1" dirty="0">
                <a:solidFill>
                  <a:schemeClr val="tx2"/>
                </a:solidFill>
                <a:latin typeface="Times New Roman" panose="02020603050405020304" pitchFamily="18" charset="0"/>
                <a:cs typeface="Times New Roman" panose="02020603050405020304" pitchFamily="18" charset="0"/>
              </a:rPr>
              <a:t> văn hóa Chăm chiếm một vị trí rất quan trọng</a:t>
            </a:r>
            <a:r>
              <a:rPr lang="en-US" b="1" dirty="0">
                <a:solidFill>
                  <a:schemeClr val="tx2"/>
                </a:solidFill>
                <a:latin typeface="Times New Roman" panose="02020603050405020304" pitchFamily="18" charset="0"/>
                <a:cs typeface="Times New Roman" panose="02020603050405020304" pitchFamily="18" charset="0"/>
              </a:rPr>
              <a:t>.</a:t>
            </a:r>
            <a:r>
              <a:rPr lang="vi-VN" b="1" dirty="0">
                <a:solidFill>
                  <a:schemeClr val="tx2"/>
                </a:solidFill>
                <a:latin typeface="Times New Roman" panose="02020603050405020304" pitchFamily="18" charset="0"/>
                <a:cs typeface="Times New Roman" panose="02020603050405020304" pitchFamily="18" charset="0"/>
              </a:rPr>
              <a:t> </a:t>
            </a:r>
            <a:r>
              <a:rPr lang="en-US" b="1" dirty="0">
                <a:solidFill>
                  <a:schemeClr val="tx2"/>
                </a:solidFill>
                <a:latin typeface="Times New Roman" panose="02020603050405020304" pitchFamily="18" charset="0"/>
                <a:cs typeface="Times New Roman" panose="02020603050405020304" pitchFamily="18" charset="0"/>
              </a:rPr>
              <a:t>T</a:t>
            </a:r>
            <a:r>
              <a:rPr lang="vi-VN" b="1" dirty="0">
                <a:solidFill>
                  <a:schemeClr val="tx2"/>
                </a:solidFill>
                <a:latin typeface="Times New Roman" panose="02020603050405020304" pitchFamily="18" charset="0"/>
                <a:cs typeface="Times New Roman" panose="02020603050405020304" pitchFamily="18" charset="0"/>
              </a:rPr>
              <a:t>ừ thời điểm thành lập nhà nước của tộc người Chăm vào thế kỷ 2</a:t>
            </a:r>
            <a:r>
              <a:rPr lang="en-US" b="1" dirty="0">
                <a:solidFill>
                  <a:schemeClr val="tx2"/>
                </a:solidFill>
                <a:latin typeface="Times New Roman" panose="02020603050405020304" pitchFamily="18" charset="0"/>
                <a:cs typeface="Times New Roman" panose="02020603050405020304" pitchFamily="18" charset="0"/>
              </a:rPr>
              <a:t> </a:t>
            </a:r>
            <a:r>
              <a:rPr lang="vi-VN" b="1" dirty="0">
                <a:solidFill>
                  <a:schemeClr val="tx2"/>
                </a:solidFill>
                <a:latin typeface="Times New Roman" panose="02020603050405020304" pitchFamily="18" charset="0"/>
                <a:cs typeface="Times New Roman" panose="02020603050405020304" pitchFamily="18" charset="0"/>
              </a:rPr>
              <a:t>đến khi vùng đất này được xác lập vào lãnh thổ nước ta vào cuối thế kỷ 16</a:t>
            </a:r>
            <a:r>
              <a:rPr lang="en-US" b="1" dirty="0">
                <a:solidFill>
                  <a:schemeClr val="tx2"/>
                </a:solidFill>
                <a:latin typeface="Times New Roman" panose="02020603050405020304" pitchFamily="18" charset="0"/>
                <a:cs typeface="Times New Roman" panose="02020603050405020304" pitchFamily="18" charset="0"/>
              </a:rPr>
              <a:t>,</a:t>
            </a:r>
            <a:r>
              <a:rPr lang="vi-VN" b="1" dirty="0">
                <a:solidFill>
                  <a:schemeClr val="tx2"/>
                </a:solidFill>
                <a:latin typeface="Times New Roman" panose="02020603050405020304" pitchFamily="18" charset="0"/>
                <a:cs typeface="Times New Roman" panose="02020603050405020304" pitchFamily="18" charset="0"/>
              </a:rPr>
              <a:t> văn hóa Chăm ở Phú Yên có bề dày gần 14 thế kỷ với bản sắc văn hóa độc đáo</a:t>
            </a:r>
            <a:r>
              <a:rPr lang="en-US" b="1" dirty="0">
                <a:solidFill>
                  <a:schemeClr val="tx2"/>
                </a:solidFill>
                <a:latin typeface="Times New Roman" panose="02020603050405020304" pitchFamily="18" charset="0"/>
                <a:cs typeface="Times New Roman" panose="02020603050405020304" pitchFamily="18" charset="0"/>
              </a:rPr>
              <a:t>,</a:t>
            </a:r>
            <a:r>
              <a:rPr lang="vi-VN" b="1" dirty="0">
                <a:solidFill>
                  <a:schemeClr val="tx2"/>
                </a:solidFill>
                <a:latin typeface="Times New Roman" panose="02020603050405020304" pitchFamily="18" charset="0"/>
                <a:cs typeface="Times New Roman" panose="02020603050405020304" pitchFamily="18" charset="0"/>
              </a:rPr>
              <a:t> góp phần làm phong phú thêm bản sắc văn hóa của cộng đồng các dân tộc Việt Nam</a:t>
            </a:r>
            <a:r>
              <a:rPr lang="en-US" b="1" dirty="0">
                <a:solidFill>
                  <a:schemeClr val="tx2"/>
                </a:solidFill>
                <a:latin typeface="Times New Roman" panose="02020603050405020304" pitchFamily="18" charset="0"/>
                <a:cs typeface="Times New Roman" panose="02020603050405020304" pitchFamily="18" charset="0"/>
              </a:rPr>
              <a:t>.</a:t>
            </a:r>
            <a:r>
              <a:rPr lang="vi-VN" b="1" dirty="0">
                <a:solidFill>
                  <a:schemeClr val="tx2"/>
                </a:solidFill>
                <a:latin typeface="Times New Roman" panose="02020603050405020304" pitchFamily="18" charset="0"/>
                <a:cs typeface="Times New Roman" panose="02020603050405020304" pitchFamily="18" charset="0"/>
              </a:rPr>
              <a:t> </a:t>
            </a:r>
            <a:endParaRPr lang="en-US" b="1"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082290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2D8B4-163A-4B4C-8B28-BAA3E1958298}"/>
              </a:ext>
            </a:extLst>
          </p:cNvPr>
          <p:cNvSpPr>
            <a:spLocks noGrp="1"/>
          </p:cNvSpPr>
          <p:nvPr>
            <p:ph type="title"/>
          </p:nvPr>
        </p:nvSpPr>
        <p:spPr>
          <a:xfrm>
            <a:off x="630116" y="2766218"/>
            <a:ext cx="10931768" cy="1325563"/>
          </a:xfrm>
        </p:spPr>
        <p:txBody>
          <a:bodyPr>
            <a:noAutofit/>
          </a:bodyPr>
          <a:lstStyle/>
          <a:p>
            <a:pPr algn="just"/>
            <a:r>
              <a:rPr lang="en-US" sz="5400" b="1" dirty="0">
                <a:solidFill>
                  <a:schemeClr val="accent2">
                    <a:lumMod val="50000"/>
                  </a:schemeClr>
                </a:solidFill>
                <a:latin typeface="Times New Roman" panose="02020603050405020304" pitchFamily="18" charset="0"/>
                <a:cs typeface="Times New Roman" panose="02020603050405020304" pitchFamily="18" charset="0"/>
              </a:rPr>
              <a:t>- T</a:t>
            </a:r>
            <a:r>
              <a:rPr lang="vi-VN" sz="5400" b="1" dirty="0">
                <a:solidFill>
                  <a:schemeClr val="accent2">
                    <a:lumMod val="50000"/>
                  </a:schemeClr>
                </a:solidFill>
                <a:latin typeface="Times New Roman" panose="02020603050405020304" pitchFamily="18" charset="0"/>
                <a:cs typeface="Times New Roman" panose="02020603050405020304" pitchFamily="18" charset="0"/>
              </a:rPr>
              <a:t>ính đến năm 2022 ở Phú Yên đã thống kê khảo sát được 24 di tích thuộc văn hóa Chăm bao gồm</a:t>
            </a:r>
            <a:r>
              <a:rPr lang="en-US" sz="5400" b="1" dirty="0">
                <a:solidFill>
                  <a:schemeClr val="accent2">
                    <a:lumMod val="50000"/>
                  </a:schemeClr>
                </a:solidFill>
                <a:latin typeface="Times New Roman" panose="02020603050405020304" pitchFamily="18" charset="0"/>
                <a:cs typeface="Times New Roman" panose="02020603050405020304" pitchFamily="18" charset="0"/>
              </a:rPr>
              <a:t>:</a:t>
            </a:r>
            <a:r>
              <a:rPr lang="vi-VN" sz="5400" b="1" dirty="0">
                <a:solidFill>
                  <a:schemeClr val="accent2">
                    <a:lumMod val="50000"/>
                  </a:schemeClr>
                </a:solidFill>
                <a:latin typeface="Times New Roman" panose="02020603050405020304" pitchFamily="18" charset="0"/>
                <a:cs typeface="Times New Roman" panose="02020603050405020304" pitchFamily="18" charset="0"/>
              </a:rPr>
              <a:t> </a:t>
            </a:r>
            <a:r>
              <a:rPr lang="en-US" sz="5400" b="1" dirty="0">
                <a:solidFill>
                  <a:schemeClr val="accent2">
                    <a:lumMod val="50000"/>
                  </a:schemeClr>
                </a:solidFill>
                <a:latin typeface="Times New Roman" panose="02020603050405020304" pitchFamily="18" charset="0"/>
                <a:cs typeface="Times New Roman" panose="02020603050405020304" pitchFamily="18" charset="0"/>
              </a:rPr>
              <a:t>d</a:t>
            </a:r>
            <a:r>
              <a:rPr lang="vi-VN" sz="5400" b="1" dirty="0">
                <a:solidFill>
                  <a:schemeClr val="accent2">
                    <a:lumMod val="50000"/>
                  </a:schemeClr>
                </a:solidFill>
                <a:latin typeface="Times New Roman" panose="02020603050405020304" pitchFamily="18" charset="0"/>
                <a:cs typeface="Times New Roman" panose="02020603050405020304" pitchFamily="18" charset="0"/>
              </a:rPr>
              <a:t>i tích </a:t>
            </a:r>
            <a:r>
              <a:rPr lang="en-US" sz="5400" b="1" dirty="0">
                <a:solidFill>
                  <a:schemeClr val="accent2">
                    <a:lumMod val="50000"/>
                  </a:schemeClr>
                </a:solidFill>
                <a:latin typeface="Times New Roman" panose="02020603050405020304" pitchFamily="18" charset="0"/>
                <a:cs typeface="Times New Roman" panose="02020603050405020304" pitchFamily="18" charset="0"/>
              </a:rPr>
              <a:t>đ</a:t>
            </a:r>
            <a:r>
              <a:rPr lang="vi-VN" sz="5400" b="1" dirty="0">
                <a:solidFill>
                  <a:schemeClr val="accent2">
                    <a:lumMod val="50000"/>
                  </a:schemeClr>
                </a:solidFill>
                <a:latin typeface="Times New Roman" panose="02020603050405020304" pitchFamily="18" charset="0"/>
                <a:cs typeface="Times New Roman" panose="02020603050405020304" pitchFamily="18" charset="0"/>
              </a:rPr>
              <a:t>ền </a:t>
            </a:r>
            <a:r>
              <a:rPr lang="en-US" sz="5400" b="1" dirty="0">
                <a:solidFill>
                  <a:schemeClr val="accent2">
                    <a:lumMod val="50000"/>
                  </a:schemeClr>
                </a:solidFill>
                <a:latin typeface="Times New Roman" panose="02020603050405020304" pitchFamily="18" charset="0"/>
                <a:cs typeface="Times New Roman" panose="02020603050405020304" pitchFamily="18" charset="0"/>
              </a:rPr>
              <a:t>t</a:t>
            </a:r>
            <a:r>
              <a:rPr lang="vi-VN" sz="5400" b="1" dirty="0">
                <a:solidFill>
                  <a:schemeClr val="accent2">
                    <a:lumMod val="50000"/>
                  </a:schemeClr>
                </a:solidFill>
                <a:latin typeface="Times New Roman" panose="02020603050405020304" pitchFamily="18" charset="0"/>
                <a:cs typeface="Times New Roman" panose="02020603050405020304" pitchFamily="18" charset="0"/>
              </a:rPr>
              <a:t>háp</a:t>
            </a:r>
            <a:r>
              <a:rPr lang="en-US" sz="5400" b="1" dirty="0">
                <a:solidFill>
                  <a:schemeClr val="accent2">
                    <a:lumMod val="50000"/>
                  </a:schemeClr>
                </a:solidFill>
                <a:latin typeface="Times New Roman" panose="02020603050405020304" pitchFamily="18" charset="0"/>
                <a:cs typeface="Times New Roman" panose="02020603050405020304" pitchFamily="18" charset="0"/>
              </a:rPr>
              <a:t>,</a:t>
            </a:r>
            <a:r>
              <a:rPr lang="vi-VN" sz="5400" b="1" dirty="0">
                <a:solidFill>
                  <a:schemeClr val="accent2">
                    <a:lumMod val="50000"/>
                  </a:schemeClr>
                </a:solidFill>
                <a:latin typeface="Times New Roman" panose="02020603050405020304" pitchFamily="18" charset="0"/>
                <a:cs typeface="Times New Roman" panose="02020603050405020304" pitchFamily="18" charset="0"/>
              </a:rPr>
              <a:t> di tích </a:t>
            </a:r>
            <a:r>
              <a:rPr lang="en-US" sz="5400" b="1" dirty="0">
                <a:solidFill>
                  <a:schemeClr val="accent2">
                    <a:lumMod val="50000"/>
                  </a:schemeClr>
                </a:solidFill>
                <a:latin typeface="Times New Roman" panose="02020603050405020304" pitchFamily="18" charset="0"/>
                <a:cs typeface="Times New Roman" panose="02020603050405020304" pitchFamily="18" charset="0"/>
              </a:rPr>
              <a:t>t</a:t>
            </a:r>
            <a:r>
              <a:rPr lang="vi-VN" sz="5400" b="1" dirty="0">
                <a:solidFill>
                  <a:schemeClr val="accent2">
                    <a:lumMod val="50000"/>
                  </a:schemeClr>
                </a:solidFill>
                <a:latin typeface="Times New Roman" panose="02020603050405020304" pitchFamily="18" charset="0"/>
                <a:cs typeface="Times New Roman" panose="02020603050405020304" pitchFamily="18" charset="0"/>
              </a:rPr>
              <a:t>hành </a:t>
            </a:r>
            <a:r>
              <a:rPr lang="en-US" sz="5400" b="1" dirty="0">
                <a:solidFill>
                  <a:schemeClr val="accent2">
                    <a:lumMod val="50000"/>
                  </a:schemeClr>
                </a:solidFill>
                <a:latin typeface="Times New Roman" panose="02020603050405020304" pitchFamily="18" charset="0"/>
                <a:cs typeface="Times New Roman" panose="02020603050405020304" pitchFamily="18" charset="0"/>
              </a:rPr>
              <a:t>c</a:t>
            </a:r>
            <a:r>
              <a:rPr lang="vi-VN" sz="5400" b="1" dirty="0">
                <a:solidFill>
                  <a:schemeClr val="accent2">
                    <a:lumMod val="50000"/>
                  </a:schemeClr>
                </a:solidFill>
                <a:latin typeface="Times New Roman" panose="02020603050405020304" pitchFamily="18" charset="0"/>
                <a:cs typeface="Times New Roman" panose="02020603050405020304" pitchFamily="18" charset="0"/>
              </a:rPr>
              <a:t>ổ</a:t>
            </a:r>
            <a:r>
              <a:rPr lang="en-US" sz="5400" b="1" dirty="0">
                <a:solidFill>
                  <a:schemeClr val="accent2">
                    <a:lumMod val="50000"/>
                  </a:schemeClr>
                </a:solidFill>
                <a:latin typeface="Times New Roman" panose="02020603050405020304" pitchFamily="18" charset="0"/>
                <a:cs typeface="Times New Roman" panose="02020603050405020304" pitchFamily="18" charset="0"/>
              </a:rPr>
              <a:t>,</a:t>
            </a:r>
            <a:r>
              <a:rPr lang="vi-VN" sz="5400" b="1" dirty="0">
                <a:solidFill>
                  <a:schemeClr val="accent2">
                    <a:lumMod val="50000"/>
                  </a:schemeClr>
                </a:solidFill>
                <a:latin typeface="Times New Roman" panose="02020603050405020304" pitchFamily="18" charset="0"/>
                <a:cs typeface="Times New Roman" panose="02020603050405020304" pitchFamily="18" charset="0"/>
              </a:rPr>
              <a:t> </a:t>
            </a:r>
            <a:r>
              <a:rPr lang="en-US" sz="5400" b="1" dirty="0">
                <a:solidFill>
                  <a:schemeClr val="accent2">
                    <a:lumMod val="50000"/>
                  </a:schemeClr>
                </a:solidFill>
                <a:latin typeface="Times New Roman" panose="02020603050405020304" pitchFamily="18" charset="0"/>
                <a:cs typeface="Times New Roman" panose="02020603050405020304" pitchFamily="18" charset="0"/>
              </a:rPr>
              <a:t>d</a:t>
            </a:r>
            <a:r>
              <a:rPr lang="vi-VN" sz="5400" b="1" dirty="0">
                <a:solidFill>
                  <a:schemeClr val="accent2">
                    <a:lumMod val="50000"/>
                  </a:schemeClr>
                </a:solidFill>
                <a:latin typeface="Times New Roman" panose="02020603050405020304" pitchFamily="18" charset="0"/>
                <a:cs typeface="Times New Roman" panose="02020603050405020304" pitchFamily="18" charset="0"/>
              </a:rPr>
              <a:t>i tích bia ký</a:t>
            </a:r>
            <a:r>
              <a:rPr lang="en-US" sz="5400" b="1" dirty="0">
                <a:solidFill>
                  <a:schemeClr val="accent2">
                    <a:lumMod val="50000"/>
                  </a:schemeClr>
                </a:solidFill>
                <a:latin typeface="Times New Roman" panose="02020603050405020304" pitchFamily="18" charset="0"/>
                <a:cs typeface="Times New Roman" panose="02020603050405020304" pitchFamily="18" charset="0"/>
              </a:rPr>
              <a:t>,</a:t>
            </a:r>
            <a:r>
              <a:rPr lang="vi-VN" sz="5400" b="1" dirty="0">
                <a:solidFill>
                  <a:schemeClr val="accent2">
                    <a:lumMod val="50000"/>
                  </a:schemeClr>
                </a:solidFill>
                <a:latin typeface="Times New Roman" panose="02020603050405020304" pitchFamily="18" charset="0"/>
                <a:cs typeface="Times New Roman" panose="02020603050405020304" pitchFamily="18" charset="0"/>
              </a:rPr>
              <a:t> di tích giếng cổ</a:t>
            </a:r>
            <a:r>
              <a:rPr lang="en-US" sz="5400" b="1" dirty="0">
                <a:solidFill>
                  <a:schemeClr val="accent2">
                    <a:lumMod val="50000"/>
                  </a:schemeClr>
                </a:solidFill>
                <a:latin typeface="Times New Roman" panose="02020603050405020304" pitchFamily="18" charset="0"/>
                <a:cs typeface="Times New Roman" panose="02020603050405020304" pitchFamily="18" charset="0"/>
              </a:rPr>
              <a:t>.</a:t>
            </a:r>
            <a:r>
              <a:rPr lang="vi-VN" sz="5400" b="1" dirty="0">
                <a:solidFill>
                  <a:schemeClr val="accent2">
                    <a:lumMod val="50000"/>
                  </a:schemeClr>
                </a:solidFill>
                <a:latin typeface="Times New Roman" panose="02020603050405020304" pitchFamily="18" charset="0"/>
                <a:cs typeface="Times New Roman" panose="02020603050405020304" pitchFamily="18" charset="0"/>
              </a:rPr>
              <a:t> </a:t>
            </a:r>
            <a:r>
              <a:rPr lang="en-US" sz="5400" b="1" dirty="0">
                <a:solidFill>
                  <a:schemeClr val="accent2">
                    <a:lumMod val="50000"/>
                  </a:schemeClr>
                </a:solidFill>
                <a:latin typeface="Times New Roman" panose="02020603050405020304" pitchFamily="18" charset="0"/>
                <a:cs typeface="Times New Roman" panose="02020603050405020304" pitchFamily="18" charset="0"/>
              </a:rPr>
              <a:t>R</a:t>
            </a:r>
            <a:r>
              <a:rPr lang="vi-VN" sz="5400" b="1" dirty="0">
                <a:solidFill>
                  <a:schemeClr val="accent2">
                    <a:lumMod val="50000"/>
                  </a:schemeClr>
                </a:solidFill>
                <a:latin typeface="Times New Roman" panose="02020603050405020304" pitchFamily="18" charset="0"/>
                <a:cs typeface="Times New Roman" panose="02020603050405020304" pitchFamily="18" charset="0"/>
              </a:rPr>
              <a:t>iêng từ thế kỷ X đến thế kỷ 16</a:t>
            </a:r>
            <a:r>
              <a:rPr lang="en-US" sz="5400" b="1" dirty="0">
                <a:solidFill>
                  <a:schemeClr val="accent2">
                    <a:lumMod val="50000"/>
                  </a:schemeClr>
                </a:solidFill>
                <a:latin typeface="Times New Roman" panose="02020603050405020304" pitchFamily="18" charset="0"/>
                <a:cs typeface="Times New Roman" panose="02020603050405020304" pitchFamily="18" charset="0"/>
              </a:rPr>
              <a:t>,</a:t>
            </a:r>
            <a:r>
              <a:rPr lang="vi-VN" sz="5400" b="1" dirty="0">
                <a:solidFill>
                  <a:schemeClr val="accent2">
                    <a:lumMod val="50000"/>
                  </a:schemeClr>
                </a:solidFill>
                <a:latin typeface="Times New Roman" panose="02020603050405020304" pitchFamily="18" charset="0"/>
                <a:cs typeface="Times New Roman" panose="02020603050405020304" pitchFamily="18" charset="0"/>
              </a:rPr>
              <a:t> trên vùng đất Phú Yên đã tồn tại một số di tích sau</a:t>
            </a:r>
            <a:r>
              <a:rPr lang="en-US" sz="5400" b="1" dirty="0">
                <a:solidFill>
                  <a:schemeClr val="accent2">
                    <a:lumMod val="50000"/>
                  </a:schemeClr>
                </a:solidFill>
                <a:latin typeface="Times New Roman" panose="02020603050405020304" pitchFamily="18" charset="0"/>
                <a:cs typeface="Times New Roman" panose="02020603050405020304" pitchFamily="18" charset="0"/>
              </a:rPr>
              <a:t>:</a:t>
            </a:r>
            <a:r>
              <a:rPr lang="vi-VN" sz="5400" b="1" dirty="0">
                <a:solidFill>
                  <a:schemeClr val="accent2">
                    <a:lumMod val="50000"/>
                  </a:schemeClr>
                </a:solidFill>
                <a:latin typeface="Times New Roman" panose="02020603050405020304" pitchFamily="18" charset="0"/>
                <a:cs typeface="Times New Roman" panose="02020603050405020304" pitchFamily="18" charset="0"/>
              </a:rPr>
              <a:t> </a:t>
            </a:r>
            <a:endParaRPr lang="en-US" sz="5400" b="1" dirty="0">
              <a:solidFill>
                <a:schemeClr val="accent2">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5668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F8645-6B29-4EB2-A72E-AF659C2C9350}"/>
              </a:ext>
            </a:extLst>
          </p:cNvPr>
          <p:cNvSpPr>
            <a:spLocks noGrp="1"/>
          </p:cNvSpPr>
          <p:nvPr>
            <p:ph type="title"/>
          </p:nvPr>
        </p:nvSpPr>
        <p:spPr>
          <a:xfrm>
            <a:off x="240323" y="-40360"/>
            <a:ext cx="10515600" cy="1325563"/>
          </a:xfrm>
        </p:spPr>
        <p:txBody>
          <a:bodyPr>
            <a:normAutofit/>
          </a:bodyPr>
          <a:lstStyle/>
          <a:p>
            <a:r>
              <a:rPr lang="en-US" sz="5400" b="1" dirty="0">
                <a:solidFill>
                  <a:schemeClr val="tx2"/>
                </a:solidFill>
              </a:rPr>
              <a:t>1. Di </a:t>
            </a:r>
            <a:r>
              <a:rPr lang="en-US" sz="5400" b="1" dirty="0" err="1">
                <a:solidFill>
                  <a:schemeClr val="tx2"/>
                </a:solidFill>
              </a:rPr>
              <a:t>tích</a:t>
            </a:r>
            <a:r>
              <a:rPr lang="en-US" sz="5400" b="1" dirty="0">
                <a:solidFill>
                  <a:schemeClr val="tx2"/>
                </a:solidFill>
              </a:rPr>
              <a:t> </a:t>
            </a:r>
            <a:r>
              <a:rPr lang="en-US" sz="5400" b="1" dirty="0" err="1">
                <a:solidFill>
                  <a:schemeClr val="tx2"/>
                </a:solidFill>
              </a:rPr>
              <a:t>Thành</a:t>
            </a:r>
            <a:r>
              <a:rPr lang="en-US" sz="5400" b="1" dirty="0">
                <a:solidFill>
                  <a:schemeClr val="tx2"/>
                </a:solidFill>
              </a:rPr>
              <a:t> </a:t>
            </a:r>
            <a:r>
              <a:rPr lang="en-US" sz="5400" b="1" dirty="0" err="1">
                <a:solidFill>
                  <a:schemeClr val="tx2"/>
                </a:solidFill>
              </a:rPr>
              <a:t>hồ</a:t>
            </a:r>
            <a:endParaRPr lang="en-US" sz="5400" b="1" dirty="0">
              <a:solidFill>
                <a:schemeClr val="tx2"/>
              </a:solidFill>
            </a:endParaRPr>
          </a:p>
        </p:txBody>
      </p:sp>
      <p:pic>
        <p:nvPicPr>
          <p:cNvPr id="4" name="Content Placeholder 3">
            <a:extLst>
              <a:ext uri="{FF2B5EF4-FFF2-40B4-BE49-F238E27FC236}">
                <a16:creationId xmlns:a16="http://schemas.microsoft.com/office/drawing/2014/main" id="{EB35E58C-C2BC-4776-9898-D29E7EB3CD44}"/>
              </a:ext>
            </a:extLst>
          </p:cNvPr>
          <p:cNvPicPr>
            <a:picLocks noGrp="1" noChangeAspect="1"/>
          </p:cNvPicPr>
          <p:nvPr>
            <p:ph idx="1"/>
          </p:nvPr>
        </p:nvPicPr>
        <p:blipFill>
          <a:blip r:embed="rId2"/>
          <a:stretch>
            <a:fillRect/>
          </a:stretch>
        </p:blipFill>
        <p:spPr>
          <a:xfrm>
            <a:off x="117231" y="1055077"/>
            <a:ext cx="3915507" cy="5673969"/>
          </a:xfrm>
          <a:prstGeom prst="rect">
            <a:avLst/>
          </a:prstGeom>
        </p:spPr>
      </p:pic>
      <p:pic>
        <p:nvPicPr>
          <p:cNvPr id="5" name="Picture 4">
            <a:extLst>
              <a:ext uri="{FF2B5EF4-FFF2-40B4-BE49-F238E27FC236}">
                <a16:creationId xmlns:a16="http://schemas.microsoft.com/office/drawing/2014/main" id="{DED2FA0D-77E7-4384-9FE2-6CCBD9C3666A}"/>
              </a:ext>
            </a:extLst>
          </p:cNvPr>
          <p:cNvPicPr>
            <a:picLocks noChangeAspect="1"/>
          </p:cNvPicPr>
          <p:nvPr/>
        </p:nvPicPr>
        <p:blipFill>
          <a:blip r:embed="rId3"/>
          <a:stretch>
            <a:fillRect/>
          </a:stretch>
        </p:blipFill>
        <p:spPr>
          <a:xfrm>
            <a:off x="4214446" y="1055077"/>
            <a:ext cx="3915506" cy="5673968"/>
          </a:xfrm>
          <a:prstGeom prst="rect">
            <a:avLst/>
          </a:prstGeom>
        </p:spPr>
      </p:pic>
      <p:pic>
        <p:nvPicPr>
          <p:cNvPr id="6" name="Picture 5">
            <a:extLst>
              <a:ext uri="{FF2B5EF4-FFF2-40B4-BE49-F238E27FC236}">
                <a16:creationId xmlns:a16="http://schemas.microsoft.com/office/drawing/2014/main" id="{C263F50E-FE3E-4A3E-AC0F-CDCECEDCEF92}"/>
              </a:ext>
            </a:extLst>
          </p:cNvPr>
          <p:cNvPicPr>
            <a:picLocks noChangeAspect="1"/>
          </p:cNvPicPr>
          <p:nvPr/>
        </p:nvPicPr>
        <p:blipFill>
          <a:blip r:embed="rId4"/>
          <a:stretch>
            <a:fillRect/>
          </a:stretch>
        </p:blipFill>
        <p:spPr>
          <a:xfrm>
            <a:off x="8299937" y="1055075"/>
            <a:ext cx="3763107" cy="5673970"/>
          </a:xfrm>
          <a:prstGeom prst="rect">
            <a:avLst/>
          </a:prstGeom>
        </p:spPr>
      </p:pic>
    </p:spTree>
    <p:extLst>
      <p:ext uri="{BB962C8B-B14F-4D97-AF65-F5344CB8AC3E}">
        <p14:creationId xmlns:p14="http://schemas.microsoft.com/office/powerpoint/2010/main" val="3406611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B15C7-6828-4AE4-9DFF-C542D4C0B3F9}"/>
              </a:ext>
            </a:extLst>
          </p:cNvPr>
          <p:cNvSpPr>
            <a:spLocks noGrp="1"/>
          </p:cNvSpPr>
          <p:nvPr>
            <p:ph type="title"/>
          </p:nvPr>
        </p:nvSpPr>
        <p:spPr>
          <a:xfrm>
            <a:off x="592015" y="3108325"/>
            <a:ext cx="11049000" cy="1325563"/>
          </a:xfrm>
        </p:spPr>
        <p:txBody>
          <a:bodyPr>
            <a:normAutofit fontScale="90000"/>
          </a:bodyPr>
          <a:lstStyle/>
          <a:p>
            <a:r>
              <a:rPr lang="vi-VN" b="1" i="1" dirty="0"/>
              <a:t>Thành Hồ Phú Yên</a:t>
            </a:r>
            <a:r>
              <a:rPr lang="vi-VN" b="1" dirty="0"/>
              <a:t> là một di tích lịch sử nổi tiếng nằm ở phía bờ Bắc của dòng sông Đà Rằng. Địa điểm này hiện thuộc thôn Định Thọ của xã Hòa Định Đông, huyện Phú Hòa, cách trung tâm thành phố Tuy Hoà 12km. Từ cửa sông Đà Rằng đến di tích này khoảng 15km. </a:t>
            </a:r>
            <a:br>
              <a:rPr lang="vi-VN" b="1" dirty="0"/>
            </a:br>
            <a:r>
              <a:rPr lang="vi-VN" b="1" dirty="0"/>
              <a:t>Nằm ở vùng tiếp giáp của đồng bằng Tuy Hoà và các vùng núi ở khu vực phía Tây của tỉnh </a:t>
            </a:r>
            <a:r>
              <a:rPr lang="vi-VN" b="1" i="1" dirty="0">
                <a:hlinkClick r:id="rId2"/>
              </a:rPr>
              <a:t>Phú Yên</a:t>
            </a:r>
            <a:r>
              <a:rPr lang="vi-VN" b="1" dirty="0"/>
              <a:t> nên di tích này được xem như là đỉnh của tam giác đồng bằng Tuy Hoà với cạnh đáy chính là đường bờ biển.</a:t>
            </a:r>
            <a:br>
              <a:rPr lang="vi-VN" b="1" dirty="0"/>
            </a:br>
            <a:endParaRPr lang="en-US" b="1" dirty="0"/>
          </a:p>
        </p:txBody>
      </p:sp>
    </p:spTree>
    <p:extLst>
      <p:ext uri="{BB962C8B-B14F-4D97-AF65-F5344CB8AC3E}">
        <p14:creationId xmlns:p14="http://schemas.microsoft.com/office/powerpoint/2010/main" val="41468877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4F943-A028-48F6-9FD3-F7E6300F93F6}"/>
              </a:ext>
            </a:extLst>
          </p:cNvPr>
          <p:cNvSpPr>
            <a:spLocks noGrp="1"/>
          </p:cNvSpPr>
          <p:nvPr>
            <p:ph type="title"/>
          </p:nvPr>
        </p:nvSpPr>
        <p:spPr/>
        <p:txBody>
          <a:bodyPr>
            <a:normAutofit fontScale="90000"/>
          </a:bodyPr>
          <a:lstStyle/>
          <a:p>
            <a:r>
              <a:rPr lang="en-US" sz="5400" b="1" dirty="0">
                <a:solidFill>
                  <a:schemeClr val="tx2"/>
                </a:solidFill>
                <a:latin typeface="Times New Roman" panose="02020603050405020304" pitchFamily="18" charset="0"/>
                <a:cs typeface="Times New Roman" panose="02020603050405020304" pitchFamily="18" charset="0"/>
              </a:rPr>
              <a:t>2. Di </a:t>
            </a:r>
            <a:r>
              <a:rPr lang="en-US" sz="5400" b="1" dirty="0" err="1">
                <a:solidFill>
                  <a:schemeClr val="tx2"/>
                </a:solidFill>
                <a:latin typeface="Times New Roman" panose="02020603050405020304" pitchFamily="18" charset="0"/>
                <a:cs typeface="Times New Roman" panose="02020603050405020304" pitchFamily="18" charset="0"/>
              </a:rPr>
              <a:t>tích</a:t>
            </a:r>
            <a:r>
              <a:rPr lang="en-US" sz="5400" b="1" dirty="0">
                <a:solidFill>
                  <a:schemeClr val="tx2"/>
                </a:solidFill>
                <a:latin typeface="Times New Roman" panose="02020603050405020304" pitchFamily="18" charset="0"/>
                <a:cs typeface="Times New Roman" panose="02020603050405020304" pitchFamily="18" charset="0"/>
              </a:rPr>
              <a:t> </a:t>
            </a:r>
            <a:r>
              <a:rPr lang="en-US" sz="5400" b="1" dirty="0" err="1">
                <a:solidFill>
                  <a:schemeClr val="tx2"/>
                </a:solidFill>
                <a:latin typeface="Times New Roman" panose="02020603050405020304" pitchFamily="18" charset="0"/>
                <a:cs typeface="Times New Roman" panose="02020603050405020304" pitchFamily="18" charset="0"/>
              </a:rPr>
              <a:t>Tháp</a:t>
            </a:r>
            <a:r>
              <a:rPr lang="en-US" sz="5400" b="1" dirty="0">
                <a:solidFill>
                  <a:schemeClr val="tx2"/>
                </a:solidFill>
                <a:latin typeface="Times New Roman" panose="02020603050405020304" pitchFamily="18" charset="0"/>
                <a:cs typeface="Times New Roman" panose="02020603050405020304" pitchFamily="18" charset="0"/>
              </a:rPr>
              <a:t> </a:t>
            </a:r>
            <a:r>
              <a:rPr lang="en-US" sz="5400" b="1" dirty="0" err="1">
                <a:solidFill>
                  <a:schemeClr val="tx2"/>
                </a:solidFill>
                <a:latin typeface="Times New Roman" panose="02020603050405020304" pitchFamily="18" charset="0"/>
                <a:cs typeface="Times New Roman" panose="02020603050405020304" pitchFamily="18" charset="0"/>
              </a:rPr>
              <a:t>Nhạn</a:t>
            </a:r>
            <a:r>
              <a:rPr lang="en-US" sz="5400" b="1" dirty="0">
                <a:solidFill>
                  <a:schemeClr val="tx2"/>
                </a:solidFill>
                <a:latin typeface="Times New Roman" panose="02020603050405020304" pitchFamily="18" charset="0"/>
                <a:cs typeface="Times New Roman" panose="02020603050405020304" pitchFamily="18" charset="0"/>
              </a:rPr>
              <a:t> </a:t>
            </a:r>
            <a:br>
              <a:rPr lang="en-US" b="1" dirty="0">
                <a:solidFill>
                  <a:schemeClr val="tx2"/>
                </a:solidFill>
              </a:rPr>
            </a:br>
            <a:endParaRPr lang="en-US" b="1" dirty="0">
              <a:solidFill>
                <a:schemeClr val="tx2"/>
              </a:solidFill>
            </a:endParaRPr>
          </a:p>
        </p:txBody>
      </p:sp>
      <p:sp>
        <p:nvSpPr>
          <p:cNvPr id="4" name="TextBox 3">
            <a:extLst>
              <a:ext uri="{FF2B5EF4-FFF2-40B4-BE49-F238E27FC236}">
                <a16:creationId xmlns:a16="http://schemas.microsoft.com/office/drawing/2014/main" id="{90A4AAD8-9285-4568-AB41-54AE799E9C2C}"/>
              </a:ext>
            </a:extLst>
          </p:cNvPr>
          <p:cNvSpPr txBox="1"/>
          <p:nvPr/>
        </p:nvSpPr>
        <p:spPr>
          <a:xfrm>
            <a:off x="650631" y="1690688"/>
            <a:ext cx="10890738" cy="3785652"/>
          </a:xfrm>
          <a:prstGeom prst="rect">
            <a:avLst/>
          </a:prstGeom>
          <a:noFill/>
        </p:spPr>
        <p:txBody>
          <a:bodyPr wrap="square" rtlCol="0">
            <a:spAutoFit/>
          </a:bodyPr>
          <a:lstStyle/>
          <a:p>
            <a:pPr algn="just"/>
            <a:r>
              <a:rPr lang="vi-VN" sz="4000" dirty="0">
                <a:latin typeface="Times New Roman" panose="02020603050405020304" pitchFamily="18" charset="0"/>
                <a:cs typeface="Times New Roman" panose="02020603050405020304" pitchFamily="18" charset="0"/>
              </a:rPr>
              <a:t>Tháp Nhạn tọa lạc tại Phường 1, TP. Tuy Hòa (Phú Yên). Người Ê Đê và Gia Rai gọi là tháp Kơ H’meng, người Kinh gọi là Tháp Chàm còn người Chăm gọi là Đền Kalan. Tháp Nhạn được xây dựng vào cuối thế kỷ XI, đầu thế kỷ XII, là </a:t>
            </a:r>
            <a:r>
              <a:rPr lang="vi-VN" sz="4000" dirty="0">
                <a:latin typeface="Times New Roman" panose="02020603050405020304" pitchFamily="18" charset="0"/>
                <a:cs typeface="Times New Roman" panose="02020603050405020304" pitchFamily="18" charset="0"/>
                <a:hlinkClick r:id="rId2" tooltip="Làng Chăm lên Tháp"/>
              </a:rPr>
              <a:t>công trình kiến trúc tiêu biểu</a:t>
            </a:r>
            <a:r>
              <a:rPr lang="vi-VN" sz="4000" dirty="0">
                <a:latin typeface="Times New Roman" panose="02020603050405020304" pitchFamily="18" charset="0"/>
                <a:cs typeface="Times New Roman" panose="02020603050405020304" pitchFamily="18" charset="0"/>
              </a:rPr>
              <a:t> của người Chăm xưa.</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46069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Tháp Nhạn Phú Yên có gì? Kinh nghiệm tham quan A-Z 2024">
            <a:extLst>
              <a:ext uri="{FF2B5EF4-FFF2-40B4-BE49-F238E27FC236}">
                <a16:creationId xmlns:a16="http://schemas.microsoft.com/office/drawing/2014/main" id="{23F28EC8-81B8-4B6D-BE17-6B7AAD84732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506308" y="269630"/>
            <a:ext cx="5392615" cy="6224953"/>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Tháp Nhạn - Nơi lưu giữ quá khứ và kết nối hiện tại | Báo ...">
            <a:extLst>
              <a:ext uri="{FF2B5EF4-FFF2-40B4-BE49-F238E27FC236}">
                <a16:creationId xmlns:a16="http://schemas.microsoft.com/office/drawing/2014/main" id="{9DF4EE71-FBAA-4EFD-9368-41BFDC502A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077" y="269630"/>
            <a:ext cx="5802924" cy="6224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6608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138</TotalTime>
  <Words>1352</Words>
  <Application>Microsoft Office PowerPoint</Application>
  <PresentationFormat>Widescreen</PresentationFormat>
  <Paragraphs>36</Paragraphs>
  <Slides>24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Calibri Light</vt:lpstr>
      <vt:lpstr>Times New Roman</vt:lpstr>
      <vt:lpstr>Office Theme</vt:lpstr>
      <vt:lpstr>Chủ đề 1</vt:lpstr>
      <vt:lpstr>*khởi động  Hãy kể tên những di tích lịch sử thời Chăm Pa ở Phú Yên mà em biết? </vt:lpstr>
      <vt:lpstr>PowerPoint Presentation</vt:lpstr>
      <vt:lpstr> - Theo dòng chảy của lịch sử, trên dải đất miền Trung nói chung và vùng đất Phú Yên nói riêng, văn hóa Chăm chiếm một vị trí rất quan trọng. Từ thời điểm thành lập nhà nước của tộc người Chăm vào thế kỷ 2 đến khi vùng đất này được xác lập vào lãnh thổ nước ta vào cuối thế kỷ 16, văn hóa Chăm ở Phú Yên có bề dày gần 14 thế kỷ với bản sắc văn hóa độc đáo, góp phần làm phong phú thêm bản sắc văn hóa của cộng đồng các dân tộc Việt Nam. </vt:lpstr>
      <vt:lpstr>- Tính đến năm 2022 ở Phú Yên đã thống kê khảo sát được 24 di tích thuộc văn hóa Chăm bao gồm: di tích đền tháp, di tích thành cổ, di tích bia ký, di tích giếng cổ. Riêng từ thế kỷ X đến thế kỷ 16, trên vùng đất Phú Yên đã tồn tại một số di tích sau: </vt:lpstr>
      <vt:lpstr>1. Di tích Thành hồ</vt:lpstr>
      <vt:lpstr>Thành Hồ Phú Yên là một di tích lịch sử nổi tiếng nằm ở phía bờ Bắc của dòng sông Đà Rằng. Địa điểm này hiện thuộc thôn Định Thọ của xã Hòa Định Đông, huyện Phú Hòa, cách trung tâm thành phố Tuy Hoà 12km. Từ cửa sông Đà Rằng đến di tích này khoảng 15km.  Nằm ở vùng tiếp giáp của đồng bằng Tuy Hoà và các vùng núi ở khu vực phía Tây của tỉnh Phú Yên nên di tích này được xem như là đỉnh của tam giác đồng bằng Tuy Hoà với cạnh đáy chính là đường bờ biển. </vt:lpstr>
      <vt:lpstr>2. Di tích Tháp Nhạn  </vt:lpstr>
      <vt:lpstr>PowerPoint Presentation</vt:lpstr>
      <vt:lpstr> Kiến trúc Tháp Nhạn được xây dựng gồm có 3 phần: Đế tháp, thân tháp và mái tháp, tổng chiều cao cả 3 phần khoảng 24m. Mặt chân tháp và thân tháp được xây dựng theo hình vuông, ý nghĩa tượng trưng cho đất. Chân tháp được thiết kế lớn hơn thân tháp, với chiều cao khoảng 3,3m. Các hàng gạch phía trên được xây dựng lùi vào so với hàng bên dưới theo một trật tự nhất định, cứ như thế thu nhỏ dần rồi ôm sát vào thân tháp. Chân tháp là một khối lớn vững chãi bám sâu vào trong lòng đất, giúp nâng đỡ thân và mái của tháp.</vt:lpstr>
      <vt:lpstr>3. Di tích núi Bà    Di tích núi Bà ở thôn Mỹ Thạnh Đông, xã Hòa Phong, huyện Tuy Hòa. Núi Bà có độ cao khoảng 60 m, nằm sát bờ Nam Sông Đà Rằng, đối diện với bờ Bắc là núi Ông và di tích Thành hồ. Trên đỉnh núi Bà, các nhà khoa học đã phát hiện dấu tích của một công trình kiến trúc tháp Chăm có bình đồ hình vuông mỗi cạnh dài 9,5 m, hướng tháp dày 2,5 m. Qua nhiều lần khai quật, tìm kiếm tại di tích này đã tìm thấy nhiều hiện vật như: đá trụ, cửa, bệ thờ, tượng phù điêu, văn bia. Căn cứ vào hiện vật thu được, các nhà khoa học cho rằng tại núi Bà đã từng tồn tại một công trình kiến trúc tháp Chăm với quy mô khá lớn có niên đại vào khoảng thế kỷ 14.  </vt:lpstr>
      <vt:lpstr>4. Di tích Tháp Chăm Đông Tác</vt:lpstr>
      <vt:lpstr>5. Di tích núi Mò O</vt:lpstr>
      <vt:lpstr>PowerPoint Presentation</vt:lpstr>
      <vt:lpstr> 7. Di tích Hòn Tháp </vt:lpstr>
      <vt:lpstr>II. Đặc điểm của các di tích lịch sử thời Chăm Pa ở Phú Yên </vt:lpstr>
      <vt:lpstr> Qua khảo sát một số di tích văn hóa Chăm trên vùng đất Phú Yên có niên đại từ thế kỷ 10 đến thế kỷ 16, chúng ta có thể nhận thấy một số đặc điểm sau: trừ di tích Tháp Nhạn còn tương đối nguyên vẹn, các di tích còn lại đều tồn tại ở dạng các phế tích. Những công trình này thường được xây dựng trên địa hình cao như gò, núi, có quy mô vừa và nhỏ, phân bố tập trung ở Thành phố Tuy Hòa và các huyện Tây Hòa, Phú Hòa, Tuy An. </vt:lpstr>
      <vt:lpstr> Trong phạm vi khu di tích thường có các kiến trúc tôn giáo được xây dựng, phổ biến là miếu chùa thờ nữ thần Thiên Y Ana, một tín ngưỡng bản địa của người Chăm đã được cư dân sinh sống ở đây tiếp tục thờ cúng. </vt:lpstr>
      <vt:lpstr> Phần lớn các di tích đều tọa lạc ở hai bên bờ sông Đà Rằng, nổi bật nhất là Tháp Nhạn, Thành Hồ ở bờ bắc, tháp Chăm Đông Tác và tháp Chăm Núi Bà ở bờ Nam. Tháp Chăm Đông tác đối ứng với tháp Nhạn ở gần cửa biển Đà Diễn; tháp Chăm Núi Bà đối ứng với Thành Hồ ở hạ lưu sông Đà Rằng và cùng lấy Sông Đà Rằng làm trục đối xứng.</vt:lpstr>
      <vt:lpstr>*luyện tập</vt:lpstr>
      <vt:lpstr>PowerPoint Presentation</vt:lpstr>
      <vt:lpstr> 2. Tìm hiểu, lập bảng thống kê một số hiện vật và xếp hạng của các di tích lịch sử thời Chăm Pa ở Phú Yên theo mẫu sau: </vt:lpstr>
      <vt:lpstr>*vận dụng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chủ đề 1</dc:title>
  <dc:creator>Administrator</dc:creator>
  <cp:lastModifiedBy>Administrator</cp:lastModifiedBy>
  <cp:revision>52</cp:revision>
  <dcterms:created xsi:type="dcterms:W3CDTF">2024-01-18T11:47:29Z</dcterms:created>
  <dcterms:modified xsi:type="dcterms:W3CDTF">2024-01-18T14:06:28Z</dcterms:modified>
</cp:coreProperties>
</file>