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1" r:id="rId4"/>
    <p:sldId id="293" r:id="rId5"/>
    <p:sldId id="290" r:id="rId6"/>
    <p:sldId id="280" r:id="rId7"/>
    <p:sldId id="292" r:id="rId8"/>
    <p:sldId id="281" r:id="rId9"/>
    <p:sldId id="283" r:id="rId10"/>
    <p:sldId id="284" r:id="rId11"/>
    <p:sldId id="286" r:id="rId12"/>
    <p:sldId id="285" r:id="rId13"/>
    <p:sldId id="287" r:id="rId14"/>
    <p:sldId id="282" r:id="rId15"/>
    <p:sldId id="275" r:id="rId16"/>
    <p:sldId id="28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451F2-EB85-4C18-BF93-9962A25B7E7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15737-45C2-40A6-A492-9E8F53D8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349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020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44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96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68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81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24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39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79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9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8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4" y="272166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6" y="1114236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3" y="1358314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58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0"/>
            <a:ext cx="770954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30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2156075" y="1123500"/>
            <a:ext cx="76875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251" name="Google Shape;251;p8"/>
          <p:cNvGrpSpPr/>
          <p:nvPr/>
        </p:nvGrpSpPr>
        <p:grpSpPr>
          <a:xfrm flipH="1">
            <a:off x="-658178" y="1638196"/>
            <a:ext cx="3848630" cy="5365658"/>
            <a:chOff x="7864580" y="177905"/>
            <a:chExt cx="4941744" cy="6889649"/>
          </a:xfrm>
        </p:grpSpPr>
        <p:sp>
          <p:nvSpPr>
            <p:cNvPr id="252" name="Google Shape;252;p8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55" name="Google Shape;255;p8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256" name="Google Shape;256;p8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59" name="Google Shape;259;p8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60" name="Google Shape;260;p8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64" name="Google Shape;264;p8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68" name="Google Shape;268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0" name="Google Shape;270;p8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71" name="Google Shape;27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3" name="Google Shape;273;p8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274" name="Google Shape;274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6" name="Google Shape;276;p8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277" name="Google Shape;277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79" name="Google Shape;279;p8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80" name="Google Shape;280;p8"/>
          <p:cNvSpPr/>
          <p:nvPr/>
        </p:nvSpPr>
        <p:spPr>
          <a:xfrm rot="-209359">
            <a:off x="11012234" y="272166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8"/>
          <p:cNvSpPr/>
          <p:nvPr/>
        </p:nvSpPr>
        <p:spPr>
          <a:xfrm flipH="1">
            <a:off x="11245346" y="1114236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8"/>
          <p:cNvSpPr/>
          <p:nvPr/>
        </p:nvSpPr>
        <p:spPr>
          <a:xfrm rot="-129665">
            <a:off x="10993093" y="1358314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3" name="Google Shape;283;p8"/>
          <p:cNvSpPr/>
          <p:nvPr/>
        </p:nvSpPr>
        <p:spPr>
          <a:xfrm flipH="1">
            <a:off x="11145958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4" name="Google Shape;284;p8"/>
          <p:cNvSpPr/>
          <p:nvPr/>
        </p:nvSpPr>
        <p:spPr>
          <a:xfrm rot="-489575">
            <a:off x="10257429" y="1431770"/>
            <a:ext cx="770954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 rot="607849" flipH="1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286" name="Google Shape;286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8" name="Google Shape;288;p8"/>
          <p:cNvGrpSpPr/>
          <p:nvPr/>
        </p:nvGrpSpPr>
        <p:grpSpPr>
          <a:xfrm rot="608125" flipH="1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289" name="Google Shape;289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1" name="Google Shape;291;p8"/>
          <p:cNvGrpSpPr/>
          <p:nvPr/>
        </p:nvGrpSpPr>
        <p:grpSpPr>
          <a:xfrm rot="608125" flipH="1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292" name="Google Shape;292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 rot="608125" flipH="1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295" name="Google Shape;295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608127" flipH="1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298" name="Google Shape;298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rot="607931" flipH="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301" name="Google Shape;301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3" name="Google Shape;303;p8"/>
          <p:cNvGrpSpPr/>
          <p:nvPr/>
        </p:nvGrpSpPr>
        <p:grpSpPr>
          <a:xfrm rot="607740" flipH="1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304" name="Google Shape;304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 rot="607931" flipH="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307" name="Google Shape;307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rot="608127" flipH="1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310" name="Google Shape;310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38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9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6A8C-519B-40F9-92CB-EF928D8147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19C2-E415-411E-B515-2310B254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343" y="42087"/>
            <a:ext cx="10826117" cy="6974232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 w="9525">
            <a:solidFill>
              <a:schemeClr val="accent2">
                <a:lumMod val="20000"/>
                <a:lumOff val="8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280" y="42087"/>
            <a:ext cx="385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s://phunugioi.com/wp-content/uploads/2021/07/Canh-dep-thien-nhien-Viet-Nam-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79" y="3586480"/>
            <a:ext cx="4191587" cy="23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tse2.mm.bing.net/th?id=OIP.m0QylNG40nxjQw0OU_BlwwHaE8&amp;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27" y="3556001"/>
            <a:ext cx="3724768" cy="24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img2.thuthuatphanmem.vn/uploads/2018/12/01/anh-bong-hoa-sen-trang-dep_1142307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39" y="627608"/>
            <a:ext cx="4070026" cy="27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975" y="853488"/>
            <a:ext cx="32066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160338"/>
            <a:ext cx="7599680" cy="646331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Bộ sưu tập hình ảnh cố lên - Fighting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85225" y="-20633"/>
            <a:ext cx="355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75" y="1267778"/>
            <a:ext cx="2551850" cy="53930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"/>
          <p:cNvSpPr txBox="1"/>
          <p:nvPr/>
        </p:nvSpPr>
        <p:spPr>
          <a:xfrm>
            <a:off x="307975" y="1254467"/>
            <a:ext cx="327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CHIA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"/>
          <p:cNvSpPr txBox="1"/>
          <p:nvPr/>
        </p:nvSpPr>
        <p:spPr>
          <a:xfrm>
            <a:off x="3833495" y="1592485"/>
            <a:ext cx="8141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104774" y="149765"/>
            <a:ext cx="1013650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900" b="1" dirty="0">
                <a:solidFill>
                  <a:srgbClr val="FF0000"/>
                </a:solidFill>
                <a:latin typeface="+mj-lt"/>
              </a:rPr>
              <a:t>(1) Việc luyện tập, trình bày kể một câu chuyện tưởng tượng sẽ tạo nên một số tác dụng</a:t>
            </a:r>
            <a:r>
              <a:rPr lang="en-US" sz="29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900" b="1" dirty="0">
                <a:solidFill>
                  <a:srgbClr val="FF0000"/>
                </a:solidFill>
                <a:latin typeface="+mj-lt"/>
              </a:rPr>
              <a:t>sau cho bài nói:</a:t>
            </a:r>
            <a:br>
              <a:rPr lang="vi-VN" sz="2900" b="1" dirty="0">
                <a:solidFill>
                  <a:srgbClr val="FF0000"/>
                </a:solidFill>
                <a:latin typeface="+mj-lt"/>
              </a:rPr>
            </a:br>
            <a:r>
              <a:rPr lang="vi-VN" sz="2900" dirty="0">
                <a:latin typeface="+mj-lt"/>
              </a:rPr>
              <a:t>– Giúp người kể tự tin, làm chủ phần kể chuyện sáng tạo của mình vì đã được luyện tập,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rút kinh nghiệm trước đó.</a:t>
            </a:r>
            <a:br>
              <a:rPr lang="vi-VN" sz="2900" dirty="0">
                <a:latin typeface="+mj-lt"/>
              </a:rPr>
            </a:br>
            <a:r>
              <a:rPr lang="vi-VN" sz="2900" dirty="0">
                <a:latin typeface="+mj-lt"/>
              </a:rPr>
              <a:t>– Giúp người kể biết lựa chọn những sự kiện, chi tiết, lời thoại cần nhấn mạnh để tạo sức</a:t>
            </a:r>
            <a:br>
              <a:rPr lang="vi-VN" sz="2900" dirty="0">
                <a:latin typeface="+mj-lt"/>
              </a:rPr>
            </a:br>
            <a:r>
              <a:rPr lang="vi-VN" sz="2900" dirty="0">
                <a:latin typeface="+mj-lt"/>
              </a:rPr>
              <a:t>thu hút, hấp dẫn cho câu chuyện kể.</a:t>
            </a:r>
            <a:br>
              <a:rPr lang="vi-VN" sz="2900" dirty="0">
                <a:latin typeface="+mj-lt"/>
              </a:rPr>
            </a:br>
            <a:r>
              <a:rPr lang="vi-VN" sz="2900" dirty="0">
                <a:latin typeface="+mj-lt"/>
              </a:rPr>
              <a:t>– Giúp người kể điều chỉnh giọng nói, cảm xúc trong khi nói để phù hợp với diễn biến</a:t>
            </a:r>
            <a:br>
              <a:rPr lang="vi-VN" sz="2900" dirty="0">
                <a:latin typeface="+mj-lt"/>
              </a:rPr>
            </a:br>
            <a:r>
              <a:rPr lang="vi-VN" sz="2900" dirty="0">
                <a:latin typeface="+mj-lt"/>
              </a:rPr>
              <a:t>câu chuyện và tâm lí của các nhân vật, nhờ vào quá trình đã tập luyện trước đó.</a:t>
            </a:r>
            <a:br>
              <a:rPr lang="vi-VN" sz="2900" dirty="0">
                <a:latin typeface="+mj-lt"/>
              </a:rPr>
            </a:br>
            <a:r>
              <a:rPr lang="vi-VN" sz="2900" dirty="0">
                <a:latin typeface="+mj-lt"/>
              </a:rPr>
              <a:t>– Giúp người kể dự kiến được những câu hỏi, phản hồi của người nghe để đưa ra câu trả</a:t>
            </a:r>
            <a:r>
              <a:rPr lang="en-US" sz="2900" dirty="0">
                <a:latin typeface="+mj-lt"/>
              </a:rPr>
              <a:t> </a:t>
            </a:r>
            <a:r>
              <a:rPr lang="vi-VN" sz="2900" dirty="0">
                <a:latin typeface="+mj-lt"/>
              </a:rPr>
              <a:t>lời phù hợp.</a:t>
            </a:r>
            <a:br>
              <a:rPr lang="vi-VN" sz="2900" dirty="0">
                <a:latin typeface="+mj-lt"/>
              </a:rPr>
            </a:br>
            <a:r>
              <a:rPr lang="vi-VN" sz="2900" dirty="0">
                <a:latin typeface="+mj-lt"/>
              </a:rPr>
              <a:t>– ...</a:t>
            </a:r>
            <a:endParaRPr lang="en-US" sz="2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247014" y="210725"/>
            <a:ext cx="99231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(2) Kinh nghiệm rút ra sau quá trình thực hành kể chuyện:</a:t>
            </a:r>
            <a:br>
              <a:rPr lang="vi-VN" sz="3200" b="1" dirty="0">
                <a:solidFill>
                  <a:srgbClr val="FF0000"/>
                </a:solidFill>
                <a:latin typeface="+mj-lt"/>
              </a:rPr>
            </a:br>
            <a:r>
              <a:rPr lang="vi-VN" sz="3200" dirty="0">
                <a:latin typeface="+mj-lt"/>
              </a:rPr>
              <a:t>– Cần kiểm soát thời gian, tốc độ kể.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– Cần học cách nhập vai nhân vật chính, các nhân vật phụ trong các đoạn đối thoại.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– Cần phối hợp phần nói với ngôn ngữ cơ thể (động tác tay, ánh mắt để kết nối với người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nghe, mỉm cười khi bắt đầu và kết thúc,…). 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39"/>
            <a:ext cx="7599680" cy="646331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Bộ sưu tập hình ảnh cố lên - Fighting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85225" y="-20633"/>
            <a:ext cx="355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6009" y="1300800"/>
            <a:ext cx="4256791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3 – 2 - 1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(3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điều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hài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lòng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, 2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điều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cần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thay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đổi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, 1góp ý,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đề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nghị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/>
                <a:cs typeface="Cambria" panose="02040503050406030204"/>
                <a:sym typeface="Cambria" panose="02040503050406030204"/>
              </a:rPr>
              <a:t>)</a:t>
            </a: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0" y="215365"/>
            <a:ext cx="4519568" cy="65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33659"/>
              </p:ext>
            </p:extLst>
          </p:nvPr>
        </p:nvGraphicFramePr>
        <p:xfrm>
          <a:off x="45720" y="243840"/>
          <a:ext cx="12115800" cy="6080886"/>
        </p:xfrm>
        <a:graphic>
          <a:graphicData uri="http://schemas.openxmlformats.org/drawingml/2006/table">
            <a:tbl>
              <a:tblPr firstRow="1" firstCol="1" bandRow="1"/>
              <a:tblGrid>
                <a:gridCol w="14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214">
                <a:tc gridSpan="2"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tx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PHẢN HỒI</a:t>
                      </a: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tx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Roboto Condensed" panose="020B06040202020202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23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tx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2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lòng</a:t>
                      </a:r>
                      <a:endParaRPr lang="en-US" sz="2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Roboto Condensed" panose="020B06040202020202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tx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>
                          <a:tab pos="7334250" algn="l"/>
                        </a:tabLst>
                        <a:defRPr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,...)</a:t>
                      </a:r>
                      <a:b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</a:t>
                      </a:r>
                      <a:b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23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tx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đổi</a:t>
                      </a:r>
                      <a:endParaRPr lang="en-US" sz="2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Roboto Condensed" panose="020B06040202020202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tx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,...)</a:t>
                      </a:r>
                      <a:b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</a:t>
                      </a:r>
                      <a:b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23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tx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2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28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Roboto Condensed" panose="020B0604020202020204" pitchFamily="2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Roboto Condensed" panose="020B06040202020202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>
                          <a:solidFill>
                            <a:schemeClr val="tx1"/>
                          </a:solidFill>
                        </a:defRPr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>
                          <a:tab pos="7334250" algn="l"/>
                        </a:tabLst>
                        <a:defRPr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,...)</a:t>
                      </a:r>
                      <a:b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</a:t>
                      </a:r>
                      <a:b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63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092535"/>
            <a:ext cx="7424383" cy="49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0313" t="27676" r="10313" b="276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id="6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endParaRPr sz="1200"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1991359" y="744019"/>
            <a:ext cx="8707847" cy="687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6725" lvl="2" algn="ctr">
              <a:lnSpc>
                <a:spcPct val="145000"/>
              </a:lnSpc>
              <a:buClr>
                <a:srgbClr val="000000"/>
              </a:buClr>
              <a:buSzPts val="4000"/>
            </a:pPr>
            <a:r>
              <a:rPr lang="vi-VN" sz="2800" dirty="0">
                <a:latin typeface="+mj-lt"/>
                <a:cs typeface="Times New Roman" panose="02020603050405020304" pitchFamily="18" charset="0"/>
              </a:rPr>
              <a:t>Thiết kế album hình ảnh một câu chuyện mà em yêu thích nhất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trong các câu chuyện được nghe các bạn kể ở lớp.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</a:rPr>
              <a:t>d</a:t>
            </a:r>
            <a:r>
              <a:rPr lang="vi-VN" sz="2800" dirty="0">
                <a:latin typeface="+mj-lt"/>
              </a:rPr>
              <a:t>ùng một số công cụ cho phép chỉnh sửa hình ảnh như: Canva,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Photoshop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album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Facebook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album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like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 dirty="0">
                <a:latin typeface="+mj-lt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solidFill>
                <a:schemeClr val="dk1"/>
              </a:solidFill>
              <a:latin typeface="Times New Roman" panose="02020603050405020304" pitchFamily="18" charset="0"/>
              <a:ea typeface="Roboto Condensed" panose="020B0604020202020204"/>
              <a:cs typeface="Times New Roman" panose="02020603050405020304" pitchFamily="18" charset="0"/>
              <a:sym typeface="Roboto Condensed" panose="020B0604020202020204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64063" y="4684999"/>
            <a:ext cx="2893722" cy="217300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10582" y="2161639"/>
            <a:ext cx="25031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82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9"/>
          <p:cNvSpPr txBox="1">
            <a:spLocks noGrp="1"/>
          </p:cNvSpPr>
          <p:nvPr>
            <p:ph type="title"/>
          </p:nvPr>
        </p:nvSpPr>
        <p:spPr>
          <a:xfrm>
            <a:off x="2156075" y="1123500"/>
            <a:ext cx="76875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/>
              <a:t>Thank you!</a:t>
            </a:r>
            <a:endParaRPr sz="18000"/>
          </a:p>
        </p:txBody>
      </p:sp>
    </p:spTree>
    <p:extLst>
      <p:ext uri="{BB962C8B-B14F-4D97-AF65-F5344CB8AC3E}">
        <p14:creationId xmlns:p14="http://schemas.microsoft.com/office/powerpoint/2010/main" val="341879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257334"/>
            <a:ext cx="4968240" cy="3113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257334"/>
            <a:ext cx="5051689" cy="3157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760" y="3463819"/>
            <a:ext cx="5205616" cy="3331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45" y="3638896"/>
            <a:ext cx="5126183" cy="3104380"/>
          </a:xfrm>
          <a:prstGeom prst="rect">
            <a:avLst/>
          </a:prstGeom>
        </p:spPr>
      </p:pic>
      <p:sp>
        <p:nvSpPr>
          <p:cNvPr id="13" name="Diamond 12"/>
          <p:cNvSpPr/>
          <p:nvPr/>
        </p:nvSpPr>
        <p:spPr>
          <a:xfrm>
            <a:off x="2806629" y="0"/>
            <a:ext cx="7414331" cy="6888104"/>
          </a:xfrm>
          <a:prstGeom prst="diamond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20720" y="2909132"/>
            <a:ext cx="641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TƯỞNG TƯỢNG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9919" y="123582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</a:t>
            </a:r>
          </a:p>
        </p:txBody>
      </p:sp>
    </p:spTree>
    <p:extLst>
      <p:ext uri="{BB962C8B-B14F-4D97-AF65-F5344CB8AC3E}">
        <p14:creationId xmlns:p14="http://schemas.microsoft.com/office/powerpoint/2010/main" val="5682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.rada.vn/data/image/2019/03/24/tro-choi-van-dong-danh-cho-tre-mam-n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3202" cy="67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030" y="812563"/>
            <a:ext cx="4866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SGK),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545" y="0"/>
            <a:ext cx="6464411" cy="67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5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6;p22"/>
          <p:cNvSpPr/>
          <p:nvPr/>
        </p:nvSpPr>
        <p:spPr>
          <a:xfrm>
            <a:off x="765355" y="115826"/>
            <a:ext cx="1871370" cy="189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Homemade Apple" panose="02000000000000000000"/>
              <a:ea typeface="Homemade Apple" panose="02000000000000000000"/>
              <a:cs typeface="Homemade Apple" panose="02000000000000000000"/>
              <a:sym typeface="Homemade Apple" panose="02000000000000000000"/>
            </a:endParaRPr>
          </a:p>
        </p:txBody>
      </p:sp>
      <p:sp>
        <p:nvSpPr>
          <p:cNvPr id="7" name="Google Shape;597;p22"/>
          <p:cNvSpPr/>
          <p:nvPr/>
        </p:nvSpPr>
        <p:spPr>
          <a:xfrm>
            <a:off x="3430256" y="2698044"/>
            <a:ext cx="1871370" cy="18931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598;p22"/>
          <p:cNvSpPr/>
          <p:nvPr/>
        </p:nvSpPr>
        <p:spPr>
          <a:xfrm>
            <a:off x="8628296" y="2952044"/>
            <a:ext cx="1871370" cy="1893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599;p22"/>
          <p:cNvSpPr txBox="1"/>
          <p:nvPr/>
        </p:nvSpPr>
        <p:spPr>
          <a:xfrm>
            <a:off x="833120" y="617532"/>
            <a:ext cx="1676400" cy="94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Homemade Apple" panose="02000000000000000000"/>
                <a:cs typeface="Times New Roman" panose="02020603050405020304" pitchFamily="18" charset="0"/>
                <a:sym typeface="Homemade Apple" panose="02000000000000000000"/>
              </a:rPr>
              <a:t>BƯỚC 1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600;p22"/>
          <p:cNvSpPr txBox="1"/>
          <p:nvPr/>
        </p:nvSpPr>
        <p:spPr>
          <a:xfrm>
            <a:off x="3450376" y="3132911"/>
            <a:ext cx="1919437" cy="11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memade Apple" panose="02000000000000000000"/>
              </a:rPr>
              <a:t>Bước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memade Apple" panose="02000000000000000000"/>
              </a:rPr>
              <a:t> 2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601;p22"/>
          <p:cNvSpPr txBox="1"/>
          <p:nvPr/>
        </p:nvSpPr>
        <p:spPr>
          <a:xfrm>
            <a:off x="8415820" y="3510481"/>
            <a:ext cx="2256495" cy="77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Homemade Apple" panose="02000000000000000000"/>
                <a:cs typeface="Times New Roman" panose="02020603050405020304" pitchFamily="18" charset="0"/>
                <a:sym typeface="Homemade Apple" panose="02000000000000000000"/>
              </a:rPr>
              <a:t>Bước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Homemade Apple" panose="02000000000000000000"/>
                <a:cs typeface="Times New Roman" panose="02020603050405020304" pitchFamily="18" charset="0"/>
                <a:sym typeface="Homemade Apple" panose="02000000000000000000"/>
              </a:rPr>
              <a:t> 4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960" y="2137792"/>
            <a:ext cx="2753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8954" y="4673985"/>
            <a:ext cx="275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6" name="Google Shape;597;p22"/>
          <p:cNvSpPr/>
          <p:nvPr/>
        </p:nvSpPr>
        <p:spPr>
          <a:xfrm>
            <a:off x="6142976" y="757484"/>
            <a:ext cx="1871370" cy="18931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600;p22"/>
          <p:cNvSpPr txBox="1"/>
          <p:nvPr/>
        </p:nvSpPr>
        <p:spPr>
          <a:xfrm>
            <a:off x="6203736" y="1192351"/>
            <a:ext cx="1919437" cy="11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memade Apple" panose="02000000000000000000"/>
              </a:rPr>
              <a:t>Bước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memade Apple" panose="02000000000000000000"/>
              </a:rPr>
              <a:t> 3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1674" y="2733425"/>
            <a:ext cx="2753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3173" y="4845158"/>
            <a:ext cx="2753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2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94" y="0"/>
            <a:ext cx="5214506" cy="417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63200" y="4175760"/>
            <a:ext cx="1828800" cy="268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" y="2013357"/>
            <a:ext cx="6634480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CÙNG THỂ HIỆN TÀI NĂNG</a:t>
            </a:r>
          </a:p>
          <a:p>
            <a:r>
              <a:rPr lang="en-US" sz="2800" b="1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- </a:t>
            </a:r>
            <a:r>
              <a:rPr lang="vi-VN" sz="2800" b="1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Hình thức</a:t>
            </a:r>
            <a:r>
              <a:rPr lang="vi-VN" sz="2800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:  chia làm 4 nhóm, </a:t>
            </a:r>
            <a:r>
              <a:rPr lang="vi-VN" sz="2800" dirty="0">
                <a:latin typeface="+mj-lt"/>
              </a:rPr>
              <a:t>thảo luận để hoàn thành PHT phân tích các yếu tố ảnh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hưởng tới sức thu hút, hấp dẫn trong phần kể chuyện tưởng tượng </a:t>
            </a:r>
            <a:br>
              <a:rPr lang="vi-VN" sz="2800" dirty="0">
                <a:latin typeface="+mj-lt"/>
              </a:rPr>
            </a:br>
            <a:r>
              <a:rPr lang="en-US" sz="2800" b="1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- </a:t>
            </a:r>
            <a:r>
              <a:rPr lang="vi-VN" sz="2800" b="1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Thời gian</a:t>
            </a:r>
            <a:r>
              <a:rPr lang="en-US" sz="2800" b="1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:</a:t>
            </a:r>
            <a:r>
              <a:rPr lang="vi-VN" sz="2800" b="1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vi-VN" sz="2800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thảo luận</a:t>
            </a:r>
            <a:r>
              <a:rPr lang="en-US" sz="2800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 (</a:t>
            </a:r>
            <a:r>
              <a:rPr lang="vi-VN" sz="2800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5 phút</a:t>
            </a:r>
            <a:r>
              <a:rPr lang="en-US" sz="2800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),</a:t>
            </a:r>
            <a:r>
              <a:rPr lang="vi-VN" sz="2800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 trình bày </a:t>
            </a:r>
            <a:r>
              <a:rPr lang="en-US" sz="2800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(</a:t>
            </a:r>
            <a:r>
              <a:rPr lang="vi-VN" sz="2800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3 phút</a:t>
            </a:r>
            <a:r>
              <a:rPr lang="en-US" sz="2800" dirty="0">
                <a:latin typeface="+mj-lt"/>
                <a:ea typeface="Cambria" panose="02040503050406030204"/>
                <a:cs typeface="Cambria" panose="02040503050406030204"/>
                <a:sym typeface="Cambria" panose="02040503050406030204"/>
              </a:rPr>
              <a:t>)</a:t>
            </a:r>
            <a:endParaRPr lang="vi-VN" sz="2800" dirty="0">
              <a:latin typeface="+mj-lt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" y="265579"/>
            <a:ext cx="7010400" cy="1200329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85472"/>
            <a:ext cx="7599680" cy="107721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240" y="1162690"/>
            <a:ext cx="337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34378"/>
              </p:ext>
            </p:extLst>
          </p:nvPr>
        </p:nvGraphicFramePr>
        <p:xfrm>
          <a:off x="101600" y="1685907"/>
          <a:ext cx="12070080" cy="506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2571">
                  <a:extLst>
                    <a:ext uri="{9D8B030D-6E8A-4147-A177-3AD203B41FA5}">
                      <a16:colId xmlns:a16="http://schemas.microsoft.com/office/drawing/2014/main" val="3357305704"/>
                    </a:ext>
                  </a:extLst>
                </a:gridCol>
                <a:gridCol w="3027509">
                  <a:extLst>
                    <a:ext uri="{9D8B030D-6E8A-4147-A177-3AD203B41FA5}">
                      <a16:colId xmlns:a16="http://schemas.microsoft.com/office/drawing/2014/main" val="3955965858"/>
                    </a:ext>
                  </a:extLst>
                </a:gridCol>
              </a:tblGrid>
              <a:tr h="722905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69766"/>
                  </a:ext>
                </a:extLst>
              </a:tr>
              <a:tr h="722905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34870"/>
                  </a:ext>
                </a:extLst>
              </a:tr>
              <a:tr h="722905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543497"/>
                  </a:ext>
                </a:extLst>
              </a:tr>
              <a:tr h="722905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nhe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353121"/>
                  </a:ext>
                </a:extLst>
              </a:tr>
              <a:tr h="722905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988331"/>
                  </a:ext>
                </a:extLst>
              </a:tr>
              <a:tr h="722905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072106"/>
                  </a:ext>
                </a:extLst>
              </a:tr>
              <a:tr h="722905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423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9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104774" y="149765"/>
            <a:ext cx="101365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000" dirty="0">
                <a:solidFill>
                  <a:srgbClr val="FF0000"/>
                </a:solidFill>
                <a:latin typeface="+mj-lt"/>
              </a:rPr>
              <a:t>– Đề tài: </a:t>
            </a:r>
            <a:r>
              <a:rPr lang="vi-VN" sz="3000" dirty="0">
                <a:latin typeface="+mj-lt"/>
              </a:rPr>
              <a:t>Quyết định nội dung và định hướng của câu chuyện; đề tài cần lôi cuốn, độc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đáo, phù hợp với sở thích, nhu cầu của người nghe.</a:t>
            </a:r>
            <a:br>
              <a:rPr lang="vi-VN" sz="3000" dirty="0">
                <a:latin typeface="+mj-lt"/>
              </a:rPr>
            </a:br>
            <a:r>
              <a:rPr lang="vi-VN" sz="3000" dirty="0">
                <a:solidFill>
                  <a:srgbClr val="FF0000"/>
                </a:solidFill>
                <a:latin typeface="+mj-lt"/>
              </a:rPr>
              <a:t>– Người nghe: </a:t>
            </a:r>
            <a:r>
              <a:rPr lang="vi-VN" sz="3000" dirty="0">
                <a:latin typeface="+mj-lt"/>
              </a:rPr>
              <a:t>Ảnh hưởng đến quá trình người kể điều chỉnh cách kể, ngôn ngữ, chi tiết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cho phù hợp với tâm lí lứa tuổi và gây hứng thú cho người nghe. </a:t>
            </a:r>
            <a:endParaRPr lang="en-US" sz="3000" dirty="0">
              <a:latin typeface="+mj-lt"/>
            </a:endParaRPr>
          </a:p>
          <a:p>
            <a:r>
              <a:rPr lang="vi-VN" sz="3000" dirty="0">
                <a:solidFill>
                  <a:srgbClr val="FF0000"/>
                </a:solidFill>
                <a:latin typeface="+mj-lt"/>
              </a:rPr>
              <a:t>– Không gian kể chuyện: </a:t>
            </a:r>
            <a:r>
              <a:rPr lang="vi-VN" sz="3000" dirty="0">
                <a:latin typeface="+mj-lt"/>
              </a:rPr>
              <a:t>Cần tìm hiểu để trang trí, bố trí đạo cụ, xác định vị trí đứng của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người kể chuyện,…</a:t>
            </a:r>
            <a:br>
              <a:rPr lang="vi-VN" sz="3000" dirty="0">
                <a:latin typeface="+mj-lt"/>
              </a:rPr>
            </a:br>
            <a:r>
              <a:rPr lang="vi-VN" sz="3000" dirty="0">
                <a:solidFill>
                  <a:srgbClr val="FF0000"/>
                </a:solidFill>
                <a:latin typeface="+mj-lt"/>
              </a:rPr>
              <a:t>– Thời gian kể chuyện: </a:t>
            </a:r>
            <a:r>
              <a:rPr lang="vi-VN" sz="3000" dirty="0">
                <a:latin typeface="+mj-lt"/>
              </a:rPr>
              <a:t>Cần đủ dài để phát triển nội dung cốt truyện nhưng nếu dài quá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sẽ khiến người nghe mất tập trung. Người kể cũng cần tạo nhịp độ kể phù hợp, lôi cuốn. </a:t>
            </a:r>
            <a:endParaRPr lang="en-US" sz="3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85472"/>
            <a:ext cx="7599680" cy="707886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5" name="AutoShape 2" descr="Bộ sưu tập hình ảnh cố lên - Fighting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57360" y="0"/>
            <a:ext cx="283464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7974" y="1854547"/>
            <a:ext cx="11884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ý).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348" y="4088556"/>
            <a:ext cx="8502532" cy="2810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760" y="608306"/>
            <a:ext cx="5746832" cy="19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85472"/>
            <a:ext cx="7599680" cy="58477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5" name="AutoShape 2" descr="Bộ sưu tập hình ảnh cố lên - Fighting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85225" y="-20633"/>
            <a:ext cx="355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8666" y="751840"/>
            <a:ext cx="3155937" cy="7010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3382" y="1642031"/>
            <a:ext cx="2901221" cy="17475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057" y="3616334"/>
            <a:ext cx="2901221" cy="17475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91347" y="758991"/>
            <a:ext cx="3155937" cy="7010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44527" y="751840"/>
            <a:ext cx="3155937" cy="7010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46063" y="5494577"/>
            <a:ext cx="2901221" cy="11602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46063" y="3588863"/>
            <a:ext cx="2901221" cy="17048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46063" y="1640527"/>
            <a:ext cx="2901221" cy="17475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299243" y="3616334"/>
            <a:ext cx="2901221" cy="17475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82111" y="1660847"/>
            <a:ext cx="2901221" cy="17475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8826" y="1402080"/>
            <a:ext cx="0" cy="3159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51193" y="1394704"/>
            <a:ext cx="0" cy="3159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91021" y="1394704"/>
            <a:ext cx="326" cy="4679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2876" y="2600698"/>
            <a:ext cx="30480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171676" y="6085578"/>
            <a:ext cx="30480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82556" y="4571738"/>
            <a:ext cx="30480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052796" y="4541258"/>
            <a:ext cx="30480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083276" y="2570218"/>
            <a:ext cx="30480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202156" y="4409178"/>
            <a:ext cx="30480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171676" y="2458458"/>
            <a:ext cx="30480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1238</Words>
  <Application>Microsoft Office PowerPoint</Application>
  <PresentationFormat>Widescreen</PresentationFormat>
  <Paragraphs>81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Homemade Apple</vt:lpstr>
      <vt:lpstr>Roboto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36</cp:revision>
  <dcterms:created xsi:type="dcterms:W3CDTF">2024-07-04T08:36:04Z</dcterms:created>
  <dcterms:modified xsi:type="dcterms:W3CDTF">2025-03-11T13:17:26Z</dcterms:modified>
</cp:coreProperties>
</file>