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8" r:id="rId7"/>
    <p:sldId id="261" r:id="rId8"/>
    <p:sldId id="264" r:id="rId9"/>
    <p:sldId id="267" r:id="rId10"/>
    <p:sldId id="265" r:id="rId11"/>
    <p:sldId id="266" r:id="rId12"/>
    <p:sldId id="262" r:id="rId13"/>
    <p:sldId id="269" r:id="rId14"/>
    <p:sldId id="263"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87" d="100"/>
          <a:sy n="87" d="100"/>
        </p:scale>
        <p:origin x="612" y="-2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55254-CAD8-4176-98D9-9DCD74BBD2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53C74B-19E7-4C07-B554-72E42D617C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83CBDD-28DF-4294-AAE8-A7B6B8E99411}"/>
              </a:ext>
            </a:extLst>
          </p:cNvPr>
          <p:cNvSpPr>
            <a:spLocks noGrp="1"/>
          </p:cNvSpPr>
          <p:nvPr>
            <p:ph type="dt" sz="half" idx="10"/>
          </p:nvPr>
        </p:nvSpPr>
        <p:spPr/>
        <p:txBody>
          <a:bodyPr/>
          <a:lstStyle/>
          <a:p>
            <a:fld id="{6BB15447-5A04-450A-928A-4FD77E80CDBF}" type="datetimeFigureOut">
              <a:rPr lang="en-US" smtClean="0"/>
              <a:t>12/11/2022</a:t>
            </a:fld>
            <a:endParaRPr lang="en-US"/>
          </a:p>
        </p:txBody>
      </p:sp>
      <p:sp>
        <p:nvSpPr>
          <p:cNvPr id="5" name="Footer Placeholder 4">
            <a:extLst>
              <a:ext uri="{FF2B5EF4-FFF2-40B4-BE49-F238E27FC236}">
                <a16:creationId xmlns:a16="http://schemas.microsoft.com/office/drawing/2014/main" id="{134C4CB7-605C-4B9F-B7E8-1A1FAB232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EB36D-3349-45F9-AD04-4EFEB8B1CBB9}"/>
              </a:ext>
            </a:extLst>
          </p:cNvPr>
          <p:cNvSpPr>
            <a:spLocks noGrp="1"/>
          </p:cNvSpPr>
          <p:nvPr>
            <p:ph type="sldNum" sz="quarter" idx="12"/>
          </p:nvPr>
        </p:nvSpPr>
        <p:spPr/>
        <p:txBody>
          <a:bodyPr/>
          <a:lstStyle/>
          <a:p>
            <a:fld id="{5B6E88CA-5435-4178-8D82-89CCDE7EF8DF}" type="slidenum">
              <a:rPr lang="en-US" smtClean="0"/>
              <a:t>‹#›</a:t>
            </a:fld>
            <a:endParaRPr lang="en-US"/>
          </a:p>
        </p:txBody>
      </p:sp>
    </p:spTree>
    <p:extLst>
      <p:ext uri="{BB962C8B-B14F-4D97-AF65-F5344CB8AC3E}">
        <p14:creationId xmlns:p14="http://schemas.microsoft.com/office/powerpoint/2010/main" val="3362789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5F65-C2BD-45EB-8146-7B15B9FEA7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9BA918-06E6-4D84-90E9-6FFF35A098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3E321-44D4-46F5-B531-31477CAA014F}"/>
              </a:ext>
            </a:extLst>
          </p:cNvPr>
          <p:cNvSpPr>
            <a:spLocks noGrp="1"/>
          </p:cNvSpPr>
          <p:nvPr>
            <p:ph type="dt" sz="half" idx="10"/>
          </p:nvPr>
        </p:nvSpPr>
        <p:spPr/>
        <p:txBody>
          <a:bodyPr/>
          <a:lstStyle/>
          <a:p>
            <a:fld id="{6BB15447-5A04-450A-928A-4FD77E80CDBF}" type="datetimeFigureOut">
              <a:rPr lang="en-US" smtClean="0"/>
              <a:t>12/11/2022</a:t>
            </a:fld>
            <a:endParaRPr lang="en-US"/>
          </a:p>
        </p:txBody>
      </p:sp>
      <p:sp>
        <p:nvSpPr>
          <p:cNvPr id="5" name="Footer Placeholder 4">
            <a:extLst>
              <a:ext uri="{FF2B5EF4-FFF2-40B4-BE49-F238E27FC236}">
                <a16:creationId xmlns:a16="http://schemas.microsoft.com/office/drawing/2014/main" id="{6D16CDF7-AB75-4C82-9DC5-1E78A19832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6A69E-CDBB-4AE9-B699-2DB5BF8D8E88}"/>
              </a:ext>
            </a:extLst>
          </p:cNvPr>
          <p:cNvSpPr>
            <a:spLocks noGrp="1"/>
          </p:cNvSpPr>
          <p:nvPr>
            <p:ph type="sldNum" sz="quarter" idx="12"/>
          </p:nvPr>
        </p:nvSpPr>
        <p:spPr/>
        <p:txBody>
          <a:bodyPr/>
          <a:lstStyle/>
          <a:p>
            <a:fld id="{5B6E88CA-5435-4178-8D82-89CCDE7EF8DF}" type="slidenum">
              <a:rPr lang="en-US" smtClean="0"/>
              <a:t>‹#›</a:t>
            </a:fld>
            <a:endParaRPr lang="en-US"/>
          </a:p>
        </p:txBody>
      </p:sp>
    </p:spTree>
    <p:extLst>
      <p:ext uri="{BB962C8B-B14F-4D97-AF65-F5344CB8AC3E}">
        <p14:creationId xmlns:p14="http://schemas.microsoft.com/office/powerpoint/2010/main" val="2671827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1B64D7-E80B-472D-8ECE-BAC4437E4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A14C90-76BE-4D7E-9BE4-D5DBF36DA0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4AAC9-C969-47E2-8453-DE20C43BA4FA}"/>
              </a:ext>
            </a:extLst>
          </p:cNvPr>
          <p:cNvSpPr>
            <a:spLocks noGrp="1"/>
          </p:cNvSpPr>
          <p:nvPr>
            <p:ph type="dt" sz="half" idx="10"/>
          </p:nvPr>
        </p:nvSpPr>
        <p:spPr/>
        <p:txBody>
          <a:bodyPr/>
          <a:lstStyle/>
          <a:p>
            <a:fld id="{6BB15447-5A04-450A-928A-4FD77E80CDBF}" type="datetimeFigureOut">
              <a:rPr lang="en-US" smtClean="0"/>
              <a:t>12/11/2022</a:t>
            </a:fld>
            <a:endParaRPr lang="en-US"/>
          </a:p>
        </p:txBody>
      </p:sp>
      <p:sp>
        <p:nvSpPr>
          <p:cNvPr id="5" name="Footer Placeholder 4">
            <a:extLst>
              <a:ext uri="{FF2B5EF4-FFF2-40B4-BE49-F238E27FC236}">
                <a16:creationId xmlns:a16="http://schemas.microsoft.com/office/drawing/2014/main" id="{F07977BA-D92E-4EAA-BFC7-784707EC0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A0CAC-32DB-4A2B-AA67-AFDFF3E79D9C}"/>
              </a:ext>
            </a:extLst>
          </p:cNvPr>
          <p:cNvSpPr>
            <a:spLocks noGrp="1"/>
          </p:cNvSpPr>
          <p:nvPr>
            <p:ph type="sldNum" sz="quarter" idx="12"/>
          </p:nvPr>
        </p:nvSpPr>
        <p:spPr/>
        <p:txBody>
          <a:bodyPr/>
          <a:lstStyle/>
          <a:p>
            <a:fld id="{5B6E88CA-5435-4178-8D82-89CCDE7EF8DF}" type="slidenum">
              <a:rPr lang="en-US" smtClean="0"/>
              <a:t>‹#›</a:t>
            </a:fld>
            <a:endParaRPr lang="en-US"/>
          </a:p>
        </p:txBody>
      </p:sp>
    </p:spTree>
    <p:extLst>
      <p:ext uri="{BB962C8B-B14F-4D97-AF65-F5344CB8AC3E}">
        <p14:creationId xmlns:p14="http://schemas.microsoft.com/office/powerpoint/2010/main" val="653426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EE6D-3D64-4B36-BA38-0B285CF65B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BDBB1C-4AEF-4512-8578-AC74648659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25C37-67AD-48DC-9D99-0004B73B6869}"/>
              </a:ext>
            </a:extLst>
          </p:cNvPr>
          <p:cNvSpPr>
            <a:spLocks noGrp="1"/>
          </p:cNvSpPr>
          <p:nvPr>
            <p:ph type="dt" sz="half" idx="10"/>
          </p:nvPr>
        </p:nvSpPr>
        <p:spPr/>
        <p:txBody>
          <a:bodyPr/>
          <a:lstStyle/>
          <a:p>
            <a:fld id="{6BB15447-5A04-450A-928A-4FD77E80CDBF}" type="datetimeFigureOut">
              <a:rPr lang="en-US" smtClean="0"/>
              <a:t>12/11/2022</a:t>
            </a:fld>
            <a:endParaRPr lang="en-US"/>
          </a:p>
        </p:txBody>
      </p:sp>
      <p:sp>
        <p:nvSpPr>
          <p:cNvPr id="5" name="Footer Placeholder 4">
            <a:extLst>
              <a:ext uri="{FF2B5EF4-FFF2-40B4-BE49-F238E27FC236}">
                <a16:creationId xmlns:a16="http://schemas.microsoft.com/office/drawing/2014/main" id="{3C8A03EE-705F-44B2-A623-50860C1E35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3700F5-C5E7-4116-ABA2-FE09FF369AEB}"/>
              </a:ext>
            </a:extLst>
          </p:cNvPr>
          <p:cNvSpPr>
            <a:spLocks noGrp="1"/>
          </p:cNvSpPr>
          <p:nvPr>
            <p:ph type="sldNum" sz="quarter" idx="12"/>
          </p:nvPr>
        </p:nvSpPr>
        <p:spPr/>
        <p:txBody>
          <a:bodyPr/>
          <a:lstStyle/>
          <a:p>
            <a:fld id="{5B6E88CA-5435-4178-8D82-89CCDE7EF8DF}" type="slidenum">
              <a:rPr lang="en-US" smtClean="0"/>
              <a:t>‹#›</a:t>
            </a:fld>
            <a:endParaRPr lang="en-US"/>
          </a:p>
        </p:txBody>
      </p:sp>
    </p:spTree>
    <p:extLst>
      <p:ext uri="{BB962C8B-B14F-4D97-AF65-F5344CB8AC3E}">
        <p14:creationId xmlns:p14="http://schemas.microsoft.com/office/powerpoint/2010/main" val="300349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A430-948A-4628-9D41-A3D65F98A5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BBC38D-8F60-430E-9669-A13ED6205C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80D68D-5670-4247-8D74-CDCC336085DF}"/>
              </a:ext>
            </a:extLst>
          </p:cNvPr>
          <p:cNvSpPr>
            <a:spLocks noGrp="1"/>
          </p:cNvSpPr>
          <p:nvPr>
            <p:ph type="dt" sz="half" idx="10"/>
          </p:nvPr>
        </p:nvSpPr>
        <p:spPr/>
        <p:txBody>
          <a:bodyPr/>
          <a:lstStyle/>
          <a:p>
            <a:fld id="{6BB15447-5A04-450A-928A-4FD77E80CDBF}" type="datetimeFigureOut">
              <a:rPr lang="en-US" smtClean="0"/>
              <a:t>12/11/2022</a:t>
            </a:fld>
            <a:endParaRPr lang="en-US"/>
          </a:p>
        </p:txBody>
      </p:sp>
      <p:sp>
        <p:nvSpPr>
          <p:cNvPr id="5" name="Footer Placeholder 4">
            <a:extLst>
              <a:ext uri="{FF2B5EF4-FFF2-40B4-BE49-F238E27FC236}">
                <a16:creationId xmlns:a16="http://schemas.microsoft.com/office/drawing/2014/main" id="{82C9FA90-7A8D-43C0-A967-906A917B14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7B69A-A860-4F22-BCA2-EC826403C0A8}"/>
              </a:ext>
            </a:extLst>
          </p:cNvPr>
          <p:cNvSpPr>
            <a:spLocks noGrp="1"/>
          </p:cNvSpPr>
          <p:nvPr>
            <p:ph type="sldNum" sz="quarter" idx="12"/>
          </p:nvPr>
        </p:nvSpPr>
        <p:spPr/>
        <p:txBody>
          <a:bodyPr/>
          <a:lstStyle/>
          <a:p>
            <a:fld id="{5B6E88CA-5435-4178-8D82-89CCDE7EF8DF}" type="slidenum">
              <a:rPr lang="en-US" smtClean="0"/>
              <a:t>‹#›</a:t>
            </a:fld>
            <a:endParaRPr lang="en-US"/>
          </a:p>
        </p:txBody>
      </p:sp>
    </p:spTree>
    <p:extLst>
      <p:ext uri="{BB962C8B-B14F-4D97-AF65-F5344CB8AC3E}">
        <p14:creationId xmlns:p14="http://schemas.microsoft.com/office/powerpoint/2010/main" val="392000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3F1AF-E5C7-4186-8EE1-6BF0B8EC75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A7FC82-D1B5-4066-8010-B5DA26C076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B64D90-31CA-4982-B304-C4C6E19F29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40CD2D-A020-49F5-BFC6-EE3BEA4E4CD4}"/>
              </a:ext>
            </a:extLst>
          </p:cNvPr>
          <p:cNvSpPr>
            <a:spLocks noGrp="1"/>
          </p:cNvSpPr>
          <p:nvPr>
            <p:ph type="dt" sz="half" idx="10"/>
          </p:nvPr>
        </p:nvSpPr>
        <p:spPr/>
        <p:txBody>
          <a:bodyPr/>
          <a:lstStyle/>
          <a:p>
            <a:fld id="{6BB15447-5A04-450A-928A-4FD77E80CDBF}" type="datetimeFigureOut">
              <a:rPr lang="en-US" smtClean="0"/>
              <a:t>12/11/2022</a:t>
            </a:fld>
            <a:endParaRPr lang="en-US"/>
          </a:p>
        </p:txBody>
      </p:sp>
      <p:sp>
        <p:nvSpPr>
          <p:cNvPr id="6" name="Footer Placeholder 5">
            <a:extLst>
              <a:ext uri="{FF2B5EF4-FFF2-40B4-BE49-F238E27FC236}">
                <a16:creationId xmlns:a16="http://schemas.microsoft.com/office/drawing/2014/main" id="{50B0E1A1-248C-4BB4-A0C8-AA4478B6D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58F07-F054-4B4D-A0A0-B612305AD053}"/>
              </a:ext>
            </a:extLst>
          </p:cNvPr>
          <p:cNvSpPr>
            <a:spLocks noGrp="1"/>
          </p:cNvSpPr>
          <p:nvPr>
            <p:ph type="sldNum" sz="quarter" idx="12"/>
          </p:nvPr>
        </p:nvSpPr>
        <p:spPr/>
        <p:txBody>
          <a:bodyPr/>
          <a:lstStyle/>
          <a:p>
            <a:fld id="{5B6E88CA-5435-4178-8D82-89CCDE7EF8DF}" type="slidenum">
              <a:rPr lang="en-US" smtClean="0"/>
              <a:t>‹#›</a:t>
            </a:fld>
            <a:endParaRPr lang="en-US"/>
          </a:p>
        </p:txBody>
      </p:sp>
    </p:spTree>
    <p:extLst>
      <p:ext uri="{BB962C8B-B14F-4D97-AF65-F5344CB8AC3E}">
        <p14:creationId xmlns:p14="http://schemas.microsoft.com/office/powerpoint/2010/main" val="3532547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C99FC-51A1-42F6-B06B-6EAB352C39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958317-1FFB-4FD1-8F5A-AD1BA12015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5D51CB-9B27-487A-9610-700EC16446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A793AB-090A-4970-9960-6BDB9B750C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0D1049-A70D-4B36-A7DF-5D9ED2AE6F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DA7EB2-DDCB-468E-A5A8-EBDD78EC5F12}"/>
              </a:ext>
            </a:extLst>
          </p:cNvPr>
          <p:cNvSpPr>
            <a:spLocks noGrp="1"/>
          </p:cNvSpPr>
          <p:nvPr>
            <p:ph type="dt" sz="half" idx="10"/>
          </p:nvPr>
        </p:nvSpPr>
        <p:spPr/>
        <p:txBody>
          <a:bodyPr/>
          <a:lstStyle/>
          <a:p>
            <a:fld id="{6BB15447-5A04-450A-928A-4FD77E80CDBF}" type="datetimeFigureOut">
              <a:rPr lang="en-US" smtClean="0"/>
              <a:t>12/11/2022</a:t>
            </a:fld>
            <a:endParaRPr lang="en-US"/>
          </a:p>
        </p:txBody>
      </p:sp>
      <p:sp>
        <p:nvSpPr>
          <p:cNvPr id="8" name="Footer Placeholder 7">
            <a:extLst>
              <a:ext uri="{FF2B5EF4-FFF2-40B4-BE49-F238E27FC236}">
                <a16:creationId xmlns:a16="http://schemas.microsoft.com/office/drawing/2014/main" id="{9C2D78C5-8312-4A8E-9E6F-9E62D0733F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85195E-C56F-451D-B5DF-C1B4D29809FB}"/>
              </a:ext>
            </a:extLst>
          </p:cNvPr>
          <p:cNvSpPr>
            <a:spLocks noGrp="1"/>
          </p:cNvSpPr>
          <p:nvPr>
            <p:ph type="sldNum" sz="quarter" idx="12"/>
          </p:nvPr>
        </p:nvSpPr>
        <p:spPr/>
        <p:txBody>
          <a:bodyPr/>
          <a:lstStyle/>
          <a:p>
            <a:fld id="{5B6E88CA-5435-4178-8D82-89CCDE7EF8DF}" type="slidenum">
              <a:rPr lang="en-US" smtClean="0"/>
              <a:t>‹#›</a:t>
            </a:fld>
            <a:endParaRPr lang="en-US"/>
          </a:p>
        </p:txBody>
      </p:sp>
    </p:spTree>
    <p:extLst>
      <p:ext uri="{BB962C8B-B14F-4D97-AF65-F5344CB8AC3E}">
        <p14:creationId xmlns:p14="http://schemas.microsoft.com/office/powerpoint/2010/main" val="1308710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2379A-400B-494F-9C8F-6A01B68D8D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CA510D-1501-4C40-9E52-BEAE44A38220}"/>
              </a:ext>
            </a:extLst>
          </p:cNvPr>
          <p:cNvSpPr>
            <a:spLocks noGrp="1"/>
          </p:cNvSpPr>
          <p:nvPr>
            <p:ph type="dt" sz="half" idx="10"/>
          </p:nvPr>
        </p:nvSpPr>
        <p:spPr/>
        <p:txBody>
          <a:bodyPr/>
          <a:lstStyle/>
          <a:p>
            <a:fld id="{6BB15447-5A04-450A-928A-4FD77E80CDBF}" type="datetimeFigureOut">
              <a:rPr lang="en-US" smtClean="0"/>
              <a:t>12/11/2022</a:t>
            </a:fld>
            <a:endParaRPr lang="en-US"/>
          </a:p>
        </p:txBody>
      </p:sp>
      <p:sp>
        <p:nvSpPr>
          <p:cNvPr id="4" name="Footer Placeholder 3">
            <a:extLst>
              <a:ext uri="{FF2B5EF4-FFF2-40B4-BE49-F238E27FC236}">
                <a16:creationId xmlns:a16="http://schemas.microsoft.com/office/drawing/2014/main" id="{11CFA5CD-FAD1-4750-BDD5-3C305DAAC0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7E5AAA-1EC3-4C91-B12C-33153FB35E52}"/>
              </a:ext>
            </a:extLst>
          </p:cNvPr>
          <p:cNvSpPr>
            <a:spLocks noGrp="1"/>
          </p:cNvSpPr>
          <p:nvPr>
            <p:ph type="sldNum" sz="quarter" idx="12"/>
          </p:nvPr>
        </p:nvSpPr>
        <p:spPr/>
        <p:txBody>
          <a:bodyPr/>
          <a:lstStyle/>
          <a:p>
            <a:fld id="{5B6E88CA-5435-4178-8D82-89CCDE7EF8DF}" type="slidenum">
              <a:rPr lang="en-US" smtClean="0"/>
              <a:t>‹#›</a:t>
            </a:fld>
            <a:endParaRPr lang="en-US"/>
          </a:p>
        </p:txBody>
      </p:sp>
    </p:spTree>
    <p:extLst>
      <p:ext uri="{BB962C8B-B14F-4D97-AF65-F5344CB8AC3E}">
        <p14:creationId xmlns:p14="http://schemas.microsoft.com/office/powerpoint/2010/main" val="416205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5F806F-4FB7-434D-8309-FE2061E9E8E1}"/>
              </a:ext>
            </a:extLst>
          </p:cNvPr>
          <p:cNvSpPr>
            <a:spLocks noGrp="1"/>
          </p:cNvSpPr>
          <p:nvPr>
            <p:ph type="dt" sz="half" idx="10"/>
          </p:nvPr>
        </p:nvSpPr>
        <p:spPr/>
        <p:txBody>
          <a:bodyPr/>
          <a:lstStyle/>
          <a:p>
            <a:fld id="{6BB15447-5A04-450A-928A-4FD77E80CDBF}" type="datetimeFigureOut">
              <a:rPr lang="en-US" smtClean="0"/>
              <a:t>12/11/2022</a:t>
            </a:fld>
            <a:endParaRPr lang="en-US"/>
          </a:p>
        </p:txBody>
      </p:sp>
      <p:sp>
        <p:nvSpPr>
          <p:cNvPr id="3" name="Footer Placeholder 2">
            <a:extLst>
              <a:ext uri="{FF2B5EF4-FFF2-40B4-BE49-F238E27FC236}">
                <a16:creationId xmlns:a16="http://schemas.microsoft.com/office/drawing/2014/main" id="{E3351738-8EDB-4675-8E51-1AEF0F2627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A982D9-0C46-4640-883E-BE1827E26DD9}"/>
              </a:ext>
            </a:extLst>
          </p:cNvPr>
          <p:cNvSpPr>
            <a:spLocks noGrp="1"/>
          </p:cNvSpPr>
          <p:nvPr>
            <p:ph type="sldNum" sz="quarter" idx="12"/>
          </p:nvPr>
        </p:nvSpPr>
        <p:spPr/>
        <p:txBody>
          <a:bodyPr/>
          <a:lstStyle/>
          <a:p>
            <a:fld id="{5B6E88CA-5435-4178-8D82-89CCDE7EF8DF}" type="slidenum">
              <a:rPr lang="en-US" smtClean="0"/>
              <a:t>‹#›</a:t>
            </a:fld>
            <a:endParaRPr lang="en-US"/>
          </a:p>
        </p:txBody>
      </p:sp>
    </p:spTree>
    <p:extLst>
      <p:ext uri="{BB962C8B-B14F-4D97-AF65-F5344CB8AC3E}">
        <p14:creationId xmlns:p14="http://schemas.microsoft.com/office/powerpoint/2010/main" val="1411800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F055-DADF-473E-AE4E-3522494EC3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BC5EAD-E97E-4044-ACB6-5971DA849C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C43638-E0BA-4458-A9FD-DC9D2CAFA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0E88BB-54F2-4BE0-9672-9817C66A6934}"/>
              </a:ext>
            </a:extLst>
          </p:cNvPr>
          <p:cNvSpPr>
            <a:spLocks noGrp="1"/>
          </p:cNvSpPr>
          <p:nvPr>
            <p:ph type="dt" sz="half" idx="10"/>
          </p:nvPr>
        </p:nvSpPr>
        <p:spPr/>
        <p:txBody>
          <a:bodyPr/>
          <a:lstStyle/>
          <a:p>
            <a:fld id="{6BB15447-5A04-450A-928A-4FD77E80CDBF}" type="datetimeFigureOut">
              <a:rPr lang="en-US" smtClean="0"/>
              <a:t>12/11/2022</a:t>
            </a:fld>
            <a:endParaRPr lang="en-US"/>
          </a:p>
        </p:txBody>
      </p:sp>
      <p:sp>
        <p:nvSpPr>
          <p:cNvPr id="6" name="Footer Placeholder 5">
            <a:extLst>
              <a:ext uri="{FF2B5EF4-FFF2-40B4-BE49-F238E27FC236}">
                <a16:creationId xmlns:a16="http://schemas.microsoft.com/office/drawing/2014/main" id="{CD5DBF01-F119-4756-BBD5-D23A85C4EF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309D10-CB8C-401F-A495-B08151438428}"/>
              </a:ext>
            </a:extLst>
          </p:cNvPr>
          <p:cNvSpPr>
            <a:spLocks noGrp="1"/>
          </p:cNvSpPr>
          <p:nvPr>
            <p:ph type="sldNum" sz="quarter" idx="12"/>
          </p:nvPr>
        </p:nvSpPr>
        <p:spPr/>
        <p:txBody>
          <a:bodyPr/>
          <a:lstStyle/>
          <a:p>
            <a:fld id="{5B6E88CA-5435-4178-8D82-89CCDE7EF8DF}" type="slidenum">
              <a:rPr lang="en-US" smtClean="0"/>
              <a:t>‹#›</a:t>
            </a:fld>
            <a:endParaRPr lang="en-US"/>
          </a:p>
        </p:txBody>
      </p:sp>
    </p:spTree>
    <p:extLst>
      <p:ext uri="{BB962C8B-B14F-4D97-AF65-F5344CB8AC3E}">
        <p14:creationId xmlns:p14="http://schemas.microsoft.com/office/powerpoint/2010/main" val="21059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0B19C-7768-45BD-9B3C-E03DD09DA1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5A04FA-41B7-4B04-AB3A-553E0D2940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F37F42-E632-466A-9BE8-E302307C2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4B63CF-6433-44D3-A4F9-48E54291B14E}"/>
              </a:ext>
            </a:extLst>
          </p:cNvPr>
          <p:cNvSpPr>
            <a:spLocks noGrp="1"/>
          </p:cNvSpPr>
          <p:nvPr>
            <p:ph type="dt" sz="half" idx="10"/>
          </p:nvPr>
        </p:nvSpPr>
        <p:spPr/>
        <p:txBody>
          <a:bodyPr/>
          <a:lstStyle/>
          <a:p>
            <a:fld id="{6BB15447-5A04-450A-928A-4FD77E80CDBF}" type="datetimeFigureOut">
              <a:rPr lang="en-US" smtClean="0"/>
              <a:t>12/11/2022</a:t>
            </a:fld>
            <a:endParaRPr lang="en-US"/>
          </a:p>
        </p:txBody>
      </p:sp>
      <p:sp>
        <p:nvSpPr>
          <p:cNvPr id="6" name="Footer Placeholder 5">
            <a:extLst>
              <a:ext uri="{FF2B5EF4-FFF2-40B4-BE49-F238E27FC236}">
                <a16:creationId xmlns:a16="http://schemas.microsoft.com/office/drawing/2014/main" id="{6C35B3E3-6DF4-4CFA-8053-9CD9E4D8B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93A79E-8E1F-48F0-AD55-787A4818A49D}"/>
              </a:ext>
            </a:extLst>
          </p:cNvPr>
          <p:cNvSpPr>
            <a:spLocks noGrp="1"/>
          </p:cNvSpPr>
          <p:nvPr>
            <p:ph type="sldNum" sz="quarter" idx="12"/>
          </p:nvPr>
        </p:nvSpPr>
        <p:spPr/>
        <p:txBody>
          <a:bodyPr/>
          <a:lstStyle/>
          <a:p>
            <a:fld id="{5B6E88CA-5435-4178-8D82-89CCDE7EF8DF}" type="slidenum">
              <a:rPr lang="en-US" smtClean="0"/>
              <a:t>‹#›</a:t>
            </a:fld>
            <a:endParaRPr lang="en-US"/>
          </a:p>
        </p:txBody>
      </p:sp>
    </p:spTree>
    <p:extLst>
      <p:ext uri="{BB962C8B-B14F-4D97-AF65-F5344CB8AC3E}">
        <p14:creationId xmlns:p14="http://schemas.microsoft.com/office/powerpoint/2010/main" val="3684830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32BBA1-CEE0-4EAB-B655-71AECF425F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23CF50-816C-43C9-8C07-8CD074F832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382038-92A7-4793-AD84-763EC651E5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15447-5A04-450A-928A-4FD77E80CDBF}" type="datetimeFigureOut">
              <a:rPr lang="en-US" smtClean="0"/>
              <a:t>12/11/2022</a:t>
            </a:fld>
            <a:endParaRPr lang="en-US"/>
          </a:p>
        </p:txBody>
      </p:sp>
      <p:sp>
        <p:nvSpPr>
          <p:cNvPr id="5" name="Footer Placeholder 4">
            <a:extLst>
              <a:ext uri="{FF2B5EF4-FFF2-40B4-BE49-F238E27FC236}">
                <a16:creationId xmlns:a16="http://schemas.microsoft.com/office/drawing/2014/main" id="{5DA3AF4C-993E-433F-82DF-90D3EF68A2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7EA082-9AFE-4FE4-BD99-A568CD5E9E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E88CA-5435-4178-8D82-89CCDE7EF8DF}" type="slidenum">
              <a:rPr lang="en-US" smtClean="0"/>
              <a:t>‹#›</a:t>
            </a:fld>
            <a:endParaRPr lang="en-US"/>
          </a:p>
        </p:txBody>
      </p:sp>
    </p:spTree>
    <p:extLst>
      <p:ext uri="{BB962C8B-B14F-4D97-AF65-F5344CB8AC3E}">
        <p14:creationId xmlns:p14="http://schemas.microsoft.com/office/powerpoint/2010/main" val="2085209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E46302-7DEF-45FF-8EB0-0F867E1FDC9C}"/>
              </a:ext>
            </a:extLst>
          </p:cNvPr>
          <p:cNvSpPr txBox="1"/>
          <p:nvPr/>
        </p:nvSpPr>
        <p:spPr>
          <a:xfrm>
            <a:off x="2485630" y="0"/>
            <a:ext cx="8521996" cy="2554545"/>
          </a:xfrm>
          <a:prstGeom prst="rect">
            <a:avLst/>
          </a:prstGeom>
          <a:noFill/>
        </p:spPr>
        <p:txBody>
          <a:bodyPr wrap="square">
            <a:spAutoFit/>
          </a:bodyPr>
          <a:lstStyle/>
          <a:p>
            <a:pPr algn="ctr"/>
            <a:r>
              <a:rPr lang="en-US" sz="3200" b="1">
                <a:solidFill>
                  <a:srgbClr val="0000FF"/>
                </a:solidFill>
                <a:effectLst/>
                <a:latin typeface="Times New Roman" panose="02020603050405020304" pitchFamily="18" charset="0"/>
                <a:ea typeface="Times New Roman" panose="02020603050405020304" pitchFamily="18" charset="0"/>
              </a:rPr>
              <a:t>Đọc hiểu văn bản –</a:t>
            </a:r>
          </a:p>
          <a:p>
            <a:pPr algn="ctr"/>
            <a:r>
              <a:rPr lang="en-US" sz="3200" b="1">
                <a:solidFill>
                  <a:srgbClr val="FF0000"/>
                </a:solidFill>
                <a:effectLst/>
                <a:latin typeface="Times New Roman" panose="02020603050405020304" pitchFamily="18" charset="0"/>
                <a:ea typeface="Times New Roman" panose="02020603050405020304" pitchFamily="18" charset="0"/>
              </a:rPr>
              <a:t>DIỄN BIẾN CHIẾN DỊCH ĐIỆN BIÊN PHỦ</a:t>
            </a:r>
            <a:endParaRPr lang="en-US" sz="3200">
              <a:effectLst/>
              <a:latin typeface="Times New Roman" panose="02020603050405020304" pitchFamily="18" charset="0"/>
              <a:ea typeface="Times New Roman" panose="02020603050405020304" pitchFamily="18" charset="0"/>
            </a:endParaRPr>
          </a:p>
          <a:p>
            <a:pPr algn="ctr"/>
            <a:r>
              <a:rPr lang="en-US" sz="3200">
                <a:solidFill>
                  <a:srgbClr val="FF0000"/>
                </a:solidFill>
                <a:effectLst/>
                <a:latin typeface="Times New Roman" panose="02020603050405020304" pitchFamily="18" charset="0"/>
                <a:ea typeface="Times New Roman" panose="02020603050405020304" pitchFamily="18" charset="0"/>
              </a:rPr>
              <a:t>(2 tiết) </a:t>
            </a:r>
            <a:endParaRPr lang="en-US" sz="3200">
              <a:effectLst/>
              <a:latin typeface="Times New Roman" panose="02020603050405020304" pitchFamily="18" charset="0"/>
              <a:ea typeface="Times New Roman" panose="02020603050405020304" pitchFamily="18" charset="0"/>
            </a:endParaRPr>
          </a:p>
          <a:p>
            <a:pPr algn="ctr"/>
            <a:r>
              <a:rPr lang="en-US" sz="3200">
                <a:solidFill>
                  <a:srgbClr val="FF0000"/>
                </a:solidFill>
                <a:effectLst/>
                <a:latin typeface="Times New Roman" panose="02020603050405020304" pitchFamily="18" charset="0"/>
                <a:ea typeface="Times New Roman" panose="02020603050405020304" pitchFamily="18" charset="0"/>
              </a:rPr>
              <a:t>                                                                                              - Theo Infographics.vn </a:t>
            </a:r>
            <a:endParaRPr lang="en-US" sz="3200"/>
          </a:p>
        </p:txBody>
      </p:sp>
      <p:pic>
        <p:nvPicPr>
          <p:cNvPr id="6" name="Picture 5">
            <a:extLst>
              <a:ext uri="{FF2B5EF4-FFF2-40B4-BE49-F238E27FC236}">
                <a16:creationId xmlns:a16="http://schemas.microsoft.com/office/drawing/2014/main" id="{0FFD32E0-AFD3-4C9D-8F41-F0370D4CDFD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363" y="0"/>
            <a:ext cx="11079125" cy="6858001"/>
          </a:xfrm>
          <a:prstGeom prst="rect">
            <a:avLst/>
          </a:prstGeom>
          <a:noFill/>
          <a:ln>
            <a:noFill/>
          </a:ln>
        </p:spPr>
      </p:pic>
      <p:pic>
        <p:nvPicPr>
          <p:cNvPr id="2" name="Chien-Thang-Dien-Bien-Various-Artists">
            <a:hlinkClick r:id="" action="ppaction://media"/>
            <a:extLst>
              <a:ext uri="{FF2B5EF4-FFF2-40B4-BE49-F238E27FC236}">
                <a16:creationId xmlns:a16="http://schemas.microsoft.com/office/drawing/2014/main" id="{49DD09D7-E8D2-4354-8129-DC37F879BE4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pic>
        <p:nvPicPr>
          <p:cNvPr id="3" name="Chien-Thang-Dien-Bien-Various-Artists">
            <a:hlinkClick r:id="" action="ppaction://media"/>
            <a:extLst>
              <a:ext uri="{FF2B5EF4-FFF2-40B4-BE49-F238E27FC236}">
                <a16:creationId xmlns:a16="http://schemas.microsoft.com/office/drawing/2014/main" id="{35F5E80C-FCFA-4CB3-809A-14822391D19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70819" y="566530"/>
            <a:ext cx="609600" cy="609600"/>
          </a:xfrm>
          <a:prstGeom prst="rect">
            <a:avLst/>
          </a:prstGeom>
        </p:spPr>
      </p:pic>
    </p:spTree>
    <p:extLst>
      <p:ext uri="{BB962C8B-B14F-4D97-AF65-F5344CB8AC3E}">
        <p14:creationId xmlns:p14="http://schemas.microsoft.com/office/powerpoint/2010/main" val="243417552"/>
      </p:ext>
    </p:extLst>
  </p:cSld>
  <p:clrMapOvr>
    <a:masterClrMapping/>
  </p:clrMapOvr>
  <mc:AlternateContent xmlns:mc="http://schemas.openxmlformats.org/markup-compatibility/2006" xmlns:p14="http://schemas.microsoft.com/office/powerpoint/2010/main">
    <mc:Choice Requires="p14">
      <p:transition spd="slow" p14:dur="2000" advTm="166922"/>
    </mc:Choice>
    <mc:Fallback xmlns="">
      <p:transition spd="slow" advTm="1669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692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669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AEF9A2-C1A3-4E18-8E16-25BD405DA0FB}"/>
              </a:ext>
            </a:extLst>
          </p:cNvPr>
          <p:cNvPicPr>
            <a:picLocks noChangeAspect="1"/>
          </p:cNvPicPr>
          <p:nvPr/>
        </p:nvPicPr>
        <p:blipFill>
          <a:blip r:embed="rId2"/>
          <a:stretch>
            <a:fillRect/>
          </a:stretch>
        </p:blipFill>
        <p:spPr>
          <a:xfrm>
            <a:off x="0" y="92765"/>
            <a:ext cx="12192000" cy="6639339"/>
          </a:xfrm>
          <a:prstGeom prst="rect">
            <a:avLst/>
          </a:prstGeom>
        </p:spPr>
      </p:pic>
    </p:spTree>
    <p:extLst>
      <p:ext uri="{BB962C8B-B14F-4D97-AF65-F5344CB8AC3E}">
        <p14:creationId xmlns:p14="http://schemas.microsoft.com/office/powerpoint/2010/main" val="3002009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1E1349-F27C-45E0-81DA-76D3BB77FF94}"/>
              </a:ext>
            </a:extLst>
          </p:cNvPr>
          <p:cNvPicPr>
            <a:picLocks noChangeAspect="1"/>
          </p:cNvPicPr>
          <p:nvPr/>
        </p:nvPicPr>
        <p:blipFill>
          <a:blip r:embed="rId2"/>
          <a:stretch>
            <a:fillRect/>
          </a:stretch>
        </p:blipFill>
        <p:spPr>
          <a:xfrm>
            <a:off x="0" y="0"/>
            <a:ext cx="12099235" cy="6857999"/>
          </a:xfrm>
          <a:prstGeom prst="rect">
            <a:avLst/>
          </a:prstGeom>
        </p:spPr>
      </p:pic>
      <p:pic>
        <p:nvPicPr>
          <p:cNvPr id="5" name="Picture 2" descr="Chiến Dịch Điện Biên Phủ : Hoàn Cảnh, Diễn Biến vs Ý Nghĩa">
            <a:extLst>
              <a:ext uri="{FF2B5EF4-FFF2-40B4-BE49-F238E27FC236}">
                <a16:creationId xmlns:a16="http://schemas.microsoft.com/office/drawing/2014/main" id="{969D82CA-F5BC-4DC7-8AE5-8BECC8A282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5" y="198576"/>
            <a:ext cx="9607826" cy="5645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036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E46302-7DEF-45FF-8EB0-0F867E1FDC9C}"/>
              </a:ext>
            </a:extLst>
          </p:cNvPr>
          <p:cNvSpPr txBox="1"/>
          <p:nvPr/>
        </p:nvSpPr>
        <p:spPr>
          <a:xfrm>
            <a:off x="1892595" y="101308"/>
            <a:ext cx="8506047" cy="1200329"/>
          </a:xfrm>
          <a:prstGeom prst="rect">
            <a:avLst/>
          </a:prstGeom>
          <a:noFill/>
        </p:spPr>
        <p:txBody>
          <a:bodyPr wrap="square">
            <a:spAutoFit/>
          </a:bodyPr>
          <a:lstStyle/>
          <a:p>
            <a:pPr algn="ctr"/>
            <a:r>
              <a:rPr lang="en-US" sz="2400" b="1" u="sng">
                <a:solidFill>
                  <a:srgbClr val="0000FF"/>
                </a:solidFill>
                <a:effectLst/>
                <a:latin typeface="Times New Roman" panose="02020603050405020304" pitchFamily="18" charset="0"/>
                <a:ea typeface="Times New Roman" panose="02020603050405020304" pitchFamily="18" charset="0"/>
              </a:rPr>
              <a:t>Tiết 59- 60</a:t>
            </a:r>
            <a:r>
              <a:rPr lang="en-US" sz="2400" b="1">
                <a:solidFill>
                  <a:srgbClr val="0000FF"/>
                </a:solidFill>
                <a:effectLst/>
                <a:latin typeface="Times New Roman" panose="02020603050405020304" pitchFamily="18" charset="0"/>
                <a:ea typeface="Times New Roman" panose="02020603050405020304" pitchFamily="18" charset="0"/>
              </a:rPr>
              <a:t>: Đọc hiểu văn bản</a:t>
            </a:r>
            <a:endParaRPr lang="en-US" sz="2400">
              <a:effectLst/>
              <a:latin typeface="Times New Roman" panose="02020603050405020304" pitchFamily="18" charset="0"/>
              <a:ea typeface="Times New Roman" panose="02020603050405020304" pitchFamily="18" charset="0"/>
            </a:endParaRPr>
          </a:p>
          <a:p>
            <a:pPr algn="ctr"/>
            <a:r>
              <a:rPr lang="en-US" sz="2400" b="1">
                <a:solidFill>
                  <a:srgbClr val="FF0000"/>
                </a:solidFill>
                <a:effectLst/>
                <a:latin typeface="Times New Roman" panose="02020603050405020304" pitchFamily="18" charset="0"/>
                <a:ea typeface="Times New Roman" panose="02020603050405020304" pitchFamily="18" charset="0"/>
              </a:rPr>
              <a:t>DIỄN BIẾN CHIẾN DỊCH ĐIỆN BIÊN PHỦ</a:t>
            </a:r>
            <a:endParaRPr lang="en-US" sz="2400">
              <a:effectLst/>
              <a:latin typeface="Times New Roman" panose="02020603050405020304" pitchFamily="18" charset="0"/>
              <a:ea typeface="Times New Roman" panose="02020603050405020304" pitchFamily="18" charset="0"/>
            </a:endParaRPr>
          </a:p>
          <a:p>
            <a:pPr algn="ctr"/>
            <a:r>
              <a:rPr lang="en-US" sz="2400">
                <a:solidFill>
                  <a:srgbClr val="FF0000"/>
                </a:solidFill>
                <a:effectLst/>
                <a:latin typeface="Times New Roman" panose="02020603050405020304" pitchFamily="18" charset="0"/>
                <a:ea typeface="Times New Roman" panose="02020603050405020304" pitchFamily="18" charset="0"/>
              </a:rPr>
              <a:t>                                         - Theo Infographics.vn </a:t>
            </a:r>
            <a:endParaRPr lang="en-US" sz="2400"/>
          </a:p>
        </p:txBody>
      </p:sp>
      <p:sp>
        <p:nvSpPr>
          <p:cNvPr id="4" name="TextBox 3">
            <a:extLst>
              <a:ext uri="{FF2B5EF4-FFF2-40B4-BE49-F238E27FC236}">
                <a16:creationId xmlns:a16="http://schemas.microsoft.com/office/drawing/2014/main" id="{FA833C3D-24A0-4619-AA19-61CB40E3DCBA}"/>
              </a:ext>
            </a:extLst>
          </p:cNvPr>
          <p:cNvSpPr txBox="1"/>
          <p:nvPr/>
        </p:nvSpPr>
        <p:spPr>
          <a:xfrm>
            <a:off x="414666" y="978471"/>
            <a:ext cx="6092456" cy="400110"/>
          </a:xfrm>
          <a:prstGeom prst="rect">
            <a:avLst/>
          </a:prstGeom>
          <a:noFill/>
        </p:spPr>
        <p:txBody>
          <a:bodyPr wrap="square">
            <a:spAutoFit/>
          </a:bodyPr>
          <a:lstStyle/>
          <a:p>
            <a:pPr algn="just"/>
            <a:r>
              <a:rPr lang="en-US" sz="2000" b="1" u="sng">
                <a:solidFill>
                  <a:srgbClr val="FF0000"/>
                </a:solidFill>
                <a:effectLst/>
                <a:latin typeface="Times New Roman" panose="02020603050405020304" pitchFamily="18" charset="0"/>
                <a:ea typeface="Times New Roman" panose="02020603050405020304" pitchFamily="18" charset="0"/>
              </a:rPr>
              <a:t>I. Tìm hiểu chung</a:t>
            </a:r>
            <a:endParaRPr lang="en-US" sz="2000" u="sng">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74DF52D-2CC9-43B2-843D-F9A55772B219}"/>
              </a:ext>
            </a:extLst>
          </p:cNvPr>
          <p:cNvSpPr txBox="1"/>
          <p:nvPr/>
        </p:nvSpPr>
        <p:spPr>
          <a:xfrm>
            <a:off x="180747" y="1720840"/>
            <a:ext cx="11511526" cy="830997"/>
          </a:xfrm>
          <a:prstGeom prst="rect">
            <a:avLst/>
          </a:prstGeom>
          <a:noFill/>
        </p:spPr>
        <p:txBody>
          <a:bodyPr wrap="square">
            <a:spAutoFit/>
          </a:bodyPr>
          <a:lstStyle/>
          <a:p>
            <a:pPr marL="228600" algn="just"/>
            <a:r>
              <a:rPr lang="en-US" sz="2400" b="1">
                <a:solidFill>
                  <a:srgbClr val="FF0000"/>
                </a:solidFill>
                <a:effectLst/>
                <a:latin typeface="Times New Roman" panose="02020603050405020304" pitchFamily="18" charset="0"/>
                <a:ea typeface="Calibri" panose="020F0502020204030204" pitchFamily="34" charset="0"/>
              </a:rPr>
              <a:t>3.Phân tích</a:t>
            </a:r>
            <a:endParaRPr lang="en-US" sz="2400">
              <a:effectLst/>
              <a:latin typeface="Times New Roman" panose="02020603050405020304" pitchFamily="18" charset="0"/>
              <a:ea typeface="Times New Roman" panose="02020603050405020304" pitchFamily="18" charset="0"/>
            </a:endParaRPr>
          </a:p>
          <a:p>
            <a:pPr lvl="1" algn="just"/>
            <a:r>
              <a:rPr lang="en-US" sz="2400" b="1">
                <a:solidFill>
                  <a:srgbClr val="FF0000"/>
                </a:solidFill>
                <a:effectLst/>
                <a:latin typeface="Times New Roman" panose="02020603050405020304" pitchFamily="18" charset="0"/>
                <a:ea typeface="Calibri" panose="020F0502020204030204" pitchFamily="34" charset="0"/>
              </a:rPr>
              <a:t>3.1.Nhan đề và sapô</a:t>
            </a:r>
            <a:endParaRPr lang="en-US" sz="240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AF038C89-8475-49F3-9AEC-28BBED96B4AC}"/>
              </a:ext>
            </a:extLst>
          </p:cNvPr>
          <p:cNvSpPr txBox="1"/>
          <p:nvPr/>
        </p:nvSpPr>
        <p:spPr>
          <a:xfrm>
            <a:off x="499727" y="1378581"/>
            <a:ext cx="6092456" cy="461665"/>
          </a:xfrm>
          <a:prstGeom prst="rect">
            <a:avLst/>
          </a:prstGeom>
          <a:noFill/>
        </p:spPr>
        <p:txBody>
          <a:bodyPr wrap="square">
            <a:spAutoFit/>
          </a:bodyPr>
          <a:lstStyle/>
          <a:p>
            <a:pPr algn="just"/>
            <a:r>
              <a:rPr lang="en-US" sz="2400" b="1" u="sng">
                <a:solidFill>
                  <a:srgbClr val="FF0000"/>
                </a:solidFill>
                <a:effectLst/>
                <a:latin typeface="Times New Roman" panose="02020603050405020304" pitchFamily="18" charset="0"/>
                <a:ea typeface="Calibri" panose="020F0502020204030204" pitchFamily="34" charset="0"/>
              </a:rPr>
              <a:t>II. Đọc hiểu VB</a:t>
            </a:r>
            <a:endParaRPr lang="en-US" sz="240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F1A77FF9-1881-4909-8E33-3E1D37FD1FAA}"/>
              </a:ext>
            </a:extLst>
          </p:cNvPr>
          <p:cNvSpPr txBox="1"/>
          <p:nvPr/>
        </p:nvSpPr>
        <p:spPr>
          <a:xfrm>
            <a:off x="138217" y="2578203"/>
            <a:ext cx="7644816" cy="830997"/>
          </a:xfrm>
          <a:prstGeom prst="rect">
            <a:avLst/>
          </a:prstGeom>
          <a:noFill/>
        </p:spPr>
        <p:txBody>
          <a:bodyPr wrap="square">
            <a:spAutoFit/>
          </a:bodyPr>
          <a:lstStyle/>
          <a:p>
            <a:pPr lvl="1" algn="just"/>
            <a:r>
              <a:rPr lang="en-US" sz="2400" b="1">
                <a:solidFill>
                  <a:srgbClr val="FF0000"/>
                </a:solidFill>
                <a:effectLst/>
                <a:latin typeface="Times New Roman" panose="02020603050405020304" pitchFamily="18" charset="0"/>
                <a:ea typeface="Calibri" panose="020F0502020204030204" pitchFamily="34" charset="0"/>
              </a:rPr>
              <a:t>3. 2. Diễn biến của chiến dịch Điện Biên Phủ</a:t>
            </a:r>
            <a:endParaRPr lang="en-US" sz="2400">
              <a:effectLst/>
              <a:latin typeface="Times New Roman" panose="02020603050405020304" pitchFamily="18" charset="0"/>
              <a:ea typeface="Times New Roman" panose="02020603050405020304" pitchFamily="18" charset="0"/>
            </a:endParaRPr>
          </a:p>
          <a:p>
            <a:pPr algn="just"/>
            <a:r>
              <a:rPr lang="en-US" sz="2400">
                <a:solidFill>
                  <a:srgbClr val="0D0D0D"/>
                </a:solidFill>
                <a:effectLst/>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A3E0ED9F-6197-4344-AEEA-B8842F08920B}"/>
              </a:ext>
            </a:extLst>
          </p:cNvPr>
          <p:cNvSpPr txBox="1"/>
          <p:nvPr/>
        </p:nvSpPr>
        <p:spPr>
          <a:xfrm>
            <a:off x="451883" y="3089886"/>
            <a:ext cx="8667310" cy="954107"/>
          </a:xfrm>
          <a:prstGeom prst="rect">
            <a:avLst/>
          </a:prstGeom>
          <a:noFill/>
        </p:spPr>
        <p:txBody>
          <a:bodyPr wrap="square">
            <a:spAutoFit/>
          </a:bodyPr>
          <a:lstStyle/>
          <a:p>
            <a:pPr algn="just"/>
            <a:r>
              <a:rPr lang="en-US" sz="2800">
                <a:solidFill>
                  <a:srgbClr val="0D0D0D"/>
                </a:solidFill>
                <a:effectLst/>
                <a:latin typeface="Times New Roman" panose="02020603050405020304" pitchFamily="18" charset="0"/>
                <a:ea typeface="Times New Roman" panose="02020603050405020304" pitchFamily="18" charset="0"/>
              </a:rPr>
              <a:t>- Cách trình bày các thông tin chính về từng đợt tiến công tập đoàn cứ điểm Điện Biên Phủ:</a:t>
            </a:r>
            <a:endParaRPr lang="en-US" sz="280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AD35AAB7-6B6A-41C4-9909-1D86AB500660}"/>
              </a:ext>
            </a:extLst>
          </p:cNvPr>
          <p:cNvSpPr txBox="1"/>
          <p:nvPr/>
        </p:nvSpPr>
        <p:spPr>
          <a:xfrm>
            <a:off x="728330" y="3982465"/>
            <a:ext cx="10669771" cy="1384995"/>
          </a:xfrm>
          <a:prstGeom prst="rect">
            <a:avLst/>
          </a:prstGeom>
          <a:noFill/>
        </p:spPr>
        <p:txBody>
          <a:bodyPr wrap="square">
            <a:spAutoFit/>
          </a:bodyPr>
          <a:lstStyle/>
          <a:p>
            <a:pPr algn="just"/>
            <a:r>
              <a:rPr lang="en-US" sz="2800">
                <a:solidFill>
                  <a:srgbClr val="0D0D0D"/>
                </a:solidFill>
                <a:effectLst/>
                <a:latin typeface="Times New Roman" panose="02020603050405020304" pitchFamily="18" charset="0"/>
                <a:ea typeface="Times New Roman" panose="02020603050405020304" pitchFamily="18" charset="0"/>
              </a:rPr>
              <a:t>-&gt; theo trình tự thời gian.</a:t>
            </a:r>
            <a:r>
              <a:rPr lang="en-US" sz="2800">
                <a:latin typeface="Times New Roman" panose="02020603050405020304" pitchFamily="18" charset="0"/>
                <a:ea typeface="Times New Roman" panose="02020603050405020304" pitchFamily="18" charset="0"/>
              </a:rPr>
              <a:t>;</a:t>
            </a:r>
            <a:r>
              <a:rPr lang="en-US" sz="2800">
                <a:solidFill>
                  <a:srgbClr val="0D0D0D"/>
                </a:solidFill>
                <a:effectLst/>
                <a:latin typeface="Times New Roman" panose="02020603050405020304" pitchFamily="18" charset="0"/>
                <a:ea typeface="Times New Roman" panose="02020603050405020304" pitchFamily="18" charset="0"/>
              </a:rPr>
              <a:t> ngắn gọn, dễ theo dõi, dễ dàng nắm bắt được thông tin và  các sự kiện chính. Hình ảnh minh họa kèm theo sinh động, chân thực.</a:t>
            </a:r>
            <a:endParaRPr lang="en-US" sz="280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E0F9DE7F-F3EE-4B0B-90A7-68C96B345D09}"/>
              </a:ext>
            </a:extLst>
          </p:cNvPr>
          <p:cNvSpPr txBox="1"/>
          <p:nvPr/>
        </p:nvSpPr>
        <p:spPr>
          <a:xfrm>
            <a:off x="499727" y="5258099"/>
            <a:ext cx="11192546" cy="1569660"/>
          </a:xfrm>
          <a:prstGeom prst="rect">
            <a:avLst/>
          </a:prstGeom>
          <a:noFill/>
        </p:spPr>
        <p:txBody>
          <a:bodyPr wrap="square">
            <a:spAutoFit/>
          </a:bodyPr>
          <a:lstStyle/>
          <a:p>
            <a:r>
              <a:rPr lang="en-US" sz="3200">
                <a:solidFill>
                  <a:srgbClr val="7030A0"/>
                </a:solidFill>
                <a:effectLst/>
                <a:latin typeface="Times New Roman" panose="02020603050405020304" pitchFamily="18" charset="0"/>
                <a:ea typeface="Times New Roman" panose="02020603050405020304" pitchFamily="18" charset="0"/>
              </a:rPr>
              <a:t>=&gt;Sự kiện này khẳng định tinh thần quả cảm, đoàn kết, yêu nước, quyết chiến quyết thắng của quân và dân ta; là nguồn động lực, cổ vũ to lớn trong công cuộc đấu tranh giải phóng dân tộc.</a:t>
            </a:r>
            <a:endParaRPr lang="en-US" sz="3200">
              <a:solidFill>
                <a:srgbClr val="7030A0"/>
              </a:solidFill>
            </a:endParaRPr>
          </a:p>
        </p:txBody>
      </p:sp>
    </p:spTree>
    <p:extLst>
      <p:ext uri="{BB962C8B-B14F-4D97-AF65-F5344CB8AC3E}">
        <p14:creationId xmlns:p14="http://schemas.microsoft.com/office/powerpoint/2010/main" val="2116899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D4C1DD-A049-4092-A02B-D0E58D87E7F7}"/>
              </a:ext>
            </a:extLst>
          </p:cNvPr>
          <p:cNvSpPr txBox="1"/>
          <p:nvPr/>
        </p:nvSpPr>
        <p:spPr>
          <a:xfrm>
            <a:off x="3101008" y="681914"/>
            <a:ext cx="8176592" cy="4401205"/>
          </a:xfrm>
          <a:prstGeom prst="rect">
            <a:avLst/>
          </a:prstGeom>
          <a:noFill/>
        </p:spPr>
        <p:txBody>
          <a:bodyPr wrap="square">
            <a:spAutoFit/>
          </a:bodyPr>
          <a:lstStyle/>
          <a:p>
            <a:r>
              <a:rPr lang="vi-VN" sz="2800" b="1" i="0">
                <a:solidFill>
                  <a:srgbClr val="111111"/>
                </a:solidFill>
                <a:effectLst/>
                <a:latin typeface="muli"/>
              </a:rPr>
              <a:t>Để góp phần vào sự thành công của chiến thắng Điện Biên Phủ (7/5/1954) đã có biết bao tấm gương anh dũng hy sinh khi tuổi đời còn xuân xanh. Họ, những người chiến sỹ mang trên mình một tình yêu Tổ Quốc, sẵn sàng hy sinh cho sự nghiệp giải phóng dân tộc như: Bế Văn Đàn lấy vai làm giá súng, Tô Vĩnh Diện dùng thân chè</a:t>
            </a:r>
            <a:r>
              <a:rPr lang="en-US" sz="2800" b="1" i="0">
                <a:solidFill>
                  <a:srgbClr val="111111"/>
                </a:solidFill>
                <a:effectLst/>
                <a:latin typeface="muli"/>
              </a:rPr>
              <a:t>n</a:t>
            </a:r>
            <a:r>
              <a:rPr lang="vi-VN" sz="2800" b="1" i="0">
                <a:solidFill>
                  <a:srgbClr val="111111"/>
                </a:solidFill>
                <a:effectLst/>
                <a:latin typeface="muli"/>
              </a:rPr>
              <a:t> pháo, Phan Đình Giót lấy thân mình lấp lỗ châu mai, Trần Can hiên ngang dẫn đầu tiểu đội vượt qua lô cốt tiền duyên để xông vào sở chỉ huy, rồi cắm cờ lên lô cốt Him Lan… </a:t>
            </a:r>
            <a:endParaRPr lang="en-US" sz="2800"/>
          </a:p>
        </p:txBody>
      </p:sp>
      <p:pic>
        <p:nvPicPr>
          <p:cNvPr id="4098" name="Picture 2">
            <a:extLst>
              <a:ext uri="{FF2B5EF4-FFF2-40B4-BE49-F238E27FC236}">
                <a16:creationId xmlns:a16="http://schemas.microsoft.com/office/drawing/2014/main" id="{DF795DE2-89BC-403B-82E6-6982DFE68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403" y="297759"/>
            <a:ext cx="2593929" cy="35291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701EAF-3330-4FEC-A7E1-060F48F6B541}"/>
              </a:ext>
            </a:extLst>
          </p:cNvPr>
          <p:cNvSpPr txBox="1"/>
          <p:nvPr/>
        </p:nvSpPr>
        <p:spPr>
          <a:xfrm>
            <a:off x="225287" y="3826933"/>
            <a:ext cx="2875721" cy="646331"/>
          </a:xfrm>
          <a:prstGeom prst="rect">
            <a:avLst/>
          </a:prstGeom>
          <a:noFill/>
        </p:spPr>
        <p:txBody>
          <a:bodyPr wrap="square">
            <a:spAutoFit/>
          </a:bodyPr>
          <a:lstStyle/>
          <a:p>
            <a:pPr algn="ctr"/>
            <a:r>
              <a:rPr lang="vi-VN" b="1" i="0">
                <a:solidFill>
                  <a:schemeClr val="accent1">
                    <a:lumMod val="50000"/>
                  </a:schemeClr>
                </a:solidFill>
                <a:effectLst/>
                <a:latin typeface="Arial" panose="020B0604020202020204" pitchFamily="34" charset="0"/>
              </a:rPr>
              <a:t>Tổng Tư lệnh </a:t>
            </a:r>
            <a:endParaRPr lang="en-US" b="1" i="0">
              <a:solidFill>
                <a:schemeClr val="accent1">
                  <a:lumMod val="50000"/>
                </a:schemeClr>
              </a:solidFill>
              <a:effectLst/>
              <a:latin typeface="Arial" panose="020B0604020202020204" pitchFamily="34" charset="0"/>
            </a:endParaRPr>
          </a:p>
          <a:p>
            <a:pPr algn="ctr"/>
            <a:r>
              <a:rPr lang="vi-VN" b="1" i="0">
                <a:solidFill>
                  <a:schemeClr val="accent1">
                    <a:lumMod val="50000"/>
                  </a:schemeClr>
                </a:solidFill>
                <a:effectLst/>
                <a:latin typeface="Arial" panose="020B0604020202020204" pitchFamily="34" charset="0"/>
              </a:rPr>
              <a:t>Võ Nguyên Giáp</a:t>
            </a:r>
            <a:endParaRPr lang="en-US" b="1">
              <a:solidFill>
                <a:schemeClr val="accent1">
                  <a:lumMod val="50000"/>
                </a:schemeClr>
              </a:solidFill>
            </a:endParaRPr>
          </a:p>
        </p:txBody>
      </p:sp>
    </p:spTree>
    <p:extLst>
      <p:ext uri="{BB962C8B-B14F-4D97-AF65-F5344CB8AC3E}">
        <p14:creationId xmlns:p14="http://schemas.microsoft.com/office/powerpoint/2010/main" val="151860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E46302-7DEF-45FF-8EB0-0F867E1FDC9C}"/>
              </a:ext>
            </a:extLst>
          </p:cNvPr>
          <p:cNvSpPr txBox="1"/>
          <p:nvPr/>
        </p:nvSpPr>
        <p:spPr>
          <a:xfrm>
            <a:off x="1892595" y="101308"/>
            <a:ext cx="8506047" cy="1200329"/>
          </a:xfrm>
          <a:prstGeom prst="rect">
            <a:avLst/>
          </a:prstGeom>
          <a:noFill/>
        </p:spPr>
        <p:txBody>
          <a:bodyPr wrap="square">
            <a:spAutoFit/>
          </a:bodyPr>
          <a:lstStyle/>
          <a:p>
            <a:pPr algn="ctr"/>
            <a:r>
              <a:rPr lang="en-US" sz="2400" b="1" u="sng">
                <a:solidFill>
                  <a:srgbClr val="0000FF"/>
                </a:solidFill>
                <a:effectLst/>
                <a:latin typeface="Times New Roman" panose="02020603050405020304" pitchFamily="18" charset="0"/>
                <a:ea typeface="Times New Roman" panose="02020603050405020304" pitchFamily="18" charset="0"/>
              </a:rPr>
              <a:t>Tiết 59- 60</a:t>
            </a:r>
            <a:r>
              <a:rPr lang="en-US" sz="2400" b="1">
                <a:solidFill>
                  <a:srgbClr val="0000FF"/>
                </a:solidFill>
                <a:effectLst/>
                <a:latin typeface="Times New Roman" panose="02020603050405020304" pitchFamily="18" charset="0"/>
                <a:ea typeface="Times New Roman" panose="02020603050405020304" pitchFamily="18" charset="0"/>
              </a:rPr>
              <a:t>: Đọc hiểu văn bản</a:t>
            </a:r>
            <a:endParaRPr lang="en-US" sz="2400">
              <a:effectLst/>
              <a:latin typeface="Times New Roman" panose="02020603050405020304" pitchFamily="18" charset="0"/>
              <a:ea typeface="Times New Roman" panose="02020603050405020304" pitchFamily="18" charset="0"/>
            </a:endParaRPr>
          </a:p>
          <a:p>
            <a:pPr algn="ctr"/>
            <a:r>
              <a:rPr lang="en-US" sz="2400" b="1">
                <a:solidFill>
                  <a:srgbClr val="FF0000"/>
                </a:solidFill>
                <a:effectLst/>
                <a:latin typeface="Times New Roman" panose="02020603050405020304" pitchFamily="18" charset="0"/>
                <a:ea typeface="Times New Roman" panose="02020603050405020304" pitchFamily="18" charset="0"/>
              </a:rPr>
              <a:t>DIỄN BIẾN CHIẾN DỊCH ĐIỆN BIÊN PHỦ</a:t>
            </a:r>
            <a:endParaRPr lang="en-US" sz="2400">
              <a:effectLst/>
              <a:latin typeface="Times New Roman" panose="02020603050405020304" pitchFamily="18" charset="0"/>
              <a:ea typeface="Times New Roman" panose="02020603050405020304" pitchFamily="18" charset="0"/>
            </a:endParaRPr>
          </a:p>
          <a:p>
            <a:pPr algn="ctr"/>
            <a:r>
              <a:rPr lang="en-US" sz="2400">
                <a:solidFill>
                  <a:srgbClr val="FF0000"/>
                </a:solidFill>
                <a:effectLst/>
                <a:latin typeface="Times New Roman" panose="02020603050405020304" pitchFamily="18" charset="0"/>
                <a:ea typeface="Times New Roman" panose="02020603050405020304" pitchFamily="18" charset="0"/>
              </a:rPr>
              <a:t>                                         - Theo Infographics.vn </a:t>
            </a:r>
            <a:endParaRPr lang="en-US" sz="2400"/>
          </a:p>
        </p:txBody>
      </p:sp>
      <p:sp>
        <p:nvSpPr>
          <p:cNvPr id="4" name="TextBox 3">
            <a:extLst>
              <a:ext uri="{FF2B5EF4-FFF2-40B4-BE49-F238E27FC236}">
                <a16:creationId xmlns:a16="http://schemas.microsoft.com/office/drawing/2014/main" id="{FA833C3D-24A0-4619-AA19-61CB40E3DCBA}"/>
              </a:ext>
            </a:extLst>
          </p:cNvPr>
          <p:cNvSpPr txBox="1"/>
          <p:nvPr/>
        </p:nvSpPr>
        <p:spPr>
          <a:xfrm>
            <a:off x="414666" y="978471"/>
            <a:ext cx="6092456" cy="400110"/>
          </a:xfrm>
          <a:prstGeom prst="rect">
            <a:avLst/>
          </a:prstGeom>
          <a:noFill/>
        </p:spPr>
        <p:txBody>
          <a:bodyPr wrap="square">
            <a:spAutoFit/>
          </a:bodyPr>
          <a:lstStyle/>
          <a:p>
            <a:pPr algn="just"/>
            <a:r>
              <a:rPr lang="en-US" sz="2000" b="1" u="sng">
                <a:solidFill>
                  <a:srgbClr val="FF0000"/>
                </a:solidFill>
                <a:effectLst/>
                <a:latin typeface="Times New Roman" panose="02020603050405020304" pitchFamily="18" charset="0"/>
                <a:ea typeface="Times New Roman" panose="02020603050405020304" pitchFamily="18" charset="0"/>
              </a:rPr>
              <a:t>I. Tìm hiểu chung</a:t>
            </a:r>
            <a:endParaRPr lang="en-US" sz="2000" u="sng">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74DF52D-2CC9-43B2-843D-F9A55772B219}"/>
              </a:ext>
            </a:extLst>
          </p:cNvPr>
          <p:cNvSpPr txBox="1"/>
          <p:nvPr/>
        </p:nvSpPr>
        <p:spPr>
          <a:xfrm>
            <a:off x="180747" y="1720840"/>
            <a:ext cx="11511526" cy="830997"/>
          </a:xfrm>
          <a:prstGeom prst="rect">
            <a:avLst/>
          </a:prstGeom>
          <a:noFill/>
        </p:spPr>
        <p:txBody>
          <a:bodyPr wrap="square">
            <a:spAutoFit/>
          </a:bodyPr>
          <a:lstStyle/>
          <a:p>
            <a:pPr marL="228600" algn="just"/>
            <a:r>
              <a:rPr lang="en-US" sz="2400" b="1">
                <a:solidFill>
                  <a:srgbClr val="FF0000"/>
                </a:solidFill>
                <a:effectLst/>
                <a:latin typeface="Times New Roman" panose="02020603050405020304" pitchFamily="18" charset="0"/>
                <a:ea typeface="Calibri" panose="020F0502020204030204" pitchFamily="34" charset="0"/>
              </a:rPr>
              <a:t>3.Phân tích</a:t>
            </a:r>
            <a:endParaRPr lang="en-US" sz="2400">
              <a:effectLst/>
              <a:latin typeface="Times New Roman" panose="02020603050405020304" pitchFamily="18" charset="0"/>
              <a:ea typeface="Times New Roman" panose="02020603050405020304" pitchFamily="18" charset="0"/>
            </a:endParaRPr>
          </a:p>
          <a:p>
            <a:pPr lvl="1" algn="just"/>
            <a:r>
              <a:rPr lang="en-US" sz="2400" b="1">
                <a:solidFill>
                  <a:srgbClr val="FF0000"/>
                </a:solidFill>
                <a:effectLst/>
                <a:latin typeface="Times New Roman" panose="02020603050405020304" pitchFamily="18" charset="0"/>
                <a:ea typeface="Calibri" panose="020F0502020204030204" pitchFamily="34" charset="0"/>
              </a:rPr>
              <a:t>3.1.Nhan đề và sapô</a:t>
            </a:r>
            <a:endParaRPr lang="en-US" sz="240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AF038C89-8475-49F3-9AEC-28BBED96B4AC}"/>
              </a:ext>
            </a:extLst>
          </p:cNvPr>
          <p:cNvSpPr txBox="1"/>
          <p:nvPr/>
        </p:nvSpPr>
        <p:spPr>
          <a:xfrm>
            <a:off x="499727" y="1378581"/>
            <a:ext cx="6092456" cy="461665"/>
          </a:xfrm>
          <a:prstGeom prst="rect">
            <a:avLst/>
          </a:prstGeom>
          <a:noFill/>
        </p:spPr>
        <p:txBody>
          <a:bodyPr wrap="square">
            <a:spAutoFit/>
          </a:bodyPr>
          <a:lstStyle/>
          <a:p>
            <a:pPr algn="just"/>
            <a:r>
              <a:rPr lang="en-US" sz="2400" b="1" u="sng">
                <a:solidFill>
                  <a:srgbClr val="FF0000"/>
                </a:solidFill>
                <a:effectLst/>
                <a:latin typeface="Times New Roman" panose="02020603050405020304" pitchFamily="18" charset="0"/>
                <a:ea typeface="Calibri" panose="020F0502020204030204" pitchFamily="34" charset="0"/>
              </a:rPr>
              <a:t>II. Đọc hiểu VB</a:t>
            </a:r>
            <a:endParaRPr lang="en-US" sz="240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F1A77FF9-1881-4909-8E33-3E1D37FD1FAA}"/>
              </a:ext>
            </a:extLst>
          </p:cNvPr>
          <p:cNvSpPr txBox="1"/>
          <p:nvPr/>
        </p:nvSpPr>
        <p:spPr>
          <a:xfrm>
            <a:off x="138217" y="2578203"/>
            <a:ext cx="7644816" cy="830997"/>
          </a:xfrm>
          <a:prstGeom prst="rect">
            <a:avLst/>
          </a:prstGeom>
          <a:noFill/>
        </p:spPr>
        <p:txBody>
          <a:bodyPr wrap="square">
            <a:spAutoFit/>
          </a:bodyPr>
          <a:lstStyle/>
          <a:p>
            <a:pPr lvl="1" algn="just"/>
            <a:r>
              <a:rPr lang="en-US" sz="2400" b="1">
                <a:solidFill>
                  <a:srgbClr val="FF0000"/>
                </a:solidFill>
                <a:effectLst/>
                <a:latin typeface="Times New Roman" panose="02020603050405020304" pitchFamily="18" charset="0"/>
                <a:ea typeface="Calibri" panose="020F0502020204030204" pitchFamily="34" charset="0"/>
              </a:rPr>
              <a:t>3. 2. Diễn biến của chiến dịch Điện Biên Phủ</a:t>
            </a:r>
            <a:endParaRPr lang="en-US" sz="2400">
              <a:effectLst/>
              <a:latin typeface="Times New Roman" panose="02020603050405020304" pitchFamily="18" charset="0"/>
              <a:ea typeface="Times New Roman" panose="02020603050405020304" pitchFamily="18" charset="0"/>
            </a:endParaRPr>
          </a:p>
          <a:p>
            <a:pPr algn="just"/>
            <a:r>
              <a:rPr lang="en-US" sz="2400">
                <a:solidFill>
                  <a:srgbClr val="0D0D0D"/>
                </a:solidFill>
                <a:effectLst/>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E0F9DE7F-F3EE-4B0B-90A7-68C96B345D09}"/>
              </a:ext>
            </a:extLst>
          </p:cNvPr>
          <p:cNvSpPr txBox="1"/>
          <p:nvPr/>
        </p:nvSpPr>
        <p:spPr>
          <a:xfrm>
            <a:off x="414665" y="2993701"/>
            <a:ext cx="11639117" cy="1384995"/>
          </a:xfrm>
          <a:prstGeom prst="rect">
            <a:avLst/>
          </a:prstGeom>
          <a:noFill/>
        </p:spPr>
        <p:txBody>
          <a:bodyPr wrap="square">
            <a:spAutoFit/>
          </a:bodyPr>
          <a:lstStyle/>
          <a:p>
            <a:r>
              <a:rPr lang="en-US" sz="2800">
                <a:solidFill>
                  <a:srgbClr val="7030A0"/>
                </a:solidFill>
                <a:effectLst/>
                <a:latin typeface="Times New Roman" panose="02020603050405020304" pitchFamily="18" charset="0"/>
                <a:ea typeface="Times New Roman" panose="02020603050405020304" pitchFamily="18" charset="0"/>
              </a:rPr>
              <a:t>=&gt;Sự kiện này khẳng định tinh thần quả cảm, đoàn kết, yêu nước, quyết chiến quyết thắng của quân và dân ta; là nguồn động lực, cổ vũ to lớn trong công cuộc đấu tranh giải phóng dân tộc.</a:t>
            </a:r>
            <a:endParaRPr lang="en-US" sz="2800">
              <a:solidFill>
                <a:srgbClr val="7030A0"/>
              </a:solidFill>
            </a:endParaRPr>
          </a:p>
        </p:txBody>
      </p:sp>
      <p:sp>
        <p:nvSpPr>
          <p:cNvPr id="12" name="TextBox 11">
            <a:extLst>
              <a:ext uri="{FF2B5EF4-FFF2-40B4-BE49-F238E27FC236}">
                <a16:creationId xmlns:a16="http://schemas.microsoft.com/office/drawing/2014/main" id="{BEF41BCD-C713-4F89-AA95-5DB8D635E69F}"/>
              </a:ext>
            </a:extLst>
          </p:cNvPr>
          <p:cNvSpPr txBox="1"/>
          <p:nvPr/>
        </p:nvSpPr>
        <p:spPr>
          <a:xfrm>
            <a:off x="350866" y="4223121"/>
            <a:ext cx="11777339" cy="2677656"/>
          </a:xfrm>
          <a:prstGeom prst="rect">
            <a:avLst/>
          </a:prstGeom>
          <a:noFill/>
        </p:spPr>
        <p:txBody>
          <a:bodyPr wrap="square">
            <a:spAutoFit/>
          </a:bodyPr>
          <a:lstStyle/>
          <a:p>
            <a:pPr algn="just"/>
            <a:r>
              <a:rPr lang="en-US" sz="2800" b="1">
                <a:solidFill>
                  <a:srgbClr val="FF0000"/>
                </a:solidFill>
                <a:effectLst/>
                <a:latin typeface="Times New Roman" panose="02020603050405020304" pitchFamily="18" charset="0"/>
                <a:ea typeface="Times New Roman" panose="02020603050405020304" pitchFamily="18" charset="0"/>
              </a:rPr>
              <a:t>III. Tổng kết</a:t>
            </a:r>
            <a:endParaRPr lang="en-US" sz="2800">
              <a:effectLst/>
              <a:latin typeface="Times New Roman" panose="02020603050405020304" pitchFamily="18" charset="0"/>
              <a:ea typeface="Times New Roman" panose="02020603050405020304" pitchFamily="18" charset="0"/>
            </a:endParaRPr>
          </a:p>
          <a:p>
            <a:pPr algn="just"/>
            <a:r>
              <a:rPr lang="en-US" sz="2800" b="1">
                <a:solidFill>
                  <a:srgbClr val="FF0000"/>
                </a:solidFill>
                <a:effectLst/>
                <a:latin typeface="Times New Roman" panose="02020603050405020304" pitchFamily="18" charset="0"/>
                <a:ea typeface="Times New Roman" panose="02020603050405020304" pitchFamily="18" charset="0"/>
              </a:rPr>
              <a:t>1. Nghệ thuật</a:t>
            </a:r>
            <a:endParaRPr lang="en-US" sz="2800">
              <a:effectLst/>
              <a:latin typeface="Times New Roman" panose="02020603050405020304" pitchFamily="18" charset="0"/>
              <a:ea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rPr>
              <a:t>- Kết hợp thông tin ngắn gọn, hình ảnh minh họa và màu sắc sinh động, bắt mắt</a:t>
            </a:r>
            <a:r>
              <a:rPr lang="en-US" sz="2800">
                <a:solidFill>
                  <a:srgbClr val="4F4F4F"/>
                </a:solidFill>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a:p>
            <a:pPr algn="just"/>
            <a:r>
              <a:rPr lang="en-US" sz="2800" b="1">
                <a:solidFill>
                  <a:srgbClr val="FF0000"/>
                </a:solidFill>
                <a:effectLst/>
                <a:latin typeface="Times New Roman" panose="02020603050405020304" pitchFamily="18" charset="0"/>
                <a:ea typeface="Times New Roman" panose="02020603050405020304" pitchFamily="18" charset="0"/>
              </a:rPr>
              <a:t>2.</a:t>
            </a:r>
            <a:r>
              <a:rPr lang="en-US" sz="2800">
                <a:solidFill>
                  <a:srgbClr val="FF0000"/>
                </a:solidFill>
                <a:effectLst/>
                <a:latin typeface="Times New Roman" panose="02020603050405020304" pitchFamily="18" charset="0"/>
                <a:ea typeface="Times New Roman" panose="02020603050405020304" pitchFamily="18" charset="0"/>
              </a:rPr>
              <a:t> </a:t>
            </a:r>
            <a:r>
              <a:rPr lang="en-US" sz="2800" b="1">
                <a:solidFill>
                  <a:srgbClr val="FF0000"/>
                </a:solidFill>
                <a:effectLst/>
                <a:latin typeface="Times New Roman" panose="02020603050405020304" pitchFamily="18" charset="0"/>
                <a:ea typeface="Times New Roman" panose="02020603050405020304" pitchFamily="18" charset="0"/>
              </a:rPr>
              <a:t>Nội dung</a:t>
            </a:r>
            <a:endParaRPr lang="en-US" sz="2800">
              <a:effectLst/>
              <a:latin typeface="Times New Roman" panose="02020603050405020304" pitchFamily="18" charset="0"/>
              <a:ea typeface="Times New Roman" panose="02020603050405020304" pitchFamily="18" charset="0"/>
            </a:endParaRPr>
          </a:p>
          <a:p>
            <a:pPr algn="just"/>
            <a:r>
              <a:rPr lang="en-US" sz="2800" i="1">
                <a:solidFill>
                  <a:srgbClr val="0D0D0D"/>
                </a:solidFill>
                <a:effectLst/>
                <a:latin typeface="Times New Roman" panose="02020603050405020304" pitchFamily="18" charset="0"/>
                <a:ea typeface="Times New Roman" panose="02020603050405020304" pitchFamily="18" charset="0"/>
              </a:rPr>
              <a:t>Diễn biến Chiến dịch Điện Biên Phủ</a:t>
            </a:r>
            <a:r>
              <a:rPr lang="en-US" sz="2800">
                <a:solidFill>
                  <a:srgbClr val="0D0D0D"/>
                </a:solidFill>
                <a:effectLst/>
                <a:latin typeface="Times New Roman" panose="02020603050405020304" pitchFamily="18" charset="0"/>
                <a:ea typeface="Times New Roman" panose="02020603050405020304" pitchFamily="18" charset="0"/>
              </a:rPr>
              <a:t>  cung cấp thông tin về trận chiến lịch sử của dân tộc ta.</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9484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1A6490-2EAA-4535-B02D-6AEBABA00DDE}"/>
              </a:ext>
            </a:extLst>
          </p:cNvPr>
          <p:cNvSpPr txBox="1"/>
          <p:nvPr/>
        </p:nvSpPr>
        <p:spPr>
          <a:xfrm>
            <a:off x="245165" y="121626"/>
            <a:ext cx="11701669" cy="6863417"/>
          </a:xfrm>
          <a:prstGeom prst="rect">
            <a:avLst/>
          </a:prstGeom>
          <a:noFill/>
        </p:spPr>
        <p:txBody>
          <a:bodyPr wrap="square">
            <a:spAutoFit/>
          </a:bodyPr>
          <a:lstStyle/>
          <a:p>
            <a:pPr algn="just"/>
            <a:r>
              <a:rPr lang="en-US" sz="2000" b="1" i="1">
                <a:effectLst/>
                <a:latin typeface="Times New Roman" panose="02020603050405020304" pitchFamily="18" charset="0"/>
                <a:ea typeface="Times New Roman" panose="02020603050405020304" pitchFamily="18" charset="0"/>
              </a:rPr>
              <a:t>1. Chiến dịch Điện Biên Phủ được chia làm mấy đợt tiến công?</a:t>
            </a:r>
            <a:endParaRPr lang="en-US" sz="2000" b="1">
              <a:effectLst/>
              <a:latin typeface="Times New Roman" panose="02020603050405020304" pitchFamily="18" charset="0"/>
              <a:ea typeface="Times New Roman" panose="02020603050405020304" pitchFamily="18" charset="0"/>
            </a:endParaRPr>
          </a:p>
          <a:p>
            <a:pPr indent="457200"/>
            <a:r>
              <a:rPr lang="en-US" sz="2000" b="1">
                <a:effectLst/>
                <a:latin typeface="Times New Roman" panose="02020603050405020304" pitchFamily="18" charset="0"/>
                <a:ea typeface="Times New Roman" panose="02020603050405020304" pitchFamily="18" charset="0"/>
              </a:rPr>
              <a:t>A. 1 đợt tiến công</a:t>
            </a:r>
          </a:p>
          <a:p>
            <a:pPr indent="457200"/>
            <a:r>
              <a:rPr lang="en-US" sz="2000" b="1">
                <a:effectLst/>
                <a:latin typeface="Times New Roman" panose="02020603050405020304" pitchFamily="18" charset="0"/>
                <a:ea typeface="Times New Roman" panose="02020603050405020304" pitchFamily="18" charset="0"/>
              </a:rPr>
              <a:t>B. 2 đợt tiến công</a:t>
            </a:r>
          </a:p>
          <a:p>
            <a:pPr indent="457200">
              <a:tabLst>
                <a:tab pos="2138680" algn="ctr"/>
              </a:tabLst>
            </a:pPr>
            <a:r>
              <a:rPr lang="en-US" sz="2000" b="1">
                <a:effectLst/>
                <a:latin typeface="Times New Roman" panose="02020603050405020304" pitchFamily="18" charset="0"/>
                <a:ea typeface="Times New Roman" panose="02020603050405020304" pitchFamily="18" charset="0"/>
              </a:rPr>
              <a:t>C. 3 đợt tiến công	</a:t>
            </a:r>
          </a:p>
          <a:p>
            <a:pPr indent="457200"/>
            <a:r>
              <a:rPr lang="en-US" sz="2000" b="1">
                <a:effectLst/>
                <a:latin typeface="Times New Roman" panose="02020603050405020304" pitchFamily="18" charset="0"/>
                <a:ea typeface="Times New Roman" panose="02020603050405020304" pitchFamily="18" charset="0"/>
              </a:rPr>
              <a:t>D. 4 đợt tiến công</a:t>
            </a:r>
          </a:p>
          <a:p>
            <a:r>
              <a:rPr lang="en-US" sz="2000" b="1" i="1">
                <a:effectLst/>
                <a:latin typeface="Times New Roman" panose="02020603050405020304" pitchFamily="18" charset="0"/>
                <a:ea typeface="Times New Roman" panose="02020603050405020304" pitchFamily="18" charset="0"/>
              </a:rPr>
              <a:t>2. Hai cứ điểm của địch bị quân ta tiêu diệt trong đợt 1 là gì?</a:t>
            </a:r>
            <a:endParaRPr lang="en-US" sz="2000" b="1">
              <a:effectLst/>
              <a:latin typeface="Times New Roman" panose="02020603050405020304" pitchFamily="18" charset="0"/>
              <a:ea typeface="Times New Roman" panose="02020603050405020304" pitchFamily="18" charset="0"/>
            </a:endParaRPr>
          </a:p>
          <a:p>
            <a:pPr indent="457200"/>
            <a:r>
              <a:rPr lang="en-US" sz="2000" b="1">
                <a:effectLst/>
                <a:latin typeface="Times New Roman" panose="02020603050405020304" pitchFamily="18" charset="0"/>
                <a:ea typeface="Times New Roman" panose="02020603050405020304" pitchFamily="18" charset="0"/>
              </a:rPr>
              <a:t>A. Him Lam và Điện Biên Phủ.</a:t>
            </a:r>
          </a:p>
          <a:p>
            <a:pPr indent="457200"/>
            <a:r>
              <a:rPr lang="en-US" sz="2000" b="1">
                <a:effectLst/>
                <a:latin typeface="Times New Roman" panose="02020603050405020304" pitchFamily="18" charset="0"/>
                <a:ea typeface="Times New Roman" panose="02020603050405020304" pitchFamily="18" charset="0"/>
              </a:rPr>
              <a:t>B. Him Lam và Độc Lập.</a:t>
            </a:r>
          </a:p>
          <a:p>
            <a:pPr indent="457200"/>
            <a:r>
              <a:rPr lang="en-US" sz="2000" b="1">
                <a:effectLst/>
                <a:latin typeface="Times New Roman" panose="02020603050405020304" pitchFamily="18" charset="0"/>
                <a:ea typeface="Times New Roman" panose="02020603050405020304" pitchFamily="18" charset="0"/>
              </a:rPr>
              <a:t>C. Mường Thanh và Độc Lập.</a:t>
            </a:r>
          </a:p>
          <a:p>
            <a:pPr indent="457200"/>
            <a:r>
              <a:rPr lang="en-US" sz="2000" b="1">
                <a:effectLst/>
                <a:latin typeface="Times New Roman" panose="02020603050405020304" pitchFamily="18" charset="0"/>
                <a:ea typeface="Times New Roman" panose="02020603050405020304" pitchFamily="18" charset="0"/>
              </a:rPr>
              <a:t>D. Điện Biên Phủ và Mường Thanh.</a:t>
            </a:r>
          </a:p>
          <a:p>
            <a:r>
              <a:rPr lang="en-US" sz="2000" b="1" i="1">
                <a:effectLst/>
                <a:latin typeface="Times New Roman" panose="02020603050405020304" pitchFamily="18" charset="0"/>
                <a:ea typeface="Times New Roman" panose="02020603050405020304" pitchFamily="18" charset="0"/>
              </a:rPr>
              <a:t>3. Đâu là đợt tiến công dai dẳng và quyết liệt nhất Chiến dịch Điện Biên Phủ? </a:t>
            </a:r>
            <a:endParaRPr lang="en-US" sz="2000" b="1">
              <a:effectLst/>
              <a:latin typeface="Times New Roman" panose="02020603050405020304" pitchFamily="18" charset="0"/>
              <a:ea typeface="Times New Roman" panose="02020603050405020304" pitchFamily="18" charset="0"/>
            </a:endParaRPr>
          </a:p>
          <a:p>
            <a:pPr indent="457200"/>
            <a:r>
              <a:rPr lang="en-US" sz="2000" b="1">
                <a:effectLst/>
                <a:latin typeface="Times New Roman" panose="02020603050405020304" pitchFamily="18" charset="0"/>
                <a:ea typeface="Times New Roman" panose="02020603050405020304" pitchFamily="18" charset="0"/>
              </a:rPr>
              <a:t>A. Đợt 2 và 3.</a:t>
            </a:r>
          </a:p>
          <a:p>
            <a:pPr indent="457200"/>
            <a:r>
              <a:rPr lang="en-US" sz="2000" b="1">
                <a:effectLst/>
                <a:latin typeface="Times New Roman" panose="02020603050405020304" pitchFamily="18" charset="0"/>
                <a:ea typeface="Times New Roman" panose="02020603050405020304" pitchFamily="18" charset="0"/>
              </a:rPr>
              <a:t>B. Đợt 3.</a:t>
            </a:r>
          </a:p>
          <a:p>
            <a:pPr indent="457200"/>
            <a:r>
              <a:rPr lang="en-US" sz="2000" b="1">
                <a:effectLst/>
                <a:latin typeface="Times New Roman" panose="02020603050405020304" pitchFamily="18" charset="0"/>
                <a:ea typeface="Times New Roman" panose="02020603050405020304" pitchFamily="18" charset="0"/>
              </a:rPr>
              <a:t>C. Đợt 1.</a:t>
            </a:r>
          </a:p>
          <a:p>
            <a:pPr indent="457200"/>
            <a:r>
              <a:rPr lang="en-US" sz="2000" b="1">
                <a:effectLst/>
                <a:latin typeface="Times New Roman" panose="02020603050405020304" pitchFamily="18" charset="0"/>
                <a:ea typeface="Times New Roman" panose="02020603050405020304" pitchFamily="18" charset="0"/>
              </a:rPr>
              <a:t>D. Đợt 2.</a:t>
            </a:r>
          </a:p>
          <a:p>
            <a:r>
              <a:rPr lang="en-US" sz="2000" b="1" i="1">
                <a:effectLst/>
                <a:latin typeface="Times New Roman" panose="02020603050405020304" pitchFamily="18" charset="0"/>
                <a:ea typeface="Times New Roman" panose="02020603050405020304" pitchFamily="18" charset="0"/>
              </a:rPr>
              <a:t>4. Chiến thắng Điện Biên Phủ, gắn liền với tên tuổi của vị tướng nào sau đây?</a:t>
            </a:r>
            <a:endParaRPr lang="en-US" sz="2000" b="1">
              <a:effectLst/>
              <a:latin typeface="Times New Roman" panose="02020603050405020304" pitchFamily="18" charset="0"/>
              <a:ea typeface="Times New Roman" panose="02020603050405020304" pitchFamily="18" charset="0"/>
            </a:endParaRPr>
          </a:p>
          <a:p>
            <a:pPr indent="457200"/>
            <a:r>
              <a:rPr lang="en-US" sz="2000" b="1">
                <a:effectLst/>
                <a:latin typeface="Times New Roman" panose="02020603050405020304" pitchFamily="18" charset="0"/>
                <a:ea typeface="Times New Roman" panose="02020603050405020304" pitchFamily="18" charset="0"/>
              </a:rPr>
              <a:t>A. Nguyễn Chí Thanh</a:t>
            </a:r>
          </a:p>
          <a:p>
            <a:pPr indent="457200"/>
            <a:r>
              <a:rPr lang="en-US" sz="2000" b="1">
                <a:effectLst/>
                <a:latin typeface="Times New Roman" panose="02020603050405020304" pitchFamily="18" charset="0"/>
                <a:ea typeface="Times New Roman" panose="02020603050405020304" pitchFamily="18" charset="0"/>
              </a:rPr>
              <a:t>B. Võ Nguyên Giáp</a:t>
            </a:r>
          </a:p>
          <a:p>
            <a:pPr indent="457200"/>
            <a:r>
              <a:rPr lang="en-US" sz="2000" b="1">
                <a:effectLst/>
                <a:latin typeface="Times New Roman" panose="02020603050405020304" pitchFamily="18" charset="0"/>
                <a:ea typeface="Times New Roman" panose="02020603050405020304" pitchFamily="18" charset="0"/>
              </a:rPr>
              <a:t>C. Hoàng Văn Thái</a:t>
            </a:r>
          </a:p>
          <a:p>
            <a:pPr indent="457200"/>
            <a:r>
              <a:rPr lang="en-US" sz="2000" b="1">
                <a:effectLst/>
                <a:latin typeface="Times New Roman" panose="02020603050405020304" pitchFamily="18" charset="0"/>
                <a:ea typeface="Times New Roman" panose="02020603050405020304" pitchFamily="18" charset="0"/>
              </a:rPr>
              <a:t>D. Trần Hưng Đạo</a:t>
            </a:r>
          </a:p>
          <a:p>
            <a:pPr algn="just"/>
            <a:r>
              <a:rPr lang="en-US" sz="2000" b="1" i="1">
                <a:effectLst/>
                <a:latin typeface="Times New Roman" panose="02020603050405020304" pitchFamily="18" charset="0"/>
                <a:ea typeface="Times New Roman" panose="02020603050405020304" pitchFamily="18" charset="0"/>
              </a:rPr>
              <a:t>5. Sau khi học xong văn bản, em có suy nghĩ gì về thế hệ cha anh trong thời kỳ kháng chiến? Trách nhiệm của bản thân với đất nước trong giai đoạn hiện nay?</a:t>
            </a:r>
            <a:endParaRPr lang="en-US" sz="2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61757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E46302-7DEF-45FF-8EB0-0F867E1FDC9C}"/>
              </a:ext>
            </a:extLst>
          </p:cNvPr>
          <p:cNvSpPr txBox="1"/>
          <p:nvPr/>
        </p:nvSpPr>
        <p:spPr>
          <a:xfrm>
            <a:off x="1842976" y="107200"/>
            <a:ext cx="8506047" cy="1200329"/>
          </a:xfrm>
          <a:prstGeom prst="rect">
            <a:avLst/>
          </a:prstGeom>
          <a:noFill/>
        </p:spPr>
        <p:txBody>
          <a:bodyPr wrap="square">
            <a:spAutoFit/>
          </a:bodyPr>
          <a:lstStyle/>
          <a:p>
            <a:pPr algn="ctr"/>
            <a:r>
              <a:rPr lang="en-US" sz="2400" b="1" u="sng">
                <a:solidFill>
                  <a:srgbClr val="0000FF"/>
                </a:solidFill>
                <a:effectLst/>
                <a:latin typeface="Times New Roman" panose="02020603050405020304" pitchFamily="18" charset="0"/>
                <a:ea typeface="Times New Roman" panose="02020603050405020304" pitchFamily="18" charset="0"/>
              </a:rPr>
              <a:t>Tiết 59- 60</a:t>
            </a:r>
            <a:r>
              <a:rPr lang="en-US" sz="2400" b="1">
                <a:solidFill>
                  <a:srgbClr val="0000FF"/>
                </a:solidFill>
                <a:effectLst/>
                <a:latin typeface="Times New Roman" panose="02020603050405020304" pitchFamily="18" charset="0"/>
                <a:ea typeface="Times New Roman" panose="02020603050405020304" pitchFamily="18" charset="0"/>
              </a:rPr>
              <a:t>: Đọc hiểu văn bản</a:t>
            </a:r>
            <a:endParaRPr lang="en-US" sz="2400">
              <a:effectLst/>
              <a:latin typeface="Times New Roman" panose="02020603050405020304" pitchFamily="18" charset="0"/>
              <a:ea typeface="Times New Roman" panose="02020603050405020304" pitchFamily="18" charset="0"/>
            </a:endParaRPr>
          </a:p>
          <a:p>
            <a:pPr algn="ctr"/>
            <a:r>
              <a:rPr lang="en-US" sz="2400" b="1">
                <a:solidFill>
                  <a:srgbClr val="FF0000"/>
                </a:solidFill>
                <a:effectLst/>
                <a:latin typeface="Times New Roman" panose="02020603050405020304" pitchFamily="18" charset="0"/>
                <a:ea typeface="Times New Roman" panose="02020603050405020304" pitchFamily="18" charset="0"/>
              </a:rPr>
              <a:t>DIỄN BIẾN CHIẾN DỊCH ĐIỆN BIÊN PHỦ</a:t>
            </a:r>
            <a:endParaRPr lang="en-US" sz="2400">
              <a:effectLst/>
              <a:latin typeface="Times New Roman" panose="02020603050405020304" pitchFamily="18" charset="0"/>
              <a:ea typeface="Times New Roman" panose="02020603050405020304" pitchFamily="18" charset="0"/>
            </a:endParaRPr>
          </a:p>
          <a:p>
            <a:pPr algn="ctr"/>
            <a:r>
              <a:rPr lang="en-US" sz="2400">
                <a:solidFill>
                  <a:srgbClr val="FF0000"/>
                </a:solidFill>
                <a:effectLst/>
                <a:latin typeface="Times New Roman" panose="02020603050405020304" pitchFamily="18" charset="0"/>
                <a:ea typeface="Times New Roman" panose="02020603050405020304" pitchFamily="18" charset="0"/>
              </a:rPr>
              <a:t>                                         - Theo Infographics.vn </a:t>
            </a:r>
            <a:endParaRPr lang="en-US" sz="2400"/>
          </a:p>
        </p:txBody>
      </p:sp>
      <p:sp>
        <p:nvSpPr>
          <p:cNvPr id="4" name="TextBox 3">
            <a:extLst>
              <a:ext uri="{FF2B5EF4-FFF2-40B4-BE49-F238E27FC236}">
                <a16:creationId xmlns:a16="http://schemas.microsoft.com/office/drawing/2014/main" id="{FA833C3D-24A0-4619-AA19-61CB40E3DCBA}"/>
              </a:ext>
            </a:extLst>
          </p:cNvPr>
          <p:cNvSpPr txBox="1"/>
          <p:nvPr/>
        </p:nvSpPr>
        <p:spPr>
          <a:xfrm>
            <a:off x="409354" y="1307529"/>
            <a:ext cx="11373292" cy="1815882"/>
          </a:xfrm>
          <a:prstGeom prst="rect">
            <a:avLst/>
          </a:prstGeom>
          <a:noFill/>
        </p:spPr>
        <p:txBody>
          <a:bodyPr wrap="square">
            <a:spAutoFit/>
          </a:bodyPr>
          <a:lstStyle/>
          <a:p>
            <a:pPr algn="just"/>
            <a:r>
              <a:rPr lang="en-US" sz="2800" b="1" u="sng">
                <a:solidFill>
                  <a:srgbClr val="FF0000"/>
                </a:solidFill>
                <a:effectLst/>
                <a:latin typeface="Times New Roman" panose="02020603050405020304" pitchFamily="18" charset="0"/>
                <a:ea typeface="Times New Roman" panose="02020603050405020304" pitchFamily="18" charset="0"/>
              </a:rPr>
              <a:t>I. Tìm hiểu chung</a:t>
            </a:r>
            <a:endParaRPr lang="en-US" sz="2800" u="sng">
              <a:effectLst/>
              <a:latin typeface="Times New Roman" panose="02020603050405020304" pitchFamily="18" charset="0"/>
              <a:ea typeface="Times New Roman" panose="02020603050405020304" pitchFamily="18" charset="0"/>
            </a:endParaRPr>
          </a:p>
          <a:p>
            <a:pPr algn="just"/>
            <a:r>
              <a:rPr lang="en-US" sz="2800" b="1">
                <a:solidFill>
                  <a:srgbClr val="FF0000"/>
                </a:solidFill>
                <a:effectLst/>
                <a:latin typeface="Times New Roman" panose="02020603050405020304" pitchFamily="18" charset="0"/>
                <a:ea typeface="Times New Roman" panose="02020603050405020304" pitchFamily="18" charset="0"/>
              </a:rPr>
              <a:t>1. Đồ họa thông tin: </a:t>
            </a:r>
            <a:r>
              <a:rPr lang="en-US" sz="2800">
                <a:solidFill>
                  <a:srgbClr val="202122"/>
                </a:solidFill>
                <a:effectLst/>
                <a:latin typeface="Times New Roman" panose="02020603050405020304" pitchFamily="18" charset="0"/>
                <a:ea typeface="Times New Roman" panose="02020603050405020304" pitchFamily="18" charset="0"/>
              </a:rPr>
              <a:t>là sự kết hợp thông tin ngắn gọn với hình ảnh minh họa và màu sắc sinh động, bắt mắt để có thể truyền đạt thông tin nhanh và rõ ràng hơn.</a:t>
            </a:r>
            <a:endParaRPr lang="en-US" sz="280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1D58D5E3-ABF3-4094-8F91-51926F910BAA}"/>
              </a:ext>
            </a:extLst>
          </p:cNvPr>
          <p:cNvSpPr txBox="1"/>
          <p:nvPr/>
        </p:nvSpPr>
        <p:spPr>
          <a:xfrm>
            <a:off x="409353" y="3046230"/>
            <a:ext cx="11373292" cy="2677656"/>
          </a:xfrm>
          <a:prstGeom prst="rect">
            <a:avLst/>
          </a:prstGeom>
          <a:noFill/>
        </p:spPr>
        <p:txBody>
          <a:bodyPr wrap="square">
            <a:spAutoFit/>
          </a:bodyPr>
          <a:lstStyle/>
          <a:p>
            <a:pPr algn="just"/>
            <a:r>
              <a:rPr lang="en-US" sz="2800" b="1" u="sng">
                <a:solidFill>
                  <a:srgbClr val="FF0000"/>
                </a:solidFill>
                <a:effectLst/>
                <a:latin typeface="Times New Roman" panose="02020603050405020304" pitchFamily="18" charset="0"/>
                <a:ea typeface="Times New Roman" panose="02020603050405020304" pitchFamily="18" charset="0"/>
              </a:rPr>
              <a:t>2. Văn bản</a:t>
            </a:r>
            <a:endParaRPr lang="en-US" sz="2800">
              <a:effectLst/>
              <a:latin typeface="Times New Roman" panose="02020603050405020304" pitchFamily="18" charset="0"/>
              <a:ea typeface="Times New Roman" panose="02020603050405020304" pitchFamily="18" charset="0"/>
            </a:endParaRPr>
          </a:p>
          <a:p>
            <a:pPr algn="just"/>
            <a:r>
              <a:rPr lang="en-US" sz="2800" b="1" u="sng">
                <a:solidFill>
                  <a:srgbClr val="FF0000"/>
                </a:solidFill>
                <a:effectLst/>
                <a:latin typeface="Times New Roman" panose="02020603050405020304" pitchFamily="18" charset="0"/>
                <a:ea typeface="Times New Roman" panose="02020603050405020304" pitchFamily="18" charset="0"/>
              </a:rPr>
              <a:t>2.1 Xuất xứ:</a:t>
            </a:r>
            <a:endParaRPr lang="en-US" sz="2800">
              <a:effectLst/>
              <a:latin typeface="Times New Roman" panose="02020603050405020304" pitchFamily="18" charset="0"/>
              <a:ea typeface="Times New Roman" panose="02020603050405020304" pitchFamily="18" charset="0"/>
            </a:endParaRPr>
          </a:p>
          <a:p>
            <a:pPr algn="just"/>
            <a:r>
              <a:rPr lang="en-US" sz="2800" b="1">
                <a:effectLst/>
                <a:latin typeface="Times New Roman" panose="02020603050405020304" pitchFamily="18" charset="0"/>
                <a:ea typeface="Times New Roman" panose="02020603050405020304" pitchFamily="18" charset="0"/>
              </a:rPr>
              <a:t>- </a:t>
            </a:r>
            <a:r>
              <a:rPr lang="en-US" sz="2800">
                <a:solidFill>
                  <a:srgbClr val="202122"/>
                </a:solidFill>
                <a:effectLst/>
                <a:latin typeface="Times New Roman" panose="02020603050405020304" pitchFamily="18" charset="0"/>
                <a:ea typeface="Times New Roman" panose="02020603050405020304" pitchFamily="18" charset="0"/>
              </a:rPr>
              <a:t>Theo infographics.vn </a:t>
            </a:r>
            <a:endParaRPr lang="en-US" sz="2800">
              <a:effectLst/>
              <a:latin typeface="Times New Roman" panose="02020603050405020304" pitchFamily="18" charset="0"/>
              <a:ea typeface="Times New Roman" panose="02020603050405020304" pitchFamily="18" charset="0"/>
            </a:endParaRPr>
          </a:p>
          <a:p>
            <a:pPr algn="just"/>
            <a:r>
              <a:rPr lang="en-US" sz="2800">
                <a:solidFill>
                  <a:srgbClr val="202122"/>
                </a:solidFill>
                <a:effectLst/>
                <a:latin typeface="Times New Roman" panose="02020603050405020304" pitchFamily="18" charset="0"/>
                <a:ea typeface="Times New Roman" panose="02020603050405020304" pitchFamily="18" charset="0"/>
              </a:rPr>
              <a:t> </a:t>
            </a:r>
            <a:r>
              <a:rPr lang="en-US" sz="2800" b="1">
                <a:solidFill>
                  <a:srgbClr val="FF0000"/>
                </a:solidFill>
                <a:effectLst/>
                <a:latin typeface="Times New Roman" panose="02020603050405020304" pitchFamily="18" charset="0"/>
                <a:ea typeface="Times New Roman" panose="02020603050405020304" pitchFamily="18" charset="0"/>
              </a:rPr>
              <a:t>2.2. Thể loại:</a:t>
            </a:r>
            <a:r>
              <a:rPr lang="en-US" sz="2800">
                <a:effectLst/>
                <a:latin typeface="Times New Roman" panose="02020603050405020304" pitchFamily="18" charset="0"/>
                <a:ea typeface="Times New Roman" panose="02020603050405020304" pitchFamily="18" charset="0"/>
              </a:rPr>
              <a:t> Văn bản thông tin thuật lại một sự kiện lịch sử (theo trật tự thời gian) </a:t>
            </a:r>
          </a:p>
          <a:p>
            <a:pPr algn="just"/>
            <a:r>
              <a:rPr lang="en-US" sz="2800" b="1">
                <a:solidFill>
                  <a:srgbClr val="FF0000"/>
                </a:solidFill>
                <a:effectLst/>
                <a:latin typeface="Times New Roman" panose="02020603050405020304" pitchFamily="18" charset="0"/>
                <a:ea typeface="Times New Roman" panose="02020603050405020304" pitchFamily="18" charset="0"/>
              </a:rPr>
              <a:t>2.3. Phương thức biểu đạt chính:</a:t>
            </a:r>
            <a:r>
              <a:rPr lang="en-US" sz="2800">
                <a:effectLst/>
                <a:latin typeface="Times New Roman" panose="02020603050405020304" pitchFamily="18" charset="0"/>
                <a:ea typeface="Times New Roman" panose="02020603050405020304" pitchFamily="18" charset="0"/>
              </a:rPr>
              <a:t> thuyết minh</a:t>
            </a:r>
          </a:p>
        </p:txBody>
      </p:sp>
      <p:sp>
        <p:nvSpPr>
          <p:cNvPr id="8" name="TextBox 7">
            <a:extLst>
              <a:ext uri="{FF2B5EF4-FFF2-40B4-BE49-F238E27FC236}">
                <a16:creationId xmlns:a16="http://schemas.microsoft.com/office/drawing/2014/main" id="{88969691-C333-4F00-B0C8-9767CE671E00}"/>
              </a:ext>
            </a:extLst>
          </p:cNvPr>
          <p:cNvSpPr txBox="1"/>
          <p:nvPr/>
        </p:nvSpPr>
        <p:spPr>
          <a:xfrm>
            <a:off x="409354" y="5610811"/>
            <a:ext cx="6092456" cy="5262979"/>
          </a:xfrm>
          <a:prstGeom prst="rect">
            <a:avLst/>
          </a:prstGeom>
          <a:noFill/>
        </p:spPr>
        <p:txBody>
          <a:bodyPr wrap="square">
            <a:spAutoFit/>
          </a:bodyPr>
          <a:lstStyle/>
          <a:p>
            <a:pPr algn="just"/>
            <a:r>
              <a:rPr lang="en-US" sz="2800" b="1" u="sng">
                <a:solidFill>
                  <a:srgbClr val="FF0000"/>
                </a:solidFill>
                <a:effectLst/>
                <a:latin typeface="Times New Roman" panose="02020603050405020304" pitchFamily="18" charset="0"/>
                <a:ea typeface="Calibri" panose="020F0502020204030204" pitchFamily="34" charset="0"/>
              </a:rPr>
              <a:t>II. Đọc hiểu VB</a:t>
            </a:r>
            <a:endParaRPr lang="en-US" sz="2800">
              <a:effectLst/>
              <a:latin typeface="Times New Roman" panose="02020603050405020304" pitchFamily="18" charset="0"/>
              <a:ea typeface="Times New Roman" panose="02020603050405020304" pitchFamily="18" charset="0"/>
            </a:endParaRPr>
          </a:p>
          <a:p>
            <a:pPr algn="just"/>
            <a:r>
              <a:rPr lang="en-US" sz="2800" b="1" u="sng">
                <a:solidFill>
                  <a:srgbClr val="FF0000"/>
                </a:solidFill>
                <a:effectLst/>
                <a:latin typeface="Times New Roman" panose="02020603050405020304" pitchFamily="18" charset="0"/>
                <a:ea typeface="Calibri" panose="020F0502020204030204" pitchFamily="34" charset="0"/>
              </a:rPr>
              <a:t>1.Đọc – chú thích</a:t>
            </a:r>
            <a:endParaRPr lang="en-US" sz="2800">
              <a:effectLst/>
              <a:latin typeface="Times New Roman" panose="02020603050405020304" pitchFamily="18" charset="0"/>
              <a:ea typeface="Times New Roman" panose="02020603050405020304" pitchFamily="18" charset="0"/>
            </a:endParaRPr>
          </a:p>
          <a:p>
            <a:pPr algn="just"/>
            <a:r>
              <a:rPr lang="en-US" sz="2800">
                <a:solidFill>
                  <a:srgbClr val="FF0000"/>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a:p>
            <a:pPr algn="just"/>
            <a:r>
              <a:rPr lang="en-US" sz="2800">
                <a:solidFill>
                  <a:srgbClr val="0D0D0D"/>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a:p>
            <a:pPr algn="just"/>
            <a:r>
              <a:rPr lang="en-US" sz="2800">
                <a:solidFill>
                  <a:srgbClr val="0D0D0D"/>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a:p>
            <a:pPr algn="just"/>
            <a:r>
              <a:rPr lang="en-US" sz="2800">
                <a:solidFill>
                  <a:srgbClr val="0D0D0D"/>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a:p>
            <a:pPr algn="just"/>
            <a:r>
              <a:rPr lang="en-US" sz="2800">
                <a:solidFill>
                  <a:srgbClr val="0D0D0D"/>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a:p>
            <a:pPr algn="just"/>
            <a:r>
              <a:rPr lang="en-US" sz="2800">
                <a:solidFill>
                  <a:srgbClr val="0D0D0D"/>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a:p>
            <a:pPr algn="just"/>
            <a:r>
              <a:rPr lang="en-US" sz="2800">
                <a:solidFill>
                  <a:srgbClr val="0D0D0D"/>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a:p>
            <a:pPr algn="just"/>
            <a:r>
              <a:rPr lang="en-US" sz="2800">
                <a:solidFill>
                  <a:srgbClr val="0D0D0D"/>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a:p>
            <a:pPr algn="just"/>
            <a:r>
              <a:rPr lang="en-US" sz="2800">
                <a:solidFill>
                  <a:srgbClr val="0D0D0D"/>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a:p>
            <a:pPr algn="just"/>
            <a:r>
              <a:rPr lang="en-US" sz="2800">
                <a:solidFill>
                  <a:srgbClr val="0D0D0D"/>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4833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E46302-7DEF-45FF-8EB0-0F867E1FDC9C}"/>
              </a:ext>
            </a:extLst>
          </p:cNvPr>
          <p:cNvSpPr txBox="1"/>
          <p:nvPr/>
        </p:nvSpPr>
        <p:spPr>
          <a:xfrm>
            <a:off x="1892595" y="101308"/>
            <a:ext cx="8506047" cy="1200329"/>
          </a:xfrm>
          <a:prstGeom prst="rect">
            <a:avLst/>
          </a:prstGeom>
          <a:noFill/>
        </p:spPr>
        <p:txBody>
          <a:bodyPr wrap="square">
            <a:spAutoFit/>
          </a:bodyPr>
          <a:lstStyle/>
          <a:p>
            <a:pPr algn="ctr"/>
            <a:r>
              <a:rPr lang="en-US" sz="2400" b="1" u="sng">
                <a:solidFill>
                  <a:srgbClr val="0000FF"/>
                </a:solidFill>
                <a:effectLst/>
                <a:latin typeface="Times New Roman" panose="02020603050405020304" pitchFamily="18" charset="0"/>
                <a:ea typeface="Times New Roman" panose="02020603050405020304" pitchFamily="18" charset="0"/>
              </a:rPr>
              <a:t>Tiết 59- 60</a:t>
            </a:r>
            <a:r>
              <a:rPr lang="en-US" sz="2400" b="1">
                <a:solidFill>
                  <a:srgbClr val="0000FF"/>
                </a:solidFill>
                <a:effectLst/>
                <a:latin typeface="Times New Roman" panose="02020603050405020304" pitchFamily="18" charset="0"/>
                <a:ea typeface="Times New Roman" panose="02020603050405020304" pitchFamily="18" charset="0"/>
              </a:rPr>
              <a:t>: Đọc hiểu văn bản</a:t>
            </a:r>
            <a:endParaRPr lang="en-US" sz="2400">
              <a:effectLst/>
              <a:latin typeface="Times New Roman" panose="02020603050405020304" pitchFamily="18" charset="0"/>
              <a:ea typeface="Times New Roman" panose="02020603050405020304" pitchFamily="18" charset="0"/>
            </a:endParaRPr>
          </a:p>
          <a:p>
            <a:pPr algn="ctr"/>
            <a:r>
              <a:rPr lang="en-US" sz="2400" b="1">
                <a:solidFill>
                  <a:srgbClr val="FF0000"/>
                </a:solidFill>
                <a:effectLst/>
                <a:latin typeface="Times New Roman" panose="02020603050405020304" pitchFamily="18" charset="0"/>
                <a:ea typeface="Times New Roman" panose="02020603050405020304" pitchFamily="18" charset="0"/>
              </a:rPr>
              <a:t>DIỄN BIẾN CHIẾN DỊCH ĐIỆN BIÊN PHỦ</a:t>
            </a:r>
            <a:endParaRPr lang="en-US" sz="2400">
              <a:effectLst/>
              <a:latin typeface="Times New Roman" panose="02020603050405020304" pitchFamily="18" charset="0"/>
              <a:ea typeface="Times New Roman" panose="02020603050405020304" pitchFamily="18" charset="0"/>
            </a:endParaRPr>
          </a:p>
          <a:p>
            <a:pPr algn="ctr"/>
            <a:r>
              <a:rPr lang="en-US" sz="2400">
                <a:solidFill>
                  <a:srgbClr val="FF0000"/>
                </a:solidFill>
                <a:effectLst/>
                <a:latin typeface="Times New Roman" panose="02020603050405020304" pitchFamily="18" charset="0"/>
                <a:ea typeface="Times New Roman" panose="02020603050405020304" pitchFamily="18" charset="0"/>
              </a:rPr>
              <a:t>                                         - Theo Infographics.vn </a:t>
            </a:r>
            <a:endParaRPr lang="en-US" sz="2400"/>
          </a:p>
        </p:txBody>
      </p:sp>
      <p:sp>
        <p:nvSpPr>
          <p:cNvPr id="4" name="TextBox 3">
            <a:extLst>
              <a:ext uri="{FF2B5EF4-FFF2-40B4-BE49-F238E27FC236}">
                <a16:creationId xmlns:a16="http://schemas.microsoft.com/office/drawing/2014/main" id="{FA833C3D-24A0-4619-AA19-61CB40E3DCBA}"/>
              </a:ext>
            </a:extLst>
          </p:cNvPr>
          <p:cNvSpPr txBox="1"/>
          <p:nvPr/>
        </p:nvSpPr>
        <p:spPr>
          <a:xfrm>
            <a:off x="409354" y="1371324"/>
            <a:ext cx="6092456" cy="646331"/>
          </a:xfrm>
          <a:prstGeom prst="rect">
            <a:avLst/>
          </a:prstGeom>
          <a:noFill/>
        </p:spPr>
        <p:txBody>
          <a:bodyPr wrap="square">
            <a:spAutoFit/>
          </a:bodyPr>
          <a:lstStyle/>
          <a:p>
            <a:pPr algn="just"/>
            <a:r>
              <a:rPr lang="en-US" sz="1800" b="1">
                <a:solidFill>
                  <a:srgbClr val="FF0000"/>
                </a:solidFill>
                <a:effectLst/>
                <a:latin typeface="Times New Roman" panose="02020603050405020304" pitchFamily="18" charset="0"/>
                <a:ea typeface="Times New Roman" panose="02020603050405020304" pitchFamily="18" charset="0"/>
              </a:rPr>
              <a:t>I. Tìm hiểu chung</a:t>
            </a:r>
            <a:endParaRPr lang="en-US" sz="1800">
              <a:effectLst/>
              <a:latin typeface="Times New Roman" panose="02020603050405020304" pitchFamily="18" charset="0"/>
              <a:ea typeface="Times New Roman" panose="02020603050405020304" pitchFamily="18" charset="0"/>
            </a:endParaRPr>
          </a:p>
          <a:p>
            <a:pPr algn="just"/>
            <a:r>
              <a:rPr lang="en-US" sz="1800" b="1">
                <a:solidFill>
                  <a:srgbClr val="FF0000"/>
                </a:solidFill>
                <a:effectLst/>
                <a:latin typeface="Times New Roman" panose="02020603050405020304" pitchFamily="18" charset="0"/>
                <a:ea typeface="Times New Roman" panose="02020603050405020304" pitchFamily="18" charset="0"/>
              </a:rPr>
              <a:t>1. Đồ họa thông tin:</a:t>
            </a:r>
            <a:endParaRPr lang="en-US" sz="180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1D58D5E3-ABF3-4094-8F91-51926F910BAA}"/>
              </a:ext>
            </a:extLst>
          </p:cNvPr>
          <p:cNvSpPr txBox="1"/>
          <p:nvPr/>
        </p:nvSpPr>
        <p:spPr>
          <a:xfrm>
            <a:off x="393402" y="2017655"/>
            <a:ext cx="6092456" cy="1754326"/>
          </a:xfrm>
          <a:prstGeom prst="rect">
            <a:avLst/>
          </a:prstGeom>
          <a:noFill/>
        </p:spPr>
        <p:txBody>
          <a:bodyPr wrap="square">
            <a:spAutoFit/>
          </a:bodyPr>
          <a:lstStyle/>
          <a:p>
            <a:pPr algn="just"/>
            <a:r>
              <a:rPr lang="en-US" sz="1800" b="1" u="sng">
                <a:solidFill>
                  <a:srgbClr val="FF0000"/>
                </a:solidFill>
                <a:effectLst/>
                <a:latin typeface="Times New Roman" panose="02020603050405020304" pitchFamily="18" charset="0"/>
                <a:ea typeface="Times New Roman" panose="02020603050405020304" pitchFamily="18" charset="0"/>
              </a:rPr>
              <a:t>2. Văn bản</a:t>
            </a:r>
            <a:endParaRPr lang="en-US" sz="1800">
              <a:effectLst/>
              <a:latin typeface="Times New Roman" panose="02020603050405020304" pitchFamily="18" charset="0"/>
              <a:ea typeface="Times New Roman" panose="02020603050405020304" pitchFamily="18" charset="0"/>
            </a:endParaRPr>
          </a:p>
          <a:p>
            <a:pPr algn="just"/>
            <a:r>
              <a:rPr lang="en-US" sz="1800" b="1" u="sng">
                <a:solidFill>
                  <a:srgbClr val="FF0000"/>
                </a:solidFill>
                <a:effectLst/>
                <a:latin typeface="Times New Roman" panose="02020603050405020304" pitchFamily="18" charset="0"/>
                <a:ea typeface="Times New Roman" panose="02020603050405020304" pitchFamily="18" charset="0"/>
              </a:rPr>
              <a:t>2.1 Xuất xứ:</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Times New Roman" panose="02020603050405020304" pitchFamily="18" charset="0"/>
                <a:ea typeface="Times New Roman" panose="02020603050405020304" pitchFamily="18" charset="0"/>
              </a:rPr>
              <a:t>- </a:t>
            </a:r>
            <a:r>
              <a:rPr lang="en-US" sz="1800">
                <a:solidFill>
                  <a:srgbClr val="202122"/>
                </a:solidFill>
                <a:effectLst/>
                <a:latin typeface="Times New Roman" panose="02020603050405020304" pitchFamily="18" charset="0"/>
                <a:ea typeface="Times New Roman" panose="02020603050405020304" pitchFamily="18" charset="0"/>
              </a:rPr>
              <a:t>Theo infographics.vn </a:t>
            </a:r>
            <a:endParaRPr lang="en-US" sz="1800">
              <a:effectLst/>
              <a:latin typeface="Times New Roman" panose="02020603050405020304" pitchFamily="18" charset="0"/>
              <a:ea typeface="Times New Roman" panose="02020603050405020304" pitchFamily="18" charset="0"/>
            </a:endParaRPr>
          </a:p>
          <a:p>
            <a:pPr algn="just"/>
            <a:r>
              <a:rPr lang="en-US" sz="1800">
                <a:solidFill>
                  <a:srgbClr val="202122"/>
                </a:solidFill>
                <a:effectLst/>
                <a:latin typeface="Times New Roman" panose="02020603050405020304" pitchFamily="18" charset="0"/>
                <a:ea typeface="Times New Roman" panose="02020603050405020304" pitchFamily="18" charset="0"/>
              </a:rPr>
              <a:t> </a:t>
            </a:r>
            <a:r>
              <a:rPr lang="en-US" sz="1800" b="1">
                <a:solidFill>
                  <a:srgbClr val="FF0000"/>
                </a:solidFill>
                <a:effectLst/>
                <a:latin typeface="Times New Roman" panose="02020603050405020304" pitchFamily="18" charset="0"/>
                <a:ea typeface="Times New Roman" panose="02020603050405020304" pitchFamily="18" charset="0"/>
              </a:rPr>
              <a:t>2.2. Thể loại:</a:t>
            </a:r>
            <a:r>
              <a:rPr lang="en-US" sz="1800">
                <a:effectLst/>
                <a:latin typeface="Times New Roman" panose="02020603050405020304" pitchFamily="18" charset="0"/>
                <a:ea typeface="Times New Roman" panose="02020603050405020304" pitchFamily="18" charset="0"/>
              </a:rPr>
              <a:t> Văn bản thông tin thuật lại một sự kiện lịch sử (theo trật tự thời gian) </a:t>
            </a:r>
          </a:p>
          <a:p>
            <a:pPr algn="just"/>
            <a:r>
              <a:rPr lang="en-US" sz="1800" b="1">
                <a:solidFill>
                  <a:srgbClr val="FF0000"/>
                </a:solidFill>
                <a:effectLst/>
                <a:latin typeface="Times New Roman" panose="02020603050405020304" pitchFamily="18" charset="0"/>
                <a:ea typeface="Times New Roman" panose="02020603050405020304" pitchFamily="18" charset="0"/>
              </a:rPr>
              <a:t>2.3. Phương thức biểu đạt chính:</a:t>
            </a:r>
            <a:r>
              <a:rPr lang="en-US" sz="1800">
                <a:effectLst/>
                <a:latin typeface="Times New Roman" panose="02020603050405020304" pitchFamily="18" charset="0"/>
                <a:ea typeface="Times New Roman" panose="02020603050405020304" pitchFamily="18" charset="0"/>
              </a:rPr>
              <a:t> thuyết minh</a:t>
            </a:r>
          </a:p>
        </p:txBody>
      </p:sp>
      <p:sp>
        <p:nvSpPr>
          <p:cNvPr id="8" name="TextBox 7">
            <a:extLst>
              <a:ext uri="{FF2B5EF4-FFF2-40B4-BE49-F238E27FC236}">
                <a16:creationId xmlns:a16="http://schemas.microsoft.com/office/drawing/2014/main" id="{88969691-C333-4F00-B0C8-9767CE671E00}"/>
              </a:ext>
            </a:extLst>
          </p:cNvPr>
          <p:cNvSpPr txBox="1"/>
          <p:nvPr/>
        </p:nvSpPr>
        <p:spPr>
          <a:xfrm>
            <a:off x="409354" y="3771981"/>
            <a:ext cx="6092456" cy="5262979"/>
          </a:xfrm>
          <a:prstGeom prst="rect">
            <a:avLst/>
          </a:prstGeom>
          <a:noFill/>
        </p:spPr>
        <p:txBody>
          <a:bodyPr wrap="square">
            <a:spAutoFit/>
          </a:bodyPr>
          <a:lstStyle/>
          <a:p>
            <a:pPr algn="just"/>
            <a:r>
              <a:rPr lang="en-US" sz="2400" b="1" u="sng">
                <a:solidFill>
                  <a:srgbClr val="FF0000"/>
                </a:solidFill>
                <a:effectLst/>
                <a:latin typeface="Times New Roman" panose="02020603050405020304" pitchFamily="18" charset="0"/>
                <a:ea typeface="Calibri" panose="020F0502020204030204" pitchFamily="34" charset="0"/>
              </a:rPr>
              <a:t>II. Đọc hiểu VB</a:t>
            </a:r>
            <a:endParaRPr lang="en-US" sz="2400">
              <a:effectLst/>
              <a:latin typeface="Times New Roman" panose="02020603050405020304" pitchFamily="18" charset="0"/>
              <a:ea typeface="Times New Roman" panose="02020603050405020304" pitchFamily="18" charset="0"/>
            </a:endParaRPr>
          </a:p>
          <a:p>
            <a:pPr algn="just"/>
            <a:r>
              <a:rPr lang="en-US" sz="2400" b="1" u="sng">
                <a:solidFill>
                  <a:srgbClr val="FF0000"/>
                </a:solidFill>
                <a:effectLst/>
                <a:latin typeface="Times New Roman" panose="02020603050405020304" pitchFamily="18" charset="0"/>
                <a:ea typeface="Calibri" panose="020F0502020204030204" pitchFamily="34" charset="0"/>
              </a:rPr>
              <a:t>1.Đọc – chú thích</a:t>
            </a:r>
            <a:endParaRPr lang="en-US" sz="2400">
              <a:effectLst/>
              <a:latin typeface="Times New Roman" panose="02020603050405020304" pitchFamily="18" charset="0"/>
              <a:ea typeface="Times New Roman" panose="02020603050405020304" pitchFamily="18" charset="0"/>
            </a:endParaRPr>
          </a:p>
          <a:p>
            <a:pPr algn="just"/>
            <a:r>
              <a:rPr lang="en-US" sz="2400">
                <a:solidFill>
                  <a:srgbClr val="FF0000"/>
                </a:solidFill>
                <a:effectLst/>
                <a:latin typeface="Times New Roman" panose="02020603050405020304" pitchFamily="18" charset="0"/>
                <a:ea typeface="Calibri" panose="020F0502020204030204" pitchFamily="34" charset="0"/>
              </a:rPr>
              <a:t> 2. </a:t>
            </a:r>
            <a:r>
              <a:rPr lang="en-US" sz="2400">
                <a:solidFill>
                  <a:srgbClr val="0D0D0D"/>
                </a:solidFill>
                <a:effectLst/>
                <a:latin typeface="Times New Roman" panose="02020603050405020304" pitchFamily="18" charset="0"/>
                <a:ea typeface="Calibri" panose="020F0502020204030204" pitchFamily="34" charset="0"/>
              </a:rPr>
              <a:t> </a:t>
            </a:r>
            <a:r>
              <a:rPr lang="en-US" sz="2400" b="1">
                <a:solidFill>
                  <a:srgbClr val="FF0000"/>
                </a:solidFill>
                <a:effectLst/>
                <a:latin typeface="Times New Roman" panose="02020603050405020304" pitchFamily="18" charset="0"/>
                <a:ea typeface="Calibri" panose="020F0502020204030204" pitchFamily="34" charset="0"/>
              </a:rPr>
              <a:t>Bố cục</a:t>
            </a:r>
            <a:r>
              <a:rPr lang="en-US" sz="2400">
                <a:solidFill>
                  <a:srgbClr val="0D0D0D"/>
                </a:solidFill>
                <a:effectLst/>
                <a:latin typeface="Times New Roman" panose="02020603050405020304" pitchFamily="18" charset="0"/>
                <a:ea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r>
              <a:rPr lang="en-US" sz="2400">
                <a:solidFill>
                  <a:srgbClr val="0D0D0D"/>
                </a:solidFill>
                <a:effectLst/>
                <a:latin typeface="Times New Roman" panose="02020603050405020304" pitchFamily="18" charset="0"/>
                <a:ea typeface="Times New Roman" panose="02020603050405020304" pitchFamily="18" charset="0"/>
              </a:rPr>
              <a:t>+ Phần 1: Đợt 1 (13 đến 17/3)</a:t>
            </a:r>
            <a:endParaRPr lang="en-US" sz="2400">
              <a:effectLst/>
              <a:latin typeface="Times New Roman" panose="02020603050405020304" pitchFamily="18" charset="0"/>
              <a:ea typeface="Times New Roman" panose="02020603050405020304" pitchFamily="18" charset="0"/>
            </a:endParaRPr>
          </a:p>
          <a:p>
            <a:r>
              <a:rPr lang="en-US" sz="2400">
                <a:solidFill>
                  <a:srgbClr val="0D0D0D"/>
                </a:solidFill>
                <a:effectLst/>
                <a:latin typeface="Times New Roman" panose="02020603050405020304" pitchFamily="18" charset="0"/>
                <a:ea typeface="Times New Roman" panose="02020603050405020304" pitchFamily="18" charset="0"/>
              </a:rPr>
              <a:t>+ Phần 2: Đợt 2 (30/3 đến 30/4)</a:t>
            </a:r>
            <a:endParaRPr lang="en-US" sz="2400">
              <a:effectLst/>
              <a:latin typeface="Times New Roman" panose="02020603050405020304" pitchFamily="18" charset="0"/>
              <a:ea typeface="Times New Roman" panose="02020603050405020304" pitchFamily="18" charset="0"/>
            </a:endParaRPr>
          </a:p>
          <a:p>
            <a:r>
              <a:rPr lang="en-US" sz="2400">
                <a:solidFill>
                  <a:srgbClr val="0D0D0D"/>
                </a:solidFill>
                <a:effectLst/>
                <a:latin typeface="Times New Roman" panose="02020603050405020304" pitchFamily="18" charset="0"/>
                <a:ea typeface="Times New Roman" panose="02020603050405020304" pitchFamily="18" charset="0"/>
              </a:rPr>
              <a:t>+ Phần 3: Đợt 3 (1 đến 7/5)</a:t>
            </a:r>
            <a:endParaRPr lang="en-US" sz="2400">
              <a:effectLst/>
              <a:latin typeface="Times New Roman" panose="02020603050405020304" pitchFamily="18" charset="0"/>
              <a:ea typeface="Times New Roman" panose="02020603050405020304" pitchFamily="18" charset="0"/>
            </a:endParaRPr>
          </a:p>
          <a:p>
            <a:pPr algn="just"/>
            <a:endParaRPr lang="en-US" sz="2400">
              <a:effectLst/>
              <a:latin typeface="Times New Roman" panose="02020603050405020304" pitchFamily="18" charset="0"/>
              <a:ea typeface="Times New Roman" panose="02020603050405020304" pitchFamily="18" charset="0"/>
            </a:endParaRPr>
          </a:p>
          <a:p>
            <a:pPr algn="just"/>
            <a:r>
              <a:rPr lang="en-US" sz="2400">
                <a:solidFill>
                  <a:srgbClr val="0D0D0D"/>
                </a:solidFill>
                <a:effectLst/>
                <a:latin typeface="Times New Roman" panose="02020603050405020304" pitchFamily="18" charset="0"/>
                <a:ea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pPr algn="just"/>
            <a:r>
              <a:rPr lang="en-US" sz="2400">
                <a:solidFill>
                  <a:srgbClr val="0D0D0D"/>
                </a:solidFill>
                <a:effectLst/>
                <a:latin typeface="Times New Roman" panose="02020603050405020304" pitchFamily="18" charset="0"/>
                <a:ea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pPr algn="just"/>
            <a:r>
              <a:rPr lang="en-US" sz="2400">
                <a:solidFill>
                  <a:srgbClr val="0D0D0D"/>
                </a:solidFill>
                <a:effectLst/>
                <a:latin typeface="Times New Roman" panose="02020603050405020304" pitchFamily="18" charset="0"/>
                <a:ea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pPr algn="just"/>
            <a:r>
              <a:rPr lang="en-US" sz="2400">
                <a:solidFill>
                  <a:srgbClr val="0D0D0D"/>
                </a:solidFill>
                <a:effectLst/>
                <a:latin typeface="Times New Roman" panose="02020603050405020304" pitchFamily="18" charset="0"/>
                <a:ea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pPr algn="just"/>
            <a:r>
              <a:rPr lang="en-US" sz="2400">
                <a:solidFill>
                  <a:srgbClr val="0D0D0D"/>
                </a:solidFill>
                <a:effectLst/>
                <a:latin typeface="Times New Roman" panose="02020603050405020304" pitchFamily="18" charset="0"/>
                <a:ea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pPr algn="just"/>
            <a:r>
              <a:rPr lang="en-US" sz="2400">
                <a:solidFill>
                  <a:srgbClr val="0D0D0D"/>
                </a:solidFill>
                <a:effectLst/>
                <a:latin typeface="Times New Roman" panose="02020603050405020304" pitchFamily="18" charset="0"/>
                <a:ea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pPr algn="just"/>
            <a:r>
              <a:rPr lang="en-US" sz="2400">
                <a:solidFill>
                  <a:srgbClr val="0D0D0D"/>
                </a:solidFill>
                <a:effectLst/>
                <a:latin typeface="Times New Roman" panose="02020603050405020304" pitchFamily="18" charset="0"/>
                <a:ea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699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E46302-7DEF-45FF-8EB0-0F867E1FDC9C}"/>
              </a:ext>
            </a:extLst>
          </p:cNvPr>
          <p:cNvSpPr txBox="1"/>
          <p:nvPr/>
        </p:nvSpPr>
        <p:spPr>
          <a:xfrm>
            <a:off x="1892595" y="101308"/>
            <a:ext cx="8506047" cy="1200329"/>
          </a:xfrm>
          <a:prstGeom prst="rect">
            <a:avLst/>
          </a:prstGeom>
          <a:noFill/>
        </p:spPr>
        <p:txBody>
          <a:bodyPr wrap="square">
            <a:spAutoFit/>
          </a:bodyPr>
          <a:lstStyle/>
          <a:p>
            <a:pPr algn="ctr"/>
            <a:r>
              <a:rPr lang="en-US" sz="2400" b="1" u="sng">
                <a:solidFill>
                  <a:srgbClr val="0000FF"/>
                </a:solidFill>
                <a:effectLst/>
                <a:latin typeface="Times New Roman" panose="02020603050405020304" pitchFamily="18" charset="0"/>
                <a:ea typeface="Times New Roman" panose="02020603050405020304" pitchFamily="18" charset="0"/>
              </a:rPr>
              <a:t>Tiết 59- 60</a:t>
            </a:r>
            <a:r>
              <a:rPr lang="en-US" sz="2400" b="1">
                <a:solidFill>
                  <a:srgbClr val="0000FF"/>
                </a:solidFill>
                <a:effectLst/>
                <a:latin typeface="Times New Roman" panose="02020603050405020304" pitchFamily="18" charset="0"/>
                <a:ea typeface="Times New Roman" panose="02020603050405020304" pitchFamily="18" charset="0"/>
              </a:rPr>
              <a:t>: Đọc hiểu văn bản</a:t>
            </a:r>
            <a:endParaRPr lang="en-US" sz="2400">
              <a:effectLst/>
              <a:latin typeface="Times New Roman" panose="02020603050405020304" pitchFamily="18" charset="0"/>
              <a:ea typeface="Times New Roman" panose="02020603050405020304" pitchFamily="18" charset="0"/>
            </a:endParaRPr>
          </a:p>
          <a:p>
            <a:pPr algn="ctr"/>
            <a:r>
              <a:rPr lang="en-US" sz="2400" b="1">
                <a:solidFill>
                  <a:srgbClr val="FF0000"/>
                </a:solidFill>
                <a:effectLst/>
                <a:latin typeface="Times New Roman" panose="02020603050405020304" pitchFamily="18" charset="0"/>
                <a:ea typeface="Times New Roman" panose="02020603050405020304" pitchFamily="18" charset="0"/>
              </a:rPr>
              <a:t>DIỄN BIẾN CHIẾN DỊCH ĐIỆN BIÊN PHỦ</a:t>
            </a:r>
            <a:endParaRPr lang="en-US" sz="2400">
              <a:effectLst/>
              <a:latin typeface="Times New Roman" panose="02020603050405020304" pitchFamily="18" charset="0"/>
              <a:ea typeface="Times New Roman" panose="02020603050405020304" pitchFamily="18" charset="0"/>
            </a:endParaRPr>
          </a:p>
          <a:p>
            <a:pPr algn="ctr"/>
            <a:r>
              <a:rPr lang="en-US" sz="2400">
                <a:solidFill>
                  <a:srgbClr val="FF0000"/>
                </a:solidFill>
                <a:effectLst/>
                <a:latin typeface="Times New Roman" panose="02020603050405020304" pitchFamily="18" charset="0"/>
                <a:ea typeface="Times New Roman" panose="02020603050405020304" pitchFamily="18" charset="0"/>
              </a:rPr>
              <a:t>                                         - Theo Infographics.vn </a:t>
            </a:r>
            <a:endParaRPr lang="en-US" sz="2400"/>
          </a:p>
        </p:txBody>
      </p:sp>
      <p:sp>
        <p:nvSpPr>
          <p:cNvPr id="4" name="TextBox 3">
            <a:extLst>
              <a:ext uri="{FF2B5EF4-FFF2-40B4-BE49-F238E27FC236}">
                <a16:creationId xmlns:a16="http://schemas.microsoft.com/office/drawing/2014/main" id="{FA833C3D-24A0-4619-AA19-61CB40E3DCBA}"/>
              </a:ext>
            </a:extLst>
          </p:cNvPr>
          <p:cNvSpPr txBox="1"/>
          <p:nvPr/>
        </p:nvSpPr>
        <p:spPr>
          <a:xfrm>
            <a:off x="409354" y="1371324"/>
            <a:ext cx="6092456" cy="646331"/>
          </a:xfrm>
          <a:prstGeom prst="rect">
            <a:avLst/>
          </a:prstGeom>
          <a:noFill/>
        </p:spPr>
        <p:txBody>
          <a:bodyPr wrap="square">
            <a:spAutoFit/>
          </a:bodyPr>
          <a:lstStyle/>
          <a:p>
            <a:pPr algn="just"/>
            <a:r>
              <a:rPr lang="en-US" sz="1800" b="1">
                <a:solidFill>
                  <a:srgbClr val="FF0000"/>
                </a:solidFill>
                <a:effectLst/>
                <a:latin typeface="Times New Roman" panose="02020603050405020304" pitchFamily="18" charset="0"/>
                <a:ea typeface="Times New Roman" panose="02020603050405020304" pitchFamily="18" charset="0"/>
              </a:rPr>
              <a:t>I. Tìm hiểu chung</a:t>
            </a:r>
            <a:endParaRPr lang="en-US" sz="1800">
              <a:effectLst/>
              <a:latin typeface="Times New Roman" panose="02020603050405020304" pitchFamily="18" charset="0"/>
              <a:ea typeface="Times New Roman" panose="02020603050405020304" pitchFamily="18" charset="0"/>
            </a:endParaRPr>
          </a:p>
          <a:p>
            <a:pPr algn="just"/>
            <a:r>
              <a:rPr lang="en-US" sz="1800" b="1">
                <a:solidFill>
                  <a:srgbClr val="FF0000"/>
                </a:solidFill>
                <a:effectLst/>
                <a:latin typeface="Times New Roman" panose="02020603050405020304" pitchFamily="18" charset="0"/>
                <a:ea typeface="Times New Roman" panose="02020603050405020304" pitchFamily="18" charset="0"/>
              </a:rPr>
              <a:t>1. Đồ họa thông tin:</a:t>
            </a:r>
            <a:endParaRPr lang="en-US" sz="180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1D58D5E3-ABF3-4094-8F91-51926F910BAA}"/>
              </a:ext>
            </a:extLst>
          </p:cNvPr>
          <p:cNvSpPr txBox="1"/>
          <p:nvPr/>
        </p:nvSpPr>
        <p:spPr>
          <a:xfrm>
            <a:off x="393401" y="2017655"/>
            <a:ext cx="10366747" cy="1477328"/>
          </a:xfrm>
          <a:prstGeom prst="rect">
            <a:avLst/>
          </a:prstGeom>
          <a:noFill/>
        </p:spPr>
        <p:txBody>
          <a:bodyPr wrap="square">
            <a:spAutoFit/>
          </a:bodyPr>
          <a:lstStyle/>
          <a:p>
            <a:pPr algn="just"/>
            <a:r>
              <a:rPr lang="en-US" sz="1800" b="1" u="sng">
                <a:solidFill>
                  <a:srgbClr val="FF0000"/>
                </a:solidFill>
                <a:effectLst/>
                <a:latin typeface="Times New Roman" panose="02020603050405020304" pitchFamily="18" charset="0"/>
                <a:ea typeface="Times New Roman" panose="02020603050405020304" pitchFamily="18" charset="0"/>
              </a:rPr>
              <a:t>2. Văn bản</a:t>
            </a:r>
            <a:endParaRPr lang="en-US" sz="1800">
              <a:effectLst/>
              <a:latin typeface="Times New Roman" panose="02020603050405020304" pitchFamily="18" charset="0"/>
              <a:ea typeface="Times New Roman" panose="02020603050405020304" pitchFamily="18" charset="0"/>
            </a:endParaRPr>
          </a:p>
          <a:p>
            <a:pPr algn="just"/>
            <a:r>
              <a:rPr lang="en-US" sz="1800" b="1" u="sng">
                <a:solidFill>
                  <a:srgbClr val="FF0000"/>
                </a:solidFill>
                <a:effectLst/>
                <a:latin typeface="Times New Roman" panose="02020603050405020304" pitchFamily="18" charset="0"/>
                <a:ea typeface="Times New Roman" panose="02020603050405020304" pitchFamily="18" charset="0"/>
              </a:rPr>
              <a:t>2.1 Xuất xứ:</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Times New Roman" panose="02020603050405020304" pitchFamily="18" charset="0"/>
                <a:ea typeface="Times New Roman" panose="02020603050405020304" pitchFamily="18" charset="0"/>
              </a:rPr>
              <a:t>- </a:t>
            </a:r>
            <a:r>
              <a:rPr lang="en-US" sz="1800">
                <a:solidFill>
                  <a:srgbClr val="202122"/>
                </a:solidFill>
                <a:effectLst/>
                <a:latin typeface="Times New Roman" panose="02020603050405020304" pitchFamily="18" charset="0"/>
                <a:ea typeface="Times New Roman" panose="02020603050405020304" pitchFamily="18" charset="0"/>
              </a:rPr>
              <a:t>Theo infographics.vn </a:t>
            </a:r>
            <a:endParaRPr lang="en-US" sz="1800">
              <a:effectLst/>
              <a:latin typeface="Times New Roman" panose="02020603050405020304" pitchFamily="18" charset="0"/>
              <a:ea typeface="Times New Roman" panose="02020603050405020304" pitchFamily="18" charset="0"/>
            </a:endParaRPr>
          </a:p>
          <a:p>
            <a:pPr algn="just"/>
            <a:r>
              <a:rPr lang="en-US" sz="1800">
                <a:solidFill>
                  <a:srgbClr val="202122"/>
                </a:solidFill>
                <a:effectLst/>
                <a:latin typeface="Times New Roman" panose="02020603050405020304" pitchFamily="18" charset="0"/>
                <a:ea typeface="Times New Roman" panose="02020603050405020304" pitchFamily="18" charset="0"/>
              </a:rPr>
              <a:t> </a:t>
            </a:r>
            <a:r>
              <a:rPr lang="en-US" sz="1800" b="1">
                <a:solidFill>
                  <a:srgbClr val="FF0000"/>
                </a:solidFill>
                <a:effectLst/>
                <a:latin typeface="Times New Roman" panose="02020603050405020304" pitchFamily="18" charset="0"/>
                <a:ea typeface="Times New Roman" panose="02020603050405020304" pitchFamily="18" charset="0"/>
              </a:rPr>
              <a:t>2.2. Thể loại:</a:t>
            </a:r>
            <a:r>
              <a:rPr lang="en-US" sz="1800">
                <a:effectLst/>
                <a:latin typeface="Times New Roman" panose="02020603050405020304" pitchFamily="18" charset="0"/>
                <a:ea typeface="Times New Roman" panose="02020603050405020304" pitchFamily="18" charset="0"/>
              </a:rPr>
              <a:t> Văn bản thông tin thuật lại một sự kiện lịch sử (theo trật tự thời gian) </a:t>
            </a:r>
          </a:p>
          <a:p>
            <a:pPr algn="just"/>
            <a:r>
              <a:rPr lang="en-US" sz="1800" b="1">
                <a:solidFill>
                  <a:srgbClr val="FF0000"/>
                </a:solidFill>
                <a:effectLst/>
                <a:latin typeface="Times New Roman" panose="02020603050405020304" pitchFamily="18" charset="0"/>
                <a:ea typeface="Times New Roman" panose="02020603050405020304" pitchFamily="18" charset="0"/>
              </a:rPr>
              <a:t>2.3. Phương thức biểu đạt chính:</a:t>
            </a:r>
            <a:r>
              <a:rPr lang="en-US" sz="1800">
                <a:effectLst/>
                <a:latin typeface="Times New Roman" panose="02020603050405020304" pitchFamily="18" charset="0"/>
                <a:ea typeface="Times New Roman" panose="02020603050405020304" pitchFamily="18" charset="0"/>
              </a:rPr>
              <a:t> thuyết minh</a:t>
            </a:r>
          </a:p>
        </p:txBody>
      </p:sp>
      <p:sp>
        <p:nvSpPr>
          <p:cNvPr id="8" name="TextBox 7">
            <a:extLst>
              <a:ext uri="{FF2B5EF4-FFF2-40B4-BE49-F238E27FC236}">
                <a16:creationId xmlns:a16="http://schemas.microsoft.com/office/drawing/2014/main" id="{88969691-C333-4F00-B0C8-9767CE671E00}"/>
              </a:ext>
            </a:extLst>
          </p:cNvPr>
          <p:cNvSpPr txBox="1"/>
          <p:nvPr/>
        </p:nvSpPr>
        <p:spPr>
          <a:xfrm>
            <a:off x="393401" y="3494983"/>
            <a:ext cx="6092456" cy="5262979"/>
          </a:xfrm>
          <a:prstGeom prst="rect">
            <a:avLst/>
          </a:prstGeom>
          <a:noFill/>
        </p:spPr>
        <p:txBody>
          <a:bodyPr wrap="square">
            <a:spAutoFit/>
          </a:bodyPr>
          <a:lstStyle/>
          <a:p>
            <a:pPr algn="just"/>
            <a:r>
              <a:rPr lang="en-US" sz="2400" b="1" u="sng">
                <a:solidFill>
                  <a:srgbClr val="FF0000"/>
                </a:solidFill>
                <a:effectLst/>
                <a:latin typeface="Times New Roman" panose="02020603050405020304" pitchFamily="18" charset="0"/>
                <a:ea typeface="Calibri" panose="020F0502020204030204" pitchFamily="34" charset="0"/>
              </a:rPr>
              <a:t>II. Đọc hiểu VB</a:t>
            </a:r>
            <a:endParaRPr lang="en-US" sz="2400">
              <a:effectLst/>
              <a:latin typeface="Times New Roman" panose="02020603050405020304" pitchFamily="18" charset="0"/>
              <a:ea typeface="Times New Roman" panose="02020603050405020304" pitchFamily="18" charset="0"/>
            </a:endParaRPr>
          </a:p>
          <a:p>
            <a:pPr algn="just"/>
            <a:r>
              <a:rPr lang="en-US" sz="2400" b="1" u="sng">
                <a:solidFill>
                  <a:srgbClr val="FF0000"/>
                </a:solidFill>
                <a:effectLst/>
                <a:latin typeface="Times New Roman" panose="02020603050405020304" pitchFamily="18" charset="0"/>
                <a:ea typeface="Calibri" panose="020F0502020204030204" pitchFamily="34" charset="0"/>
              </a:rPr>
              <a:t>1.Đọc – chú thích</a:t>
            </a:r>
            <a:endParaRPr lang="en-US" sz="2400">
              <a:effectLst/>
              <a:latin typeface="Times New Roman" panose="02020603050405020304" pitchFamily="18" charset="0"/>
              <a:ea typeface="Times New Roman" panose="02020603050405020304" pitchFamily="18" charset="0"/>
            </a:endParaRPr>
          </a:p>
          <a:p>
            <a:pPr algn="just"/>
            <a:r>
              <a:rPr lang="en-US" sz="2400">
                <a:solidFill>
                  <a:srgbClr val="FF0000"/>
                </a:solidFill>
                <a:effectLst/>
                <a:latin typeface="Times New Roman" panose="02020603050405020304" pitchFamily="18" charset="0"/>
                <a:ea typeface="Calibri" panose="020F0502020204030204" pitchFamily="34" charset="0"/>
              </a:rPr>
              <a:t> 2. </a:t>
            </a:r>
            <a:r>
              <a:rPr lang="en-US" sz="2400">
                <a:solidFill>
                  <a:srgbClr val="0D0D0D"/>
                </a:solidFill>
                <a:effectLst/>
                <a:latin typeface="Times New Roman" panose="02020603050405020304" pitchFamily="18" charset="0"/>
                <a:ea typeface="Calibri" panose="020F0502020204030204" pitchFamily="34" charset="0"/>
              </a:rPr>
              <a:t> </a:t>
            </a:r>
            <a:r>
              <a:rPr lang="en-US" sz="2400" b="1">
                <a:solidFill>
                  <a:srgbClr val="FF0000"/>
                </a:solidFill>
                <a:effectLst/>
                <a:latin typeface="Times New Roman" panose="02020603050405020304" pitchFamily="18" charset="0"/>
                <a:ea typeface="Calibri" panose="020F0502020204030204" pitchFamily="34" charset="0"/>
              </a:rPr>
              <a:t>Bố cục</a:t>
            </a:r>
            <a:r>
              <a:rPr lang="en-US" sz="2400">
                <a:solidFill>
                  <a:srgbClr val="0D0D0D"/>
                </a:solidFill>
                <a:effectLst/>
                <a:latin typeface="Times New Roman" panose="02020603050405020304" pitchFamily="18" charset="0"/>
                <a:ea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r>
              <a:rPr lang="en-US" sz="2400">
                <a:solidFill>
                  <a:srgbClr val="0D0D0D"/>
                </a:solidFill>
                <a:effectLst/>
                <a:latin typeface="Times New Roman" panose="02020603050405020304" pitchFamily="18" charset="0"/>
                <a:ea typeface="Times New Roman" panose="02020603050405020304" pitchFamily="18" charset="0"/>
              </a:rPr>
              <a:t>+ Phần 1: Đợt 1 (13 đến 17/3)</a:t>
            </a:r>
            <a:endParaRPr lang="en-US" sz="2400">
              <a:effectLst/>
              <a:latin typeface="Times New Roman" panose="02020603050405020304" pitchFamily="18" charset="0"/>
              <a:ea typeface="Times New Roman" panose="02020603050405020304" pitchFamily="18" charset="0"/>
            </a:endParaRPr>
          </a:p>
          <a:p>
            <a:r>
              <a:rPr lang="en-US" sz="2400">
                <a:solidFill>
                  <a:srgbClr val="0D0D0D"/>
                </a:solidFill>
                <a:effectLst/>
                <a:latin typeface="Times New Roman" panose="02020603050405020304" pitchFamily="18" charset="0"/>
                <a:ea typeface="Times New Roman" panose="02020603050405020304" pitchFamily="18" charset="0"/>
              </a:rPr>
              <a:t>+ Phần 2: Đợt 2 (30/3 đến 30/4)</a:t>
            </a:r>
            <a:endParaRPr lang="en-US" sz="2400">
              <a:effectLst/>
              <a:latin typeface="Times New Roman" panose="02020603050405020304" pitchFamily="18" charset="0"/>
              <a:ea typeface="Times New Roman" panose="02020603050405020304" pitchFamily="18" charset="0"/>
            </a:endParaRPr>
          </a:p>
          <a:p>
            <a:r>
              <a:rPr lang="en-US" sz="2400">
                <a:solidFill>
                  <a:srgbClr val="0D0D0D"/>
                </a:solidFill>
                <a:effectLst/>
                <a:latin typeface="Times New Roman" panose="02020603050405020304" pitchFamily="18" charset="0"/>
                <a:ea typeface="Times New Roman" panose="02020603050405020304" pitchFamily="18" charset="0"/>
              </a:rPr>
              <a:t>+ Phần 3: Đợt 3 (1 đến 7/5)</a:t>
            </a:r>
            <a:endParaRPr lang="en-US" sz="2400">
              <a:effectLst/>
              <a:latin typeface="Times New Roman" panose="02020603050405020304" pitchFamily="18" charset="0"/>
              <a:ea typeface="Times New Roman" panose="02020603050405020304" pitchFamily="18" charset="0"/>
            </a:endParaRPr>
          </a:p>
          <a:p>
            <a:pPr algn="just"/>
            <a:endParaRPr lang="en-US" sz="2400">
              <a:effectLst/>
              <a:latin typeface="Times New Roman" panose="02020603050405020304" pitchFamily="18" charset="0"/>
              <a:ea typeface="Times New Roman" panose="02020603050405020304" pitchFamily="18" charset="0"/>
            </a:endParaRPr>
          </a:p>
          <a:p>
            <a:pPr algn="just"/>
            <a:r>
              <a:rPr lang="en-US" sz="2400">
                <a:solidFill>
                  <a:srgbClr val="0D0D0D"/>
                </a:solidFill>
                <a:effectLst/>
                <a:latin typeface="Times New Roman" panose="02020603050405020304" pitchFamily="18" charset="0"/>
                <a:ea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pPr algn="just"/>
            <a:r>
              <a:rPr lang="en-US" sz="2400">
                <a:solidFill>
                  <a:srgbClr val="0D0D0D"/>
                </a:solidFill>
                <a:effectLst/>
                <a:latin typeface="Times New Roman" panose="02020603050405020304" pitchFamily="18" charset="0"/>
                <a:ea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pPr algn="just"/>
            <a:r>
              <a:rPr lang="en-US" sz="2400">
                <a:solidFill>
                  <a:srgbClr val="0D0D0D"/>
                </a:solidFill>
                <a:effectLst/>
                <a:latin typeface="Times New Roman" panose="02020603050405020304" pitchFamily="18" charset="0"/>
                <a:ea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pPr algn="just"/>
            <a:r>
              <a:rPr lang="en-US" sz="2400">
                <a:solidFill>
                  <a:srgbClr val="0D0D0D"/>
                </a:solidFill>
                <a:effectLst/>
                <a:latin typeface="Times New Roman" panose="02020603050405020304" pitchFamily="18" charset="0"/>
                <a:ea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pPr algn="just"/>
            <a:r>
              <a:rPr lang="en-US" sz="2400">
                <a:solidFill>
                  <a:srgbClr val="0D0D0D"/>
                </a:solidFill>
                <a:effectLst/>
                <a:latin typeface="Times New Roman" panose="02020603050405020304" pitchFamily="18" charset="0"/>
                <a:ea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pPr algn="just"/>
            <a:r>
              <a:rPr lang="en-US" sz="2400">
                <a:solidFill>
                  <a:srgbClr val="0D0D0D"/>
                </a:solidFill>
                <a:effectLst/>
                <a:latin typeface="Times New Roman" panose="02020603050405020304" pitchFamily="18" charset="0"/>
                <a:ea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pPr algn="just"/>
            <a:r>
              <a:rPr lang="en-US" sz="2400">
                <a:solidFill>
                  <a:srgbClr val="0D0D0D"/>
                </a:solidFill>
                <a:effectLst/>
                <a:latin typeface="Times New Roman" panose="02020603050405020304" pitchFamily="18" charset="0"/>
                <a:ea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7881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E46302-7DEF-45FF-8EB0-0F867E1FDC9C}"/>
              </a:ext>
            </a:extLst>
          </p:cNvPr>
          <p:cNvSpPr txBox="1"/>
          <p:nvPr/>
        </p:nvSpPr>
        <p:spPr>
          <a:xfrm>
            <a:off x="1892595" y="101308"/>
            <a:ext cx="8506047" cy="1200329"/>
          </a:xfrm>
          <a:prstGeom prst="rect">
            <a:avLst/>
          </a:prstGeom>
          <a:noFill/>
        </p:spPr>
        <p:txBody>
          <a:bodyPr wrap="square">
            <a:spAutoFit/>
          </a:bodyPr>
          <a:lstStyle/>
          <a:p>
            <a:pPr algn="ctr"/>
            <a:r>
              <a:rPr lang="en-US" sz="2400" b="1" u="sng">
                <a:solidFill>
                  <a:srgbClr val="0000FF"/>
                </a:solidFill>
                <a:effectLst/>
                <a:latin typeface="Times New Roman" panose="02020603050405020304" pitchFamily="18" charset="0"/>
                <a:ea typeface="Times New Roman" panose="02020603050405020304" pitchFamily="18" charset="0"/>
              </a:rPr>
              <a:t>Tiết 59- 60</a:t>
            </a:r>
            <a:r>
              <a:rPr lang="en-US" sz="2400" b="1">
                <a:solidFill>
                  <a:srgbClr val="0000FF"/>
                </a:solidFill>
                <a:effectLst/>
                <a:latin typeface="Times New Roman" panose="02020603050405020304" pitchFamily="18" charset="0"/>
                <a:ea typeface="Times New Roman" panose="02020603050405020304" pitchFamily="18" charset="0"/>
              </a:rPr>
              <a:t>: Đọc hiểu văn bản</a:t>
            </a:r>
            <a:endParaRPr lang="en-US" sz="2400">
              <a:effectLst/>
              <a:latin typeface="Times New Roman" panose="02020603050405020304" pitchFamily="18" charset="0"/>
              <a:ea typeface="Times New Roman" panose="02020603050405020304" pitchFamily="18" charset="0"/>
            </a:endParaRPr>
          </a:p>
          <a:p>
            <a:pPr algn="ctr"/>
            <a:r>
              <a:rPr lang="en-US" sz="2400" b="1">
                <a:solidFill>
                  <a:srgbClr val="FF0000"/>
                </a:solidFill>
                <a:effectLst/>
                <a:latin typeface="Times New Roman" panose="02020603050405020304" pitchFamily="18" charset="0"/>
                <a:ea typeface="Times New Roman" panose="02020603050405020304" pitchFamily="18" charset="0"/>
              </a:rPr>
              <a:t>DIỄN BIẾN CHIẾN DỊCH ĐIỆN BIÊN PHỦ</a:t>
            </a:r>
            <a:endParaRPr lang="en-US" sz="2400">
              <a:effectLst/>
              <a:latin typeface="Times New Roman" panose="02020603050405020304" pitchFamily="18" charset="0"/>
              <a:ea typeface="Times New Roman" panose="02020603050405020304" pitchFamily="18" charset="0"/>
            </a:endParaRPr>
          </a:p>
          <a:p>
            <a:pPr algn="ctr"/>
            <a:r>
              <a:rPr lang="en-US" sz="2400">
                <a:solidFill>
                  <a:srgbClr val="FF0000"/>
                </a:solidFill>
                <a:effectLst/>
                <a:latin typeface="Times New Roman" panose="02020603050405020304" pitchFamily="18" charset="0"/>
                <a:ea typeface="Times New Roman" panose="02020603050405020304" pitchFamily="18" charset="0"/>
              </a:rPr>
              <a:t>                                         - Theo Infographics.vn </a:t>
            </a:r>
            <a:endParaRPr lang="en-US" sz="2400"/>
          </a:p>
        </p:txBody>
      </p:sp>
      <p:sp>
        <p:nvSpPr>
          <p:cNvPr id="4" name="TextBox 3">
            <a:extLst>
              <a:ext uri="{FF2B5EF4-FFF2-40B4-BE49-F238E27FC236}">
                <a16:creationId xmlns:a16="http://schemas.microsoft.com/office/drawing/2014/main" id="{FA833C3D-24A0-4619-AA19-61CB40E3DCBA}"/>
              </a:ext>
            </a:extLst>
          </p:cNvPr>
          <p:cNvSpPr txBox="1"/>
          <p:nvPr/>
        </p:nvSpPr>
        <p:spPr>
          <a:xfrm>
            <a:off x="435931" y="1013729"/>
            <a:ext cx="6092456" cy="646331"/>
          </a:xfrm>
          <a:prstGeom prst="rect">
            <a:avLst/>
          </a:prstGeom>
          <a:noFill/>
        </p:spPr>
        <p:txBody>
          <a:bodyPr wrap="square">
            <a:spAutoFit/>
          </a:bodyPr>
          <a:lstStyle/>
          <a:p>
            <a:pPr algn="just"/>
            <a:r>
              <a:rPr lang="en-US" sz="1800" b="1">
                <a:solidFill>
                  <a:srgbClr val="FF0000"/>
                </a:solidFill>
                <a:effectLst/>
                <a:latin typeface="Times New Roman" panose="02020603050405020304" pitchFamily="18" charset="0"/>
                <a:ea typeface="Times New Roman" panose="02020603050405020304" pitchFamily="18" charset="0"/>
              </a:rPr>
              <a:t>I. Tìm hiểu chung</a:t>
            </a:r>
            <a:endParaRPr lang="en-US" sz="1800">
              <a:effectLst/>
              <a:latin typeface="Times New Roman" panose="02020603050405020304" pitchFamily="18" charset="0"/>
              <a:ea typeface="Times New Roman" panose="02020603050405020304" pitchFamily="18" charset="0"/>
            </a:endParaRPr>
          </a:p>
          <a:p>
            <a:pPr algn="just"/>
            <a:r>
              <a:rPr lang="en-US" sz="1800" b="1">
                <a:solidFill>
                  <a:srgbClr val="FF0000"/>
                </a:solidFill>
                <a:effectLst/>
                <a:latin typeface="Times New Roman" panose="02020603050405020304" pitchFamily="18" charset="0"/>
                <a:ea typeface="Times New Roman" panose="02020603050405020304" pitchFamily="18" charset="0"/>
              </a:rPr>
              <a:t>1. Đồ họa thông tin:</a:t>
            </a:r>
            <a:endParaRPr lang="en-US" sz="180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1D58D5E3-ABF3-4094-8F91-51926F910BAA}"/>
              </a:ext>
            </a:extLst>
          </p:cNvPr>
          <p:cNvSpPr txBox="1"/>
          <p:nvPr/>
        </p:nvSpPr>
        <p:spPr>
          <a:xfrm>
            <a:off x="414666" y="1660060"/>
            <a:ext cx="10366747" cy="1477328"/>
          </a:xfrm>
          <a:prstGeom prst="rect">
            <a:avLst/>
          </a:prstGeom>
          <a:noFill/>
        </p:spPr>
        <p:txBody>
          <a:bodyPr wrap="square">
            <a:spAutoFit/>
          </a:bodyPr>
          <a:lstStyle/>
          <a:p>
            <a:pPr algn="just"/>
            <a:r>
              <a:rPr lang="en-US" sz="1800" b="1" u="sng">
                <a:solidFill>
                  <a:srgbClr val="FF0000"/>
                </a:solidFill>
                <a:effectLst/>
                <a:latin typeface="Times New Roman" panose="02020603050405020304" pitchFamily="18" charset="0"/>
                <a:ea typeface="Times New Roman" panose="02020603050405020304" pitchFamily="18" charset="0"/>
              </a:rPr>
              <a:t>2. Văn bản</a:t>
            </a:r>
            <a:endParaRPr lang="en-US" sz="1800">
              <a:effectLst/>
              <a:latin typeface="Times New Roman" panose="02020603050405020304" pitchFamily="18" charset="0"/>
              <a:ea typeface="Times New Roman" panose="02020603050405020304" pitchFamily="18" charset="0"/>
            </a:endParaRPr>
          </a:p>
          <a:p>
            <a:pPr algn="just"/>
            <a:r>
              <a:rPr lang="en-US" sz="1800" b="1" u="sng">
                <a:solidFill>
                  <a:srgbClr val="FF0000"/>
                </a:solidFill>
                <a:effectLst/>
                <a:latin typeface="Times New Roman" panose="02020603050405020304" pitchFamily="18" charset="0"/>
                <a:ea typeface="Times New Roman" panose="02020603050405020304" pitchFamily="18" charset="0"/>
              </a:rPr>
              <a:t>2.1 Xuất xứ:</a:t>
            </a:r>
            <a:endParaRPr lang="en-US" sz="1800">
              <a:effectLst/>
              <a:latin typeface="Times New Roman" panose="02020603050405020304" pitchFamily="18" charset="0"/>
              <a:ea typeface="Times New Roman" panose="02020603050405020304" pitchFamily="18" charset="0"/>
            </a:endParaRPr>
          </a:p>
          <a:p>
            <a:pPr algn="just"/>
            <a:r>
              <a:rPr lang="en-US" sz="1800" b="1">
                <a:effectLst/>
                <a:latin typeface="Times New Roman" panose="02020603050405020304" pitchFamily="18" charset="0"/>
                <a:ea typeface="Times New Roman" panose="02020603050405020304" pitchFamily="18" charset="0"/>
              </a:rPr>
              <a:t>- </a:t>
            </a:r>
            <a:r>
              <a:rPr lang="en-US" sz="1800">
                <a:solidFill>
                  <a:srgbClr val="202122"/>
                </a:solidFill>
                <a:effectLst/>
                <a:latin typeface="Times New Roman" panose="02020603050405020304" pitchFamily="18" charset="0"/>
                <a:ea typeface="Times New Roman" panose="02020603050405020304" pitchFamily="18" charset="0"/>
              </a:rPr>
              <a:t>Theo infographics.vn </a:t>
            </a:r>
            <a:endParaRPr lang="en-US" sz="1800">
              <a:effectLst/>
              <a:latin typeface="Times New Roman" panose="02020603050405020304" pitchFamily="18" charset="0"/>
              <a:ea typeface="Times New Roman" panose="02020603050405020304" pitchFamily="18" charset="0"/>
            </a:endParaRPr>
          </a:p>
          <a:p>
            <a:pPr algn="just"/>
            <a:r>
              <a:rPr lang="en-US" sz="1800">
                <a:solidFill>
                  <a:srgbClr val="202122"/>
                </a:solidFill>
                <a:effectLst/>
                <a:latin typeface="Times New Roman" panose="02020603050405020304" pitchFamily="18" charset="0"/>
                <a:ea typeface="Times New Roman" panose="02020603050405020304" pitchFamily="18" charset="0"/>
              </a:rPr>
              <a:t> </a:t>
            </a:r>
            <a:r>
              <a:rPr lang="en-US" sz="1800" b="1">
                <a:solidFill>
                  <a:srgbClr val="FF0000"/>
                </a:solidFill>
                <a:effectLst/>
                <a:latin typeface="Times New Roman" panose="02020603050405020304" pitchFamily="18" charset="0"/>
                <a:ea typeface="Times New Roman" panose="02020603050405020304" pitchFamily="18" charset="0"/>
              </a:rPr>
              <a:t>2.2. Thể loại:</a:t>
            </a:r>
            <a:r>
              <a:rPr lang="en-US" sz="1800">
                <a:effectLst/>
                <a:latin typeface="Times New Roman" panose="02020603050405020304" pitchFamily="18" charset="0"/>
                <a:ea typeface="Times New Roman" panose="02020603050405020304" pitchFamily="18" charset="0"/>
              </a:rPr>
              <a:t> Văn bản thông tin thuật lại một sự kiện lịch sử (theo trật tự thời gian) </a:t>
            </a:r>
          </a:p>
          <a:p>
            <a:pPr algn="just"/>
            <a:r>
              <a:rPr lang="en-US" sz="1800" b="1">
                <a:solidFill>
                  <a:srgbClr val="FF0000"/>
                </a:solidFill>
                <a:effectLst/>
                <a:latin typeface="Times New Roman" panose="02020603050405020304" pitchFamily="18" charset="0"/>
                <a:ea typeface="Times New Roman" panose="02020603050405020304" pitchFamily="18" charset="0"/>
              </a:rPr>
              <a:t>2.3. Phương thức biểu đạt chính:</a:t>
            </a:r>
            <a:r>
              <a:rPr lang="en-US" sz="1800">
                <a:effectLst/>
                <a:latin typeface="Times New Roman" panose="02020603050405020304" pitchFamily="18" charset="0"/>
                <a:ea typeface="Times New Roman" panose="02020603050405020304" pitchFamily="18" charset="0"/>
              </a:rPr>
              <a:t> thuyết minh</a:t>
            </a:r>
          </a:p>
        </p:txBody>
      </p:sp>
      <p:sp>
        <p:nvSpPr>
          <p:cNvPr id="8" name="TextBox 7">
            <a:extLst>
              <a:ext uri="{FF2B5EF4-FFF2-40B4-BE49-F238E27FC236}">
                <a16:creationId xmlns:a16="http://schemas.microsoft.com/office/drawing/2014/main" id="{88969691-C333-4F00-B0C8-9767CE671E00}"/>
              </a:ext>
            </a:extLst>
          </p:cNvPr>
          <p:cNvSpPr txBox="1"/>
          <p:nvPr/>
        </p:nvSpPr>
        <p:spPr>
          <a:xfrm>
            <a:off x="414666" y="3120448"/>
            <a:ext cx="6092456" cy="1200329"/>
          </a:xfrm>
          <a:prstGeom prst="rect">
            <a:avLst/>
          </a:prstGeom>
          <a:noFill/>
        </p:spPr>
        <p:txBody>
          <a:bodyPr wrap="square">
            <a:spAutoFit/>
          </a:bodyPr>
          <a:lstStyle/>
          <a:p>
            <a:pPr algn="just"/>
            <a:r>
              <a:rPr lang="en-US" sz="2400" b="1" u="sng">
                <a:solidFill>
                  <a:srgbClr val="FF0000"/>
                </a:solidFill>
                <a:effectLst/>
                <a:latin typeface="Times New Roman" panose="02020603050405020304" pitchFamily="18" charset="0"/>
                <a:ea typeface="Calibri" panose="020F0502020204030204" pitchFamily="34" charset="0"/>
              </a:rPr>
              <a:t>II. Đọc hiểu VB</a:t>
            </a:r>
            <a:endParaRPr lang="en-US" sz="2400">
              <a:effectLst/>
              <a:latin typeface="Times New Roman" panose="02020603050405020304" pitchFamily="18" charset="0"/>
              <a:ea typeface="Times New Roman" panose="02020603050405020304" pitchFamily="18" charset="0"/>
            </a:endParaRPr>
          </a:p>
          <a:p>
            <a:pPr algn="just"/>
            <a:r>
              <a:rPr lang="en-US" sz="2400" b="1" u="sng">
                <a:solidFill>
                  <a:srgbClr val="FF0000"/>
                </a:solidFill>
                <a:effectLst/>
                <a:latin typeface="Times New Roman" panose="02020603050405020304" pitchFamily="18" charset="0"/>
                <a:ea typeface="Calibri" panose="020F0502020204030204" pitchFamily="34" charset="0"/>
              </a:rPr>
              <a:t>1.Đọc – chú thích</a:t>
            </a:r>
            <a:endParaRPr lang="en-US" sz="2400">
              <a:effectLst/>
              <a:latin typeface="Times New Roman" panose="02020603050405020304" pitchFamily="18" charset="0"/>
              <a:ea typeface="Times New Roman" panose="02020603050405020304" pitchFamily="18" charset="0"/>
            </a:endParaRPr>
          </a:p>
          <a:p>
            <a:pPr algn="just"/>
            <a:r>
              <a:rPr lang="en-US" sz="2400">
                <a:solidFill>
                  <a:srgbClr val="FF0000"/>
                </a:solidFill>
                <a:effectLst/>
                <a:latin typeface="Times New Roman" panose="02020603050405020304" pitchFamily="18" charset="0"/>
                <a:ea typeface="Calibri" panose="020F0502020204030204" pitchFamily="34" charset="0"/>
              </a:rPr>
              <a:t> 2. </a:t>
            </a:r>
            <a:r>
              <a:rPr lang="en-US" sz="2400">
                <a:solidFill>
                  <a:srgbClr val="0D0D0D"/>
                </a:solidFill>
                <a:effectLst/>
                <a:latin typeface="Times New Roman" panose="02020603050405020304" pitchFamily="18" charset="0"/>
                <a:ea typeface="Calibri" panose="020F0502020204030204" pitchFamily="34" charset="0"/>
              </a:rPr>
              <a:t> </a:t>
            </a:r>
            <a:r>
              <a:rPr lang="en-US" sz="2400" b="1">
                <a:solidFill>
                  <a:srgbClr val="FF0000"/>
                </a:solidFill>
                <a:effectLst/>
                <a:latin typeface="Times New Roman" panose="02020603050405020304" pitchFamily="18" charset="0"/>
                <a:ea typeface="Calibri" panose="020F0502020204030204" pitchFamily="34" charset="0"/>
              </a:rPr>
              <a:t>Bố cục</a:t>
            </a:r>
            <a:r>
              <a:rPr lang="en-US" sz="2400">
                <a:solidFill>
                  <a:srgbClr val="0D0D0D"/>
                </a:solidFill>
                <a:effectLst/>
                <a:latin typeface="Times New Roman" panose="02020603050405020304" pitchFamily="18" charset="0"/>
                <a:ea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74DF52D-2CC9-43B2-843D-F9A55772B219}"/>
              </a:ext>
            </a:extLst>
          </p:cNvPr>
          <p:cNvSpPr txBox="1"/>
          <p:nvPr/>
        </p:nvSpPr>
        <p:spPr>
          <a:xfrm>
            <a:off x="265808" y="4256982"/>
            <a:ext cx="11511526" cy="3416320"/>
          </a:xfrm>
          <a:prstGeom prst="rect">
            <a:avLst/>
          </a:prstGeom>
          <a:noFill/>
        </p:spPr>
        <p:txBody>
          <a:bodyPr wrap="square">
            <a:spAutoFit/>
          </a:bodyPr>
          <a:lstStyle/>
          <a:p>
            <a:pPr marL="228600" algn="just"/>
            <a:r>
              <a:rPr lang="en-US" sz="2400" b="1">
                <a:solidFill>
                  <a:srgbClr val="FF0000"/>
                </a:solidFill>
                <a:effectLst/>
                <a:latin typeface="Times New Roman" panose="02020603050405020304" pitchFamily="18" charset="0"/>
                <a:ea typeface="Calibri" panose="020F0502020204030204" pitchFamily="34" charset="0"/>
              </a:rPr>
              <a:t>3. Phân tích</a:t>
            </a:r>
            <a:endParaRPr lang="en-US" sz="2400">
              <a:effectLst/>
              <a:latin typeface="Times New Roman" panose="02020603050405020304" pitchFamily="18" charset="0"/>
              <a:ea typeface="Times New Roman" panose="02020603050405020304" pitchFamily="18" charset="0"/>
            </a:endParaRPr>
          </a:p>
          <a:p>
            <a:pPr lvl="1" algn="just"/>
            <a:r>
              <a:rPr lang="en-US" sz="2400" b="1">
                <a:solidFill>
                  <a:srgbClr val="FF0000"/>
                </a:solidFill>
                <a:effectLst/>
                <a:latin typeface="Times New Roman" panose="02020603050405020304" pitchFamily="18" charset="0"/>
                <a:ea typeface="Calibri" panose="020F0502020204030204" pitchFamily="34" charset="0"/>
              </a:rPr>
              <a:t>3.1.Nhan đề và sapô</a:t>
            </a:r>
            <a:endParaRPr lang="en-US" sz="240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en-US" sz="2400" b="1">
                <a:solidFill>
                  <a:srgbClr val="0D0D0D"/>
                </a:solidFill>
                <a:effectLst/>
                <a:latin typeface="Times New Roman" panose="02020603050405020304" pitchFamily="18" charset="0"/>
                <a:ea typeface="Calibri" panose="020F0502020204030204" pitchFamily="34" charset="0"/>
              </a:rPr>
              <a:t>Nhan đề:</a:t>
            </a:r>
            <a:endParaRPr lang="en-US" sz="2400">
              <a:effectLst/>
              <a:latin typeface="Times New Roman" panose="02020603050405020304" pitchFamily="18" charset="0"/>
              <a:ea typeface="Calibri" panose="020F0502020204030204" pitchFamily="34" charset="0"/>
            </a:endParaRPr>
          </a:p>
          <a:p>
            <a:pPr algn="just"/>
            <a:r>
              <a:rPr lang="en-US" sz="2400">
                <a:solidFill>
                  <a:srgbClr val="0D0D0D"/>
                </a:solidFill>
                <a:effectLst/>
                <a:latin typeface="Times New Roman" panose="02020603050405020304" pitchFamily="18" charset="0"/>
                <a:ea typeface="Calibri" panose="020F0502020204030204" pitchFamily="34" charset="0"/>
              </a:rPr>
              <a:t>Nêu lên sự kiện thông tin: diễn biến của chiến dịch Điện Biên Phủ.</a:t>
            </a:r>
            <a:endParaRPr lang="en-US" sz="240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en-US" sz="2400" b="1">
                <a:solidFill>
                  <a:srgbClr val="0D0D0D"/>
                </a:solidFill>
                <a:effectLst/>
                <a:latin typeface="Times New Roman" panose="02020603050405020304" pitchFamily="18" charset="0"/>
                <a:ea typeface="Calibri" panose="020F0502020204030204" pitchFamily="34" charset="0"/>
              </a:rPr>
              <a:t>Sapô:</a:t>
            </a:r>
            <a:endParaRPr lang="en-US" sz="2400">
              <a:effectLst/>
              <a:latin typeface="Times New Roman" panose="02020603050405020304" pitchFamily="18" charset="0"/>
              <a:ea typeface="Calibri" panose="020F0502020204030204" pitchFamily="34" charset="0"/>
            </a:endParaRPr>
          </a:p>
          <a:p>
            <a:r>
              <a:rPr lang="en-US" sz="2400">
                <a:solidFill>
                  <a:srgbClr val="0D0D0D"/>
                </a:solidFill>
                <a:effectLst/>
                <a:latin typeface="Times New Roman" panose="02020603050405020304" pitchFamily="18" charset="0"/>
                <a:ea typeface="Calibri" panose="020F0502020204030204" pitchFamily="34" charset="0"/>
              </a:rPr>
              <a:t>Khái quát về chiến dịch Điện Biên Phủ, </a:t>
            </a:r>
            <a:r>
              <a:rPr lang="en-US" sz="2400">
                <a:solidFill>
                  <a:srgbClr val="0D0D0D"/>
                </a:solidFill>
                <a:effectLst/>
                <a:latin typeface="Times New Roman" panose="02020603050405020304" pitchFamily="18" charset="0"/>
                <a:ea typeface="Times New Roman" panose="02020603050405020304" pitchFamily="18" charset="0"/>
              </a:rPr>
              <a:t>nội dung sapô chính là nhan đề văn bản, tóm tắt vấn đề nêu ra trong bài.</a:t>
            </a:r>
            <a:endParaRPr lang="en-US" sz="2400">
              <a:effectLst/>
              <a:latin typeface="Times New Roman" panose="02020603050405020304" pitchFamily="18" charset="0"/>
              <a:ea typeface="Times New Roman" panose="02020603050405020304" pitchFamily="18" charset="0"/>
            </a:endParaRPr>
          </a:p>
          <a:p>
            <a:pPr algn="just"/>
            <a:r>
              <a:rPr lang="en-US" sz="2400">
                <a:solidFill>
                  <a:srgbClr val="0D0D0D"/>
                </a:solidFill>
                <a:effectLst/>
                <a:latin typeface="Times New Roman" panose="02020603050405020304" pitchFamily="18" charset="0"/>
                <a:ea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pPr algn="just"/>
            <a:r>
              <a:rPr lang="en-US" sz="2400">
                <a:solidFill>
                  <a:srgbClr val="0D0D0D"/>
                </a:solidFill>
                <a:effectLst/>
                <a:latin typeface="Times New Roman" panose="02020603050405020304" pitchFamily="18" charset="0"/>
                <a:ea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2026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ản đồ chiến dịch Điện Biên Phủ 1954">
            <a:extLst>
              <a:ext uri="{FF2B5EF4-FFF2-40B4-BE49-F238E27FC236}">
                <a16:creationId xmlns:a16="http://schemas.microsoft.com/office/drawing/2014/main" id="{4E24ED0E-C471-404F-8A1E-E9D1DB8F4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22" y="106017"/>
            <a:ext cx="11913704"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33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E46302-7DEF-45FF-8EB0-0F867E1FDC9C}"/>
              </a:ext>
            </a:extLst>
          </p:cNvPr>
          <p:cNvSpPr txBox="1"/>
          <p:nvPr/>
        </p:nvSpPr>
        <p:spPr>
          <a:xfrm>
            <a:off x="1892595" y="101308"/>
            <a:ext cx="8506047" cy="1200329"/>
          </a:xfrm>
          <a:prstGeom prst="rect">
            <a:avLst/>
          </a:prstGeom>
          <a:noFill/>
        </p:spPr>
        <p:txBody>
          <a:bodyPr wrap="square">
            <a:spAutoFit/>
          </a:bodyPr>
          <a:lstStyle/>
          <a:p>
            <a:pPr algn="ctr"/>
            <a:r>
              <a:rPr lang="en-US" sz="2400" b="1" u="sng">
                <a:solidFill>
                  <a:srgbClr val="0000FF"/>
                </a:solidFill>
                <a:effectLst/>
                <a:latin typeface="Times New Roman" panose="02020603050405020304" pitchFamily="18" charset="0"/>
                <a:ea typeface="Times New Roman" panose="02020603050405020304" pitchFamily="18" charset="0"/>
              </a:rPr>
              <a:t>Tiết 59- 60</a:t>
            </a:r>
            <a:r>
              <a:rPr lang="en-US" sz="2400" b="1">
                <a:solidFill>
                  <a:srgbClr val="0000FF"/>
                </a:solidFill>
                <a:effectLst/>
                <a:latin typeface="Times New Roman" panose="02020603050405020304" pitchFamily="18" charset="0"/>
                <a:ea typeface="Times New Roman" panose="02020603050405020304" pitchFamily="18" charset="0"/>
              </a:rPr>
              <a:t>: Đọc hiểu văn bản</a:t>
            </a:r>
            <a:endParaRPr lang="en-US" sz="2400">
              <a:effectLst/>
              <a:latin typeface="Times New Roman" panose="02020603050405020304" pitchFamily="18" charset="0"/>
              <a:ea typeface="Times New Roman" panose="02020603050405020304" pitchFamily="18" charset="0"/>
            </a:endParaRPr>
          </a:p>
          <a:p>
            <a:pPr algn="ctr"/>
            <a:r>
              <a:rPr lang="en-US" sz="2400" b="1">
                <a:solidFill>
                  <a:srgbClr val="FF0000"/>
                </a:solidFill>
                <a:effectLst/>
                <a:latin typeface="Times New Roman" panose="02020603050405020304" pitchFamily="18" charset="0"/>
                <a:ea typeface="Times New Roman" panose="02020603050405020304" pitchFamily="18" charset="0"/>
              </a:rPr>
              <a:t>DIỄN BIẾN CHIẾN DỊCH ĐIỆN BIÊN PHỦ</a:t>
            </a:r>
            <a:endParaRPr lang="en-US" sz="2400">
              <a:effectLst/>
              <a:latin typeface="Times New Roman" panose="02020603050405020304" pitchFamily="18" charset="0"/>
              <a:ea typeface="Times New Roman" panose="02020603050405020304" pitchFamily="18" charset="0"/>
            </a:endParaRPr>
          </a:p>
          <a:p>
            <a:pPr algn="ctr"/>
            <a:r>
              <a:rPr lang="en-US" sz="2400">
                <a:solidFill>
                  <a:srgbClr val="FF0000"/>
                </a:solidFill>
                <a:effectLst/>
                <a:latin typeface="Times New Roman" panose="02020603050405020304" pitchFamily="18" charset="0"/>
                <a:ea typeface="Times New Roman" panose="02020603050405020304" pitchFamily="18" charset="0"/>
              </a:rPr>
              <a:t>                                         - Theo Infographics.vn </a:t>
            </a:r>
            <a:endParaRPr lang="en-US" sz="2400"/>
          </a:p>
        </p:txBody>
      </p:sp>
      <p:sp>
        <p:nvSpPr>
          <p:cNvPr id="4" name="TextBox 3">
            <a:extLst>
              <a:ext uri="{FF2B5EF4-FFF2-40B4-BE49-F238E27FC236}">
                <a16:creationId xmlns:a16="http://schemas.microsoft.com/office/drawing/2014/main" id="{FA833C3D-24A0-4619-AA19-61CB40E3DCBA}"/>
              </a:ext>
            </a:extLst>
          </p:cNvPr>
          <p:cNvSpPr txBox="1"/>
          <p:nvPr/>
        </p:nvSpPr>
        <p:spPr>
          <a:xfrm>
            <a:off x="414666" y="978471"/>
            <a:ext cx="6092456" cy="400110"/>
          </a:xfrm>
          <a:prstGeom prst="rect">
            <a:avLst/>
          </a:prstGeom>
          <a:noFill/>
        </p:spPr>
        <p:txBody>
          <a:bodyPr wrap="square">
            <a:spAutoFit/>
          </a:bodyPr>
          <a:lstStyle/>
          <a:p>
            <a:pPr algn="just"/>
            <a:r>
              <a:rPr lang="en-US" sz="2000" b="1" u="sng">
                <a:solidFill>
                  <a:srgbClr val="FF0000"/>
                </a:solidFill>
                <a:effectLst/>
                <a:latin typeface="Times New Roman" panose="02020603050405020304" pitchFamily="18" charset="0"/>
                <a:ea typeface="Times New Roman" panose="02020603050405020304" pitchFamily="18" charset="0"/>
              </a:rPr>
              <a:t>I. Tìm hiểu chung</a:t>
            </a:r>
            <a:endParaRPr lang="en-US" sz="2000" u="sng">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74DF52D-2CC9-43B2-843D-F9A55772B219}"/>
              </a:ext>
            </a:extLst>
          </p:cNvPr>
          <p:cNvSpPr txBox="1"/>
          <p:nvPr/>
        </p:nvSpPr>
        <p:spPr>
          <a:xfrm>
            <a:off x="180747" y="1720840"/>
            <a:ext cx="11511526" cy="830997"/>
          </a:xfrm>
          <a:prstGeom prst="rect">
            <a:avLst/>
          </a:prstGeom>
          <a:noFill/>
        </p:spPr>
        <p:txBody>
          <a:bodyPr wrap="square">
            <a:spAutoFit/>
          </a:bodyPr>
          <a:lstStyle/>
          <a:p>
            <a:pPr marL="228600" algn="just"/>
            <a:r>
              <a:rPr lang="en-US" sz="2400" b="1">
                <a:solidFill>
                  <a:srgbClr val="FF0000"/>
                </a:solidFill>
                <a:effectLst/>
                <a:latin typeface="Times New Roman" panose="02020603050405020304" pitchFamily="18" charset="0"/>
                <a:ea typeface="Calibri" panose="020F0502020204030204" pitchFamily="34" charset="0"/>
              </a:rPr>
              <a:t>3.Phân tích</a:t>
            </a:r>
            <a:endParaRPr lang="en-US" sz="2400">
              <a:effectLst/>
              <a:latin typeface="Times New Roman" panose="02020603050405020304" pitchFamily="18" charset="0"/>
              <a:ea typeface="Times New Roman" panose="02020603050405020304" pitchFamily="18" charset="0"/>
            </a:endParaRPr>
          </a:p>
          <a:p>
            <a:pPr lvl="1" algn="just"/>
            <a:r>
              <a:rPr lang="en-US" sz="2400" b="1">
                <a:solidFill>
                  <a:srgbClr val="FF0000"/>
                </a:solidFill>
                <a:effectLst/>
                <a:latin typeface="Times New Roman" panose="02020603050405020304" pitchFamily="18" charset="0"/>
                <a:ea typeface="Calibri" panose="020F0502020204030204" pitchFamily="34" charset="0"/>
              </a:rPr>
              <a:t>3.1.Nhan đề và sapô</a:t>
            </a:r>
            <a:endParaRPr lang="en-US" sz="240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AF038C89-8475-49F3-9AEC-28BBED96B4AC}"/>
              </a:ext>
            </a:extLst>
          </p:cNvPr>
          <p:cNvSpPr txBox="1"/>
          <p:nvPr/>
        </p:nvSpPr>
        <p:spPr>
          <a:xfrm>
            <a:off x="499727" y="1378581"/>
            <a:ext cx="6092456" cy="461665"/>
          </a:xfrm>
          <a:prstGeom prst="rect">
            <a:avLst/>
          </a:prstGeom>
          <a:noFill/>
        </p:spPr>
        <p:txBody>
          <a:bodyPr wrap="square">
            <a:spAutoFit/>
          </a:bodyPr>
          <a:lstStyle/>
          <a:p>
            <a:pPr algn="just"/>
            <a:r>
              <a:rPr lang="en-US" sz="2400" b="1" u="sng">
                <a:solidFill>
                  <a:srgbClr val="FF0000"/>
                </a:solidFill>
                <a:effectLst/>
                <a:latin typeface="Times New Roman" panose="02020603050405020304" pitchFamily="18" charset="0"/>
                <a:ea typeface="Calibri" panose="020F0502020204030204" pitchFamily="34" charset="0"/>
              </a:rPr>
              <a:t>II. Đọc hiểu VB</a:t>
            </a:r>
            <a:endParaRPr lang="en-US" sz="240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F1A77FF9-1881-4909-8E33-3E1D37FD1FAA}"/>
              </a:ext>
            </a:extLst>
          </p:cNvPr>
          <p:cNvSpPr txBox="1"/>
          <p:nvPr/>
        </p:nvSpPr>
        <p:spPr>
          <a:xfrm>
            <a:off x="138217" y="2578203"/>
            <a:ext cx="7644816" cy="830997"/>
          </a:xfrm>
          <a:prstGeom prst="rect">
            <a:avLst/>
          </a:prstGeom>
          <a:noFill/>
        </p:spPr>
        <p:txBody>
          <a:bodyPr wrap="square">
            <a:spAutoFit/>
          </a:bodyPr>
          <a:lstStyle/>
          <a:p>
            <a:pPr lvl="1" algn="just"/>
            <a:r>
              <a:rPr lang="en-US" sz="2400" b="1" u="sng">
                <a:solidFill>
                  <a:srgbClr val="FF0000"/>
                </a:solidFill>
                <a:effectLst/>
                <a:latin typeface="Times New Roman" panose="02020603050405020304" pitchFamily="18" charset="0"/>
                <a:ea typeface="Calibri" panose="020F0502020204030204" pitchFamily="34" charset="0"/>
              </a:rPr>
              <a:t>3. 2. Diễn biến của chiến dịch Điện Biên Phủ</a:t>
            </a:r>
            <a:endParaRPr lang="en-US" sz="2400" u="sng">
              <a:effectLst/>
              <a:latin typeface="Times New Roman" panose="02020603050405020304" pitchFamily="18" charset="0"/>
              <a:ea typeface="Times New Roman" panose="02020603050405020304" pitchFamily="18" charset="0"/>
            </a:endParaRPr>
          </a:p>
          <a:p>
            <a:pPr algn="just"/>
            <a:r>
              <a:rPr lang="en-US" sz="2400" u="sng">
                <a:solidFill>
                  <a:srgbClr val="0D0D0D"/>
                </a:solidFill>
                <a:effectLst/>
                <a:latin typeface="Times New Roman" panose="02020603050405020304" pitchFamily="18" charset="0"/>
                <a:ea typeface="Times New Roman" panose="02020603050405020304" pitchFamily="18" charset="0"/>
              </a:rPr>
              <a:t> </a:t>
            </a:r>
            <a:endParaRPr lang="en-US" sz="2400" u="sng">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A402789A-18C3-4044-B6A5-702E743E6987}"/>
              </a:ext>
            </a:extLst>
          </p:cNvPr>
          <p:cNvSpPr txBox="1"/>
          <p:nvPr/>
        </p:nvSpPr>
        <p:spPr>
          <a:xfrm>
            <a:off x="558213" y="3130209"/>
            <a:ext cx="11134060" cy="3970318"/>
          </a:xfrm>
          <a:prstGeom prst="rect">
            <a:avLst/>
          </a:prstGeom>
          <a:noFill/>
        </p:spPr>
        <p:txBody>
          <a:bodyPr wrap="square">
            <a:spAutoFit/>
          </a:bodyPr>
          <a:lstStyle/>
          <a:p>
            <a:pPr algn="just"/>
            <a:r>
              <a:rPr lang="en-US" sz="2800" b="1" i="1">
                <a:solidFill>
                  <a:srgbClr val="0D0D0D"/>
                </a:solidFill>
                <a:effectLst/>
                <a:latin typeface="Times New Roman" panose="02020603050405020304" pitchFamily="18" charset="0"/>
                <a:ea typeface="Times New Roman" panose="02020603050405020304" pitchFamily="18" charset="0"/>
              </a:rPr>
              <a:t>-Ba đợt tiến công tập đoàn cứ điểm Điện Biên Phủ.</a:t>
            </a:r>
            <a:endParaRPr lang="en-US" sz="2800">
              <a:effectLst/>
              <a:latin typeface="Times New Roman" panose="02020603050405020304" pitchFamily="18" charset="0"/>
              <a:ea typeface="Times New Roman" panose="02020603050405020304" pitchFamily="18" charset="0"/>
            </a:endParaRPr>
          </a:p>
          <a:p>
            <a:r>
              <a:rPr lang="en-US" sz="2800">
                <a:solidFill>
                  <a:srgbClr val="0D0D0D"/>
                </a:solidFill>
                <a:effectLst/>
                <a:latin typeface="Times New Roman" panose="02020603050405020304" pitchFamily="18" charset="0"/>
                <a:ea typeface="Times New Roman" panose="02020603050405020304" pitchFamily="18" charset="0"/>
              </a:rPr>
              <a:t>+ </a:t>
            </a:r>
            <a:r>
              <a:rPr lang="en-US" sz="2800" b="1" i="1">
                <a:solidFill>
                  <a:srgbClr val="0D0D0D"/>
                </a:solidFill>
                <a:effectLst/>
                <a:latin typeface="Times New Roman" panose="02020603050405020304" pitchFamily="18" charset="0"/>
                <a:ea typeface="Times New Roman" panose="02020603050405020304" pitchFamily="18" charset="0"/>
              </a:rPr>
              <a:t>Đợt 1 (13 đến 17/3)</a:t>
            </a:r>
            <a:r>
              <a:rPr lang="en-US" sz="2800" b="1">
                <a:solidFill>
                  <a:srgbClr val="0D0D0D"/>
                </a:solidFill>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a:p>
            <a:pPr algn="just"/>
            <a:r>
              <a:rPr lang="en-US" sz="2800">
                <a:solidFill>
                  <a:srgbClr val="0D0D0D"/>
                </a:solidFill>
                <a:effectLst/>
                <a:latin typeface="Times New Roman" panose="02020603050405020304" pitchFamily="18" charset="0"/>
                <a:ea typeface="Times New Roman" panose="02020603050405020304" pitchFamily="18" charset="0"/>
              </a:rPr>
              <a:t>Tiêu diệt 2 cứ điểm Him Lam, Độc lập, mở toang cửa phía Bắc và Đông Bắc</a:t>
            </a:r>
            <a:endParaRPr lang="en-US" sz="2800">
              <a:effectLst/>
              <a:latin typeface="Times New Roman" panose="02020603050405020304" pitchFamily="18" charset="0"/>
              <a:ea typeface="Times New Roman" panose="02020603050405020304" pitchFamily="18" charset="0"/>
            </a:endParaRPr>
          </a:p>
          <a:p>
            <a:r>
              <a:rPr lang="en-US" sz="2800">
                <a:solidFill>
                  <a:srgbClr val="0D0D0D"/>
                </a:solidFill>
                <a:effectLst/>
                <a:latin typeface="Times New Roman" panose="02020603050405020304" pitchFamily="18" charset="0"/>
                <a:ea typeface="Times New Roman" panose="02020603050405020304" pitchFamily="18" charset="0"/>
              </a:rPr>
              <a:t>+ </a:t>
            </a:r>
            <a:r>
              <a:rPr lang="en-US" sz="2800" b="1">
                <a:solidFill>
                  <a:srgbClr val="0D0D0D"/>
                </a:solidFill>
                <a:effectLst/>
                <a:latin typeface="Times New Roman" panose="02020603050405020304" pitchFamily="18" charset="0"/>
                <a:ea typeface="Times New Roman" panose="02020603050405020304" pitchFamily="18" charset="0"/>
              </a:rPr>
              <a:t>Đợt 2 (30/3 đến 30/4):</a:t>
            </a:r>
            <a:endParaRPr lang="en-US" sz="2800">
              <a:effectLst/>
              <a:latin typeface="Times New Roman" panose="02020603050405020304" pitchFamily="18" charset="0"/>
              <a:ea typeface="Times New Roman" panose="02020603050405020304" pitchFamily="18" charset="0"/>
            </a:endParaRPr>
          </a:p>
          <a:p>
            <a:pPr algn="just"/>
            <a:r>
              <a:rPr lang="en-US" sz="2800">
                <a:solidFill>
                  <a:srgbClr val="0D0D0D"/>
                </a:solidFill>
                <a:effectLst/>
                <a:latin typeface="Times New Roman" panose="02020603050405020304" pitchFamily="18" charset="0"/>
                <a:ea typeface="Times New Roman" panose="02020603050405020304" pitchFamily="18" charset="0"/>
              </a:rPr>
              <a:t>Kiểm soát các điểm cao, các khu trung tâm khiến địch rơi vào thế bị động, mất tinh thần</a:t>
            </a:r>
            <a:endParaRPr lang="en-US" sz="2800">
              <a:effectLst/>
              <a:latin typeface="Times New Roman" panose="02020603050405020304" pitchFamily="18" charset="0"/>
              <a:ea typeface="Times New Roman" panose="02020603050405020304" pitchFamily="18" charset="0"/>
            </a:endParaRPr>
          </a:p>
          <a:p>
            <a:r>
              <a:rPr lang="en-US" sz="2800">
                <a:solidFill>
                  <a:srgbClr val="0D0D0D"/>
                </a:solidFill>
                <a:effectLst/>
                <a:latin typeface="Times New Roman" panose="02020603050405020304" pitchFamily="18" charset="0"/>
                <a:ea typeface="Times New Roman" panose="02020603050405020304" pitchFamily="18" charset="0"/>
              </a:rPr>
              <a:t>+ </a:t>
            </a:r>
            <a:r>
              <a:rPr lang="en-US" sz="2800" b="1">
                <a:solidFill>
                  <a:srgbClr val="0D0D0D"/>
                </a:solidFill>
                <a:effectLst/>
                <a:latin typeface="Times New Roman" panose="02020603050405020304" pitchFamily="18" charset="0"/>
                <a:ea typeface="Times New Roman" panose="02020603050405020304" pitchFamily="18" charset="0"/>
              </a:rPr>
              <a:t>Đợt 3 (1 đến 7/5):</a:t>
            </a:r>
            <a:endParaRPr lang="en-US" sz="2800">
              <a:effectLst/>
              <a:latin typeface="Times New Roman" panose="02020603050405020304" pitchFamily="18" charset="0"/>
              <a:ea typeface="Times New Roman" panose="02020603050405020304" pitchFamily="18" charset="0"/>
            </a:endParaRPr>
          </a:p>
          <a:p>
            <a:pPr algn="just"/>
            <a:r>
              <a:rPr lang="en-US" sz="2800">
                <a:solidFill>
                  <a:srgbClr val="0D0D0D"/>
                </a:solidFill>
                <a:effectLst/>
                <a:latin typeface="Times New Roman" panose="02020603050405020304" pitchFamily="18" charset="0"/>
                <a:ea typeface="Times New Roman" panose="02020603050405020304" pitchFamily="18" charset="0"/>
              </a:rPr>
              <a:t>Tổng công kích, 7/5 toàn thắng.</a:t>
            </a:r>
            <a:endParaRPr lang="en-US" sz="2800">
              <a:effectLst/>
              <a:latin typeface="Times New Roman" panose="02020603050405020304" pitchFamily="18" charset="0"/>
              <a:ea typeface="Times New Roman" panose="02020603050405020304" pitchFamily="18" charset="0"/>
            </a:endParaRPr>
          </a:p>
          <a:p>
            <a:pPr algn="just"/>
            <a:r>
              <a:rPr lang="en-US" sz="2800">
                <a:solidFill>
                  <a:srgbClr val="0D0D0D"/>
                </a:solidFill>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3129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AFD509-3C51-4D29-AC95-F6C3880F7A1D}"/>
              </a:ext>
            </a:extLst>
          </p:cNvPr>
          <p:cNvPicPr>
            <a:picLocks noChangeAspect="1"/>
          </p:cNvPicPr>
          <p:nvPr/>
        </p:nvPicPr>
        <p:blipFill>
          <a:blip r:embed="rId2"/>
          <a:stretch>
            <a:fillRect/>
          </a:stretch>
        </p:blipFill>
        <p:spPr>
          <a:xfrm>
            <a:off x="172278" y="0"/>
            <a:ext cx="11741426" cy="6997148"/>
          </a:xfrm>
          <a:prstGeom prst="rect">
            <a:avLst/>
          </a:prstGeom>
        </p:spPr>
      </p:pic>
    </p:spTree>
    <p:extLst>
      <p:ext uri="{BB962C8B-B14F-4D97-AF65-F5344CB8AC3E}">
        <p14:creationId xmlns:p14="http://schemas.microsoft.com/office/powerpoint/2010/main" val="3090054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22DBFE-F3DB-4C1A-A573-F6E42A3BE494}"/>
              </a:ext>
            </a:extLst>
          </p:cNvPr>
          <p:cNvPicPr>
            <a:picLocks noChangeAspect="1"/>
          </p:cNvPicPr>
          <p:nvPr/>
        </p:nvPicPr>
        <p:blipFill>
          <a:blip r:embed="rId2"/>
          <a:stretch>
            <a:fillRect/>
          </a:stretch>
        </p:blipFill>
        <p:spPr>
          <a:xfrm>
            <a:off x="185530" y="92765"/>
            <a:ext cx="11873948" cy="6765235"/>
          </a:xfrm>
          <a:prstGeom prst="rect">
            <a:avLst/>
          </a:prstGeom>
        </p:spPr>
      </p:pic>
    </p:spTree>
    <p:extLst>
      <p:ext uri="{BB962C8B-B14F-4D97-AF65-F5344CB8AC3E}">
        <p14:creationId xmlns:p14="http://schemas.microsoft.com/office/powerpoint/2010/main" val="1896443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1390</Words>
  <Application>Microsoft Office PowerPoint</Application>
  <PresentationFormat>Widescreen</PresentationFormat>
  <Paragraphs>163</Paragraphs>
  <Slides>15</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muli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Thi Thanh Tam</dc:creator>
  <cp:lastModifiedBy>Le Thi Mai Tram</cp:lastModifiedBy>
  <cp:revision>7</cp:revision>
  <dcterms:created xsi:type="dcterms:W3CDTF">2021-12-14T13:45:10Z</dcterms:created>
  <dcterms:modified xsi:type="dcterms:W3CDTF">2022-12-11T15:25:48Z</dcterms:modified>
</cp:coreProperties>
</file>