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97" r:id="rId3"/>
    <p:sldId id="286" r:id="rId4"/>
    <p:sldId id="293" r:id="rId5"/>
    <p:sldId id="288" r:id="rId6"/>
    <p:sldId id="298" r:id="rId7"/>
    <p:sldId id="299" r:id="rId8"/>
    <p:sldId id="290" r:id="rId9"/>
    <p:sldId id="292" r:id="rId10"/>
    <p:sldId id="296" r:id="rId11"/>
    <p:sldId id="287" r:id="rId12"/>
    <p:sldId id="294"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94" d="100"/>
          <a:sy n="94" d="100"/>
        </p:scale>
        <p:origin x="9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762935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044C0-7255-4682-B441-ED09B275BC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2E015A-5765-4591-9CE1-082558704A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38DFE6-8E02-47A0-AD28-B90E2FF04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45F4B-D169-43C5-934D-6C02538BEA47}" type="datetimeFigureOut">
              <a:rPr lang="en-US" smtClean="0"/>
              <a:t>5/5/2023</a:t>
            </a:fld>
            <a:endParaRPr lang="en-US"/>
          </a:p>
        </p:txBody>
      </p:sp>
      <p:sp>
        <p:nvSpPr>
          <p:cNvPr id="5" name="Footer Placeholder 4">
            <a:extLst>
              <a:ext uri="{FF2B5EF4-FFF2-40B4-BE49-F238E27FC236}">
                <a16:creationId xmlns:a16="http://schemas.microsoft.com/office/drawing/2014/main" id="{904E9438-6F26-4D39-BDF1-EBA401AF6C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D2874C-015B-42FC-A624-2A9EB17387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E2BFC-E03E-422D-B65E-59EC64951C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53049219"/>
              </p:ext>
            </p:extLst>
          </p:nvPr>
        </p:nvGraphicFramePr>
        <p:xfrm>
          <a:off x="702579" y="700944"/>
          <a:ext cx="10897545" cy="5568538"/>
        </p:xfrm>
        <a:graphic>
          <a:graphicData uri="http://schemas.openxmlformats.org/drawingml/2006/table">
            <a:tbl>
              <a:tblPr firstRow="1" firstCol="1" bandRow="1">
                <a:tableStyleId>{5C22544A-7EE6-4342-B048-85BDC9FD1C3A}</a:tableStyleId>
              </a:tblPr>
              <a:tblGrid>
                <a:gridCol w="1567615">
                  <a:extLst>
                    <a:ext uri="{9D8B030D-6E8A-4147-A177-3AD203B41FA5}">
                      <a16:colId xmlns:a16="http://schemas.microsoft.com/office/drawing/2014/main" val="4220469990"/>
                    </a:ext>
                  </a:extLst>
                </a:gridCol>
                <a:gridCol w="2408136">
                  <a:extLst>
                    <a:ext uri="{9D8B030D-6E8A-4147-A177-3AD203B41FA5}">
                      <a16:colId xmlns:a16="http://schemas.microsoft.com/office/drawing/2014/main" val="1459969872"/>
                    </a:ext>
                  </a:extLst>
                </a:gridCol>
                <a:gridCol w="1446028">
                  <a:extLst>
                    <a:ext uri="{9D8B030D-6E8A-4147-A177-3AD203B41FA5}">
                      <a16:colId xmlns:a16="http://schemas.microsoft.com/office/drawing/2014/main" val="3197849844"/>
                    </a:ext>
                  </a:extLst>
                </a:gridCol>
                <a:gridCol w="1818167">
                  <a:extLst>
                    <a:ext uri="{9D8B030D-6E8A-4147-A177-3AD203B41FA5}">
                      <a16:colId xmlns:a16="http://schemas.microsoft.com/office/drawing/2014/main" val="4026319412"/>
                    </a:ext>
                  </a:extLst>
                </a:gridCol>
                <a:gridCol w="1460608">
                  <a:extLst>
                    <a:ext uri="{9D8B030D-6E8A-4147-A177-3AD203B41FA5}">
                      <a16:colId xmlns:a16="http://schemas.microsoft.com/office/drawing/2014/main" val="2350370006"/>
                    </a:ext>
                  </a:extLst>
                </a:gridCol>
                <a:gridCol w="2196991">
                  <a:extLst>
                    <a:ext uri="{9D8B030D-6E8A-4147-A177-3AD203B41FA5}">
                      <a16:colId xmlns:a16="http://schemas.microsoft.com/office/drawing/2014/main" val="1335027796"/>
                    </a:ext>
                  </a:extLst>
                </a:gridCol>
              </a:tblGrid>
              <a:tr h="434633">
                <a:tc rowSpan="2">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Văn bản</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 </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Từ ngữ</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Đặc điểm, tính chất</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14141046"/>
                  </a:ext>
                </a:extLst>
              </a:tr>
              <a:tr h="469215">
                <a:tc vMerge="1">
                  <a:txBody>
                    <a:bodyPr/>
                    <a:lstStyle/>
                    <a:p>
                      <a:pPr marL="0" marR="0">
                        <a:spcBef>
                          <a:spcPts val="0"/>
                        </a:spcBef>
                        <a:spcAft>
                          <a:spcPts val="0"/>
                        </a:spcAft>
                      </a:pP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a:spcBef>
                          <a:spcPts val="0"/>
                        </a:spcBef>
                        <a:spcAft>
                          <a:spcPts val="0"/>
                        </a:spcAft>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Đề tài</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Chủ đề</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Tính chất</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Đối tượng độc giả</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0592853"/>
                  </a:ext>
                </a:extLst>
              </a:tr>
              <a:tr h="2318617">
                <a:tc>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“Phạm Tuyên và ca khúc mừng chiến thắng”</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7532650"/>
                  </a:ext>
                </a:extLst>
              </a:tr>
              <a:tr h="2346073">
                <a:tc>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“Điều gì giúp bóng đá Việt Nam chiến thắng?”</a:t>
                      </a:r>
                    </a:p>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 </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8307509"/>
                  </a:ext>
                </a:extLst>
              </a:tr>
            </a:tbl>
          </a:graphicData>
        </a:graphic>
      </p:graphicFrame>
      <p:sp>
        <p:nvSpPr>
          <p:cNvPr id="6" name="TextBox 5"/>
          <p:cNvSpPr txBox="1"/>
          <p:nvPr/>
        </p:nvSpPr>
        <p:spPr>
          <a:xfrm>
            <a:off x="4206884" y="200389"/>
            <a:ext cx="3958921" cy="523220"/>
          </a:xfrm>
          <a:prstGeom prst="rect">
            <a:avLst/>
          </a:prstGeom>
          <a:noFill/>
          <a:ln w="9525">
            <a:noFill/>
          </a:ln>
        </p:spPr>
        <p:txBody>
          <a:bodyPr wrap="square" rtlCol="0">
            <a:spAutoFit/>
          </a:bodyPr>
          <a:lstStyle/>
          <a:p>
            <a:r>
              <a:rPr lang="en-US" sz="2800" b="1">
                <a:solidFill>
                  <a:srgbClr val="0000FF"/>
                </a:solidFill>
                <a:latin typeface="Times New Roman" panose="02020603050405020304" pitchFamily="18" charset="0"/>
                <a:cs typeface="Times New Roman" panose="02020603050405020304" pitchFamily="18" charset="0"/>
              </a:rPr>
              <a:t>LỰA CHỌN TỪ NGỮ</a:t>
            </a:r>
            <a:endParaRPr lang="en-US" sz="280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605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17696" y="136653"/>
            <a:ext cx="2733709" cy="523220"/>
          </a:xfrm>
          <a:prstGeom prst="rect">
            <a:avLst/>
          </a:prstGeom>
          <a:noFill/>
          <a:ln w="9525">
            <a:noFill/>
          </a:ln>
        </p:spPr>
        <p:txBody>
          <a:bodyPr wrap="square" rtlCol="0">
            <a:spAutoFit/>
          </a:bodyPr>
          <a:lstStyle/>
          <a:p>
            <a:pPr algn="ctr"/>
            <a:r>
              <a:rPr lang="en-US" sz="2800" b="1">
                <a:solidFill>
                  <a:srgbClr val="0000FF"/>
                </a:solidFill>
                <a:latin typeface="Times New Roman" panose="02020603050405020304" pitchFamily="18" charset="0"/>
                <a:cs typeface="Times New Roman" panose="02020603050405020304" pitchFamily="18" charset="0"/>
              </a:rPr>
              <a:t>LUYỆN TẬP</a:t>
            </a:r>
          </a:p>
        </p:txBody>
      </p:sp>
      <p:sp>
        <p:nvSpPr>
          <p:cNvPr id="8" name="TextBox 7"/>
          <p:cNvSpPr txBox="1"/>
          <p:nvPr/>
        </p:nvSpPr>
        <p:spPr>
          <a:xfrm>
            <a:off x="399349" y="631479"/>
            <a:ext cx="11328363" cy="5463034"/>
          </a:xfrm>
          <a:prstGeom prst="rect">
            <a:avLst/>
          </a:prstGeom>
          <a:noFill/>
          <a:ln w="9525">
            <a:solidFill>
              <a:srgbClr val="0070C0"/>
            </a:solidFill>
          </a:ln>
        </p:spPr>
        <p:txBody>
          <a:bodyPr wrap="square" rtlCol="0">
            <a:spAutoFit/>
          </a:bodyPr>
          <a:lstStyle/>
          <a:p>
            <a:r>
              <a:rPr lang="en-US" sz="2300" b="1" dirty="0" err="1">
                <a:latin typeface="Times New Roman" panose="02020603050405020304" pitchFamily="18" charset="0"/>
                <a:cs typeface="Times New Roman" panose="02020603050405020304" pitchFamily="18" charset="0"/>
              </a:rPr>
              <a:t>Bài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tập</a:t>
            </a:r>
            <a:r>
              <a:rPr lang="en-US" sz="2300" b="1" dirty="0">
                <a:latin typeface="Times New Roman" panose="02020603050405020304" pitchFamily="18" charset="0"/>
                <a:cs typeface="Times New Roman" panose="02020603050405020304" pitchFamily="18" charset="0"/>
              </a:rPr>
              <a:t> 1.</a:t>
            </a:r>
            <a:r>
              <a:rPr lang="en-US" sz="2000" i="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a:t>
            </a:r>
          </a:p>
          <a:p>
            <a:pPr algn="just"/>
            <a:r>
              <a:rPr lang="en-US" sz="2800" i="1" dirty="0">
                <a:latin typeface="Times New Roman" panose="02020603050405020304" pitchFamily="18" charset="0"/>
                <a:cs typeface="Times New Roman" panose="02020603050405020304" pitchFamily="18" charset="0"/>
              </a:rPr>
              <a:t>“(1)</a:t>
            </a:r>
            <a:r>
              <a:rPr lang="en-US" sz="2800" i="1" dirty="0" err="1">
                <a:latin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cs typeface="Times New Roman" panose="02020603050405020304" pitchFamily="18" charset="0"/>
              </a:rPr>
              <a:t> Cao </a:t>
            </a:r>
            <a:r>
              <a:rPr lang="en-US" sz="2800" i="1" dirty="0" err="1">
                <a:latin typeface="Times New Roman" panose="02020603050405020304" pitchFamily="18" charset="0"/>
                <a:cs typeface="Times New Roman" panose="02020603050405020304" pitchFamily="18" charset="0"/>
              </a:rPr>
              <a:t>kể</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đêm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mùa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buốt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Nội</a:t>
            </a:r>
            <a:r>
              <a:rPr lang="en-US" sz="2800" i="1" dirty="0">
                <a:latin typeface="Times New Roman" panose="02020603050405020304" pitchFamily="18" charset="0"/>
                <a:cs typeface="Times New Roman" panose="02020603050405020304" pitchFamily="18" charset="0"/>
              </a:rPr>
              <a:t> 1944. (2)</a:t>
            </a:r>
            <a:r>
              <a:rPr lang="en-US" sz="2800" i="1" dirty="0" err="1">
                <a:latin typeface="Times New Roman" panose="02020603050405020304" pitchFamily="18" charset="0"/>
                <a:cs typeface="Times New Roman" panose="02020603050405020304" pitchFamily="18" charset="0"/>
              </a:rPr>
              <a:t>Buổi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đường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phố</a:t>
            </a:r>
            <a:r>
              <a:rPr lang="en-US" sz="2800" i="1" dirty="0">
                <a:latin typeface="Times New Roman" panose="02020603050405020304" pitchFamily="18" charset="0"/>
                <a:cs typeface="Times New Roman" panose="02020603050405020304" pitchFamily="18" charset="0"/>
              </a:rPr>
              <a:t> qua </a:t>
            </a:r>
            <a:r>
              <a:rPr lang="en-US" sz="2800" i="1" dirty="0" err="1">
                <a:latin typeface="Times New Roman" panose="02020603050405020304" pitchFamily="18" charset="0"/>
                <a:cs typeface="Times New Roman" panose="02020603050405020304" pitchFamily="18" charset="0"/>
              </a:rPr>
              <a:t>ga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Cỏ</a:t>
            </a:r>
            <a:r>
              <a:rPr lang="en-US" sz="2800" i="1" dirty="0">
                <a:latin typeface="Times New Roman" panose="02020603050405020304" pitchFamily="18" charset="0"/>
                <a:cs typeface="Times New Roman" panose="02020603050405020304" pitchFamily="18" charset="0"/>
              </a:rPr>
              <a:t> (nay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Nội</a:t>
            </a:r>
            <a:r>
              <a:rPr lang="en-US" sz="2800" i="1" dirty="0">
                <a:latin typeface="Times New Roman" panose="02020603050405020304" pitchFamily="18" charset="0"/>
                <a:cs typeface="Times New Roman" panose="02020603050405020304" pitchFamily="18" charset="0"/>
              </a:rPr>
              <a:t>), qua </a:t>
            </a:r>
            <a:r>
              <a:rPr lang="en-US" sz="2800" i="1" dirty="0" err="1">
                <a:latin typeface="Times New Roman" panose="02020603050405020304" pitchFamily="18" charset="0"/>
                <a:cs typeface="Times New Roman" panose="02020603050405020304" pitchFamily="18" charset="0"/>
              </a:rPr>
              <a:t>Hàng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cs typeface="Times New Roman" panose="02020603050405020304" pitchFamily="18" charset="0"/>
              </a:rPr>
              <a:t> ra </a:t>
            </a:r>
            <a:r>
              <a:rPr lang="en-US" sz="2800" i="1" dirty="0" err="1">
                <a:latin typeface="Times New Roman" panose="02020603050405020304" pitchFamily="18" charset="0"/>
                <a:cs typeface="Times New Roman" panose="02020603050405020304" pitchFamily="18" charset="0"/>
              </a:rPr>
              <a:t>Bờ</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Hồ</a:t>
            </a:r>
            <a:r>
              <a:rPr lang="en-US" sz="2800" i="1" dirty="0">
                <a:latin typeface="Times New Roman" panose="02020603050405020304" pitchFamily="18" charset="0"/>
                <a:cs typeface="Times New Roman" panose="02020603050405020304" pitchFamily="18" charset="0"/>
              </a:rPr>
              <a:t>. (3)</a:t>
            </a:r>
            <a:r>
              <a:rPr lang="en-US" sz="2800" i="1" dirty="0" err="1">
                <a:latin typeface="Times New Roman" panose="02020603050405020304" pitchFamily="18" charset="0"/>
                <a:cs typeface="Times New Roman" panose="02020603050405020304" pitchFamily="18" charset="0"/>
              </a:rPr>
              <a:t>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vừa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vừa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ngẫm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tìm</a:t>
            </a:r>
            <a:r>
              <a:rPr lang="en-US" sz="2800" i="1" dirty="0">
                <a:latin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bản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khúc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tổ</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chức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vừa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giao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trách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nhiệm</a:t>
            </a:r>
            <a:r>
              <a:rPr lang="en-US" sz="2800" i="1" dirty="0">
                <a:latin typeface="Times New Roman" panose="02020603050405020304" pitchFamily="18" charset="0"/>
                <a:cs typeface="Times New Roman" panose="02020603050405020304" pitchFamily="18" charset="0"/>
              </a:rPr>
              <a:t>. (4)</a:t>
            </a:r>
            <a:r>
              <a:rPr lang="en-US" sz="2800" i="1" dirty="0" err="1">
                <a:latin typeface="Times New Roman" panose="02020603050405020304" pitchFamily="18" charset="0"/>
                <a:cs typeface="Times New Roman" panose="02020603050405020304" pitchFamily="18" charset="0"/>
              </a:rPr>
              <a: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đập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mắt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tốp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khổ</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tràn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Nội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ánh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mắt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chừng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ngọn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lửa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sẫm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bập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hốc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mắt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mọi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(5)</a:t>
            </a:r>
            <a:r>
              <a:rPr lang="en-US" sz="2800" i="1" dirty="0" err="1">
                <a:latin typeface="Times New Roman" panose="02020603050405020304" pitchFamily="18" charset="0"/>
                <a:cs typeface="Times New Roman" panose="02020603050405020304" pitchFamily="18" charset="0"/>
              </a:rPr>
              <a:t>Đêm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nhỏ</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171 </a:t>
            </a:r>
            <a:r>
              <a:rPr lang="en-US" sz="2800" i="1" dirty="0" err="1">
                <a:latin typeface="Times New Roman" panose="02020603050405020304" pitchFamily="18" charset="0"/>
                <a:cs typeface="Times New Roman" panose="02020603050405020304" pitchFamily="18" charset="0"/>
              </a:rPr>
              <a:t>phố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Mông-gơ-răng</a:t>
            </a:r>
            <a:r>
              <a:rPr lang="en-US" sz="2800" i="1" dirty="0">
                <a:latin typeface="Times New Roman" panose="02020603050405020304" pitchFamily="18" charset="0"/>
                <a:cs typeface="Times New Roman" panose="02020603050405020304" pitchFamily="18" charset="0"/>
              </a:rPr>
              <a:t> (nay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45 </a:t>
            </a:r>
            <a:r>
              <a:rPr lang="en-US" sz="2800" i="1" dirty="0" err="1">
                <a:latin typeface="Times New Roman" panose="02020603050405020304" pitchFamily="18" charset="0"/>
                <a:cs typeface="Times New Roman" panose="02020603050405020304" pitchFamily="18" charset="0"/>
              </a:rPr>
              <a:t>Nguyễn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Thượng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Hiền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cs typeface="Times New Roman" panose="02020603050405020304" pitchFamily="18" charset="0"/>
              </a:rPr>
              <a:t> Cao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nốt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đầu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bản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khúc</a:t>
            </a:r>
            <a:r>
              <a:rPr lang="en-US" sz="2800" i="1" dirty="0">
                <a:latin typeface="Times New Roman" panose="02020603050405020304" pitchFamily="18" charset="0"/>
                <a:cs typeface="Times New Roman" panose="02020603050405020304" pitchFamily="18" charset="0"/>
              </a:rPr>
              <a:t>. (6)</a:t>
            </a:r>
            <a:r>
              <a:rPr lang="en-US" sz="2800" i="1" dirty="0" err="1">
                <a:latin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nhiều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ngày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bản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khúc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hoàn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chỉnh</a:t>
            </a:r>
            <a:r>
              <a:rPr lang="en-US" sz="2800" i="1" dirty="0">
                <a:latin typeface="Times New Roman" panose="02020603050405020304" pitchFamily="18" charset="0"/>
                <a:cs typeface="Times New Roman" panose="02020603050405020304" pitchFamily="18" charset="0"/>
              </a:rPr>
              <a:t>. (7)Do </a:t>
            </a:r>
            <a:r>
              <a:rPr lang="en-US" sz="2800" i="1" dirty="0" err="1">
                <a:latin typeface="Times New Roman" panose="02020603050405020304" pitchFamily="18" charset="0"/>
                <a:cs typeface="Times New Roman" panose="02020603050405020304" pitchFamily="18" charset="0"/>
              </a:rPr>
              <a:t>đang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hoạt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động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quân</a:t>
            </a:r>
            <a:r>
              <a:rPr lang="en-US" sz="2800" i="1" dirty="0">
                <a:latin typeface="Times New Roman" panose="02020603050405020304" pitchFamily="18" charset="0"/>
                <a:cs typeface="Times New Roman" panose="02020603050405020304" pitchFamily="18" charset="0"/>
              </a:rPr>
              <a:t> ca”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bằng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danh</a:t>
            </a:r>
            <a:r>
              <a:rPr lang="en-US" sz="2800" i="1" dirty="0">
                <a:latin typeface="Times New Roman" panose="02020603050405020304" pitchFamily="18" charset="0"/>
                <a:cs typeface="Times New Roman" panose="02020603050405020304" pitchFamily="18" charset="0"/>
              </a:rPr>
              <a:t> Anh </a:t>
            </a:r>
            <a:r>
              <a:rPr lang="en-US" sz="2800" i="1" dirty="0" err="1">
                <a:latin typeface="Times New Roman" panose="02020603050405020304" pitchFamily="18" charset="0"/>
                <a:cs typeface="Times New Roman" panose="02020603050405020304" pitchFamily="18" charset="0"/>
              </a:rPr>
              <a:t>Thọ</a:t>
            </a:r>
            <a:r>
              <a:rPr lang="en-US" sz="2800"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(Theo </a:t>
            </a:r>
            <a:r>
              <a:rPr lang="en-US" dirty="0" err="1">
                <a:latin typeface="Times New Roman" panose="02020603050405020304" pitchFamily="18" charset="0"/>
                <a:cs typeface="Times New Roman" panose="02020603050405020304" pitchFamily="18" charset="0"/>
              </a:rPr>
              <a:t>Nguyễn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Thụy</a:t>
            </a:r>
            <a:r>
              <a:rPr lang="en-US" dirty="0">
                <a:latin typeface="Times New Roman" panose="02020603050405020304" pitchFamily="18" charset="0"/>
                <a:cs typeface="Times New Roman" panose="02020603050405020304" pitchFamily="18" charset="0"/>
              </a:rPr>
              <a:t> Kha</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Nhạc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Cao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quân</a:t>
            </a:r>
            <a:r>
              <a:rPr lang="en-US" i="1" dirty="0">
                <a:latin typeface="Times New Roman" panose="02020603050405020304" pitchFamily="18" charset="0"/>
                <a:cs typeface="Times New Roman" panose="02020603050405020304" pitchFamily="18" charset="0"/>
              </a:rPr>
              <a:t> ca”)</a:t>
            </a:r>
            <a:endParaRPr lang="en-US"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355164" y="6057781"/>
            <a:ext cx="11416731" cy="800219"/>
          </a:xfrm>
          <a:prstGeom prst="rect">
            <a:avLst/>
          </a:prstGeom>
          <a:noFill/>
          <a:ln w="9525">
            <a:solidFill>
              <a:srgbClr val="0070C0"/>
            </a:solidFill>
          </a:ln>
        </p:spPr>
        <p:txBody>
          <a:bodyPr wrap="square" rtlCol="0">
            <a:spAutoFit/>
          </a:bodyPr>
          <a:lstStyle/>
          <a:p>
            <a:r>
              <a:rPr lang="en-US" sz="2300" b="1" dirty="0" err="1">
                <a:solidFill>
                  <a:srgbClr val="C00000"/>
                </a:solidFill>
                <a:latin typeface="Times New Roman" panose="02020603050405020304" pitchFamily="18" charset="0"/>
                <a:cs typeface="Times New Roman" panose="02020603050405020304" pitchFamily="18" charset="0"/>
              </a:rPr>
              <a:t>Tìm</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các</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từ</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ngữ</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chuyên</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dùng</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trong</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lĩnh</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vực</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âm</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nhạc</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được</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sử</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dụng</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trong</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đoạn</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trích</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trên</a:t>
            </a:r>
            <a:r>
              <a:rPr lang="en-US" sz="2300" b="1" i="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Các</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từ</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ngữ</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đó</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phù</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hợp</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với</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đề</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tài</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tính</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chất</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và</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bạn</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đọc</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của</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bài</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viết</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như</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thế</a:t>
            </a:r>
            <a:r>
              <a:rPr lang="en-US" sz="2300" b="1" dirty="0">
                <a:solidFill>
                  <a:srgbClr val="C00000"/>
                </a:solidFill>
                <a:latin typeface="Times New Roman" panose="02020603050405020304" pitchFamily="18" charset="0"/>
                <a:cs typeface="Times New Roman" panose="02020603050405020304" pitchFamily="18" charset="0"/>
              </a:rPr>
              <a:t> </a:t>
            </a:r>
            <a:r>
              <a:rPr lang="en-US" sz="2300" b="1" dirty="0" err="1">
                <a:solidFill>
                  <a:srgbClr val="C00000"/>
                </a:solidFill>
                <a:latin typeface="Times New Roman" panose="02020603050405020304" pitchFamily="18" charset="0"/>
                <a:cs typeface="Times New Roman" panose="02020603050405020304" pitchFamily="18" charset="0"/>
              </a:rPr>
              <a:t>nào</a:t>
            </a:r>
            <a:r>
              <a:rPr lang="en-US" sz="2300" b="1" dirty="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287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p:tgtEl>
                                          <p:spTgt spid="10"/>
                                        </p:tgtEl>
                                        <p:attrNameLst>
                                          <p:attrName>ppt_x</p:attrName>
                                        </p:attrNameLst>
                                      </p:cBhvr>
                                      <p:tavLst>
                                        <p:tav tm="0">
                                          <p:val>
                                            <p:strVal val="#ppt_x-#ppt_w*1.125000"/>
                                          </p:val>
                                        </p:tav>
                                        <p:tav tm="100000">
                                          <p:val>
                                            <p:strVal val="#ppt_x"/>
                                          </p:val>
                                        </p:tav>
                                      </p:tavLst>
                                    </p:anim>
                                    <p:animEffect transition="in" filter="wipe(right)">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599" y="659873"/>
            <a:ext cx="7149805" cy="6370975"/>
          </a:xfrm>
          <a:prstGeom prst="rect">
            <a:avLst/>
          </a:prstGeom>
          <a:noFill/>
          <a:ln w="9525">
            <a:solidFill>
              <a:srgbClr val="0070C0"/>
            </a:solidFill>
          </a:ln>
        </p:spPr>
        <p:txBody>
          <a:bodyPr wrap="square" rtlCol="0">
            <a:spAutoFit/>
          </a:bodyPr>
          <a:lstStyle/>
          <a:p>
            <a:r>
              <a:rPr lang="it-IT" sz="2400" b="1" dirty="0">
                <a:latin typeface="Times New Roman" panose="02020603050405020304" pitchFamily="18" charset="0"/>
                <a:cs typeface="Times New Roman" panose="02020603050405020304" pitchFamily="18" charset="0"/>
              </a:rPr>
              <a:t>Bài tập 1</a:t>
            </a:r>
          </a:p>
          <a:p>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a:t>
            </a:r>
          </a:p>
          <a:p>
            <a:pPr algn="just"/>
            <a:r>
              <a:rPr lang="en-US" sz="2400" i="1" dirty="0">
                <a:latin typeface="Times New Roman" panose="02020603050405020304" pitchFamily="18" charset="0"/>
                <a:cs typeface="Times New Roman" panose="02020603050405020304" pitchFamily="18" charset="0"/>
              </a:rPr>
              <a:t>“(1)</a:t>
            </a:r>
            <a:r>
              <a:rPr lang="en-US" sz="2400" i="1" dirty="0" err="1">
                <a:latin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Văn</a:t>
            </a:r>
            <a:r>
              <a:rPr lang="en-US" sz="2400" i="1" dirty="0">
                <a:latin typeface="Times New Roman" panose="02020603050405020304" pitchFamily="18" charset="0"/>
                <a:cs typeface="Times New Roman" panose="02020603050405020304" pitchFamily="18" charset="0"/>
              </a:rPr>
              <a:t> Cao </a:t>
            </a:r>
            <a:r>
              <a:rPr lang="en-US" sz="2400" i="1" dirty="0" err="1">
                <a:latin typeface="Times New Roman" panose="02020603050405020304" pitchFamily="18" charset="0"/>
                <a:cs typeface="Times New Roman" panose="02020603050405020304" pitchFamily="18" charset="0"/>
              </a:rPr>
              <a:t>kể</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đêm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mùa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buốt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Nội</a:t>
            </a:r>
            <a:r>
              <a:rPr lang="en-US" sz="2400" i="1" dirty="0">
                <a:latin typeface="Times New Roman" panose="02020603050405020304" pitchFamily="18" charset="0"/>
                <a:cs typeface="Times New Roman" panose="02020603050405020304" pitchFamily="18" charset="0"/>
              </a:rPr>
              <a:t> 1944. (2)</a:t>
            </a:r>
            <a:r>
              <a:rPr lang="en-US" sz="2400" i="1" dirty="0" err="1">
                <a:latin typeface="Times New Roman" panose="02020603050405020304" pitchFamily="18" charset="0"/>
                <a:cs typeface="Times New Roman" panose="02020603050405020304" pitchFamily="18" charset="0"/>
              </a:rPr>
              <a:t>Buổi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dọc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đường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phố</a:t>
            </a:r>
            <a:r>
              <a:rPr lang="en-US" sz="2400" i="1" dirty="0">
                <a:latin typeface="Times New Roman" panose="02020603050405020304" pitchFamily="18" charset="0"/>
                <a:cs typeface="Times New Roman" panose="02020603050405020304" pitchFamily="18" charset="0"/>
              </a:rPr>
              <a:t> qua </a:t>
            </a:r>
            <a:r>
              <a:rPr lang="en-US" sz="2400" i="1" dirty="0" err="1">
                <a:latin typeface="Times New Roman" panose="02020603050405020304" pitchFamily="18" charset="0"/>
                <a:cs typeface="Times New Roman" panose="02020603050405020304" pitchFamily="18" charset="0"/>
              </a:rPr>
              <a:t>ga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Cỏ</a:t>
            </a:r>
            <a:r>
              <a:rPr lang="en-US" sz="2400" i="1" dirty="0">
                <a:latin typeface="Times New Roman" panose="02020603050405020304" pitchFamily="18" charset="0"/>
                <a:cs typeface="Times New Roman" panose="02020603050405020304" pitchFamily="18" charset="0"/>
              </a:rPr>
              <a:t> (nay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Nội</a:t>
            </a:r>
            <a:r>
              <a:rPr lang="en-US" sz="2400" i="1" dirty="0">
                <a:latin typeface="Times New Roman" panose="02020603050405020304" pitchFamily="18" charset="0"/>
                <a:cs typeface="Times New Roman" panose="02020603050405020304" pitchFamily="18" charset="0"/>
              </a:rPr>
              <a:t>), qua </a:t>
            </a:r>
            <a:r>
              <a:rPr lang="en-US" sz="2400" i="1" dirty="0" err="1">
                <a:latin typeface="Times New Roman" panose="02020603050405020304" pitchFamily="18" charset="0"/>
                <a:cs typeface="Times New Roman" panose="02020603050405020304" pitchFamily="18" charset="0"/>
              </a:rPr>
              <a:t>Hàng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rồi</a:t>
            </a:r>
            <a:r>
              <a:rPr lang="en-US" sz="2400" i="1" dirty="0">
                <a:latin typeface="Times New Roman" panose="02020603050405020304" pitchFamily="18" charset="0"/>
                <a:cs typeface="Times New Roman" panose="02020603050405020304" pitchFamily="18" charset="0"/>
              </a:rPr>
              <a:t> ra </a:t>
            </a:r>
            <a:r>
              <a:rPr lang="en-US" sz="2400" i="1" dirty="0" err="1">
                <a:latin typeface="Times New Roman" panose="02020603050405020304" pitchFamily="18" charset="0"/>
                <a:cs typeface="Times New Roman" panose="02020603050405020304" pitchFamily="18" charset="0"/>
              </a:rPr>
              <a:t>Bờ</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Hồ</a:t>
            </a:r>
            <a:r>
              <a:rPr lang="en-US" sz="2400" i="1" dirty="0">
                <a:latin typeface="Times New Roman" panose="02020603050405020304" pitchFamily="18" charset="0"/>
                <a:cs typeface="Times New Roman" panose="02020603050405020304" pitchFamily="18" charset="0"/>
              </a:rPr>
              <a:t>. (3)</a:t>
            </a:r>
            <a:r>
              <a:rPr lang="en-US" sz="2400" i="1" dirty="0" err="1">
                <a:latin typeface="Times New Roman" panose="02020603050405020304" pitchFamily="18" charset="0"/>
                <a:cs typeface="Times New Roman" panose="02020603050405020304" pitchFamily="18" charset="0"/>
              </a:rPr>
              <a:t>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vừa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vừa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ngẫm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tìm</a:t>
            </a:r>
            <a:r>
              <a:rPr lang="en-US" sz="2400" i="1" dirty="0">
                <a:latin typeface="Times New Roman" panose="02020603050405020304" pitchFamily="18" charset="0"/>
                <a:cs typeface="Times New Roman" panose="02020603050405020304" pitchFamily="18" charset="0"/>
              </a:rPr>
              <a:t> ý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bản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khúc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vừa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giao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nhiệm</a:t>
            </a:r>
            <a:r>
              <a:rPr lang="en-US" sz="2400" i="1" dirty="0">
                <a:latin typeface="Times New Roman" panose="02020603050405020304" pitchFamily="18" charset="0"/>
                <a:cs typeface="Times New Roman" panose="02020603050405020304" pitchFamily="18" charset="0"/>
              </a:rPr>
              <a:t>. (4)</a:t>
            </a:r>
            <a:r>
              <a:rPr lang="en-US" sz="2400" i="1" dirty="0" err="1">
                <a:latin typeface="Times New Roman" panose="02020603050405020304" pitchFamily="18" charset="0"/>
                <a:cs typeface="Times New Roman" panose="02020603050405020304" pitchFamily="18" charset="0"/>
              </a:rPr>
              <a:t>Hiện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thực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tốp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đói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từ</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thôn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tràn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chừng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tuổi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ngọn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lửa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tím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sẫm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bùng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hốc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mọi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(5)</a:t>
            </a:r>
            <a:r>
              <a:rPr lang="en-US" sz="2400" i="1" dirty="0" err="1">
                <a:latin typeface="Times New Roman" panose="02020603050405020304" pitchFamily="18" charset="0"/>
                <a:cs typeface="Times New Roman" panose="02020603050405020304" pitchFamily="18" charset="0"/>
              </a:rPr>
              <a:t>Đêm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căn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nhỏ</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số</a:t>
            </a:r>
            <a:r>
              <a:rPr lang="en-US" sz="2400" i="1" dirty="0">
                <a:latin typeface="Times New Roman" panose="02020603050405020304" pitchFamily="18" charset="0"/>
                <a:cs typeface="Times New Roman" panose="02020603050405020304" pitchFamily="18" charset="0"/>
              </a:rPr>
              <a:t> 171 </a:t>
            </a:r>
            <a:r>
              <a:rPr lang="en-US" sz="2400" i="1" dirty="0" err="1">
                <a:latin typeface="Times New Roman" panose="02020603050405020304" pitchFamily="18" charset="0"/>
                <a:cs typeface="Times New Roman" panose="02020603050405020304" pitchFamily="18" charset="0"/>
              </a:rPr>
              <a:t>phố</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Mông-gơ-răng</a:t>
            </a:r>
            <a:r>
              <a:rPr lang="en-US" sz="2400" i="1" dirty="0">
                <a:latin typeface="Times New Roman" panose="02020603050405020304" pitchFamily="18" charset="0"/>
                <a:cs typeface="Times New Roman" panose="02020603050405020304" pitchFamily="18" charset="0"/>
              </a:rPr>
              <a:t> (nay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45 </a:t>
            </a:r>
            <a:r>
              <a:rPr lang="en-US" sz="2400" i="1" dirty="0" err="1">
                <a:latin typeface="Times New Roman" panose="02020603050405020304" pitchFamily="18" charset="0"/>
                <a:cs typeface="Times New Roman" panose="02020603050405020304" pitchFamily="18" charset="0"/>
              </a:rPr>
              <a:t>Nguyễn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Thượng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Hiền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Văn</a:t>
            </a:r>
            <a:r>
              <a:rPr lang="en-US" sz="2400" i="1" dirty="0">
                <a:latin typeface="Times New Roman" panose="02020603050405020304" pitchFamily="18" charset="0"/>
                <a:cs typeface="Times New Roman" panose="02020603050405020304" pitchFamily="18" charset="0"/>
              </a:rPr>
              <a:t> Cao </a:t>
            </a:r>
            <a:r>
              <a:rPr lang="en-US" sz="2400" i="1" dirty="0" err="1">
                <a:latin typeface="Times New Roman" panose="02020603050405020304" pitchFamily="18" charset="0"/>
                <a:cs typeface="Times New Roman" panose="02020603050405020304" pitchFamily="18" charset="0"/>
              </a:rPr>
              <a:t>đã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viết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nốt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đầu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bản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khúc</a:t>
            </a:r>
            <a:r>
              <a:rPr lang="en-US" sz="2400" i="1" dirty="0">
                <a:latin typeface="Times New Roman" panose="02020603050405020304" pitchFamily="18" charset="0"/>
                <a:cs typeface="Times New Roman" panose="02020603050405020304" pitchFamily="18" charset="0"/>
              </a:rPr>
              <a:t>. (6)</a:t>
            </a:r>
            <a:r>
              <a:rPr lang="en-US" sz="2400" i="1" dirty="0" err="1">
                <a:latin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bản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khúc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báo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mới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hoàn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chỉnh</a:t>
            </a:r>
            <a:r>
              <a:rPr lang="en-US" sz="2400" i="1" dirty="0">
                <a:latin typeface="Times New Roman" panose="02020603050405020304" pitchFamily="18" charset="0"/>
                <a:cs typeface="Times New Roman" panose="02020603050405020304" pitchFamily="18" charset="0"/>
              </a:rPr>
              <a:t>. (7)Do </a:t>
            </a:r>
            <a:r>
              <a:rPr lang="en-US" sz="2400" i="1" dirty="0" err="1">
                <a:latin typeface="Times New Roman" panose="02020603050405020304" pitchFamily="18" charset="0"/>
                <a:cs typeface="Times New Roman" panose="02020603050405020304" pitchFamily="18" charset="0"/>
              </a:rPr>
              <a:t>đang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động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bí</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mật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quân</a:t>
            </a:r>
            <a:r>
              <a:rPr lang="en-US" sz="2400" i="1" dirty="0">
                <a:latin typeface="Times New Roman" panose="02020603050405020304" pitchFamily="18" charset="0"/>
                <a:cs typeface="Times New Roman" panose="02020603050405020304" pitchFamily="18" charset="0"/>
              </a:rPr>
              <a:t> ca”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ghi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mật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danh</a:t>
            </a:r>
            <a:r>
              <a:rPr lang="en-US" sz="2400" i="1" dirty="0">
                <a:latin typeface="Times New Roman" panose="02020603050405020304" pitchFamily="18" charset="0"/>
                <a:cs typeface="Times New Roman" panose="02020603050405020304" pitchFamily="18" charset="0"/>
              </a:rPr>
              <a:t> Anh </a:t>
            </a:r>
            <a:r>
              <a:rPr lang="en-US" sz="2400" i="1" dirty="0" err="1">
                <a:latin typeface="Times New Roman" panose="02020603050405020304" pitchFamily="18" charset="0"/>
                <a:cs typeface="Times New Roman" panose="02020603050405020304" pitchFamily="18" charset="0"/>
              </a:rPr>
              <a:t>Thọ</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251405" y="577471"/>
            <a:ext cx="4838995" cy="6001643"/>
          </a:xfrm>
          <a:prstGeom prst="rect">
            <a:avLst/>
          </a:prstGeom>
          <a:noFill/>
          <a:ln w="9525">
            <a:solidFill>
              <a:srgbClr val="0070C0"/>
            </a:solidFill>
          </a:ln>
        </p:spPr>
        <p:txBody>
          <a:bodyPr wrap="square" rtlCol="0">
            <a:spAutoFit/>
          </a:bodyPr>
          <a:lstStyle/>
          <a:p>
            <a:pPr algn="just"/>
            <a:r>
              <a:rPr lang="it-IT" sz="2400" b="1" i="1" u="sng" dirty="0">
                <a:latin typeface="Times New Roman" panose="02020603050405020304" pitchFamily="18" charset="0"/>
                <a:cs typeface="Times New Roman" panose="02020603050405020304" pitchFamily="18" charset="0"/>
              </a:rPr>
              <a:t>Định hướng</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1. -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lĩnh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hành</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khúc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nhạc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sĩ</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Văn</a:t>
            </a:r>
            <a:r>
              <a:rPr lang="en-US" sz="2400" b="1" i="1" dirty="0">
                <a:solidFill>
                  <a:srgbClr val="C00000"/>
                </a:solidFill>
                <a:latin typeface="Times New Roman" panose="02020603050405020304" pitchFamily="18" charset="0"/>
                <a:cs typeface="Times New Roman" panose="02020603050405020304" pitchFamily="18" charset="0"/>
              </a:rPr>
              <a:t> Cao, </a:t>
            </a:r>
            <a:r>
              <a:rPr lang="en-US" sz="2400" b="1" i="1" dirty="0" err="1">
                <a:solidFill>
                  <a:srgbClr val="C00000"/>
                </a:solidFill>
                <a:latin typeface="Times New Roman" panose="02020603050405020304" pitchFamily="18" charset="0"/>
                <a:cs typeface="Times New Roman" panose="02020603050405020304" pitchFamily="18" charset="0"/>
              </a:rPr>
              <a:t>nốt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nhạc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Tiến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quân</a:t>
            </a:r>
            <a:r>
              <a:rPr lang="en-US" sz="2400" b="1" i="1" dirty="0">
                <a:solidFill>
                  <a:srgbClr val="C00000"/>
                </a:solidFill>
                <a:latin typeface="Times New Roman" panose="02020603050405020304" pitchFamily="18" charset="0"/>
                <a:cs typeface="Times New Roman" panose="02020603050405020304" pitchFamily="18" charset="0"/>
              </a:rPr>
              <a:t> ca</a:t>
            </a:r>
            <a:endParaRPr lang="en-US" sz="2400" b="1" dirty="0">
              <a:solidFill>
                <a:srgbClr val="C00000"/>
              </a:solidFill>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ca”)</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gũi</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lĩnh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miền</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0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right)">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ppt_x</p:attrName>
                                        </p:attrNameLst>
                                      </p:cBhvr>
                                      <p:tavLst>
                                        <p:tav tm="0">
                                          <p:val>
                                            <p:strVal val="#ppt_x-#ppt_w*1.125000"/>
                                          </p:val>
                                        </p:tav>
                                        <p:tav tm="100000">
                                          <p:val>
                                            <p:strVal val="#ppt_x"/>
                                          </p:val>
                                        </p:tav>
                                      </p:tavLst>
                                    </p:anim>
                                    <p:animEffect transition="in" filter="wipe(right)">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17696" y="285515"/>
            <a:ext cx="2733709" cy="523220"/>
          </a:xfrm>
          <a:prstGeom prst="rect">
            <a:avLst/>
          </a:prstGeom>
          <a:noFill/>
          <a:ln w="9525">
            <a:noFill/>
          </a:ln>
        </p:spPr>
        <p:txBody>
          <a:bodyPr wrap="square" rtlCol="0">
            <a:spAutoFit/>
          </a:bodyPr>
          <a:lstStyle/>
          <a:p>
            <a:pPr algn="ctr"/>
            <a:r>
              <a:rPr lang="en-US" sz="2800" b="1">
                <a:solidFill>
                  <a:srgbClr val="0000FF"/>
                </a:solidFill>
                <a:latin typeface="Times New Roman" panose="02020603050405020304" pitchFamily="18" charset="0"/>
                <a:cs typeface="Times New Roman" panose="02020603050405020304" pitchFamily="18" charset="0"/>
              </a:rPr>
              <a:t>LUYỆN TẬP</a:t>
            </a:r>
          </a:p>
        </p:txBody>
      </p:sp>
      <p:sp>
        <p:nvSpPr>
          <p:cNvPr id="8" name="TextBox 7"/>
          <p:cNvSpPr txBox="1"/>
          <p:nvPr/>
        </p:nvSpPr>
        <p:spPr>
          <a:xfrm>
            <a:off x="888447" y="907932"/>
            <a:ext cx="10530919" cy="1384995"/>
          </a:xfrm>
          <a:prstGeom prst="rect">
            <a:avLst/>
          </a:prstGeom>
          <a:noFill/>
          <a:ln w="9525">
            <a:solidFill>
              <a:srgbClr val="0070C0"/>
            </a:solidFill>
          </a:ln>
        </p:spPr>
        <p:txBody>
          <a:bodyPr wrap="square" rtlCol="0">
            <a:spAutoFit/>
          </a:bodyPr>
          <a:lstStyle/>
          <a:p>
            <a:r>
              <a:rPr lang="en-US" sz="2800" b="1">
                <a:latin typeface="Times New Roman" panose="02020603050405020304" pitchFamily="18" charset="0"/>
                <a:cs typeface="Times New Roman" panose="02020603050405020304" pitchFamily="18" charset="0"/>
              </a:rPr>
              <a:t>Bài tập 2.</a:t>
            </a:r>
            <a:r>
              <a:rPr lang="en-US" sz="2800">
                <a:latin typeface="Times New Roman" panose="02020603050405020304" pitchFamily="18" charset="0"/>
                <a:cs typeface="Times New Roman" panose="02020603050405020304" pitchFamily="18" charset="0"/>
              </a:rPr>
              <a:t> (Bài tập 4 sgk/98) Viết một đoạn văn ngắn (khoảng 4 – 5 dòng) nói về cảm xúc của em khi xem một buổi biểu diễn văn nghệ hoặc một cuộc thi thể thao.</a:t>
            </a:r>
          </a:p>
        </p:txBody>
      </p:sp>
      <p:sp>
        <p:nvSpPr>
          <p:cNvPr id="10" name="TextBox 9"/>
          <p:cNvSpPr txBox="1"/>
          <p:nvPr/>
        </p:nvSpPr>
        <p:spPr>
          <a:xfrm>
            <a:off x="888447" y="2435405"/>
            <a:ext cx="4970095" cy="3108543"/>
          </a:xfrm>
          <a:prstGeom prst="rect">
            <a:avLst/>
          </a:prstGeom>
          <a:noFill/>
          <a:ln w="9525">
            <a:solidFill>
              <a:srgbClr val="0070C0"/>
            </a:solidFill>
          </a:ln>
        </p:spPr>
        <p:txBody>
          <a:bodyPr wrap="square" rtlCol="0">
            <a:spAutoFit/>
          </a:bodyPr>
          <a:lstStyle/>
          <a:p>
            <a:r>
              <a:rPr lang="it-IT" sz="2800" b="1" i="1" u="sng">
                <a:latin typeface="Times New Roman" panose="02020603050405020304" pitchFamily="18" charset="0"/>
                <a:cs typeface="Times New Roman" panose="02020603050405020304" pitchFamily="18" charset="0"/>
              </a:rPr>
              <a:t>Định hướng</a:t>
            </a:r>
            <a:endParaRPr lang="en-US" sz="2800">
              <a:latin typeface="Times New Roman" panose="02020603050405020304" pitchFamily="18" charset="0"/>
              <a:cs typeface="Times New Roman" panose="02020603050405020304" pitchFamily="18" charset="0"/>
            </a:endParaRPr>
          </a:p>
          <a:p>
            <a:r>
              <a:rPr lang="it-IT" sz="2800">
                <a:latin typeface="Times New Roman" panose="02020603050405020304" pitchFamily="18" charset="0"/>
                <a:cs typeface="Times New Roman" panose="02020603050405020304" pitchFamily="18" charset="0"/>
              </a:rPr>
              <a:t>*Hình thức</a:t>
            </a:r>
            <a:endParaRPr lang="en-US" sz="2800">
              <a:latin typeface="Times New Roman" panose="02020603050405020304" pitchFamily="18" charset="0"/>
              <a:cs typeface="Times New Roman" panose="02020603050405020304" pitchFamily="18" charset="0"/>
            </a:endParaRPr>
          </a:p>
          <a:p>
            <a:r>
              <a:rPr lang="it-IT" sz="2800">
                <a:latin typeface="Times New Roman" panose="02020603050405020304" pitchFamily="18" charset="0"/>
                <a:cs typeface="Times New Roman" panose="02020603050405020304" pitchFamily="18" charset="0"/>
              </a:rPr>
              <a:t>- đoạn văn </a:t>
            </a:r>
            <a:r>
              <a:rPr lang="en-US" sz="2800">
                <a:latin typeface="Times New Roman" panose="02020603050405020304" pitchFamily="18" charset="0"/>
                <a:cs typeface="Times New Roman" panose="02020603050405020304" pitchFamily="18" charset="0"/>
              </a:rPr>
              <a:t>(khoảng 4 – 5 dòng)</a:t>
            </a:r>
          </a:p>
          <a:p>
            <a:r>
              <a:rPr lang="en-US" sz="2800">
                <a:latin typeface="Times New Roman" panose="02020603050405020304" pitchFamily="18" charset="0"/>
                <a:cs typeface="Times New Roman" panose="02020603050405020304" pitchFamily="18" charset="0"/>
              </a:rPr>
              <a:t>- mạch lạc, lời văn trong sáng, tự nhiên, giàu cảm xúc</a:t>
            </a:r>
          </a:p>
          <a:p>
            <a:endParaRPr lang="en-US" sz="2800">
              <a:latin typeface="Times New Roman" panose="02020603050405020304" pitchFamily="18" charset="0"/>
              <a:cs typeface="Times New Roman" panose="02020603050405020304" pitchFamily="18" charset="0"/>
            </a:endParaRPr>
          </a:p>
          <a:p>
            <a:endParaRPr lang="en-US" sz="2800">
              <a:latin typeface="Times New Roman" panose="02020603050405020304" pitchFamily="18" charset="0"/>
              <a:cs typeface="Times New Roman" panose="02020603050405020304" pitchFamily="18" charset="0"/>
            </a:endParaRPr>
          </a:p>
        </p:txBody>
      </p:sp>
      <p:sp>
        <p:nvSpPr>
          <p:cNvPr id="9" name="TextBox 8"/>
          <p:cNvSpPr txBox="1"/>
          <p:nvPr/>
        </p:nvSpPr>
        <p:spPr>
          <a:xfrm>
            <a:off x="5910558" y="2435405"/>
            <a:ext cx="5508807" cy="3108543"/>
          </a:xfrm>
          <a:prstGeom prst="rect">
            <a:avLst/>
          </a:prstGeom>
          <a:noFill/>
          <a:ln w="9525">
            <a:solidFill>
              <a:srgbClr val="0070C0"/>
            </a:solidFill>
          </a:ln>
        </p:spPr>
        <p:txBody>
          <a:bodyPr wrap="square" rtlCol="0">
            <a:spAutoFit/>
          </a:bodyPr>
          <a:lstStyle/>
          <a:p>
            <a:r>
              <a:rPr lang="en-US" sz="2800">
                <a:latin typeface="Times New Roman" panose="02020603050405020304" pitchFamily="18" charset="0"/>
                <a:cs typeface="Times New Roman" panose="02020603050405020304" pitchFamily="18" charset="0"/>
              </a:rPr>
              <a:t>*Nội dung</a:t>
            </a:r>
          </a:p>
          <a:p>
            <a:r>
              <a:rPr lang="en-US" sz="2800">
                <a:latin typeface="Times New Roman" panose="02020603050405020304" pitchFamily="18" charset="0"/>
                <a:cs typeface="Times New Roman" panose="02020603050405020304" pitchFamily="18" charset="0"/>
              </a:rPr>
              <a:t>- Cảm xúc: thích thú, xúc động</a:t>
            </a:r>
          </a:p>
          <a:p>
            <a:r>
              <a:rPr lang="en-US" sz="2800">
                <a:latin typeface="Times New Roman" panose="02020603050405020304" pitchFamily="18" charset="0"/>
                <a:cs typeface="Times New Roman" panose="02020603050405020304" pitchFamily="18" charset="0"/>
              </a:rPr>
              <a:t>- Lí do: </a:t>
            </a:r>
          </a:p>
          <a:p>
            <a:r>
              <a:rPr lang="en-US" sz="2800">
                <a:latin typeface="Times New Roman" panose="02020603050405020304" pitchFamily="18" charset="0"/>
                <a:cs typeface="Times New Roman" panose="02020603050405020304" pitchFamily="18" charset="0"/>
              </a:rPr>
              <a:t>+ Nội dung buổi biểu diễn</a:t>
            </a:r>
          </a:p>
          <a:p>
            <a:r>
              <a:rPr lang="en-US" sz="2800">
                <a:latin typeface="Times New Roman" panose="02020603050405020304" pitchFamily="18" charset="0"/>
                <a:cs typeface="Times New Roman" panose="02020603050405020304" pitchFamily="18" charset="0"/>
              </a:rPr>
              <a:t>+ Phong cách biểu diễn của nghệ sĩ</a:t>
            </a:r>
          </a:p>
          <a:p>
            <a:r>
              <a:rPr lang="en-US" sz="2800">
                <a:latin typeface="Times New Roman" panose="02020603050405020304" pitchFamily="18" charset="0"/>
                <a:cs typeface="Times New Roman" panose="02020603050405020304" pitchFamily="18" charset="0"/>
              </a:rPr>
              <a:t>+ Trang trí sân khấu</a:t>
            </a:r>
          </a:p>
          <a:p>
            <a:r>
              <a:rPr lang="en-US" sz="28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899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p:tgtEl>
                                          <p:spTgt spid="10"/>
                                        </p:tgtEl>
                                        <p:attrNameLst>
                                          <p:attrName>ppt_x</p:attrName>
                                        </p:attrNameLst>
                                      </p:cBhvr>
                                      <p:tavLst>
                                        <p:tav tm="0">
                                          <p:val>
                                            <p:strVal val="#ppt_x-#ppt_w*1.125000"/>
                                          </p:val>
                                        </p:tav>
                                        <p:tav tm="100000">
                                          <p:val>
                                            <p:strVal val="#ppt_x"/>
                                          </p:val>
                                        </p:tav>
                                      </p:tavLst>
                                    </p:anim>
                                    <p:animEffect transition="in" filter="wipe(right)">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p:tgtEl>
                                          <p:spTgt spid="9"/>
                                        </p:tgtEl>
                                        <p:attrNameLst>
                                          <p:attrName>ppt_x</p:attrName>
                                        </p:attrNameLst>
                                      </p:cBhvr>
                                      <p:tavLst>
                                        <p:tav tm="0">
                                          <p:val>
                                            <p:strVal val="#ppt_x-#ppt_w*1.125000"/>
                                          </p:val>
                                        </p:tav>
                                        <p:tav tm="100000">
                                          <p:val>
                                            <p:strVal val="#ppt_x"/>
                                          </p:val>
                                        </p:tav>
                                      </p:tavLst>
                                    </p:anim>
                                    <p:animEffect transition="in" filter="wipe(right)">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a:stretch>
            <a:fillRect/>
          </a:stretch>
        </p:blipFill>
        <p:spPr>
          <a:xfrm>
            <a:off x="0" y="0"/>
            <a:ext cx="10439085" cy="6858000"/>
          </a:xfrm>
          <a:prstGeom prst="rect">
            <a:avLst/>
          </a:prstGeom>
        </p:spPr>
      </p:pic>
      <p:sp>
        <p:nvSpPr>
          <p:cNvPr id="3" name="TextBox 2"/>
          <p:cNvSpPr txBox="1"/>
          <p:nvPr/>
        </p:nvSpPr>
        <p:spPr>
          <a:xfrm>
            <a:off x="3785191" y="2367171"/>
            <a:ext cx="5139641" cy="2123658"/>
          </a:xfrm>
          <a:prstGeom prst="rect">
            <a:avLst/>
          </a:prstGeom>
          <a:noFill/>
        </p:spPr>
        <p:txBody>
          <a:bodyPr wrap="square" rtlCol="0">
            <a:spAutoFit/>
          </a:bodyPr>
          <a:lstStyle/>
          <a:p>
            <a:pPr algn="ctr"/>
            <a:r>
              <a:rPr lang="en-US" sz="6600" b="1">
                <a:solidFill>
                  <a:srgbClr val="FFC000"/>
                </a:solidFill>
                <a:effectLst>
                  <a:outerShdw blurRad="38100" dist="38100" dir="2700000" algn="tl">
                    <a:srgbClr val="000000">
                      <a:alpha val="43137"/>
                    </a:srgbClr>
                  </a:outerShdw>
                </a:effectLst>
              </a:rPr>
              <a:t>TRÂN TRỌNG CẢM ƠN</a:t>
            </a:r>
            <a:endParaRPr lang="en-US" sz="660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6842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702579" y="700944"/>
          <a:ext cx="10897545" cy="5993121"/>
        </p:xfrm>
        <a:graphic>
          <a:graphicData uri="http://schemas.openxmlformats.org/drawingml/2006/table">
            <a:tbl>
              <a:tblPr firstRow="1" firstCol="1" bandRow="1">
                <a:tableStyleId>{5C22544A-7EE6-4342-B048-85BDC9FD1C3A}</a:tableStyleId>
              </a:tblPr>
              <a:tblGrid>
                <a:gridCol w="1567615">
                  <a:extLst>
                    <a:ext uri="{9D8B030D-6E8A-4147-A177-3AD203B41FA5}">
                      <a16:colId xmlns:a16="http://schemas.microsoft.com/office/drawing/2014/main" val="4220469990"/>
                    </a:ext>
                  </a:extLst>
                </a:gridCol>
                <a:gridCol w="2408136">
                  <a:extLst>
                    <a:ext uri="{9D8B030D-6E8A-4147-A177-3AD203B41FA5}">
                      <a16:colId xmlns:a16="http://schemas.microsoft.com/office/drawing/2014/main" val="1459969872"/>
                    </a:ext>
                  </a:extLst>
                </a:gridCol>
                <a:gridCol w="1446028">
                  <a:extLst>
                    <a:ext uri="{9D8B030D-6E8A-4147-A177-3AD203B41FA5}">
                      <a16:colId xmlns:a16="http://schemas.microsoft.com/office/drawing/2014/main" val="3197849844"/>
                    </a:ext>
                  </a:extLst>
                </a:gridCol>
                <a:gridCol w="1818167">
                  <a:extLst>
                    <a:ext uri="{9D8B030D-6E8A-4147-A177-3AD203B41FA5}">
                      <a16:colId xmlns:a16="http://schemas.microsoft.com/office/drawing/2014/main" val="4026319412"/>
                    </a:ext>
                  </a:extLst>
                </a:gridCol>
                <a:gridCol w="1460608">
                  <a:extLst>
                    <a:ext uri="{9D8B030D-6E8A-4147-A177-3AD203B41FA5}">
                      <a16:colId xmlns:a16="http://schemas.microsoft.com/office/drawing/2014/main" val="2350370006"/>
                    </a:ext>
                  </a:extLst>
                </a:gridCol>
                <a:gridCol w="2196991">
                  <a:extLst>
                    <a:ext uri="{9D8B030D-6E8A-4147-A177-3AD203B41FA5}">
                      <a16:colId xmlns:a16="http://schemas.microsoft.com/office/drawing/2014/main" val="1335027796"/>
                    </a:ext>
                  </a:extLst>
                </a:gridCol>
              </a:tblGrid>
              <a:tr h="434633">
                <a:tc rowSpan="2">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Văn bản</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 </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Từ ngữ</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Đặc điểm, tính chất</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14141046"/>
                  </a:ext>
                </a:extLst>
              </a:tr>
              <a:tr h="469215">
                <a:tc vMerge="1">
                  <a:txBody>
                    <a:bodyPr/>
                    <a:lstStyle/>
                    <a:p>
                      <a:pPr marL="0" marR="0">
                        <a:spcBef>
                          <a:spcPts val="0"/>
                        </a:spcBef>
                        <a:spcAft>
                          <a:spcPts val="0"/>
                        </a:spcAft>
                      </a:pP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a:spcBef>
                          <a:spcPts val="0"/>
                        </a:spcBef>
                        <a:spcAft>
                          <a:spcPts val="0"/>
                        </a:spcAft>
                      </a:pP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Đề tài</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Chủ đề</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Tính chất</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Đối tượng độc giả</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0592853"/>
                  </a:ext>
                </a:extLst>
              </a:tr>
              <a:tr h="2318617">
                <a:tc>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“Phạm Tuyên và ca khúc mừng chiến thắng”</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nhạc phẩm, bài hát, cánh nhạc sĩ, bản hợp xướng,…</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phù hợp với đề tài (về văn hóa)</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thể hiện rõ chủ đề (quá trình sáng tác bài hát)</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trang trọng, gần gũi</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solidFill>
                            <a:schemeClr val="dk1"/>
                          </a:solidFill>
                          <a:effectLst/>
                          <a:latin typeface="Times New Roman" panose="02020603050405020304" pitchFamily="18" charset="0"/>
                          <a:ea typeface="+mn-ea"/>
                          <a:cs typeface="Times New Roman" panose="02020603050405020304" pitchFamily="18" charset="0"/>
                        </a:rPr>
                        <a:t>phù hợp với đối tượng độc giả làm nghệ thuật trong lĩnh vực âm nhạc và đối tượng khác thuộc nhiều lứa tuổi, ngành nghề, tầng lớp, vùng miền,…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7532650"/>
                  </a:ext>
                </a:extLst>
              </a:tr>
              <a:tr h="2346073">
                <a:tc>
                  <a:txBody>
                    <a:bodyPr/>
                    <a:lstStyle/>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“Điều gì giúp bóng đá Việt Nam chiến thắng?”</a:t>
                      </a:r>
                    </a:p>
                    <a:p>
                      <a:pPr marL="0" marR="0" algn="ctr">
                        <a:spcBef>
                          <a:spcPts val="0"/>
                        </a:spcBef>
                        <a:spcAft>
                          <a:spcPts val="0"/>
                        </a:spcAft>
                      </a:pPr>
                      <a:r>
                        <a:rPr lang="en-US" sz="2000">
                          <a:solidFill>
                            <a:srgbClr val="0000FF"/>
                          </a:solidFill>
                          <a:effectLst/>
                          <a:latin typeface="Times New Roman" panose="02020603050405020304" pitchFamily="18" charset="0"/>
                          <a:cs typeface="Times New Roman" panose="02020603050405020304" pitchFamily="18" charset="0"/>
                        </a:rPr>
                        <a:t> </a:t>
                      </a:r>
                      <a:endParaRPr lang="en-US" sz="20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bóng đá Việt Nam, “thống trị”, đội tuyển bóng đá nam, vô địch AFF Cup, thi đấu, sân đấu, khát khao, quyết tâm giành chiến thắng,…</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phù hợp với đề tài (về văn hóa)</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thể hiện rõ chủ đề (nguyên nhân chiến thắng của bóng đá Việt Nam)</a:t>
                      </a:r>
                    </a:p>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tươi vui, sôi nổi, tự hào</a:t>
                      </a:r>
                    </a:p>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phù hợp với đối tượng độc giả là người hâm mộ, yêu thích thể thao</a:t>
                      </a:r>
                    </a:p>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77" marR="582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8307509"/>
                  </a:ext>
                </a:extLst>
              </a:tr>
            </a:tbl>
          </a:graphicData>
        </a:graphic>
      </p:graphicFrame>
      <p:sp>
        <p:nvSpPr>
          <p:cNvPr id="6" name="TextBox 5"/>
          <p:cNvSpPr txBox="1"/>
          <p:nvPr/>
        </p:nvSpPr>
        <p:spPr>
          <a:xfrm>
            <a:off x="4206884" y="200389"/>
            <a:ext cx="3958921" cy="523220"/>
          </a:xfrm>
          <a:prstGeom prst="rect">
            <a:avLst/>
          </a:prstGeom>
          <a:noFill/>
          <a:ln w="9525">
            <a:noFill/>
          </a:ln>
        </p:spPr>
        <p:txBody>
          <a:bodyPr wrap="square" rtlCol="0">
            <a:spAutoFit/>
          </a:bodyPr>
          <a:lstStyle/>
          <a:p>
            <a:r>
              <a:rPr lang="en-US" sz="2800" b="1">
                <a:solidFill>
                  <a:srgbClr val="0000FF"/>
                </a:solidFill>
                <a:latin typeface="Times New Roman" panose="02020603050405020304" pitchFamily="18" charset="0"/>
                <a:cs typeface="Times New Roman" panose="02020603050405020304" pitchFamily="18" charset="0"/>
              </a:rPr>
              <a:t>LỰA CHỌN TỪ NGỮ</a:t>
            </a:r>
            <a:endParaRPr lang="en-US" sz="280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31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53907" y="464199"/>
            <a:ext cx="3203936" cy="584775"/>
          </a:xfrm>
          <a:prstGeom prst="rect">
            <a:avLst/>
          </a:prstGeom>
          <a:noFill/>
          <a:ln w="9525">
            <a:solidFill>
              <a:srgbClr val="0070C0"/>
            </a:solidFill>
          </a:ln>
        </p:spPr>
        <p:txBody>
          <a:bodyPr wrap="square" rtlCol="0">
            <a:spAutoFit/>
          </a:bodyPr>
          <a:lstStyle/>
          <a:p>
            <a:pPr algn="ctr"/>
            <a:r>
              <a:rPr lang="en-US" sz="3200" b="1">
                <a:solidFill>
                  <a:srgbClr val="0000FF"/>
                </a:solidFill>
                <a:latin typeface="Times New Roman" panose="02020603050405020304" pitchFamily="18" charset="0"/>
                <a:cs typeface="Times New Roman" panose="02020603050405020304" pitchFamily="18" charset="0"/>
              </a:rPr>
              <a:t>GHI NHỚ 1</a:t>
            </a:r>
          </a:p>
        </p:txBody>
      </p:sp>
      <p:sp>
        <p:nvSpPr>
          <p:cNvPr id="8" name="TextBox 7"/>
          <p:cNvSpPr txBox="1"/>
          <p:nvPr/>
        </p:nvSpPr>
        <p:spPr>
          <a:xfrm>
            <a:off x="2860151" y="1288912"/>
            <a:ext cx="6974958" cy="1077218"/>
          </a:xfrm>
          <a:prstGeom prst="rect">
            <a:avLst/>
          </a:prstGeom>
          <a:noFill/>
          <a:ln w="9525">
            <a:solidFill>
              <a:srgbClr val="0070C0"/>
            </a:solidFill>
          </a:ln>
        </p:spPr>
        <p:txBody>
          <a:bodyPr wrap="square" rtlCol="0">
            <a:spAutoFit/>
          </a:bodyPr>
          <a:lstStyle/>
          <a:p>
            <a:pPr algn="ctr"/>
            <a:r>
              <a:rPr lang="en-US" sz="3200" b="1">
                <a:latin typeface="Times New Roman" panose="02020603050405020304" pitchFamily="18" charset="0"/>
                <a:cs typeface="Times New Roman" panose="02020603050405020304" pitchFamily="18" charset="0"/>
              </a:rPr>
              <a:t>Dùng từ ngữ phải phù hợp với yêu cầu thể hiện nghĩa của văn bản. </a:t>
            </a:r>
          </a:p>
        </p:txBody>
      </p:sp>
      <p:sp>
        <p:nvSpPr>
          <p:cNvPr id="10" name="TextBox 9"/>
          <p:cNvSpPr txBox="1"/>
          <p:nvPr/>
        </p:nvSpPr>
        <p:spPr>
          <a:xfrm>
            <a:off x="332008" y="2605905"/>
            <a:ext cx="3452037" cy="1077218"/>
          </a:xfrm>
          <a:prstGeom prst="rect">
            <a:avLst/>
          </a:prstGeom>
          <a:noFill/>
          <a:ln w="9525">
            <a:solidFill>
              <a:srgbClr val="0070C0"/>
            </a:solidFill>
          </a:ln>
        </p:spPr>
        <p:txBody>
          <a:bodyPr wrap="square" rtlCol="0">
            <a:spAutoFit/>
          </a:bodyPr>
          <a:lstStyle/>
          <a:p>
            <a:pPr algn="ctr"/>
            <a:r>
              <a:rPr lang="en-US" sz="3200">
                <a:latin typeface="Times New Roman" panose="02020603050405020304" pitchFamily="18" charset="0"/>
                <a:cs typeface="Times New Roman" panose="02020603050405020304" pitchFamily="18" charset="0"/>
              </a:rPr>
              <a:t>phù hợp với </a:t>
            </a:r>
            <a:r>
              <a:rPr lang="en-US" sz="3200" b="1">
                <a:latin typeface="Times New Roman" panose="02020603050405020304" pitchFamily="18" charset="0"/>
                <a:cs typeface="Times New Roman" panose="02020603050405020304" pitchFamily="18" charset="0"/>
              </a:rPr>
              <a:t>đề tài</a:t>
            </a:r>
            <a:r>
              <a:rPr lang="en-US" sz="3200">
                <a:latin typeface="Times New Roman" panose="02020603050405020304" pitchFamily="18" charset="0"/>
                <a:cs typeface="Times New Roman" panose="02020603050405020304" pitchFamily="18" charset="0"/>
              </a:rPr>
              <a:t> của văn bản </a:t>
            </a: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4146694" y="2605905"/>
            <a:ext cx="3870251" cy="1077218"/>
          </a:xfrm>
          <a:prstGeom prst="rect">
            <a:avLst/>
          </a:prstGeom>
          <a:noFill/>
          <a:ln w="9525">
            <a:solidFill>
              <a:srgbClr val="0070C0"/>
            </a:solidFill>
          </a:ln>
        </p:spPr>
        <p:txBody>
          <a:bodyPr wrap="square" rtlCol="0">
            <a:spAutoFit/>
          </a:bodyPr>
          <a:lstStyle/>
          <a:p>
            <a:r>
              <a:rPr lang="en-US" sz="3200">
                <a:latin typeface="Times New Roman" panose="02020603050405020304" pitchFamily="18" charset="0"/>
                <a:cs typeface="Times New Roman" panose="02020603050405020304" pitchFamily="18" charset="0"/>
              </a:rPr>
              <a:t>phù hợp với </a:t>
            </a:r>
            <a:r>
              <a:rPr lang="en-US" sz="3200" b="1">
                <a:latin typeface="Times New Roman" panose="02020603050405020304" pitchFamily="18" charset="0"/>
                <a:cs typeface="Times New Roman" panose="02020603050405020304" pitchFamily="18" charset="0"/>
              </a:rPr>
              <a:t>tính chất của loại văn bản</a:t>
            </a:r>
            <a:endParaRPr lang="en-US" sz="3200">
              <a:latin typeface="Times New Roman" panose="02020603050405020304" pitchFamily="18" charset="0"/>
              <a:cs typeface="Times New Roman" panose="02020603050405020304" pitchFamily="18" charset="0"/>
            </a:endParaRPr>
          </a:p>
        </p:txBody>
      </p:sp>
      <p:sp>
        <p:nvSpPr>
          <p:cNvPr id="12" name="TextBox 11"/>
          <p:cNvSpPr txBox="1"/>
          <p:nvPr/>
        </p:nvSpPr>
        <p:spPr>
          <a:xfrm>
            <a:off x="8393873" y="2605905"/>
            <a:ext cx="3469759" cy="1077218"/>
          </a:xfrm>
          <a:prstGeom prst="rect">
            <a:avLst/>
          </a:prstGeom>
          <a:noFill/>
          <a:ln w="9525">
            <a:solidFill>
              <a:srgbClr val="0070C0"/>
            </a:solidFill>
          </a:ln>
        </p:spPr>
        <p:txBody>
          <a:bodyPr wrap="square" rtlCol="0">
            <a:spAutoFit/>
          </a:bodyPr>
          <a:lstStyle/>
          <a:p>
            <a:r>
              <a:rPr lang="en-US" sz="3200">
                <a:latin typeface="Times New Roman" panose="02020603050405020304" pitchFamily="18" charset="0"/>
                <a:cs typeface="Times New Roman" panose="02020603050405020304" pitchFamily="18" charset="0"/>
              </a:rPr>
              <a:t>phù hợp với </a:t>
            </a:r>
            <a:r>
              <a:rPr lang="en-US" sz="3200" b="1">
                <a:latin typeface="Times New Roman" panose="02020603050405020304" pitchFamily="18" charset="0"/>
                <a:cs typeface="Times New Roman" panose="02020603050405020304" pitchFamily="18" charset="0"/>
              </a:rPr>
              <a:t>bạn đọc</a:t>
            </a:r>
            <a:endParaRPr lang="en-US" sz="3200">
              <a:latin typeface="Times New Roman" panose="02020603050405020304" pitchFamily="18" charset="0"/>
              <a:cs typeface="Times New Roman" panose="02020603050405020304" pitchFamily="18" charset="0"/>
            </a:endParaRPr>
          </a:p>
        </p:txBody>
      </p:sp>
      <p:sp>
        <p:nvSpPr>
          <p:cNvPr id="13" name="TextBox 12"/>
          <p:cNvSpPr txBox="1"/>
          <p:nvPr/>
        </p:nvSpPr>
        <p:spPr>
          <a:xfrm>
            <a:off x="332008" y="3965933"/>
            <a:ext cx="3452037" cy="2062103"/>
          </a:xfrm>
          <a:prstGeom prst="rect">
            <a:avLst/>
          </a:prstGeom>
          <a:noFill/>
          <a:ln w="9525">
            <a:solidFill>
              <a:srgbClr val="0070C0"/>
            </a:solidFill>
          </a:ln>
        </p:spPr>
        <p:txBody>
          <a:bodyPr wrap="square" rtlCol="0">
            <a:spAutoFit/>
          </a:bodyPr>
          <a:lstStyle/>
          <a:p>
            <a:pPr algn="ctr"/>
            <a:r>
              <a:rPr lang="en-US" sz="3200">
                <a:latin typeface="Times New Roman" panose="02020603050405020304" pitchFamily="18" charset="0"/>
                <a:cs typeface="Times New Roman" panose="02020603050405020304" pitchFamily="18" charset="0"/>
              </a:rPr>
              <a:t>văn hóa, giáo dục hoặc thể thao, kinh tế, môi trường…</a:t>
            </a:r>
          </a:p>
          <a:p>
            <a:pPr algn="ct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4146694" y="3965933"/>
            <a:ext cx="3870252" cy="2062103"/>
          </a:xfrm>
          <a:prstGeom prst="rect">
            <a:avLst/>
          </a:prstGeom>
          <a:noFill/>
          <a:ln w="9525">
            <a:solidFill>
              <a:srgbClr val="0070C0"/>
            </a:solidFill>
          </a:ln>
        </p:spPr>
        <p:txBody>
          <a:bodyPr wrap="square" rtlCol="0">
            <a:spAutoFit/>
          </a:bodyPr>
          <a:lstStyle/>
          <a:p>
            <a:r>
              <a:rPr lang="en-US" sz="3200">
                <a:latin typeface="Times New Roman" panose="02020603050405020304" pitchFamily="18" charset="0"/>
                <a:cs typeface="Times New Roman" panose="02020603050405020304" pitchFamily="18" charset="0"/>
              </a:rPr>
              <a:t>Văn bản hành chính: trang trọng; văn bản giải trí: vui tươi, giàu hình ảnh…</a:t>
            </a:r>
          </a:p>
        </p:txBody>
      </p:sp>
      <p:sp>
        <p:nvSpPr>
          <p:cNvPr id="16" name="TextBox 15"/>
          <p:cNvSpPr txBox="1"/>
          <p:nvPr/>
        </p:nvSpPr>
        <p:spPr>
          <a:xfrm>
            <a:off x="8393873" y="3965933"/>
            <a:ext cx="3469759" cy="2062103"/>
          </a:xfrm>
          <a:prstGeom prst="rect">
            <a:avLst/>
          </a:prstGeom>
          <a:noFill/>
          <a:ln w="9525">
            <a:solidFill>
              <a:srgbClr val="0070C0"/>
            </a:solidFill>
          </a:ln>
        </p:spPr>
        <p:txBody>
          <a:bodyPr wrap="square" rtlCol="0">
            <a:spAutoFit/>
          </a:bodyPr>
          <a:lstStyle/>
          <a:p>
            <a:r>
              <a:rPr lang="en-US" sz="3200">
                <a:latin typeface="Times New Roman" panose="02020603050405020304" pitchFamily="18" charset="0"/>
                <a:cs typeface="Times New Roman" panose="02020603050405020304" pitchFamily="18" charset="0"/>
              </a:rPr>
              <a:t>già hay trẻ; hâm mộ thể thao hay quan tâm đến các vấn đề xã hội…</a:t>
            </a:r>
          </a:p>
        </p:txBody>
      </p:sp>
    </p:spTree>
    <p:extLst>
      <p:ext uri="{BB962C8B-B14F-4D97-AF65-F5344CB8AC3E}">
        <p14:creationId xmlns:p14="http://schemas.microsoft.com/office/powerpoint/2010/main" val="269361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p:tgtEl>
                                          <p:spTgt spid="10"/>
                                        </p:tgtEl>
                                        <p:attrNameLst>
                                          <p:attrName>ppt_x</p:attrName>
                                        </p:attrNameLst>
                                      </p:cBhvr>
                                      <p:tavLst>
                                        <p:tav tm="0">
                                          <p:val>
                                            <p:strVal val="#ppt_x-#ppt_w*1.125000"/>
                                          </p:val>
                                        </p:tav>
                                        <p:tav tm="100000">
                                          <p:val>
                                            <p:strVal val="#ppt_x"/>
                                          </p:val>
                                        </p:tav>
                                      </p:tavLst>
                                    </p:anim>
                                    <p:animEffect transition="in" filter="wipe(right)">
                                      <p:cBhvr>
                                        <p:cTn id="20" dur="500"/>
                                        <p:tgtEl>
                                          <p:spTgt spid="10"/>
                                        </p:tgtEl>
                                      </p:cBhvr>
                                    </p:animEffect>
                                  </p:childTnLst>
                                </p:cTn>
                              </p:par>
                            </p:childTnLst>
                          </p:cTn>
                        </p:par>
                        <p:par>
                          <p:cTn id="21" fill="hold">
                            <p:stCondLst>
                              <p:cond delay="500"/>
                            </p:stCondLst>
                            <p:childTnLst>
                              <p:par>
                                <p:cTn id="22" presetID="1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p:tgtEl>
                                          <p:spTgt spid="13"/>
                                        </p:tgtEl>
                                        <p:attrNameLst>
                                          <p:attrName>ppt_x</p:attrName>
                                        </p:attrNameLst>
                                      </p:cBhvr>
                                      <p:tavLst>
                                        <p:tav tm="0">
                                          <p:val>
                                            <p:strVal val="#ppt_x-#ppt_w*1.125000"/>
                                          </p:val>
                                        </p:tav>
                                        <p:tav tm="100000">
                                          <p:val>
                                            <p:strVal val="#ppt_x"/>
                                          </p:val>
                                        </p:tav>
                                      </p:tavLst>
                                    </p:anim>
                                    <p:animEffect transition="in" filter="wipe(right)">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8"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p:tgtEl>
                                          <p:spTgt spid="11"/>
                                        </p:tgtEl>
                                        <p:attrNameLst>
                                          <p:attrName>ppt_x</p:attrName>
                                        </p:attrNameLst>
                                      </p:cBhvr>
                                      <p:tavLst>
                                        <p:tav tm="0">
                                          <p:val>
                                            <p:strVal val="#ppt_x-#ppt_w*1.125000"/>
                                          </p:val>
                                        </p:tav>
                                        <p:tav tm="100000">
                                          <p:val>
                                            <p:strVal val="#ppt_x"/>
                                          </p:val>
                                        </p:tav>
                                      </p:tavLst>
                                    </p:anim>
                                    <p:animEffect transition="in" filter="wipe(right)">
                                      <p:cBhvr>
                                        <p:cTn id="31" dur="500"/>
                                        <p:tgtEl>
                                          <p:spTgt spid="11"/>
                                        </p:tgtEl>
                                      </p:cBhvr>
                                    </p:animEffect>
                                  </p:childTnLst>
                                </p:cTn>
                              </p:par>
                            </p:childTnLst>
                          </p:cTn>
                        </p:par>
                        <p:par>
                          <p:cTn id="32" fill="hold">
                            <p:stCondLst>
                              <p:cond delay="500"/>
                            </p:stCondLst>
                            <p:childTnLst>
                              <p:par>
                                <p:cTn id="33" presetID="1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p:tgtEl>
                                          <p:spTgt spid="15"/>
                                        </p:tgtEl>
                                        <p:attrNameLst>
                                          <p:attrName>ppt_x</p:attrName>
                                        </p:attrNameLst>
                                      </p:cBhvr>
                                      <p:tavLst>
                                        <p:tav tm="0">
                                          <p:val>
                                            <p:strVal val="#ppt_x-#ppt_w*1.125000"/>
                                          </p:val>
                                        </p:tav>
                                        <p:tav tm="100000">
                                          <p:val>
                                            <p:strVal val="#ppt_x"/>
                                          </p:val>
                                        </p:tav>
                                      </p:tavLst>
                                    </p:anim>
                                    <p:animEffect transition="in" filter="wipe(righ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8"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p:tgtEl>
                                          <p:spTgt spid="12"/>
                                        </p:tgtEl>
                                        <p:attrNameLst>
                                          <p:attrName>ppt_x</p:attrName>
                                        </p:attrNameLst>
                                      </p:cBhvr>
                                      <p:tavLst>
                                        <p:tav tm="0">
                                          <p:val>
                                            <p:strVal val="#ppt_x-#ppt_w*1.125000"/>
                                          </p:val>
                                        </p:tav>
                                        <p:tav tm="100000">
                                          <p:val>
                                            <p:strVal val="#ppt_x"/>
                                          </p:val>
                                        </p:tav>
                                      </p:tavLst>
                                    </p:anim>
                                    <p:animEffect transition="in" filter="wipe(right)">
                                      <p:cBhvr>
                                        <p:cTn id="42" dur="500"/>
                                        <p:tgtEl>
                                          <p:spTgt spid="12"/>
                                        </p:tgtEl>
                                      </p:cBhvr>
                                    </p:animEffect>
                                  </p:childTnLst>
                                </p:cTn>
                              </p:par>
                            </p:childTnLst>
                          </p:cTn>
                        </p:par>
                        <p:par>
                          <p:cTn id="43" fill="hold">
                            <p:stCondLst>
                              <p:cond delay="500"/>
                            </p:stCondLst>
                            <p:childTnLst>
                              <p:par>
                                <p:cTn id="44" presetID="12" presetClass="entr" presetSubtype="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p:tgtEl>
                                          <p:spTgt spid="16"/>
                                        </p:tgtEl>
                                        <p:attrNameLst>
                                          <p:attrName>ppt_x</p:attrName>
                                        </p:attrNameLst>
                                      </p:cBhvr>
                                      <p:tavLst>
                                        <p:tav tm="0">
                                          <p:val>
                                            <p:strVal val="#ppt_x-#ppt_w*1.125000"/>
                                          </p:val>
                                        </p:tav>
                                        <p:tav tm="100000">
                                          <p:val>
                                            <p:strVal val="#ppt_x"/>
                                          </p:val>
                                        </p:tav>
                                      </p:tavLst>
                                    </p:anim>
                                    <p:animEffect transition="in" filter="wipe(right)">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0" grpId="0" animBg="1"/>
      <p:bldP spid="11" grpId="0" animBg="1"/>
      <p:bldP spid="12" grpId="0" animBg="1"/>
      <p:bldP spid="13"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7212" y="166486"/>
            <a:ext cx="5083504" cy="954107"/>
          </a:xfrm>
          <a:prstGeom prst="rect">
            <a:avLst/>
          </a:prstGeom>
          <a:noFill/>
          <a:ln w="9525">
            <a:noFill/>
          </a:ln>
        </p:spPr>
        <p:txBody>
          <a:bodyPr wrap="square" rtlCol="0">
            <a:spAutoFit/>
          </a:bodyPr>
          <a:lstStyle/>
          <a:p>
            <a:pPr algn="ctr"/>
            <a:r>
              <a:rPr lang="en-US" sz="2800" b="1">
                <a:solidFill>
                  <a:srgbClr val="0000FF"/>
                </a:solidFill>
                <a:latin typeface="Times New Roman" panose="02020603050405020304" pitchFamily="18" charset="0"/>
                <a:cs typeface="Times New Roman" panose="02020603050405020304" pitchFamily="18" charset="0"/>
              </a:rPr>
              <a:t>LỰA CHỌN CẤU TRÚC CÂU</a:t>
            </a:r>
          </a:p>
          <a:p>
            <a:pPr algn="ctr"/>
            <a:r>
              <a:rPr lang="en-US" sz="2800" b="1">
                <a:solidFill>
                  <a:srgbClr val="0000FF"/>
                </a:solidFill>
                <a:latin typeface="Times New Roman" panose="02020603050405020304" pitchFamily="18" charset="0"/>
                <a:cs typeface="Times New Roman" panose="02020603050405020304" pitchFamily="18" charset="0"/>
              </a:rPr>
              <a:t>(Thảo luận nhóm 5 – 5 phút)</a:t>
            </a:r>
          </a:p>
        </p:txBody>
      </p:sp>
      <p:sp>
        <p:nvSpPr>
          <p:cNvPr id="8" name="TextBox 7"/>
          <p:cNvSpPr txBox="1"/>
          <p:nvPr/>
        </p:nvSpPr>
        <p:spPr>
          <a:xfrm>
            <a:off x="399349" y="1046162"/>
            <a:ext cx="11328363" cy="1785104"/>
          </a:xfrm>
          <a:prstGeom prst="rect">
            <a:avLst/>
          </a:prstGeom>
          <a:noFill/>
          <a:ln w="9525">
            <a:solidFill>
              <a:srgbClr val="0070C0"/>
            </a:solidFill>
          </a:ln>
        </p:spPr>
        <p:txBody>
          <a:bodyPr wrap="square" rtlCol="0">
            <a:spAutoFit/>
          </a:bodyPr>
          <a:lstStyle/>
          <a:p>
            <a:r>
              <a:rPr lang="en-US" sz="2200" b="1" dirty="0" err="1">
                <a:solidFill>
                  <a:srgbClr val="FF0000"/>
                </a:solidFill>
                <a:latin typeface="Times New Roman" panose="02020603050405020304" pitchFamily="18" charset="0"/>
                <a:cs typeface="Times New Roman" panose="02020603050405020304" pitchFamily="18" charset="0"/>
              </a:rPr>
              <a:t>Đọc</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đoạn</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văn</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sau</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và</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trả</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lời</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câu</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hỏi</a:t>
            </a:r>
            <a:r>
              <a:rPr lang="en-US" sz="2200" b="1" dirty="0">
                <a:solidFill>
                  <a:srgbClr val="FF0000"/>
                </a:solidFill>
                <a:latin typeface="Times New Roman" panose="02020603050405020304" pitchFamily="18" charset="0"/>
                <a:cs typeface="Times New Roman" panose="02020603050405020304" pitchFamily="18" charset="0"/>
              </a:rPr>
              <a:t>:</a:t>
            </a:r>
          </a:p>
          <a:p>
            <a:r>
              <a:rPr lang="en-US" sz="2200" b="1" i="1" dirty="0">
                <a:solidFill>
                  <a:schemeClr val="accent1">
                    <a:lumMod val="50000"/>
                  </a:schemeClr>
                </a:solidFill>
                <a:latin typeface="Times New Roman" panose="02020603050405020304" pitchFamily="18" charset="0"/>
                <a:cs typeface="Times New Roman" panose="02020603050405020304" pitchFamily="18" charset="0"/>
              </a:rPr>
              <a:t>          </a:t>
            </a:r>
            <a:r>
              <a:rPr lang="en-US" sz="2200" b="1" i="1" dirty="0">
                <a:solidFill>
                  <a:srgbClr val="3333CC"/>
                </a:solidFill>
                <a:latin typeface="Times New Roman" panose="02020603050405020304" pitchFamily="18" charset="0"/>
                <a:cs typeface="Times New Roman" panose="02020603050405020304" pitchFamily="18" charset="0"/>
              </a:rPr>
              <a:t>“</a:t>
            </a:r>
            <a:r>
              <a:rPr lang="en-US" sz="2200" b="1" i="1" dirty="0" err="1">
                <a:solidFill>
                  <a:srgbClr val="3333CC"/>
                </a:solidFill>
                <a:latin typeface="Times New Roman" panose="02020603050405020304" pitchFamily="18" charset="0"/>
                <a:cs typeface="Times New Roman" panose="02020603050405020304" pitchFamily="18" charset="0"/>
              </a:rPr>
              <a:t>Một</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lần</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khi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được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hỏi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về</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thời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gian</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sáng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tác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bài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hát</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ông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cười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trả</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lời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Tôi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viết</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trong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hai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tiếng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cộng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cả</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cuộc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đời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Bởi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nếu</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không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sống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những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ngày</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gian</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khổ</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không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nuôi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khát</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vọng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giải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phóng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dân</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tộc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làm</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sao</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cảm</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xúc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có</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thể</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vỡ</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òa</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cùng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ngày</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chiến</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thắng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Để</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có</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được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như</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ngày</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hôm</a:t>
            </a:r>
            <a:r>
              <a:rPr lang="en-US" sz="2200" b="1" i="1" dirty="0">
                <a:solidFill>
                  <a:srgbClr val="3333CC"/>
                </a:solidFill>
                <a:latin typeface="Times New Roman" panose="02020603050405020304" pitchFamily="18" charset="0"/>
                <a:cs typeface="Times New Roman" panose="02020603050405020304" pitchFamily="18" charset="0"/>
              </a:rPr>
              <a:t> nay, </a:t>
            </a:r>
            <a:r>
              <a:rPr lang="en-US" sz="2200" b="1" i="1" dirty="0" err="1">
                <a:solidFill>
                  <a:srgbClr val="3333CC"/>
                </a:solidFill>
                <a:latin typeface="Times New Roman" panose="02020603050405020304" pitchFamily="18" charset="0"/>
                <a:cs typeface="Times New Roman" panose="02020603050405020304" pitchFamily="18" charset="0"/>
              </a:rPr>
              <a:t>chúng</a:t>
            </a:r>
            <a:r>
              <a:rPr lang="en-US" sz="2200" b="1" i="1" dirty="0">
                <a:solidFill>
                  <a:srgbClr val="3333CC"/>
                </a:solidFill>
                <a:latin typeface="Times New Roman" panose="02020603050405020304" pitchFamily="18" charset="0"/>
                <a:cs typeface="Times New Roman" panose="02020603050405020304" pitchFamily="18" charset="0"/>
              </a:rPr>
              <a:t> ta </a:t>
            </a:r>
            <a:r>
              <a:rPr lang="en-US" sz="2200" b="1" i="1" dirty="0" err="1">
                <a:solidFill>
                  <a:srgbClr val="3333CC"/>
                </a:solidFill>
                <a:latin typeface="Times New Roman" panose="02020603050405020304" pitchFamily="18" charset="0"/>
                <a:cs typeface="Times New Roman" panose="02020603050405020304" pitchFamily="18" charset="0"/>
              </a:rPr>
              <a:t>đã</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phải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đổi</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bằng</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máu</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và</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nước</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i="1" dirty="0" err="1">
                <a:solidFill>
                  <a:srgbClr val="3333CC"/>
                </a:solidFill>
                <a:latin typeface="Times New Roman" panose="02020603050405020304" pitchFamily="18" charset="0"/>
                <a:cs typeface="Times New Roman" panose="02020603050405020304" pitchFamily="18" charset="0"/>
              </a:rPr>
              <a:t>mắt</a:t>
            </a:r>
            <a:r>
              <a:rPr lang="en-US" sz="2200" b="1" i="1" dirty="0">
                <a:solidFill>
                  <a:srgbClr val="3333CC"/>
                </a:solidFill>
                <a:latin typeface="Times New Roman" panose="02020603050405020304" pitchFamily="18" charset="0"/>
                <a:cs typeface="Times New Roman" panose="02020603050405020304" pitchFamily="18" charset="0"/>
              </a:rPr>
              <a:t>.” </a:t>
            </a:r>
            <a:r>
              <a:rPr lang="en-US" sz="2200" b="1" dirty="0">
                <a:solidFill>
                  <a:schemeClr val="accent1">
                    <a:lumMod val="50000"/>
                  </a:schemeClr>
                </a:solidFill>
                <a:latin typeface="Times New Roman" panose="02020603050405020304" pitchFamily="18" charset="0"/>
                <a:cs typeface="Times New Roman" panose="02020603050405020304" pitchFamily="18" charset="0"/>
              </a:rPr>
              <a:t>(</a:t>
            </a:r>
            <a:r>
              <a:rPr lang="en-US" sz="2200" b="1" dirty="0" err="1">
                <a:solidFill>
                  <a:schemeClr val="accent1">
                    <a:lumMod val="50000"/>
                  </a:schemeClr>
                </a:solidFill>
                <a:latin typeface="Times New Roman" panose="02020603050405020304" pitchFamily="18" charset="0"/>
                <a:cs typeface="Times New Roman" panose="02020603050405020304" pitchFamily="18" charset="0"/>
              </a:rPr>
              <a:t>Nguyệt</a:t>
            </a:r>
            <a:r>
              <a:rPr lang="en-US" sz="2200" b="1" dirty="0">
                <a:solidFill>
                  <a:schemeClr val="accent1">
                    <a:lumMod val="50000"/>
                  </a:schemeClr>
                </a:solidFill>
                <a:latin typeface="Times New Roman" panose="02020603050405020304" pitchFamily="18" charset="0"/>
                <a:cs typeface="Times New Roman" panose="02020603050405020304" pitchFamily="18" charset="0"/>
              </a:rPr>
              <a:t> </a:t>
            </a:r>
            <a:r>
              <a:rPr lang="en-US" sz="2200" b="1" dirty="0" err="1">
                <a:solidFill>
                  <a:schemeClr val="accent1">
                    <a:lumMod val="50000"/>
                  </a:schemeClr>
                </a:solidFill>
                <a:latin typeface="Times New Roman" panose="02020603050405020304" pitchFamily="18" charset="0"/>
                <a:cs typeface="Times New Roman" panose="02020603050405020304" pitchFamily="18" charset="0"/>
              </a:rPr>
              <a:t>Cát</a:t>
            </a:r>
            <a:r>
              <a:rPr lang="en-US" sz="2200" b="1" dirty="0">
                <a:solidFill>
                  <a:schemeClr val="accent1">
                    <a:lumMod val="50000"/>
                  </a:schemeClr>
                </a:solidFill>
                <a:latin typeface="Times New Roman" panose="02020603050405020304" pitchFamily="18" charset="0"/>
                <a:cs typeface="Times New Roman" panose="02020603050405020304" pitchFamily="18" charset="0"/>
              </a:rPr>
              <a:t>)</a:t>
            </a:r>
          </a:p>
        </p:txBody>
      </p:sp>
      <p:sp>
        <p:nvSpPr>
          <p:cNvPr id="10" name="TextBox 9"/>
          <p:cNvSpPr txBox="1"/>
          <p:nvPr/>
        </p:nvSpPr>
        <p:spPr>
          <a:xfrm>
            <a:off x="399349" y="2910497"/>
            <a:ext cx="4778708" cy="3785652"/>
          </a:xfrm>
          <a:prstGeom prst="rect">
            <a:avLst/>
          </a:prstGeom>
          <a:noFill/>
          <a:ln w="9525">
            <a:solidFill>
              <a:srgbClr val="0070C0"/>
            </a:solidFill>
          </a:ln>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1.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mở</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đầu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đoạn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i="1" dirty="0" err="1">
                <a:solidFill>
                  <a:srgbClr val="3333CC"/>
                </a:solidFill>
                <a:latin typeface="Times New Roman" panose="02020603050405020304" pitchFamily="18" charset="0"/>
                <a:cs typeface="Times New Roman" panose="02020603050405020304" pitchFamily="18" charset="0"/>
              </a:rPr>
              <a:t>Một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lần</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khi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được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hỏi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về</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thời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gian</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sáng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tác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bài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hát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ông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cười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trả</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lời</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Vì</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sao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giả</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cần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nêu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đích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xác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a:solidFill>
                  <a:srgbClr val="3333CC"/>
                </a:solidFill>
                <a:latin typeface="Times New Roman" panose="02020603050405020304" pitchFamily="18" charset="0"/>
                <a:cs typeface="Times New Roman" panose="02020603050405020304" pitchFamily="18" charset="0"/>
              </a:rPr>
              <a:t>“</a:t>
            </a:r>
            <a:r>
              <a:rPr lang="en-US" sz="2400" b="1" dirty="0" err="1">
                <a:solidFill>
                  <a:srgbClr val="3333CC"/>
                </a:solidFill>
                <a:latin typeface="Times New Roman" panose="02020603050405020304" pitchFamily="18" charset="0"/>
                <a:cs typeface="Times New Roman" panose="02020603050405020304" pitchFamily="18" charset="0"/>
              </a:rPr>
              <a:t>Hồ</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Chí</a:t>
            </a:r>
            <a:r>
              <a:rPr lang="en-US" sz="2400" b="1" dirty="0">
                <a:solidFill>
                  <a:srgbClr val="3333CC"/>
                </a:solidFill>
                <a:latin typeface="Times New Roman" panose="02020603050405020304" pitchFamily="18" charset="0"/>
                <a:cs typeface="Times New Roman" panose="02020603050405020304" pitchFamily="18" charset="0"/>
              </a:rPr>
              <a:t> Minh </a:t>
            </a:r>
            <a:r>
              <a:rPr lang="en-US" sz="2400" b="1" dirty="0" err="1">
                <a:solidFill>
                  <a:srgbClr val="3333CC"/>
                </a:solidFill>
                <a:latin typeface="Times New Roman" panose="02020603050405020304" pitchFamily="18" charset="0"/>
                <a:cs typeface="Times New Roman" panose="02020603050405020304" pitchFamily="18" charset="0"/>
              </a:rPr>
              <a:t>và</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Tuyên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ngôn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độc</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lập</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Diễn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biến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chiến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dịch</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Điện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Biên</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3333CC"/>
                </a:solidFill>
                <a:latin typeface="Times New Roman" panose="02020603050405020304" pitchFamily="18" charset="0"/>
                <a:cs typeface="Times New Roman" panose="02020603050405020304" pitchFamily="18" charset="0"/>
              </a:rPr>
              <a:t>Phủ</a:t>
            </a:r>
            <a:r>
              <a:rPr lang="en-US" sz="2400" b="1" dirty="0">
                <a:solidFill>
                  <a:srgbClr val="3333CC"/>
                </a:solidFill>
                <a:latin typeface="Times New Roman" panose="02020603050405020304" pitchFamily="18" charset="0"/>
                <a:cs typeface="Times New Roman" panose="02020603050405020304" pitchFamily="18" charset="0"/>
              </a:rPr>
              <a: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sách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6, </a:t>
            </a:r>
            <a:r>
              <a:rPr lang="en-US" sz="2400" b="1" dirty="0" err="1">
                <a:solidFill>
                  <a:srgbClr val="FF0000"/>
                </a:solidFill>
                <a:latin typeface="Times New Roman" panose="02020603050405020304" pitchFamily="18" charset="0"/>
                <a:cs typeface="Times New Roman" panose="02020603050405020304" pitchFamily="18" charset="0"/>
              </a:rPr>
              <a:t>tập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một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trang</a:t>
            </a:r>
            <a:r>
              <a:rPr lang="en-US" sz="2400" b="1" dirty="0">
                <a:solidFill>
                  <a:srgbClr val="FF0000"/>
                </a:solidFill>
                <a:latin typeface="Times New Roman" panose="02020603050405020304" pitchFamily="18" charset="0"/>
                <a:cs typeface="Times New Roman" panose="02020603050405020304" pitchFamily="18" charset="0"/>
              </a:rPr>
              <a:t> 90, 94)?</a:t>
            </a:r>
          </a:p>
        </p:txBody>
      </p:sp>
      <p:sp>
        <p:nvSpPr>
          <p:cNvPr id="6" name="TextBox 5"/>
          <p:cNvSpPr txBox="1"/>
          <p:nvPr/>
        </p:nvSpPr>
        <p:spPr>
          <a:xfrm>
            <a:off x="5273754" y="2910497"/>
            <a:ext cx="4859654" cy="3785652"/>
          </a:xfrm>
          <a:prstGeom prst="rect">
            <a:avLst/>
          </a:prstGeom>
          <a:noFill/>
          <a:ln w="9525">
            <a:solidFill>
              <a:srgbClr val="0070C0"/>
            </a:solidFill>
          </a:ln>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2.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i="1" dirty="0" err="1">
                <a:solidFill>
                  <a:srgbClr val="3333CC"/>
                </a:solidFill>
                <a:latin typeface="Times New Roman" panose="02020603050405020304" pitchFamily="18" charset="0"/>
                <a:cs typeface="Times New Roman" panose="02020603050405020304" pitchFamily="18" charset="0"/>
              </a:rPr>
              <a:t>Tôi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viết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trong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hai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tiếng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cộng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cả</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cuộc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đời</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biết</a:t>
            </a:r>
            <a:r>
              <a:rPr lang="en-US" sz="2400" b="1" dirty="0">
                <a:solidFill>
                  <a:srgbClr val="FF0000"/>
                </a:solidFill>
                <a:latin typeface="Times New Roman" panose="02020603050405020304" pitchFamily="18" charset="0"/>
                <a:cs typeface="Times New Roman" panose="02020603050405020304" pitchFamily="18" charset="0"/>
              </a:rPr>
              <a:t>: </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Vị</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trí</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những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tiếp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theo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mối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quan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hệ</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với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nhau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r>
              <a:rPr lang="en-US" sz="2400" b="1" dirty="0">
                <a:solidFill>
                  <a:srgbClr val="FF0000"/>
                </a:solidFill>
                <a:latin typeface="Times New Roman" panose="02020603050405020304" pitchFamily="18" charset="0"/>
                <a:cs typeface="Times New Roman" panose="02020603050405020304" pitchFamily="18" charset="0"/>
              </a:rPr>
              <a:t>? </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lựa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chọn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cấu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r>
              <a:rPr lang="en-US" sz="2400" b="1" dirty="0">
                <a:solidFill>
                  <a:srgbClr val="FF0000"/>
                </a:solidFill>
                <a:latin typeface="Times New Roman" panose="02020603050405020304" pitchFamily="18" charset="0"/>
                <a:cs typeface="Times New Roman" panose="02020603050405020304" pitchFamily="18" charset="0"/>
              </a:rPr>
              <a:t>?</a:t>
            </a:r>
          </a:p>
        </p:txBody>
      </p:sp>
      <p:sp>
        <p:nvSpPr>
          <p:cNvPr id="7" name="TextBox 6"/>
          <p:cNvSpPr txBox="1"/>
          <p:nvPr/>
        </p:nvSpPr>
        <p:spPr>
          <a:xfrm>
            <a:off x="10229105" y="2910497"/>
            <a:ext cx="1615565" cy="3785652"/>
          </a:xfrm>
          <a:prstGeom prst="rect">
            <a:avLst/>
          </a:prstGeom>
          <a:noFill/>
          <a:ln w="9525">
            <a:solidFill>
              <a:srgbClr val="0070C0"/>
            </a:solidFill>
          </a:ln>
        </p:spPr>
        <p:txBody>
          <a:bodyPr wrap="square" rtlCol="0">
            <a:spAutoFit/>
          </a:bodyPr>
          <a:lstStyle/>
          <a:p>
            <a:pPr algn="just"/>
            <a:r>
              <a:rPr lang="en-US" sz="2400" b="1">
                <a:solidFill>
                  <a:srgbClr val="FF0000"/>
                </a:solidFill>
                <a:latin typeface="Times New Roman" panose="02020603050405020304" pitchFamily="18" charset="0"/>
                <a:cs typeface="Times New Roman" panose="02020603050405020304" pitchFamily="18" charset="0"/>
              </a:rPr>
              <a:t>3. Theo em, cần chú ý điều gì khi lựa chọn cấu trúc câu?</a:t>
            </a:r>
          </a:p>
          <a:p>
            <a:pPr algn="just"/>
            <a:endParaRPr lang="en-US" sz="2400" b="1">
              <a:solidFill>
                <a:srgbClr val="FF0000"/>
              </a:solidFill>
              <a:latin typeface="Times New Roman" panose="02020603050405020304" pitchFamily="18" charset="0"/>
              <a:cs typeface="Times New Roman" panose="02020603050405020304" pitchFamily="18" charset="0"/>
            </a:endParaRPr>
          </a:p>
          <a:p>
            <a:pPr algn="just"/>
            <a:endParaRPr lang="en-US" sz="2400" b="1">
              <a:solidFill>
                <a:srgbClr val="FF0000"/>
              </a:solidFill>
              <a:latin typeface="Times New Roman" panose="02020603050405020304" pitchFamily="18" charset="0"/>
              <a:cs typeface="Times New Roman" panose="02020603050405020304" pitchFamily="18" charset="0"/>
            </a:endParaRPr>
          </a:p>
          <a:p>
            <a:pPr algn="just"/>
            <a:endParaRPr lang="en-US" sz="2400" b="1">
              <a:solidFill>
                <a:srgbClr val="FF0000"/>
              </a:solidFill>
              <a:latin typeface="Times New Roman" panose="02020603050405020304" pitchFamily="18" charset="0"/>
              <a:cs typeface="Times New Roman" panose="02020603050405020304" pitchFamily="18" charset="0"/>
            </a:endParaRPr>
          </a:p>
          <a:p>
            <a:pPr algn="just"/>
            <a:endParaRPr lang="en-US" sz="24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87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p:tgtEl>
                                          <p:spTgt spid="10"/>
                                        </p:tgtEl>
                                        <p:attrNameLst>
                                          <p:attrName>ppt_x</p:attrName>
                                        </p:attrNameLst>
                                      </p:cBhvr>
                                      <p:tavLst>
                                        <p:tav tm="0">
                                          <p:val>
                                            <p:strVal val="#ppt_x-#ppt_w*1.125000"/>
                                          </p:val>
                                        </p:tav>
                                        <p:tav tm="100000">
                                          <p:val>
                                            <p:strVal val="#ppt_x"/>
                                          </p:val>
                                        </p:tav>
                                      </p:tavLst>
                                    </p:anim>
                                    <p:animEffect transition="in" filter="wipe(righ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ppt_x</p:attrName>
                                        </p:attrNameLst>
                                      </p:cBhvr>
                                      <p:tavLst>
                                        <p:tav tm="0">
                                          <p:val>
                                            <p:strVal val="#ppt_x-#ppt_w*1.125000"/>
                                          </p:val>
                                        </p:tav>
                                        <p:tav tm="100000">
                                          <p:val>
                                            <p:strVal val="#ppt_x"/>
                                          </p:val>
                                        </p:tav>
                                      </p:tavLst>
                                    </p:anim>
                                    <p:animEffect transition="in" filter="wipe(right)">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ppt_x</p:attrName>
                                        </p:attrNameLst>
                                      </p:cBhvr>
                                      <p:tavLst>
                                        <p:tav tm="0">
                                          <p:val>
                                            <p:strVal val="#ppt_x-#ppt_w*1.125000"/>
                                          </p:val>
                                        </p:tav>
                                        <p:tav tm="100000">
                                          <p:val>
                                            <p:strVal val="#ppt_x"/>
                                          </p:val>
                                        </p:tav>
                                      </p:tavLst>
                                    </p:anim>
                                    <p:animEffect transition="in" filter="wipe(right)">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10"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7212" y="166486"/>
            <a:ext cx="5083504" cy="954107"/>
          </a:xfrm>
          <a:prstGeom prst="rect">
            <a:avLst/>
          </a:prstGeom>
          <a:noFill/>
          <a:ln w="9525">
            <a:noFill/>
          </a:ln>
        </p:spPr>
        <p:txBody>
          <a:bodyPr wrap="square" rtlCol="0">
            <a:spAutoFit/>
          </a:bodyPr>
          <a:lstStyle/>
          <a:p>
            <a:pPr algn="ctr"/>
            <a:r>
              <a:rPr lang="en-US" sz="2800" b="1">
                <a:solidFill>
                  <a:srgbClr val="0000FF"/>
                </a:solidFill>
                <a:latin typeface="Times New Roman" panose="02020603050405020304" pitchFamily="18" charset="0"/>
                <a:cs typeface="Times New Roman" panose="02020603050405020304" pitchFamily="18" charset="0"/>
              </a:rPr>
              <a:t>LỰA CHỌN CẤU TRÚC CÂU</a:t>
            </a:r>
          </a:p>
          <a:p>
            <a:pPr algn="ctr"/>
            <a:r>
              <a:rPr lang="en-US" sz="2800" b="1">
                <a:solidFill>
                  <a:srgbClr val="0000FF"/>
                </a:solidFill>
                <a:latin typeface="Times New Roman" panose="02020603050405020304" pitchFamily="18" charset="0"/>
                <a:cs typeface="Times New Roman" panose="02020603050405020304" pitchFamily="18" charset="0"/>
              </a:rPr>
              <a:t>(Thảo luận nhóm 5 – 5 phút)</a:t>
            </a:r>
          </a:p>
        </p:txBody>
      </p:sp>
      <p:sp>
        <p:nvSpPr>
          <p:cNvPr id="8" name="TextBox 7"/>
          <p:cNvSpPr txBox="1"/>
          <p:nvPr/>
        </p:nvSpPr>
        <p:spPr>
          <a:xfrm>
            <a:off x="399349" y="1046162"/>
            <a:ext cx="11328363" cy="2677656"/>
          </a:xfrm>
          <a:prstGeom prst="rect">
            <a:avLst/>
          </a:prstGeom>
          <a:noFill/>
          <a:ln w="9525">
            <a:solidFill>
              <a:srgbClr val="0070C0"/>
            </a:solidFill>
          </a:ln>
        </p:spPr>
        <p:txBody>
          <a:bodyPr wrap="squar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Đọc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đoạn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sau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trả</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lời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hỏi</a:t>
            </a:r>
            <a:r>
              <a:rPr lang="en-US" sz="2800" b="1" dirty="0">
                <a:solidFill>
                  <a:srgbClr val="FF0000"/>
                </a:solidFill>
                <a:latin typeface="Times New Roman" panose="02020603050405020304" pitchFamily="18" charset="0"/>
                <a:cs typeface="Times New Roman" panose="02020603050405020304" pitchFamily="18" charset="0"/>
              </a:rPr>
              <a:t>:</a:t>
            </a:r>
          </a:p>
          <a:p>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3333CC"/>
                </a:solidFill>
                <a:latin typeface="Times New Roman" panose="02020603050405020304" pitchFamily="18" charset="0"/>
                <a:cs typeface="Times New Roman" panose="02020603050405020304" pitchFamily="18" charset="0"/>
              </a:rPr>
              <a:t>“</a:t>
            </a:r>
            <a:r>
              <a:rPr lang="en-US" sz="2800" b="1" i="1" dirty="0" err="1">
                <a:solidFill>
                  <a:srgbClr val="3333CC"/>
                </a:solidFill>
                <a:latin typeface="Times New Roman" panose="02020603050405020304" pitchFamily="18" charset="0"/>
                <a:cs typeface="Times New Roman" panose="02020603050405020304" pitchFamily="18" charset="0"/>
              </a:rPr>
              <a:t>Một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lần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được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hỏi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về</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thời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gian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sáng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tác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bài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hát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ông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cười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trả</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lời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Tôi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viết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trong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hai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tiếng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cộng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cả</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cuộc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Bởi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nếu</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không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sống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những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ngày</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gian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khổ</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không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nuôi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khát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vọng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giải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phóng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dân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tộc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làm</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sao</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cảm</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xúc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có</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thể</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vỡ</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òa</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cùng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ngày</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chiến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thắng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Để</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có</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được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như</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ngày</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hôm</a:t>
            </a:r>
            <a:r>
              <a:rPr lang="en-US" sz="2800" b="1" i="1" dirty="0">
                <a:solidFill>
                  <a:srgbClr val="3333CC"/>
                </a:solidFill>
                <a:latin typeface="Times New Roman" panose="02020603050405020304" pitchFamily="18" charset="0"/>
                <a:cs typeface="Times New Roman" panose="02020603050405020304" pitchFamily="18" charset="0"/>
              </a:rPr>
              <a:t> nay, </a:t>
            </a:r>
            <a:r>
              <a:rPr lang="en-US" sz="2800" b="1" i="1" dirty="0" err="1">
                <a:solidFill>
                  <a:srgbClr val="3333CC"/>
                </a:solidFill>
                <a:latin typeface="Times New Roman" panose="02020603050405020304" pitchFamily="18" charset="0"/>
                <a:cs typeface="Times New Roman" panose="02020603050405020304" pitchFamily="18" charset="0"/>
              </a:rPr>
              <a:t>chúng</a:t>
            </a:r>
            <a:r>
              <a:rPr lang="en-US" sz="2800" b="1" i="1" dirty="0">
                <a:solidFill>
                  <a:srgbClr val="3333CC"/>
                </a:solidFill>
                <a:latin typeface="Times New Roman" panose="02020603050405020304" pitchFamily="18" charset="0"/>
                <a:cs typeface="Times New Roman" panose="02020603050405020304" pitchFamily="18" charset="0"/>
              </a:rPr>
              <a:t> ta </a:t>
            </a:r>
            <a:r>
              <a:rPr lang="en-US" sz="2800" b="1" i="1" dirty="0" err="1">
                <a:solidFill>
                  <a:srgbClr val="3333CC"/>
                </a:solidFill>
                <a:latin typeface="Times New Roman" panose="02020603050405020304" pitchFamily="18" charset="0"/>
                <a:cs typeface="Times New Roman" panose="02020603050405020304" pitchFamily="18" charset="0"/>
              </a:rPr>
              <a:t>đã</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phải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đổi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bằng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máu</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và</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nước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mắt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dirty="0">
                <a:solidFill>
                  <a:srgbClr val="3333CC"/>
                </a:solidFill>
                <a:latin typeface="Times New Roman" panose="02020603050405020304" pitchFamily="18" charset="0"/>
                <a:cs typeface="Times New Roman" panose="02020603050405020304" pitchFamily="18" charset="0"/>
              </a:rPr>
              <a:t>(</a:t>
            </a:r>
            <a:r>
              <a:rPr lang="en-US" sz="2800" b="1" dirty="0" err="1">
                <a:solidFill>
                  <a:srgbClr val="3333CC"/>
                </a:solidFill>
                <a:latin typeface="Times New Roman" panose="02020603050405020304" pitchFamily="18" charset="0"/>
                <a:cs typeface="Times New Roman" panose="02020603050405020304" pitchFamily="18" charset="0"/>
              </a:rPr>
              <a:t>Nguyệt</a:t>
            </a:r>
            <a:r>
              <a:rPr lang="en-US" sz="2800" b="1" dirty="0">
                <a:solidFill>
                  <a:srgbClr val="3333CC"/>
                </a:solidFill>
                <a:latin typeface="Times New Roman" panose="02020603050405020304" pitchFamily="18" charset="0"/>
                <a:cs typeface="Times New Roman" panose="02020603050405020304" pitchFamily="18" charset="0"/>
              </a:rPr>
              <a:t> </a:t>
            </a:r>
            <a:r>
              <a:rPr lang="en-US" sz="2800" b="1" dirty="0" err="1">
                <a:solidFill>
                  <a:srgbClr val="3333CC"/>
                </a:solidFill>
                <a:latin typeface="Times New Roman" panose="02020603050405020304" pitchFamily="18" charset="0"/>
                <a:cs typeface="Times New Roman" panose="02020603050405020304" pitchFamily="18" charset="0"/>
              </a:rPr>
              <a:t>Cát</a:t>
            </a:r>
            <a:r>
              <a:rPr lang="en-US" sz="2800" b="1" dirty="0">
                <a:solidFill>
                  <a:srgbClr val="3333CC"/>
                </a:solidFill>
                <a:latin typeface="Times New Roman" panose="02020603050405020304" pitchFamily="18" charset="0"/>
                <a:cs typeface="Times New Roman" panose="02020603050405020304" pitchFamily="18" charset="0"/>
              </a:rPr>
              <a:t>)</a:t>
            </a:r>
          </a:p>
        </p:txBody>
      </p:sp>
      <p:sp>
        <p:nvSpPr>
          <p:cNvPr id="10" name="TextBox 9"/>
          <p:cNvSpPr txBox="1"/>
          <p:nvPr/>
        </p:nvSpPr>
        <p:spPr>
          <a:xfrm>
            <a:off x="318069" y="4495457"/>
            <a:ext cx="11328362" cy="1569660"/>
          </a:xfrm>
          <a:prstGeom prst="rect">
            <a:avLst/>
          </a:prstGeom>
          <a:noFill/>
          <a:ln w="9525">
            <a:solidFill>
              <a:srgbClr val="0070C0"/>
            </a:solidFill>
          </a:ln>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1.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mở</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đầu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đoạn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i="1" dirty="0" err="1">
                <a:solidFill>
                  <a:srgbClr val="3333CC"/>
                </a:solidFill>
                <a:latin typeface="Times New Roman" panose="02020603050405020304" pitchFamily="18" charset="0"/>
                <a:cs typeface="Times New Roman" panose="02020603050405020304" pitchFamily="18" charset="0"/>
              </a:rPr>
              <a:t>Một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lần</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khi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được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hỏi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về</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thời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gian</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sáng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tác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bài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hát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ông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cười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trả</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lời</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Vì</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sao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giả</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cần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nêu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đích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xác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Hồ</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Chí</a:t>
            </a:r>
            <a:r>
              <a:rPr lang="en-US" sz="2400" b="1" dirty="0">
                <a:solidFill>
                  <a:srgbClr val="FF0000"/>
                </a:solidFill>
                <a:latin typeface="Times New Roman" panose="02020603050405020304" pitchFamily="18" charset="0"/>
                <a:cs typeface="Times New Roman" panose="02020603050405020304" pitchFamily="18" charset="0"/>
              </a:rPr>
              <a:t> Minh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Tuyên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ngôn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lập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Diễn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chiến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dịch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Điện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Biên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Phủ</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sách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6, </a:t>
            </a:r>
            <a:r>
              <a:rPr lang="en-US" sz="2400" b="1" dirty="0" err="1">
                <a:solidFill>
                  <a:srgbClr val="FF0000"/>
                </a:solidFill>
                <a:latin typeface="Times New Roman" panose="02020603050405020304" pitchFamily="18" charset="0"/>
                <a:cs typeface="Times New Roman" panose="02020603050405020304" pitchFamily="18" charset="0"/>
              </a:rPr>
              <a:t>tập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một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trang</a:t>
            </a:r>
            <a:r>
              <a:rPr lang="en-US" sz="2400" b="1" dirty="0">
                <a:solidFill>
                  <a:srgbClr val="FF0000"/>
                </a:solidFill>
                <a:latin typeface="Times New Roman" panose="02020603050405020304" pitchFamily="18" charset="0"/>
                <a:cs typeface="Times New Roman" panose="02020603050405020304" pitchFamily="18" charset="0"/>
              </a:rPr>
              <a:t> 90, 94)?</a:t>
            </a:r>
          </a:p>
        </p:txBody>
      </p:sp>
    </p:spTree>
    <p:extLst>
      <p:ext uri="{BB962C8B-B14F-4D97-AF65-F5344CB8AC3E}">
        <p14:creationId xmlns:p14="http://schemas.microsoft.com/office/powerpoint/2010/main" val="334216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7212" y="166486"/>
            <a:ext cx="5083504" cy="954107"/>
          </a:xfrm>
          <a:prstGeom prst="rect">
            <a:avLst/>
          </a:prstGeom>
          <a:noFill/>
          <a:ln w="9525">
            <a:noFill/>
          </a:ln>
        </p:spPr>
        <p:txBody>
          <a:bodyPr wrap="square" rtlCol="0">
            <a:spAutoFit/>
          </a:bodyPr>
          <a:lstStyle/>
          <a:p>
            <a:pPr algn="ctr"/>
            <a:r>
              <a:rPr lang="en-US" sz="2800" b="1">
                <a:solidFill>
                  <a:srgbClr val="0000FF"/>
                </a:solidFill>
                <a:latin typeface="Times New Roman" panose="02020603050405020304" pitchFamily="18" charset="0"/>
                <a:cs typeface="Times New Roman" panose="02020603050405020304" pitchFamily="18" charset="0"/>
              </a:rPr>
              <a:t>LỰA CHỌN CẤU TRÚC CÂU</a:t>
            </a:r>
          </a:p>
          <a:p>
            <a:pPr algn="ctr"/>
            <a:r>
              <a:rPr lang="en-US" sz="2800" b="1">
                <a:solidFill>
                  <a:srgbClr val="0000FF"/>
                </a:solidFill>
                <a:latin typeface="Times New Roman" panose="02020603050405020304" pitchFamily="18" charset="0"/>
                <a:cs typeface="Times New Roman" panose="02020603050405020304" pitchFamily="18" charset="0"/>
              </a:rPr>
              <a:t>(Thảo luận nhóm 5 – 5 phút)</a:t>
            </a:r>
          </a:p>
        </p:txBody>
      </p:sp>
      <p:sp>
        <p:nvSpPr>
          <p:cNvPr id="8" name="TextBox 7"/>
          <p:cNvSpPr txBox="1"/>
          <p:nvPr/>
        </p:nvSpPr>
        <p:spPr>
          <a:xfrm>
            <a:off x="399349" y="1046162"/>
            <a:ext cx="11328363" cy="1785104"/>
          </a:xfrm>
          <a:prstGeom prst="rect">
            <a:avLst/>
          </a:prstGeom>
          <a:noFill/>
          <a:ln w="9525">
            <a:solidFill>
              <a:srgbClr val="0070C0"/>
            </a:solidFill>
          </a:ln>
        </p:spPr>
        <p:txBody>
          <a:bodyPr wrap="square" rtlCol="0">
            <a:spAutoFit/>
          </a:bodyPr>
          <a:lstStyle/>
          <a:p>
            <a:r>
              <a:rPr lang="en-US" sz="2200" b="1">
                <a:solidFill>
                  <a:srgbClr val="FF0000"/>
                </a:solidFill>
                <a:latin typeface="Times New Roman" panose="02020603050405020304" pitchFamily="18" charset="0"/>
                <a:cs typeface="Times New Roman" panose="02020603050405020304" pitchFamily="18" charset="0"/>
              </a:rPr>
              <a:t>Đọc đoạn văn sau và trả lời câu hỏi:</a:t>
            </a:r>
          </a:p>
          <a:p>
            <a:r>
              <a:rPr lang="en-US" sz="2200" b="1" i="1">
                <a:solidFill>
                  <a:srgbClr val="FF0000"/>
                </a:solidFill>
                <a:latin typeface="Times New Roman" panose="02020603050405020304" pitchFamily="18" charset="0"/>
                <a:cs typeface="Times New Roman" panose="02020603050405020304" pitchFamily="18" charset="0"/>
              </a:rPr>
              <a:t>          “Một lần, khi được hỏi về thời gian sáng tác bài hát, ông cười trả lời: “Tôi viết trong hai tiếng cộng cả cuộc đời! Bởi nếu không sống những ngày gian khổ, không nuôi khát vọng giải phóng dân tộc, làm sao cảm xúc có thể vỡ òa cùng ngày chiến thắng. Để có được như ngày hôm nay, chúng ta đã phải đổi bằng máu và nước mắt.” </a:t>
            </a:r>
            <a:r>
              <a:rPr lang="en-US" sz="2200" b="1">
                <a:solidFill>
                  <a:srgbClr val="FF0000"/>
                </a:solidFill>
                <a:latin typeface="Times New Roman" panose="02020603050405020304" pitchFamily="18" charset="0"/>
                <a:cs typeface="Times New Roman" panose="02020603050405020304" pitchFamily="18" charset="0"/>
              </a:rPr>
              <a:t>(Nguyệt Cát)</a:t>
            </a:r>
          </a:p>
        </p:txBody>
      </p:sp>
      <p:sp>
        <p:nvSpPr>
          <p:cNvPr id="10" name="TextBox 9"/>
          <p:cNvSpPr txBox="1"/>
          <p:nvPr/>
        </p:nvSpPr>
        <p:spPr>
          <a:xfrm>
            <a:off x="399349" y="2910497"/>
            <a:ext cx="4778708" cy="3785652"/>
          </a:xfrm>
          <a:prstGeom prst="rect">
            <a:avLst/>
          </a:prstGeom>
          <a:noFill/>
          <a:ln w="9525">
            <a:solidFill>
              <a:srgbClr val="0070C0"/>
            </a:solidFill>
          </a:ln>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1.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mở</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đầu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đoạn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i="1" dirty="0" err="1">
                <a:solidFill>
                  <a:srgbClr val="3333CC"/>
                </a:solidFill>
                <a:latin typeface="Times New Roman" panose="02020603050405020304" pitchFamily="18" charset="0"/>
                <a:cs typeface="Times New Roman" panose="02020603050405020304" pitchFamily="18" charset="0"/>
              </a:rPr>
              <a:t>Một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lần</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khi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được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hỏi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về</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thời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gian</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sáng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tác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bài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hát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ông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cười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trả</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lời</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Vì</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sao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giả</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cần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nêu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đích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xác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bản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Hồ</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Chí</a:t>
            </a:r>
            <a:r>
              <a:rPr lang="en-US" sz="2400" b="1" dirty="0">
                <a:solidFill>
                  <a:srgbClr val="FF0000"/>
                </a:solidFill>
                <a:latin typeface="Times New Roman" panose="02020603050405020304" pitchFamily="18" charset="0"/>
                <a:cs typeface="Times New Roman" panose="02020603050405020304" pitchFamily="18" charset="0"/>
              </a:rPr>
              <a:t> Minh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Tuyên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ngôn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lập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Diễn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chiến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dịch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Điện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Biên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Phủ</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sách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r>
              <a:rPr lang="en-US" sz="2400" b="1" dirty="0">
                <a:solidFill>
                  <a:srgbClr val="FF0000"/>
                </a:solidFill>
                <a:latin typeface="Times New Roman" panose="02020603050405020304" pitchFamily="18" charset="0"/>
                <a:cs typeface="Times New Roman" panose="02020603050405020304" pitchFamily="18" charset="0"/>
              </a:rPr>
              <a:t> 6, </a:t>
            </a:r>
            <a:r>
              <a:rPr lang="en-US" sz="2400" b="1" dirty="0" err="1">
                <a:solidFill>
                  <a:srgbClr val="FF0000"/>
                </a:solidFill>
                <a:latin typeface="Times New Roman" panose="02020603050405020304" pitchFamily="18" charset="0"/>
                <a:cs typeface="Times New Roman" panose="02020603050405020304" pitchFamily="18" charset="0"/>
              </a:rPr>
              <a:t>tập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một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trang</a:t>
            </a:r>
            <a:r>
              <a:rPr lang="en-US" sz="2400" b="1" dirty="0">
                <a:solidFill>
                  <a:srgbClr val="FF0000"/>
                </a:solidFill>
                <a:latin typeface="Times New Roman" panose="02020603050405020304" pitchFamily="18" charset="0"/>
                <a:cs typeface="Times New Roman" panose="02020603050405020304" pitchFamily="18" charset="0"/>
              </a:rPr>
              <a:t> 90, 94)?</a:t>
            </a:r>
          </a:p>
        </p:txBody>
      </p:sp>
      <p:sp>
        <p:nvSpPr>
          <p:cNvPr id="11" name="TextBox 10"/>
          <p:cNvSpPr txBox="1"/>
          <p:nvPr/>
        </p:nvSpPr>
        <p:spPr>
          <a:xfrm>
            <a:off x="5603362" y="2985584"/>
            <a:ext cx="5241850" cy="3416320"/>
          </a:xfrm>
          <a:prstGeom prst="rect">
            <a:avLst/>
          </a:prstGeom>
          <a:noFill/>
          <a:ln w="9525">
            <a:noFill/>
          </a:ln>
        </p:spPr>
        <p:txBody>
          <a:bodyPr wrap="square" rtlCol="0">
            <a:spAutoFit/>
          </a:bodyPr>
          <a:lstStyle/>
          <a:p>
            <a:pPr>
              <a:lnSpc>
                <a:spcPct val="150000"/>
              </a:lnSpc>
            </a:pPr>
            <a:r>
              <a:rPr lang="en-US" sz="2400" b="1">
                <a:solidFill>
                  <a:srgbClr val="0000FF"/>
                </a:solidFill>
                <a:latin typeface="Times New Roman" panose="02020603050405020304" pitchFamily="18" charset="0"/>
                <a:cs typeface="Times New Roman" panose="02020603050405020304" pitchFamily="18" charset="0"/>
              </a:rPr>
              <a:t>- Trạng ngữ:  </a:t>
            </a:r>
            <a:r>
              <a:rPr lang="en-US" sz="2400" b="1" i="1">
                <a:solidFill>
                  <a:srgbClr val="0000FF"/>
                </a:solidFill>
                <a:latin typeface="Times New Roman" panose="02020603050405020304" pitchFamily="18" charset="0"/>
                <a:cs typeface="Times New Roman" panose="02020603050405020304" pitchFamily="18" charset="0"/>
              </a:rPr>
              <a:t>Một lần, khi được hỏi về thời gian sáng tác bài hát</a:t>
            </a:r>
            <a:endParaRPr lang="en-US" sz="2400" b="1">
              <a:solidFill>
                <a:srgbClr val="0000FF"/>
              </a:solidFill>
              <a:latin typeface="Times New Roman" panose="02020603050405020304" pitchFamily="18" charset="0"/>
              <a:cs typeface="Times New Roman" panose="02020603050405020304" pitchFamily="18" charset="0"/>
            </a:endParaRPr>
          </a:p>
          <a:p>
            <a:pPr>
              <a:lnSpc>
                <a:spcPct val="150000"/>
              </a:lnSpc>
            </a:pPr>
            <a:r>
              <a:rPr lang="en-US" sz="2400" b="1">
                <a:solidFill>
                  <a:srgbClr val="0000FF"/>
                </a:solidFill>
                <a:latin typeface="Times New Roman" panose="02020603050405020304" pitchFamily="18" charset="0"/>
                <a:cs typeface="Times New Roman" panose="02020603050405020304" pitchFamily="18" charset="0"/>
              </a:rPr>
              <a:t>- Tác giả không cần nêu đích xác ngày tháng: vì thông tin được nêu không yêu cầu phải chính xác về thời gian, không gian.</a:t>
            </a:r>
          </a:p>
        </p:txBody>
      </p:sp>
    </p:spTree>
    <p:extLst>
      <p:ext uri="{BB962C8B-B14F-4D97-AF65-F5344CB8AC3E}">
        <p14:creationId xmlns:p14="http://schemas.microsoft.com/office/powerpoint/2010/main" val="144808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ppt_x</p:attrName>
                                        </p:attrNameLst>
                                      </p:cBhvr>
                                      <p:tavLst>
                                        <p:tav tm="0">
                                          <p:val>
                                            <p:strVal val="#ppt_x-#ppt_w*1.125000"/>
                                          </p:val>
                                        </p:tav>
                                        <p:tav tm="100000">
                                          <p:val>
                                            <p:strVal val="#ppt_x"/>
                                          </p:val>
                                        </p:tav>
                                      </p:tavLst>
                                    </p:anim>
                                    <p:animEffect transition="in" filter="wipe(right)">
                                      <p:cBhvr>
                                        <p:cTn id="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7212" y="166486"/>
            <a:ext cx="5083504" cy="954107"/>
          </a:xfrm>
          <a:prstGeom prst="rect">
            <a:avLst/>
          </a:prstGeom>
          <a:noFill/>
          <a:ln w="9525">
            <a:noFill/>
          </a:ln>
        </p:spPr>
        <p:txBody>
          <a:bodyPr wrap="square" rtlCol="0">
            <a:spAutoFit/>
          </a:bodyPr>
          <a:lstStyle/>
          <a:p>
            <a:pPr algn="ctr"/>
            <a:r>
              <a:rPr lang="en-US" sz="2800" b="1">
                <a:solidFill>
                  <a:srgbClr val="0000FF"/>
                </a:solidFill>
                <a:latin typeface="Times New Roman" panose="02020603050405020304" pitchFamily="18" charset="0"/>
                <a:cs typeface="Times New Roman" panose="02020603050405020304" pitchFamily="18" charset="0"/>
              </a:rPr>
              <a:t>LỰA CHỌN CẤU TRÚC CÂU</a:t>
            </a:r>
          </a:p>
          <a:p>
            <a:pPr algn="ctr"/>
            <a:r>
              <a:rPr lang="en-US" sz="2800" b="1">
                <a:solidFill>
                  <a:srgbClr val="0000FF"/>
                </a:solidFill>
                <a:latin typeface="Times New Roman" panose="02020603050405020304" pitchFamily="18" charset="0"/>
                <a:cs typeface="Times New Roman" panose="02020603050405020304" pitchFamily="18" charset="0"/>
              </a:rPr>
              <a:t>(Thảo luận nhóm 5 – 5 phút)</a:t>
            </a:r>
          </a:p>
        </p:txBody>
      </p:sp>
      <p:sp>
        <p:nvSpPr>
          <p:cNvPr id="8" name="TextBox 7"/>
          <p:cNvSpPr txBox="1"/>
          <p:nvPr/>
        </p:nvSpPr>
        <p:spPr>
          <a:xfrm>
            <a:off x="399349" y="1046162"/>
            <a:ext cx="11328363" cy="2585323"/>
          </a:xfrm>
          <a:prstGeom prst="rect">
            <a:avLst/>
          </a:prstGeom>
          <a:noFill/>
          <a:ln w="9525">
            <a:solidFill>
              <a:srgbClr val="0070C0"/>
            </a:solidFill>
          </a:ln>
        </p:spPr>
        <p:txBody>
          <a:bodyPr wrap="square" rtlCol="0">
            <a:spAutoFit/>
          </a:bodyPr>
          <a:lstStyle/>
          <a:p>
            <a:r>
              <a:rPr lang="en-US" sz="2200" b="1" dirty="0" err="1">
                <a:solidFill>
                  <a:srgbClr val="FF0000"/>
                </a:solidFill>
                <a:latin typeface="Times New Roman" panose="02020603050405020304" pitchFamily="18" charset="0"/>
                <a:cs typeface="Times New Roman" panose="02020603050405020304" pitchFamily="18" charset="0"/>
              </a:rPr>
              <a:t>Đọc</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đoạn</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văn</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sau</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và</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trả</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lời</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câu</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hỏi</a:t>
            </a:r>
            <a:r>
              <a:rPr lang="en-US" sz="2200" b="1" dirty="0">
                <a:solidFill>
                  <a:srgbClr val="FF0000"/>
                </a:solidFill>
                <a:latin typeface="Times New Roman" panose="02020603050405020304" pitchFamily="18" charset="0"/>
                <a:cs typeface="Times New Roman" panose="02020603050405020304" pitchFamily="18" charset="0"/>
              </a:rPr>
              <a:t>:</a:t>
            </a:r>
          </a:p>
          <a:p>
            <a:r>
              <a:rPr lang="en-US" sz="2200" b="1" i="1"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3333CC"/>
                </a:solidFill>
                <a:latin typeface="Times New Roman" panose="02020603050405020304" pitchFamily="18" charset="0"/>
                <a:cs typeface="Times New Roman" panose="02020603050405020304" pitchFamily="18" charset="0"/>
              </a:rPr>
              <a:t>“</a:t>
            </a:r>
            <a:r>
              <a:rPr lang="en-US" sz="2800" b="1" i="1" dirty="0" err="1">
                <a:solidFill>
                  <a:srgbClr val="3333CC"/>
                </a:solidFill>
                <a:latin typeface="Times New Roman" panose="02020603050405020304" pitchFamily="18" charset="0"/>
                <a:cs typeface="Times New Roman" panose="02020603050405020304" pitchFamily="18" charset="0"/>
              </a:rPr>
              <a:t>Một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lần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được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hỏi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về</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thời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gian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sáng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tác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bài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hát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ông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cười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trả</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lời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Tôi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viết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trong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hai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tiếng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cộng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cả</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cuộc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đời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Bởi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nếu</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không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sống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những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ngày</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gian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khổ</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không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nuôi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khát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vọng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giải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phóng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dân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tộc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làm</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sao</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cảm</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xúc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có</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thể</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vỡ</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òa</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cùng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ngày</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chiến</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thắng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Để</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có</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được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như</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ngày</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hôm</a:t>
            </a:r>
            <a:r>
              <a:rPr lang="en-US" sz="2800" b="1" i="1" dirty="0">
                <a:solidFill>
                  <a:srgbClr val="3333CC"/>
                </a:solidFill>
                <a:latin typeface="Times New Roman" panose="02020603050405020304" pitchFamily="18" charset="0"/>
                <a:cs typeface="Times New Roman" panose="02020603050405020304" pitchFamily="18" charset="0"/>
              </a:rPr>
              <a:t> nay, </a:t>
            </a:r>
            <a:r>
              <a:rPr lang="en-US" sz="2800" b="1" i="1" dirty="0" err="1">
                <a:solidFill>
                  <a:srgbClr val="3333CC"/>
                </a:solidFill>
                <a:latin typeface="Times New Roman" panose="02020603050405020304" pitchFamily="18" charset="0"/>
                <a:cs typeface="Times New Roman" panose="02020603050405020304" pitchFamily="18" charset="0"/>
              </a:rPr>
              <a:t>chúng</a:t>
            </a:r>
            <a:r>
              <a:rPr lang="en-US" sz="2800" b="1" i="1" dirty="0">
                <a:solidFill>
                  <a:srgbClr val="3333CC"/>
                </a:solidFill>
                <a:latin typeface="Times New Roman" panose="02020603050405020304" pitchFamily="18" charset="0"/>
                <a:cs typeface="Times New Roman" panose="02020603050405020304" pitchFamily="18" charset="0"/>
              </a:rPr>
              <a:t> ta </a:t>
            </a:r>
            <a:r>
              <a:rPr lang="en-US" sz="2800" b="1" i="1" dirty="0" err="1">
                <a:solidFill>
                  <a:srgbClr val="3333CC"/>
                </a:solidFill>
                <a:latin typeface="Times New Roman" panose="02020603050405020304" pitchFamily="18" charset="0"/>
                <a:cs typeface="Times New Roman" panose="02020603050405020304" pitchFamily="18" charset="0"/>
              </a:rPr>
              <a:t>đã</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phải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đổi</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bằng</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máu</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và</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nước</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i="1" dirty="0" err="1">
                <a:solidFill>
                  <a:srgbClr val="3333CC"/>
                </a:solidFill>
                <a:latin typeface="Times New Roman" panose="02020603050405020304" pitchFamily="18" charset="0"/>
                <a:cs typeface="Times New Roman" panose="02020603050405020304" pitchFamily="18" charset="0"/>
              </a:rPr>
              <a:t>mắt</a:t>
            </a:r>
            <a:r>
              <a:rPr lang="en-US" sz="2800" b="1" i="1" dirty="0">
                <a:solidFill>
                  <a:srgbClr val="3333CC"/>
                </a:solidFill>
                <a:latin typeface="Times New Roman" panose="02020603050405020304" pitchFamily="18" charset="0"/>
                <a:cs typeface="Times New Roman" panose="02020603050405020304" pitchFamily="18" charset="0"/>
              </a:rPr>
              <a:t>.” </a:t>
            </a:r>
            <a:r>
              <a:rPr lang="en-US" sz="2800" b="1" dirty="0">
                <a:solidFill>
                  <a:srgbClr val="3333CC"/>
                </a:solidFill>
                <a:latin typeface="Times New Roman" panose="02020603050405020304" pitchFamily="18" charset="0"/>
                <a:cs typeface="Times New Roman" panose="02020603050405020304" pitchFamily="18" charset="0"/>
              </a:rPr>
              <a:t>(</a:t>
            </a:r>
            <a:r>
              <a:rPr lang="en-US" sz="2800" b="1" dirty="0" err="1">
                <a:solidFill>
                  <a:srgbClr val="3333CC"/>
                </a:solidFill>
                <a:latin typeface="Times New Roman" panose="02020603050405020304" pitchFamily="18" charset="0"/>
                <a:cs typeface="Times New Roman" panose="02020603050405020304" pitchFamily="18" charset="0"/>
              </a:rPr>
              <a:t>Nguyệt</a:t>
            </a:r>
            <a:r>
              <a:rPr lang="en-US" sz="2800" b="1" dirty="0">
                <a:solidFill>
                  <a:srgbClr val="3333CC"/>
                </a:solidFill>
                <a:latin typeface="Times New Roman" panose="02020603050405020304" pitchFamily="18" charset="0"/>
                <a:cs typeface="Times New Roman" panose="02020603050405020304" pitchFamily="18" charset="0"/>
              </a:rPr>
              <a:t> </a:t>
            </a:r>
            <a:r>
              <a:rPr lang="en-US" sz="2800" b="1" dirty="0" err="1">
                <a:solidFill>
                  <a:srgbClr val="3333CC"/>
                </a:solidFill>
                <a:latin typeface="Times New Roman" panose="02020603050405020304" pitchFamily="18" charset="0"/>
                <a:cs typeface="Times New Roman" panose="02020603050405020304" pitchFamily="18" charset="0"/>
              </a:rPr>
              <a:t>Cát</a:t>
            </a:r>
            <a:r>
              <a:rPr lang="en-US" sz="2800" b="1" dirty="0">
                <a:solidFill>
                  <a:srgbClr val="3333CC"/>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387634" y="3976588"/>
            <a:ext cx="11416732" cy="1569660"/>
          </a:xfrm>
          <a:prstGeom prst="rect">
            <a:avLst/>
          </a:prstGeom>
          <a:noFill/>
          <a:ln w="9525">
            <a:solidFill>
              <a:srgbClr val="0070C0"/>
            </a:solidFill>
          </a:ln>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2.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i="1" dirty="0" err="1">
                <a:solidFill>
                  <a:srgbClr val="3333CC"/>
                </a:solidFill>
                <a:latin typeface="Times New Roman" panose="02020603050405020304" pitchFamily="18" charset="0"/>
                <a:cs typeface="Times New Roman" panose="02020603050405020304" pitchFamily="18" charset="0"/>
              </a:rPr>
              <a:t>Tôi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viết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trong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hai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tiếng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cộng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cả</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cuộc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đời</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biết</a:t>
            </a:r>
            <a:r>
              <a:rPr lang="en-US" sz="2400" b="1" dirty="0">
                <a:solidFill>
                  <a:srgbClr val="FF0000"/>
                </a:solidFill>
                <a:latin typeface="Times New Roman" panose="02020603050405020304" pitchFamily="18" charset="0"/>
                <a:cs typeface="Times New Roman" panose="02020603050405020304" pitchFamily="18" charset="0"/>
              </a:rPr>
              <a:t>: </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Vị</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trí</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những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tiếp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theo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mối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quan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hệ</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với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nhau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r>
              <a:rPr lang="en-US" sz="2400" b="1" dirty="0">
                <a:solidFill>
                  <a:srgbClr val="FF0000"/>
                </a:solidFill>
                <a:latin typeface="Times New Roman" panose="02020603050405020304" pitchFamily="18" charset="0"/>
                <a:cs typeface="Times New Roman" panose="02020603050405020304" pitchFamily="18" charset="0"/>
              </a:rPr>
              <a:t>? </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lựa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chọn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cấu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r>
              <a:rPr lang="en-US" sz="2400"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74050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7212" y="166486"/>
            <a:ext cx="5083504" cy="523220"/>
          </a:xfrm>
          <a:prstGeom prst="rect">
            <a:avLst/>
          </a:prstGeom>
          <a:noFill/>
          <a:ln w="9525">
            <a:noFill/>
          </a:ln>
        </p:spPr>
        <p:txBody>
          <a:bodyPr wrap="square" rtlCol="0">
            <a:spAutoFit/>
          </a:bodyPr>
          <a:lstStyle/>
          <a:p>
            <a:pPr algn="ctr"/>
            <a:r>
              <a:rPr lang="en-US" sz="2800" b="1" dirty="0">
                <a:solidFill>
                  <a:srgbClr val="0000FF"/>
                </a:solidFill>
                <a:latin typeface="Times New Roman" panose="02020603050405020304" pitchFamily="18" charset="0"/>
                <a:cs typeface="Times New Roman" panose="02020603050405020304" pitchFamily="18" charset="0"/>
              </a:rPr>
              <a:t>LỰA CHỌN CẤU TRÚC CÂU</a:t>
            </a:r>
          </a:p>
        </p:txBody>
      </p:sp>
      <p:sp>
        <p:nvSpPr>
          <p:cNvPr id="8" name="TextBox 7"/>
          <p:cNvSpPr txBox="1"/>
          <p:nvPr/>
        </p:nvSpPr>
        <p:spPr>
          <a:xfrm>
            <a:off x="81280" y="679228"/>
            <a:ext cx="11948159" cy="2677656"/>
          </a:xfrm>
          <a:prstGeom prst="rect">
            <a:avLst/>
          </a:prstGeom>
          <a:noFill/>
          <a:ln w="9525">
            <a:solidFill>
              <a:srgbClr val="0070C0"/>
            </a:solidFill>
          </a:ln>
        </p:spPr>
        <p:txBody>
          <a:bodyPr wrap="squar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Đọc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đoạn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sau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trả</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lời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hỏi</a:t>
            </a:r>
            <a:r>
              <a:rPr lang="en-US" sz="2800" b="1" dirty="0">
                <a:solidFill>
                  <a:srgbClr val="FF0000"/>
                </a:solidFill>
                <a:latin typeface="Times New Roman" panose="02020603050405020304" pitchFamily="18" charset="0"/>
                <a:cs typeface="Times New Roman" panose="02020603050405020304" pitchFamily="18" charset="0"/>
              </a:rPr>
              <a:t>:</a:t>
            </a:r>
          </a:p>
          <a:p>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Một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lần</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được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hỏi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về</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gian</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sáng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tác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bài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hát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ông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cười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trả</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Tôi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viết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trong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hai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tiếng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cộng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cả</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cuộc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Bởi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nếu</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không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sống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những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ngày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gian</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khổ</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không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nuôi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khát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vọng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giải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phóng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dân</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tộc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làm</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sao</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cảm</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xúc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có</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thể</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vỡ</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òa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cùng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ngày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chiến</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thắng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Để</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có</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được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như</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ngày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hôm</a:t>
            </a:r>
            <a:r>
              <a:rPr lang="en-US" sz="2800" b="1" i="1" dirty="0">
                <a:solidFill>
                  <a:srgbClr val="FF0000"/>
                </a:solidFill>
                <a:latin typeface="Times New Roman" panose="02020603050405020304" pitchFamily="18" charset="0"/>
                <a:cs typeface="Times New Roman" panose="02020603050405020304" pitchFamily="18" charset="0"/>
              </a:rPr>
              <a:t> nay, </a:t>
            </a:r>
            <a:r>
              <a:rPr lang="en-US" sz="2800" b="1" i="1" dirty="0" err="1">
                <a:solidFill>
                  <a:srgbClr val="FF0000"/>
                </a:solidFill>
                <a:latin typeface="Times New Roman" panose="02020603050405020304" pitchFamily="18" charset="0"/>
                <a:cs typeface="Times New Roman" panose="02020603050405020304" pitchFamily="18" charset="0"/>
              </a:rPr>
              <a:t>chúng</a:t>
            </a:r>
            <a:r>
              <a:rPr lang="en-US" sz="2800" b="1" i="1" dirty="0">
                <a:solidFill>
                  <a:srgbClr val="FF0000"/>
                </a:solidFill>
                <a:latin typeface="Times New Roman" panose="02020603050405020304" pitchFamily="18" charset="0"/>
                <a:cs typeface="Times New Roman" panose="02020603050405020304" pitchFamily="18" charset="0"/>
              </a:rPr>
              <a:t> ta </a:t>
            </a:r>
            <a:r>
              <a:rPr lang="en-US" sz="2800" b="1" i="1" dirty="0" err="1">
                <a:solidFill>
                  <a:srgbClr val="FF0000"/>
                </a:solidFill>
                <a:latin typeface="Times New Roman" panose="02020603050405020304" pitchFamily="18" charset="0"/>
                <a:cs typeface="Times New Roman" panose="02020603050405020304" pitchFamily="18" charset="0"/>
              </a:rPr>
              <a:t>đã</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phải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đổi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bằng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máu</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nước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mắt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a:t>
            </a:r>
            <a:r>
              <a:rPr lang="en-US" sz="2800" b="1" dirty="0" err="1">
                <a:solidFill>
                  <a:srgbClr val="FF0000"/>
                </a:solidFill>
                <a:latin typeface="Times New Roman" panose="02020603050405020304" pitchFamily="18" charset="0"/>
                <a:cs typeface="Times New Roman" panose="02020603050405020304" pitchFamily="18" charset="0"/>
              </a:rPr>
              <a:t>Nguyệt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Cát</a:t>
            </a:r>
            <a:r>
              <a:rPr 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Box 9"/>
          <p:cNvSpPr txBox="1"/>
          <p:nvPr/>
        </p:nvSpPr>
        <p:spPr>
          <a:xfrm>
            <a:off x="5586445" y="3345390"/>
            <a:ext cx="6483633" cy="3477875"/>
          </a:xfrm>
          <a:prstGeom prst="rect">
            <a:avLst/>
          </a:prstGeom>
          <a:noFill/>
          <a:ln w="9525">
            <a:noFill/>
          </a:ln>
        </p:spPr>
        <p:txBody>
          <a:bodyPr wrap="square" rtlCol="0">
            <a:spAutoFit/>
          </a:bodyPr>
          <a:lstStyle/>
          <a:p>
            <a:pPr algn="just"/>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Trạng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ngữ</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trong</a:t>
            </a:r>
            <a:r>
              <a:rPr lang="en-US" sz="2200" b="1" i="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hai</a:t>
            </a:r>
            <a:r>
              <a:rPr lang="en-US" sz="2200" b="1" i="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tiếng</a:t>
            </a:r>
            <a:r>
              <a:rPr lang="en-US" sz="2200" b="1" i="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cộng</a:t>
            </a:r>
            <a:r>
              <a:rPr lang="en-US" sz="2200" b="1" i="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cả</a:t>
            </a:r>
            <a:r>
              <a:rPr lang="en-US" sz="2200" b="1" i="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cuộc</a:t>
            </a:r>
            <a:r>
              <a:rPr lang="en-US" sz="2200" b="1" i="1" dirty="0">
                <a:solidFill>
                  <a:srgbClr val="0000FF"/>
                </a:solidFill>
                <a:latin typeface="Times New Roman" panose="02020603050405020304" pitchFamily="18" charset="0"/>
                <a:cs typeface="Times New Roman" panose="02020603050405020304" pitchFamily="18" charset="0"/>
              </a:rPr>
              <a:t> </a:t>
            </a:r>
            <a:r>
              <a:rPr lang="en-US" sz="2200" b="1" i="1" dirty="0" err="1">
                <a:solidFill>
                  <a:srgbClr val="0000FF"/>
                </a:solidFill>
                <a:latin typeface="Times New Roman" panose="02020603050405020304" pitchFamily="18" charset="0"/>
                <a:cs typeface="Times New Roman" panose="02020603050405020304" pitchFamily="18" charset="0"/>
              </a:rPr>
              <a:t>đời</a:t>
            </a:r>
            <a:endParaRPr lang="en-US" sz="2200" b="1" dirty="0">
              <a:solidFill>
                <a:srgbClr val="0000FF"/>
              </a:solidFill>
              <a:latin typeface="Times New Roman" panose="02020603050405020304" pitchFamily="18" charset="0"/>
              <a:cs typeface="Times New Roman" panose="02020603050405020304" pitchFamily="18" charset="0"/>
            </a:endParaRPr>
          </a:p>
          <a:p>
            <a:pPr algn="just"/>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Vị</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trí</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cuối</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câu</a:t>
            </a:r>
            <a:endParaRPr lang="en-US" sz="2200" b="1" dirty="0">
              <a:solidFill>
                <a:srgbClr val="0000FF"/>
              </a:solidFill>
              <a:latin typeface="Times New Roman" panose="02020603050405020304" pitchFamily="18" charset="0"/>
              <a:cs typeface="Times New Roman" panose="02020603050405020304" pitchFamily="18" charset="0"/>
            </a:endParaRPr>
          </a:p>
          <a:p>
            <a:pPr algn="just"/>
            <a:r>
              <a:rPr lang="en-US" sz="2200" b="1" i="1" dirty="0">
                <a:solidFill>
                  <a:srgbClr val="0000FF"/>
                </a:solidFill>
                <a:latin typeface="Times New Roman" panose="02020603050405020304" pitchFamily="18" charset="0"/>
                <a:cs typeface="Times New Roman" panose="02020603050405020304" pitchFamily="18" charset="0"/>
              </a:rPr>
              <a:t>­</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Công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dụng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chỉ</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thời</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gian</a:t>
            </a:r>
            <a:endParaRPr lang="en-US" sz="2200" b="1" dirty="0">
              <a:solidFill>
                <a:srgbClr val="0000FF"/>
              </a:solidFill>
              <a:latin typeface="Times New Roman" panose="02020603050405020304" pitchFamily="18" charset="0"/>
              <a:cs typeface="Times New Roman" panose="02020603050405020304" pitchFamily="18" charset="0"/>
            </a:endParaRPr>
          </a:p>
          <a:p>
            <a:pPr algn="just"/>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Mối</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quan</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hệ</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của</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trạng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ngữ</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với</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những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câu</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tiếp</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theo</a:t>
            </a:r>
            <a:r>
              <a:rPr lang="en-US" sz="2200" b="1" dirty="0">
                <a:solidFill>
                  <a:srgbClr val="0000FF"/>
                </a:solidFill>
                <a:latin typeface="Times New Roman" panose="02020603050405020304" pitchFamily="18" charset="0"/>
                <a:cs typeface="Times New Roman" panose="02020603050405020304" pitchFamily="18" charset="0"/>
              </a:rPr>
              <a:t>:  </a:t>
            </a:r>
          </a:p>
          <a:p>
            <a:pPr algn="just"/>
            <a:r>
              <a:rPr lang="en-US" sz="2200" b="1" dirty="0">
                <a:solidFill>
                  <a:srgbClr val="0000FF"/>
                </a:solidFill>
                <a:latin typeface="Times New Roman" panose="02020603050405020304" pitchFamily="18" charset="0"/>
                <a:cs typeface="Times New Roman" panose="02020603050405020304" pitchFamily="18" charset="0"/>
              </a:rPr>
              <a:t>+ TN: </a:t>
            </a:r>
            <a:r>
              <a:rPr lang="en-US" sz="2200" b="1" dirty="0" err="1">
                <a:solidFill>
                  <a:srgbClr val="0000FF"/>
                </a:solidFill>
                <a:latin typeface="Times New Roman" panose="02020603050405020304" pitchFamily="18" charset="0"/>
                <a:cs typeface="Times New Roman" panose="02020603050405020304" pitchFamily="18" charset="0"/>
              </a:rPr>
              <a:t>chỉ</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kết</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quả</a:t>
            </a:r>
            <a:endParaRPr lang="en-US" sz="2200" b="1" dirty="0">
              <a:solidFill>
                <a:srgbClr val="0000FF"/>
              </a:solidFill>
              <a:latin typeface="Times New Roman" panose="02020603050405020304" pitchFamily="18" charset="0"/>
              <a:cs typeface="Times New Roman" panose="02020603050405020304" pitchFamily="18" charset="0"/>
            </a:endParaRPr>
          </a:p>
          <a:p>
            <a:pPr algn="just"/>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Những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câu</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tiếp</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theo</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chỉ</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nguyên</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nhân</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giải</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thích</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rõ</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hơn</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nội</a:t>
            </a:r>
            <a:r>
              <a:rPr lang="en-US" sz="2200" b="1" dirty="0">
                <a:solidFill>
                  <a:srgbClr val="0000FF"/>
                </a:solidFill>
                <a:latin typeface="Times New Roman" panose="02020603050405020304" pitchFamily="18" charset="0"/>
                <a:cs typeface="Times New Roman" panose="02020603050405020304" pitchFamily="18" charset="0"/>
              </a:rPr>
              <a:t> dung (</a:t>
            </a:r>
            <a:r>
              <a:rPr lang="en-US" sz="2200" b="1" dirty="0" err="1">
                <a:solidFill>
                  <a:srgbClr val="0000FF"/>
                </a:solidFill>
                <a:latin typeface="Times New Roman" panose="02020603050405020304" pitchFamily="18" charset="0"/>
                <a:cs typeface="Times New Roman" panose="02020603050405020304" pitchFamily="18" charset="0"/>
              </a:rPr>
              <a:t>thông</a:t>
            </a:r>
            <a:r>
              <a:rPr lang="en-US" sz="2200" b="1" dirty="0">
                <a:solidFill>
                  <a:srgbClr val="0000FF"/>
                </a:solidFill>
                <a:latin typeface="Times New Roman" panose="02020603050405020304" pitchFamily="18" charset="0"/>
                <a:cs typeface="Times New Roman" panose="02020603050405020304" pitchFamily="18" charset="0"/>
              </a:rPr>
              <a:t> tin) </a:t>
            </a:r>
            <a:r>
              <a:rPr lang="en-US" sz="2200" b="1" dirty="0" err="1">
                <a:solidFill>
                  <a:srgbClr val="0000FF"/>
                </a:solidFill>
                <a:latin typeface="Times New Roman" panose="02020603050405020304" pitchFamily="18" charset="0"/>
                <a:cs typeface="Times New Roman" panose="02020603050405020304" pitchFamily="18" charset="0"/>
              </a:rPr>
              <a:t>được</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nêu</a:t>
            </a:r>
            <a:r>
              <a:rPr lang="en-US" sz="2200" b="1" dirty="0">
                <a:solidFill>
                  <a:srgbClr val="0000FF"/>
                </a:solidFill>
                <a:latin typeface="Times New Roman" panose="02020603050405020304" pitchFamily="18" charset="0"/>
                <a:cs typeface="Times New Roman" panose="02020603050405020304" pitchFamily="18" charset="0"/>
              </a:rPr>
              <a:t> ở </a:t>
            </a:r>
            <a:r>
              <a:rPr lang="en-US" sz="2200" b="1" dirty="0" err="1">
                <a:solidFill>
                  <a:srgbClr val="0000FF"/>
                </a:solidFill>
                <a:latin typeface="Times New Roman" panose="02020603050405020304" pitchFamily="18" charset="0"/>
                <a:cs typeface="Times New Roman" panose="02020603050405020304" pitchFamily="18" charset="0"/>
              </a:rPr>
              <a:t>trạng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ngữ</a:t>
            </a:r>
            <a:r>
              <a:rPr lang="en-US" sz="2200" b="1" dirty="0">
                <a:solidFill>
                  <a:srgbClr val="0000FF"/>
                </a:solidFill>
                <a:latin typeface="Times New Roman" panose="02020603050405020304" pitchFamily="18" charset="0"/>
                <a:cs typeface="Times New Roman" panose="02020603050405020304" pitchFamily="18" charset="0"/>
              </a:rPr>
              <a:t>.</a:t>
            </a:r>
          </a:p>
          <a:p>
            <a:pPr algn="just"/>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Tác</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dụng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của</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việc</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lựa</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chọn</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cấu</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trúc</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câu</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giúp</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thông</a:t>
            </a:r>
            <a:r>
              <a:rPr lang="en-US" sz="2200" b="1" dirty="0">
                <a:solidFill>
                  <a:srgbClr val="0000FF"/>
                </a:solidFill>
                <a:latin typeface="Times New Roman" panose="02020603050405020304" pitchFamily="18" charset="0"/>
                <a:cs typeface="Times New Roman" panose="02020603050405020304" pitchFamily="18" charset="0"/>
              </a:rPr>
              <a:t> tin </a:t>
            </a:r>
            <a:r>
              <a:rPr lang="en-US" sz="2200" b="1" dirty="0" err="1">
                <a:solidFill>
                  <a:srgbClr val="0000FF"/>
                </a:solidFill>
                <a:latin typeface="Times New Roman" panose="02020603050405020304" pitchFamily="18" charset="0"/>
                <a:cs typeface="Times New Roman" panose="02020603050405020304" pitchFamily="18" charset="0"/>
              </a:rPr>
              <a:t>cung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cấp</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được</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rõ</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ràng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trong</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bài</a:t>
            </a:r>
            <a:r>
              <a:rPr lang="en-US" sz="2200" b="1" dirty="0">
                <a:solidFill>
                  <a:srgbClr val="0000FF"/>
                </a:solidFill>
                <a:latin typeface="Times New Roman" panose="02020603050405020304" pitchFamily="18" charset="0"/>
                <a:cs typeface="Times New Roman" panose="02020603050405020304" pitchFamily="18" charset="0"/>
              </a:rPr>
              <a:t> </a:t>
            </a:r>
            <a:r>
              <a:rPr lang="en-US" sz="2200" b="1" dirty="0" err="1">
                <a:solidFill>
                  <a:srgbClr val="0000FF"/>
                </a:solidFill>
                <a:latin typeface="Times New Roman" panose="02020603050405020304" pitchFamily="18" charset="0"/>
                <a:cs typeface="Times New Roman" panose="02020603050405020304" pitchFamily="18" charset="0"/>
              </a:rPr>
              <a:t>viết</a:t>
            </a:r>
            <a:r>
              <a:rPr lang="en-US" sz="2200" b="1" dirty="0">
                <a:solidFill>
                  <a:srgbClr val="0000FF"/>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530155A2-D849-40A6-82C9-D08635B29CCF}"/>
              </a:ext>
            </a:extLst>
          </p:cNvPr>
          <p:cNvSpPr txBox="1"/>
          <p:nvPr/>
        </p:nvSpPr>
        <p:spPr>
          <a:xfrm>
            <a:off x="40640" y="3356884"/>
            <a:ext cx="5545806" cy="3416320"/>
          </a:xfrm>
          <a:prstGeom prst="rect">
            <a:avLst/>
          </a:prstGeom>
          <a:noFill/>
          <a:ln w="9525">
            <a:solidFill>
              <a:srgbClr val="0070C0"/>
            </a:solidFill>
          </a:ln>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2.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i="1" dirty="0" err="1">
                <a:solidFill>
                  <a:srgbClr val="3333CC"/>
                </a:solidFill>
                <a:latin typeface="Times New Roman" panose="02020603050405020304" pitchFamily="18" charset="0"/>
                <a:cs typeface="Times New Roman" panose="02020603050405020304" pitchFamily="18" charset="0"/>
              </a:rPr>
              <a:t>Tôi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viết</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trong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hai</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tiếng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cộng</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cả</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cuộc</a:t>
            </a:r>
            <a:r>
              <a:rPr lang="en-US" sz="2400" b="1" i="1" dirty="0">
                <a:solidFill>
                  <a:srgbClr val="3333CC"/>
                </a:solidFill>
                <a:latin typeface="Times New Roman" panose="02020603050405020304" pitchFamily="18" charset="0"/>
                <a:cs typeface="Times New Roman" panose="02020603050405020304" pitchFamily="18" charset="0"/>
              </a:rPr>
              <a:t> </a:t>
            </a:r>
            <a:r>
              <a:rPr lang="en-US" sz="2400" b="1" i="1" dirty="0" err="1">
                <a:solidFill>
                  <a:srgbClr val="3333CC"/>
                </a:solidFill>
                <a:latin typeface="Times New Roman" panose="02020603050405020304" pitchFamily="18" charset="0"/>
                <a:cs typeface="Times New Roman" panose="02020603050405020304" pitchFamily="18" charset="0"/>
              </a:rPr>
              <a:t>đời</a:t>
            </a:r>
            <a:r>
              <a:rPr lang="en-US" sz="2400" b="1" i="1" dirty="0">
                <a:solidFill>
                  <a:srgbClr val="3333CC"/>
                </a:solidFill>
                <a:latin typeface="Times New Roman" panose="02020603050405020304" pitchFamily="18" charset="0"/>
                <a:cs typeface="Times New Roman" panose="02020603050405020304" pitchFamily="18" charset="0"/>
              </a:rPr>
              <a:t>!”</a:t>
            </a:r>
            <a:r>
              <a:rPr lang="en-US" sz="2400" b="1" dirty="0">
                <a:solidFill>
                  <a:srgbClr val="3333CC"/>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biết</a:t>
            </a:r>
            <a:r>
              <a:rPr lang="en-US" sz="2400" b="1" dirty="0">
                <a:solidFill>
                  <a:srgbClr val="FF0000"/>
                </a:solidFill>
                <a:latin typeface="Times New Roman" panose="02020603050405020304" pitchFamily="18" charset="0"/>
                <a:cs typeface="Times New Roman" panose="02020603050405020304" pitchFamily="18" charset="0"/>
              </a:rPr>
              <a:t>: </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Vị</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trí</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những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tiếp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theo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mối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quan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hệ</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với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nhau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r>
              <a:rPr lang="en-US" sz="2400" b="1" dirty="0">
                <a:solidFill>
                  <a:srgbClr val="FF0000"/>
                </a:solidFill>
                <a:latin typeface="Times New Roman" panose="02020603050405020304" pitchFamily="18" charset="0"/>
                <a:cs typeface="Times New Roman" panose="02020603050405020304" pitchFamily="18" charset="0"/>
              </a:rPr>
              <a:t>? </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Việc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lựa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chọn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cấu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như</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nào</a:t>
            </a:r>
            <a:r>
              <a:rPr lang="en-US" sz="2400"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9553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ppt_x</p:attrName>
                                        </p:attrNameLst>
                                      </p:cBhvr>
                                      <p:tavLst>
                                        <p:tav tm="0">
                                          <p:val>
                                            <p:strVal val="#ppt_x-#ppt_w*1.125000"/>
                                          </p:val>
                                        </p:tav>
                                        <p:tav tm="100000">
                                          <p:val>
                                            <p:strVal val="#ppt_x"/>
                                          </p:val>
                                        </p:tav>
                                      </p:tavLst>
                                    </p:anim>
                                    <p:animEffect transition="in" filter="wipe(right)">
                                      <p:cBhvr>
                                        <p:cTn id="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53907" y="517364"/>
            <a:ext cx="3203936" cy="584775"/>
          </a:xfrm>
          <a:prstGeom prst="rect">
            <a:avLst/>
          </a:prstGeom>
          <a:noFill/>
          <a:ln w="9525">
            <a:solidFill>
              <a:srgbClr val="0070C0"/>
            </a:solidFill>
          </a:ln>
        </p:spPr>
        <p:txBody>
          <a:bodyPr wrap="square" rtlCol="0">
            <a:spAutoFit/>
          </a:bodyPr>
          <a:lstStyle/>
          <a:p>
            <a:pPr algn="ctr"/>
            <a:r>
              <a:rPr lang="en-US" sz="3200" b="1">
                <a:solidFill>
                  <a:srgbClr val="0000FF"/>
                </a:solidFill>
                <a:latin typeface="Times New Roman" panose="02020603050405020304" pitchFamily="18" charset="0"/>
                <a:cs typeface="Times New Roman" panose="02020603050405020304" pitchFamily="18" charset="0"/>
              </a:rPr>
              <a:t>GHI NHỚ 2</a:t>
            </a:r>
          </a:p>
        </p:txBody>
      </p:sp>
      <p:sp>
        <p:nvSpPr>
          <p:cNvPr id="8" name="TextBox 7"/>
          <p:cNvSpPr txBox="1"/>
          <p:nvPr/>
        </p:nvSpPr>
        <p:spPr>
          <a:xfrm>
            <a:off x="3264188" y="1288912"/>
            <a:ext cx="6262586" cy="1077218"/>
          </a:xfrm>
          <a:prstGeom prst="rect">
            <a:avLst/>
          </a:prstGeom>
          <a:noFill/>
          <a:ln w="9525">
            <a:solidFill>
              <a:srgbClr val="0070C0"/>
            </a:solidFill>
          </a:ln>
        </p:spPr>
        <p:txBody>
          <a:bodyPr wrap="square" rtlCol="0">
            <a:spAutoFit/>
          </a:bodyPr>
          <a:lstStyle/>
          <a:p>
            <a:pPr algn="ctr"/>
            <a:r>
              <a:rPr lang="en-US" sz="3200" b="1">
                <a:latin typeface="Times New Roman" panose="02020603050405020304" pitchFamily="18" charset="0"/>
                <a:cs typeface="Times New Roman" panose="02020603050405020304" pitchFamily="18" charset="0"/>
              </a:rPr>
              <a:t>Đặt câu phải phù hợp với yêu cầu thể hiện nghĩa của văn bản. </a:t>
            </a:r>
          </a:p>
        </p:txBody>
      </p:sp>
      <p:sp>
        <p:nvSpPr>
          <p:cNvPr id="10" name="TextBox 9"/>
          <p:cNvSpPr txBox="1"/>
          <p:nvPr/>
        </p:nvSpPr>
        <p:spPr>
          <a:xfrm>
            <a:off x="1565388" y="2531475"/>
            <a:ext cx="3729626" cy="1077218"/>
          </a:xfrm>
          <a:prstGeom prst="rect">
            <a:avLst/>
          </a:prstGeom>
          <a:noFill/>
          <a:ln w="9525">
            <a:solidFill>
              <a:srgbClr val="0070C0"/>
            </a:solidFill>
          </a:ln>
        </p:spPr>
        <p:txBody>
          <a:bodyPr wrap="square" rtlCol="0">
            <a:spAutoFit/>
          </a:bodyPr>
          <a:lstStyle/>
          <a:p>
            <a:pPr algn="ctr"/>
            <a:r>
              <a:rPr lang="en-US" sz="3200">
                <a:latin typeface="Times New Roman" panose="02020603050405020304" pitchFamily="18" charset="0"/>
                <a:cs typeface="Times New Roman" panose="02020603050405020304" pitchFamily="18" charset="0"/>
              </a:rPr>
              <a:t>phù hợp với</a:t>
            </a:r>
            <a:r>
              <a:rPr lang="en-US" sz="3200" b="1">
                <a:latin typeface="Times New Roman" panose="02020603050405020304" pitchFamily="18" charset="0"/>
                <a:cs typeface="Times New Roman" panose="02020603050405020304" pitchFamily="18" charset="0"/>
              </a:rPr>
              <a:t> tính chất</a:t>
            </a:r>
            <a:r>
              <a:rPr lang="en-US" sz="3200">
                <a:latin typeface="Times New Roman" panose="02020603050405020304" pitchFamily="18" charset="0"/>
                <a:cs typeface="Times New Roman" panose="02020603050405020304" pitchFamily="18" charset="0"/>
              </a:rPr>
              <a:t> của loại văn bản</a:t>
            </a: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7657834" y="2531475"/>
            <a:ext cx="2759678" cy="1077218"/>
          </a:xfrm>
          <a:prstGeom prst="rect">
            <a:avLst/>
          </a:prstGeom>
          <a:noFill/>
          <a:ln w="9525">
            <a:solidFill>
              <a:srgbClr val="0070C0"/>
            </a:solidFill>
          </a:ln>
        </p:spPr>
        <p:txBody>
          <a:bodyPr wrap="square" rtlCol="0">
            <a:spAutoFit/>
          </a:bodyPr>
          <a:lstStyle/>
          <a:p>
            <a:pPr algn="ctr"/>
            <a:r>
              <a:rPr lang="en-US" sz="3200">
                <a:latin typeface="Times New Roman" panose="02020603050405020304" pitchFamily="18" charset="0"/>
                <a:cs typeface="Times New Roman" panose="02020603050405020304" pitchFamily="18" charset="0"/>
              </a:rPr>
              <a:t>phù hợp với </a:t>
            </a:r>
            <a:r>
              <a:rPr lang="en-US" sz="3200" b="1">
                <a:latin typeface="Times New Roman" panose="02020603050405020304" pitchFamily="18" charset="0"/>
                <a:cs typeface="Times New Roman" panose="02020603050405020304" pitchFamily="18" charset="0"/>
              </a:rPr>
              <a:t>ngữ cảnh</a:t>
            </a:r>
            <a:r>
              <a:rPr lang="en-US" sz="3200">
                <a:latin typeface="Times New Roman" panose="02020603050405020304" pitchFamily="18" charset="0"/>
                <a:cs typeface="Times New Roman" panose="02020603050405020304" pitchFamily="18" charset="0"/>
              </a:rPr>
              <a:t> </a:t>
            </a:r>
          </a:p>
        </p:txBody>
      </p:sp>
      <p:sp>
        <p:nvSpPr>
          <p:cNvPr id="13" name="TextBox 12"/>
          <p:cNvSpPr txBox="1"/>
          <p:nvPr/>
        </p:nvSpPr>
        <p:spPr>
          <a:xfrm>
            <a:off x="480867" y="3732013"/>
            <a:ext cx="2797667" cy="2554545"/>
          </a:xfrm>
          <a:prstGeom prst="rect">
            <a:avLst/>
          </a:prstGeom>
          <a:noFill/>
          <a:ln w="9525">
            <a:solidFill>
              <a:srgbClr val="0070C0"/>
            </a:solidFill>
          </a:ln>
        </p:spPr>
        <p:txBody>
          <a:bodyPr wrap="square" rtlCol="0">
            <a:spAutoFit/>
          </a:bodyPr>
          <a:lstStyle/>
          <a:p>
            <a:pPr algn="ctr"/>
            <a:r>
              <a:rPr lang="en-US" sz="3200">
                <a:latin typeface="Times New Roman" panose="02020603050405020304" pitchFamily="18" charset="0"/>
                <a:cs typeface="Times New Roman" panose="02020603050405020304" pitchFamily="18" charset="0"/>
              </a:rPr>
              <a:t>Văn bản hành chính, thư từ có những quy ước về cách viết</a:t>
            </a:r>
          </a:p>
          <a:p>
            <a:pPr algn="ct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3349254" y="3732012"/>
            <a:ext cx="3136605" cy="2554545"/>
          </a:xfrm>
          <a:prstGeom prst="rect">
            <a:avLst/>
          </a:prstGeom>
          <a:noFill/>
          <a:ln w="9525">
            <a:solidFill>
              <a:srgbClr val="0070C0"/>
            </a:solidFill>
          </a:ln>
        </p:spPr>
        <p:txBody>
          <a:bodyPr wrap="square" rtlCol="0">
            <a:spAutoFit/>
          </a:bodyPr>
          <a:lstStyle/>
          <a:p>
            <a:r>
              <a:rPr lang="en-US" sz="3200">
                <a:latin typeface="Times New Roman" panose="02020603050405020304" pitchFamily="18" charset="0"/>
                <a:cs typeface="Times New Roman" panose="02020603050405020304" pitchFamily="18" charset="0"/>
              </a:rPr>
              <a:t>Văn bản truyện dân gian thường mở đầu bằng những câu giới thiệu sự tồn tại …</a:t>
            </a:r>
          </a:p>
        </p:txBody>
      </p:sp>
      <p:sp>
        <p:nvSpPr>
          <p:cNvPr id="16" name="TextBox 15"/>
          <p:cNvSpPr txBox="1"/>
          <p:nvPr/>
        </p:nvSpPr>
        <p:spPr>
          <a:xfrm>
            <a:off x="6767096" y="3756810"/>
            <a:ext cx="1909071" cy="2554545"/>
          </a:xfrm>
          <a:prstGeom prst="rect">
            <a:avLst/>
          </a:prstGeom>
          <a:noFill/>
          <a:ln w="9525">
            <a:solidFill>
              <a:srgbClr val="0070C0"/>
            </a:solidFill>
          </a:ln>
        </p:spPr>
        <p:txBody>
          <a:bodyPr wrap="square" rtlCol="0">
            <a:spAutoFit/>
          </a:bodyPr>
          <a:lstStyle/>
          <a:p>
            <a:pPr algn="r"/>
            <a:r>
              <a:rPr lang="en-US" sz="3200">
                <a:latin typeface="Times New Roman" panose="02020603050405020304" pitchFamily="18" charset="0"/>
                <a:cs typeface="Times New Roman" panose="02020603050405020304" pitchFamily="18" charset="0"/>
              </a:rPr>
              <a:t>phù hợp với những câu đứng trước và đứng sau</a:t>
            </a:r>
          </a:p>
        </p:txBody>
      </p:sp>
      <p:sp>
        <p:nvSpPr>
          <p:cNvPr id="14" name="TextBox 13"/>
          <p:cNvSpPr txBox="1"/>
          <p:nvPr/>
        </p:nvSpPr>
        <p:spPr>
          <a:xfrm>
            <a:off x="8779570" y="3756810"/>
            <a:ext cx="2996082" cy="2554545"/>
          </a:xfrm>
          <a:prstGeom prst="rect">
            <a:avLst/>
          </a:prstGeom>
          <a:noFill/>
          <a:ln w="9525">
            <a:solidFill>
              <a:srgbClr val="0070C0"/>
            </a:solidFill>
          </a:ln>
        </p:spPr>
        <p:txBody>
          <a:bodyPr wrap="square" rtlCol="0">
            <a:spAutoFit/>
          </a:bodyPr>
          <a:lstStyle/>
          <a:p>
            <a:r>
              <a:rPr lang="en-US" sz="3200">
                <a:latin typeface="Times New Roman" panose="02020603050405020304" pitchFamily="18" charset="0"/>
                <a:cs typeface="Times New Roman" panose="02020603050405020304" pitchFamily="18" charset="0"/>
              </a:rPr>
              <a:t>tạo thành một mạch văn thống nhất, không lặp cấu trúc, gây nhàm chán.</a:t>
            </a:r>
          </a:p>
        </p:txBody>
      </p:sp>
    </p:spTree>
    <p:extLst>
      <p:ext uri="{BB962C8B-B14F-4D97-AF65-F5344CB8AC3E}">
        <p14:creationId xmlns:p14="http://schemas.microsoft.com/office/powerpoint/2010/main" val="402122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p:tgtEl>
                                          <p:spTgt spid="10"/>
                                        </p:tgtEl>
                                        <p:attrNameLst>
                                          <p:attrName>ppt_x</p:attrName>
                                        </p:attrNameLst>
                                      </p:cBhvr>
                                      <p:tavLst>
                                        <p:tav tm="0">
                                          <p:val>
                                            <p:strVal val="#ppt_x-#ppt_w*1.125000"/>
                                          </p:val>
                                        </p:tav>
                                        <p:tav tm="100000">
                                          <p:val>
                                            <p:strVal val="#ppt_x"/>
                                          </p:val>
                                        </p:tav>
                                      </p:tavLst>
                                    </p:anim>
                                    <p:animEffect transition="in" filter="wipe(right)">
                                      <p:cBhvr>
                                        <p:cTn id="20" dur="500"/>
                                        <p:tgtEl>
                                          <p:spTgt spid="10"/>
                                        </p:tgtEl>
                                      </p:cBhvr>
                                    </p:animEffect>
                                  </p:childTnLst>
                                </p:cTn>
                              </p:par>
                            </p:childTnLst>
                          </p:cTn>
                        </p:par>
                        <p:par>
                          <p:cTn id="21" fill="hold">
                            <p:stCondLst>
                              <p:cond delay="500"/>
                            </p:stCondLst>
                            <p:childTnLst>
                              <p:par>
                                <p:cTn id="22" presetID="1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p:tgtEl>
                                          <p:spTgt spid="13"/>
                                        </p:tgtEl>
                                        <p:attrNameLst>
                                          <p:attrName>ppt_x</p:attrName>
                                        </p:attrNameLst>
                                      </p:cBhvr>
                                      <p:tavLst>
                                        <p:tav tm="0">
                                          <p:val>
                                            <p:strVal val="#ppt_x-#ppt_w*1.125000"/>
                                          </p:val>
                                        </p:tav>
                                        <p:tav tm="100000">
                                          <p:val>
                                            <p:strVal val="#ppt_x"/>
                                          </p:val>
                                        </p:tav>
                                      </p:tavLst>
                                    </p:anim>
                                    <p:animEffect transition="in" filter="wipe(right)">
                                      <p:cBhvr>
                                        <p:cTn id="25" dur="500"/>
                                        <p:tgtEl>
                                          <p:spTgt spid="13"/>
                                        </p:tgtEl>
                                      </p:cBhvr>
                                    </p:animEffect>
                                  </p:childTnLst>
                                </p:cTn>
                              </p:par>
                            </p:childTnLst>
                          </p:cTn>
                        </p:par>
                        <p:par>
                          <p:cTn id="26" fill="hold">
                            <p:stCondLst>
                              <p:cond delay="1000"/>
                            </p:stCondLst>
                            <p:childTnLst>
                              <p:par>
                                <p:cTn id="27" presetID="12" presetClass="entr" presetSubtype="8"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p:tgtEl>
                                          <p:spTgt spid="15"/>
                                        </p:tgtEl>
                                        <p:attrNameLst>
                                          <p:attrName>ppt_x</p:attrName>
                                        </p:attrNameLst>
                                      </p:cBhvr>
                                      <p:tavLst>
                                        <p:tav tm="0">
                                          <p:val>
                                            <p:strVal val="#ppt_x-#ppt_w*1.125000"/>
                                          </p:val>
                                        </p:tav>
                                        <p:tav tm="100000">
                                          <p:val>
                                            <p:strVal val="#ppt_x"/>
                                          </p:val>
                                        </p:tav>
                                      </p:tavLst>
                                    </p:anim>
                                    <p:animEffect transition="in" filter="wipe(righ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8"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p:tgtEl>
                                          <p:spTgt spid="12"/>
                                        </p:tgtEl>
                                        <p:attrNameLst>
                                          <p:attrName>ppt_x</p:attrName>
                                        </p:attrNameLst>
                                      </p:cBhvr>
                                      <p:tavLst>
                                        <p:tav tm="0">
                                          <p:val>
                                            <p:strVal val="#ppt_x-#ppt_w*1.125000"/>
                                          </p:val>
                                        </p:tav>
                                        <p:tav tm="100000">
                                          <p:val>
                                            <p:strVal val="#ppt_x"/>
                                          </p:val>
                                        </p:tav>
                                      </p:tavLst>
                                    </p:anim>
                                    <p:animEffect transition="in" filter="wipe(right)">
                                      <p:cBhvr>
                                        <p:cTn id="36" dur="500"/>
                                        <p:tgtEl>
                                          <p:spTgt spid="12"/>
                                        </p:tgtEl>
                                      </p:cBhvr>
                                    </p:animEffect>
                                  </p:childTnLst>
                                </p:cTn>
                              </p:par>
                            </p:childTnLst>
                          </p:cTn>
                        </p:par>
                        <p:par>
                          <p:cTn id="37" fill="hold">
                            <p:stCondLst>
                              <p:cond delay="500"/>
                            </p:stCondLst>
                            <p:childTnLst>
                              <p:par>
                                <p:cTn id="38" presetID="12" presetClass="entr" presetSubtype="8"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p:tgtEl>
                                          <p:spTgt spid="16"/>
                                        </p:tgtEl>
                                        <p:attrNameLst>
                                          <p:attrName>ppt_x</p:attrName>
                                        </p:attrNameLst>
                                      </p:cBhvr>
                                      <p:tavLst>
                                        <p:tav tm="0">
                                          <p:val>
                                            <p:strVal val="#ppt_x-#ppt_w*1.125000"/>
                                          </p:val>
                                        </p:tav>
                                        <p:tav tm="100000">
                                          <p:val>
                                            <p:strVal val="#ppt_x"/>
                                          </p:val>
                                        </p:tav>
                                      </p:tavLst>
                                    </p:anim>
                                    <p:animEffect transition="in" filter="wipe(right)">
                                      <p:cBhvr>
                                        <p:cTn id="41" dur="500"/>
                                        <p:tgtEl>
                                          <p:spTgt spid="16"/>
                                        </p:tgtEl>
                                      </p:cBhvr>
                                    </p:animEffect>
                                  </p:childTnLst>
                                </p:cTn>
                              </p:par>
                            </p:childTnLst>
                          </p:cTn>
                        </p:par>
                        <p:par>
                          <p:cTn id="42" fill="hold">
                            <p:stCondLst>
                              <p:cond delay="1000"/>
                            </p:stCondLst>
                            <p:childTnLst>
                              <p:par>
                                <p:cTn id="43" presetID="12" presetClass="entr" presetSubtype="8"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p:tgtEl>
                                          <p:spTgt spid="14"/>
                                        </p:tgtEl>
                                        <p:attrNameLst>
                                          <p:attrName>ppt_x</p:attrName>
                                        </p:attrNameLst>
                                      </p:cBhvr>
                                      <p:tavLst>
                                        <p:tav tm="0">
                                          <p:val>
                                            <p:strVal val="#ppt_x-#ppt_w*1.125000"/>
                                          </p:val>
                                        </p:tav>
                                        <p:tav tm="100000">
                                          <p:val>
                                            <p:strVal val="#ppt_x"/>
                                          </p:val>
                                        </p:tav>
                                      </p:tavLst>
                                    </p:anim>
                                    <p:animEffect transition="in" filter="wipe(right)">
                                      <p:cBhvr>
                                        <p:cTn id="4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0" grpId="0" animBg="1"/>
      <p:bldP spid="12" grpId="0" animBg="1"/>
      <p:bldP spid="13" grpId="0" animBg="1"/>
      <p:bldP spid="15" grpId="0" animBg="1"/>
      <p:bldP spid="16"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2331</Words>
  <Application>Microsoft Office PowerPoint</Application>
  <PresentationFormat>Widescreen</PresentationFormat>
  <Paragraphs>129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dc:creator>
  <cp:lastModifiedBy>Le Thi Mai Tram</cp:lastModifiedBy>
  <cp:revision>13</cp:revision>
  <dcterms:modified xsi:type="dcterms:W3CDTF">2023-05-05T00:46:41Z</dcterms:modified>
</cp:coreProperties>
</file>