
<file path=[Content_Types].xml><?xml version="1.0" encoding="utf-8"?>
<Types xmlns="http://schemas.openxmlformats.org/package/2006/content-types">
  <Default Extension="png" ContentType="image/png"/>
  <Default Extension="mp3" ContentType="audio/mpeg"/>
  <Default Extension="svg" ContentType="image/svg+xml"/>
  <Default Extension="m4a" ContentType="audio/mp4"/>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sldIdLst>
    <p:sldId id="261" r:id="rId2"/>
    <p:sldId id="259" r:id="rId3"/>
    <p:sldId id="260" r:id="rId4"/>
    <p:sldId id="258" r:id="rId5"/>
    <p:sldId id="257" r:id="rId6"/>
    <p:sldId id="265" r:id="rId7"/>
    <p:sldId id="264" r:id="rId8"/>
    <p:sldId id="263" r:id="rId9"/>
    <p:sldId id="262" r:id="rId10"/>
    <p:sldId id="274" r:id="rId11"/>
    <p:sldId id="276" r:id="rId12"/>
    <p:sldId id="275" r:id="rId13"/>
    <p:sldId id="269" r:id="rId14"/>
    <p:sldId id="280" r:id="rId15"/>
    <p:sldId id="285" r:id="rId16"/>
    <p:sldId id="286" r:id="rId17"/>
    <p:sldId id="290" r:id="rId18"/>
    <p:sldId id="289" r:id="rId19"/>
    <p:sldId id="291" r:id="rId20"/>
    <p:sldId id="288" r:id="rId21"/>
    <p:sldId id="284" r:id="rId22"/>
    <p:sldId id="272" r:id="rId23"/>
  </p:sldIdLst>
  <p:sldSz cx="9144000" cy="5143500" type="screen16x9"/>
  <p:notesSz cx="6858000" cy="9144000"/>
  <p:embeddedFontLst>
    <p:embeddedFont>
      <p:font typeface="Delius Swash Caps" panose="020B0604020202020204" charset="0"/>
      <p:regular r:id="rId25"/>
    </p:embeddedFont>
    <p:embeddedFont>
      <p:font typeface="Nunito" panose="020B0604020202020204" charset="0"/>
      <p:regular r:id="rId26"/>
      <p:bold r:id="rId27"/>
      <p:italic r:id="rId28"/>
      <p:boldItalic r:id="rId29"/>
    </p:embeddedFont>
    <p:embeddedFont>
      <p:font typeface="Sacramento" panose="020B0604020202020204" charset="0"/>
      <p:regular r:id="rId30"/>
    </p:embeddedFont>
    <p:embeddedFont>
      <p:font typeface="Sigmar One"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01bb511527_0_4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01bb511527_0_4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101bb511527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101bb511527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101bb511527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101bb511527_0_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8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774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2441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776"/>
        <p:cNvGrpSpPr/>
        <p:nvPr/>
      </p:nvGrpSpPr>
      <p:grpSpPr>
        <a:xfrm>
          <a:off x="0" y="0"/>
          <a:ext cx="0" cy="0"/>
          <a:chOff x="0" y="0"/>
          <a:chExt cx="0" cy="0"/>
        </a:xfrm>
      </p:grpSpPr>
      <p:grpSp>
        <p:nvGrpSpPr>
          <p:cNvPr id="777" name="Google Shape;777;p21"/>
          <p:cNvGrpSpPr/>
          <p:nvPr/>
        </p:nvGrpSpPr>
        <p:grpSpPr>
          <a:xfrm>
            <a:off x="-337647" y="-352810"/>
            <a:ext cx="9857489" cy="5798923"/>
            <a:chOff x="-337647" y="-352810"/>
            <a:chExt cx="9857489" cy="5798923"/>
          </a:xfrm>
        </p:grpSpPr>
        <p:sp>
          <p:nvSpPr>
            <p:cNvPr id="778" name="Google Shape;778;p21"/>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21"/>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9" name="Google Shape;819;p21"/>
          <p:cNvSpPr txBox="1">
            <a:spLocks noGrp="1"/>
          </p:cNvSpPr>
          <p:nvPr>
            <p:ph type="subTitle" idx="1"/>
          </p:nvPr>
        </p:nvSpPr>
        <p:spPr>
          <a:xfrm>
            <a:off x="5769679"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0" name="Google Shape;820;p21"/>
          <p:cNvSpPr txBox="1">
            <a:spLocks noGrp="1"/>
          </p:cNvSpPr>
          <p:nvPr>
            <p:ph type="subTitle" idx="2"/>
          </p:nvPr>
        </p:nvSpPr>
        <p:spPr>
          <a:xfrm>
            <a:off x="5769668"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1" name="Google Shape;821;p21"/>
          <p:cNvSpPr txBox="1">
            <a:spLocks noGrp="1"/>
          </p:cNvSpPr>
          <p:nvPr>
            <p:ph type="subTitle" idx="3"/>
          </p:nvPr>
        </p:nvSpPr>
        <p:spPr>
          <a:xfrm>
            <a:off x="2137800"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2" name="Google Shape;822;p21"/>
          <p:cNvSpPr txBox="1">
            <a:spLocks noGrp="1"/>
          </p:cNvSpPr>
          <p:nvPr>
            <p:ph type="subTitle" idx="4"/>
          </p:nvPr>
        </p:nvSpPr>
        <p:spPr>
          <a:xfrm>
            <a:off x="2137793"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3" name="Google Shape;823;p21"/>
          <p:cNvSpPr txBox="1">
            <a:spLocks noGrp="1"/>
          </p:cNvSpPr>
          <p:nvPr>
            <p:ph type="subTitle" idx="5"/>
          </p:nvPr>
        </p:nvSpPr>
        <p:spPr>
          <a:xfrm>
            <a:off x="2137775"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4" name="Google Shape;824;p21"/>
          <p:cNvSpPr txBox="1">
            <a:spLocks noGrp="1"/>
          </p:cNvSpPr>
          <p:nvPr>
            <p:ph type="subTitle" idx="6"/>
          </p:nvPr>
        </p:nvSpPr>
        <p:spPr>
          <a:xfrm>
            <a:off x="2137793"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5" name="Google Shape;825;p21"/>
          <p:cNvSpPr txBox="1">
            <a:spLocks noGrp="1"/>
          </p:cNvSpPr>
          <p:nvPr>
            <p:ph type="subTitle" idx="7"/>
          </p:nvPr>
        </p:nvSpPr>
        <p:spPr>
          <a:xfrm>
            <a:off x="5769651"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6" name="Google Shape;826;p21"/>
          <p:cNvSpPr txBox="1">
            <a:spLocks noGrp="1"/>
          </p:cNvSpPr>
          <p:nvPr>
            <p:ph type="subTitle" idx="8"/>
          </p:nvPr>
        </p:nvSpPr>
        <p:spPr>
          <a:xfrm>
            <a:off x="5769668"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7">
    <p:spTree>
      <p:nvGrpSpPr>
        <p:cNvPr id="1" name="Shape 878"/>
        <p:cNvGrpSpPr/>
        <p:nvPr/>
      </p:nvGrpSpPr>
      <p:grpSpPr>
        <a:xfrm>
          <a:off x="0" y="0"/>
          <a:ext cx="0" cy="0"/>
          <a:chOff x="0" y="0"/>
          <a:chExt cx="0" cy="0"/>
        </a:xfrm>
      </p:grpSpPr>
      <p:sp>
        <p:nvSpPr>
          <p:cNvPr id="879" name="Google Shape;879;p2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23"/>
          <p:cNvSpPr txBox="1">
            <a:spLocks noGrp="1"/>
          </p:cNvSpPr>
          <p:nvPr>
            <p:ph type="subTitle" idx="1"/>
          </p:nvPr>
        </p:nvSpPr>
        <p:spPr>
          <a:xfrm>
            <a:off x="5818339"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1" name="Google Shape;921;p23"/>
          <p:cNvSpPr txBox="1">
            <a:spLocks noGrp="1"/>
          </p:cNvSpPr>
          <p:nvPr>
            <p:ph type="subTitle" idx="2"/>
          </p:nvPr>
        </p:nvSpPr>
        <p:spPr>
          <a:xfrm>
            <a:off x="2031514"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2" name="Google Shape;922;p23"/>
          <p:cNvSpPr txBox="1">
            <a:spLocks noGrp="1"/>
          </p:cNvSpPr>
          <p:nvPr>
            <p:ph type="subTitle" idx="3"/>
          </p:nvPr>
        </p:nvSpPr>
        <p:spPr>
          <a:xfrm>
            <a:off x="5818339"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3" name="Google Shape;923;p23"/>
          <p:cNvSpPr txBox="1">
            <a:spLocks noGrp="1"/>
          </p:cNvSpPr>
          <p:nvPr>
            <p:ph type="subTitle" idx="4"/>
          </p:nvPr>
        </p:nvSpPr>
        <p:spPr>
          <a:xfrm>
            <a:off x="5818339"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4" name="Google Shape;924;p23"/>
          <p:cNvSpPr txBox="1">
            <a:spLocks noGrp="1"/>
          </p:cNvSpPr>
          <p:nvPr>
            <p:ph type="subTitle" idx="5"/>
          </p:nvPr>
        </p:nvSpPr>
        <p:spPr>
          <a:xfrm>
            <a:off x="2031514"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5" name="Google Shape;925;p23"/>
          <p:cNvSpPr txBox="1">
            <a:spLocks noGrp="1"/>
          </p:cNvSpPr>
          <p:nvPr>
            <p:ph type="subTitle" idx="6"/>
          </p:nvPr>
        </p:nvSpPr>
        <p:spPr>
          <a:xfrm>
            <a:off x="2031514"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6" name="Google Shape;926;p23"/>
          <p:cNvSpPr txBox="1">
            <a:spLocks noGrp="1"/>
          </p:cNvSpPr>
          <p:nvPr>
            <p:ph type="subTitle" idx="7"/>
          </p:nvPr>
        </p:nvSpPr>
        <p:spPr>
          <a:xfrm>
            <a:off x="5818339"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7" name="Google Shape;927;p23"/>
          <p:cNvSpPr txBox="1">
            <a:spLocks noGrp="1"/>
          </p:cNvSpPr>
          <p:nvPr>
            <p:ph type="subTitle" idx="8"/>
          </p:nvPr>
        </p:nvSpPr>
        <p:spPr>
          <a:xfrm>
            <a:off x="5818339" y="24051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8" name="Google Shape;928;p23"/>
          <p:cNvSpPr txBox="1">
            <a:spLocks noGrp="1"/>
          </p:cNvSpPr>
          <p:nvPr>
            <p:ph type="subTitle" idx="9"/>
          </p:nvPr>
        </p:nvSpPr>
        <p:spPr>
          <a:xfrm>
            <a:off x="2031514"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9" name="Google Shape;929;p23"/>
          <p:cNvSpPr txBox="1">
            <a:spLocks noGrp="1"/>
          </p:cNvSpPr>
          <p:nvPr>
            <p:ph type="subTitle" idx="13"/>
          </p:nvPr>
        </p:nvSpPr>
        <p:spPr>
          <a:xfrm>
            <a:off x="2031514" y="240509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0" name="Google Shape;930;p23"/>
          <p:cNvSpPr txBox="1">
            <a:spLocks noGrp="1"/>
          </p:cNvSpPr>
          <p:nvPr>
            <p:ph type="subTitle" idx="14"/>
          </p:nvPr>
        </p:nvSpPr>
        <p:spPr>
          <a:xfrm>
            <a:off x="5818339"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1" name="Google Shape;931;p23"/>
          <p:cNvSpPr txBox="1">
            <a:spLocks noGrp="1"/>
          </p:cNvSpPr>
          <p:nvPr>
            <p:ph type="subTitle" idx="15"/>
          </p:nvPr>
        </p:nvSpPr>
        <p:spPr>
          <a:xfrm>
            <a:off x="2031514"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6/13/2022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67" r:id="rId14"/>
    <p:sldLayoutId id="2147483669" r:id="rId15"/>
    <p:sldLayoutId id="2147483679" r:id="rId16"/>
    <p:sldLayoutId id="2147483680" r:id="rId17"/>
    <p:sldLayoutId id="2147483681"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9.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8.gif"/><Relationship Id="rId4" Type="http://schemas.openxmlformats.org/officeDocument/2006/relationships/notesSlide" Target="../notesSlides/notesSlide16.xml"/><Relationship Id="rId9" Type="http://schemas.openxmlformats.org/officeDocument/2006/relationships/image" Target="../media/image5.jpg"/><Relationship Id="rId1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4.mp3"/><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smtClean="0">
                <a:solidFill>
                  <a:schemeClr val="accent3">
                    <a:lumMod val="75000"/>
                  </a:schemeClr>
                </a:solidFill>
              </a:rPr>
              <a:t>CHÀO MỪNG CÁC EM</a:t>
            </a:r>
          </a:p>
          <a:p>
            <a:pPr algn="ctr">
              <a:lnSpc>
                <a:spcPct val="150000"/>
              </a:lnSpc>
            </a:pPr>
            <a:r>
              <a:rPr lang="en-US" sz="4000" b="1" dirty="0" smtClean="0">
                <a:solidFill>
                  <a:schemeClr val="accent3">
                    <a:lumMod val="75000"/>
                  </a:schemeClr>
                </a:solidFill>
              </a:rPr>
              <a:t> ĐẾN VỚI BÀI HỌC HÔM NAY!</a:t>
            </a:r>
            <a:endParaRPr lang="en-US" sz="4000" b="1" dirty="0">
              <a:solidFill>
                <a:schemeClr val="accent3">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478140" y="374054"/>
            <a:ext cx="8213798" cy="569400"/>
          </a:xfrm>
        </p:spPr>
        <p:txBody>
          <a:bodyPr/>
          <a:lstStyle/>
          <a:p>
            <a:pPr algn="l">
              <a:lnSpc>
                <a:spcPct val="150000"/>
              </a:lnSpc>
            </a:pPr>
            <a:r>
              <a:rPr lang="en-US" sz="2200" b="1" dirty="0" smtClean="0">
                <a:solidFill>
                  <a:schemeClr val="accent3">
                    <a:lumMod val="50000"/>
                  </a:schemeClr>
                </a:solidFill>
                <a:latin typeface="+mn-lt"/>
              </a:rPr>
              <a:t>2. </a:t>
            </a:r>
            <a:r>
              <a:rPr lang="nl-NL" sz="2200" b="1" dirty="0">
                <a:solidFill>
                  <a:schemeClr val="accent3">
                    <a:lumMod val="50000"/>
                  </a:schemeClr>
                </a:solidFill>
                <a:latin typeface="+mn-lt"/>
              </a:rPr>
              <a:t>Tìm hiểu cách hợp tác khi thực hiện nhiệm vụ chung, giải quyết những vấn đề nảy sinh. </a:t>
            </a:r>
            <a:endParaRPr lang="en-US" sz="22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634615"/>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837425" y="1878592"/>
            <a:ext cx="3865967" cy="1938992"/>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vi-VN" sz="2000" dirty="0" smtClean="0"/>
              <a:t>chia </a:t>
            </a:r>
            <a:r>
              <a:rPr lang="vi-VN" sz="2000" dirty="0"/>
              <a:t>sẻ một hoạt động ấn tượng nhất về việc hợp tác với thầy cô giáo và các bạn trong lớp.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1296839"/>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1154833"/>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31806" y="210034"/>
            <a:ext cx="7775568" cy="923330"/>
          </a:xfrm>
          <a:prstGeom prst="rect">
            <a:avLst/>
          </a:prstGeom>
        </p:spPr>
        <p:txBody>
          <a:bodyPr wrap="square">
            <a:spAutoFit/>
          </a:bodyPr>
          <a:lstStyle/>
          <a:p>
            <a:pPr algn="just">
              <a:lnSpc>
                <a:spcPct val="150000"/>
              </a:lnSpc>
            </a:pPr>
            <a:r>
              <a:rPr lang="en-US" sz="1800" i="1" dirty="0" smtClean="0"/>
              <a:t>Chia </a:t>
            </a:r>
            <a:r>
              <a:rPr lang="en-US" sz="1800" i="1" dirty="0"/>
              <a:t>HS </a:t>
            </a:r>
            <a:r>
              <a:rPr lang="en-US" sz="1800" i="1" dirty="0" err="1"/>
              <a:t>thành</a:t>
            </a:r>
            <a:r>
              <a:rPr lang="en-US" sz="1800" i="1" dirty="0"/>
              <a:t> </a:t>
            </a:r>
            <a:r>
              <a:rPr lang="en-US" sz="1800" i="1" dirty="0" err="1"/>
              <a:t>các</a:t>
            </a:r>
            <a:r>
              <a:rPr lang="en-US" sz="1800" i="1" dirty="0"/>
              <a:t> </a:t>
            </a:r>
            <a:r>
              <a:rPr lang="en-US" sz="1800" i="1" dirty="0" err="1"/>
              <a:t>nhóm</a:t>
            </a:r>
            <a:r>
              <a:rPr lang="en-US" sz="1800" i="1" dirty="0"/>
              <a:t> </a:t>
            </a:r>
            <a:r>
              <a:rPr lang="en-US" sz="1800" i="1" dirty="0" err="1"/>
              <a:t>và</a:t>
            </a:r>
            <a:r>
              <a:rPr lang="en-US" sz="1800" i="1" dirty="0"/>
              <a:t> </a:t>
            </a:r>
            <a:r>
              <a:rPr lang="en-US" sz="1800" i="1" dirty="0" err="1"/>
              <a:t>yêu</a:t>
            </a:r>
            <a:r>
              <a:rPr lang="en-US" sz="1800" i="1" dirty="0"/>
              <a:t> </a:t>
            </a:r>
            <a:r>
              <a:rPr lang="en-US" sz="1800" i="1" dirty="0" err="1" smtClean="0"/>
              <a:t>cầu</a:t>
            </a:r>
            <a:r>
              <a:rPr lang="en-US" sz="1800" i="1" dirty="0" smtClean="0"/>
              <a:t>: </a:t>
            </a:r>
            <a:r>
              <a:rPr lang="en-US" sz="1800" dirty="0" err="1"/>
              <a:t>Xác</a:t>
            </a:r>
            <a:r>
              <a:rPr lang="en-US" sz="1800" dirty="0"/>
              <a:t> </a:t>
            </a:r>
            <a:r>
              <a:rPr lang="en-US" sz="1800" dirty="0" err="1"/>
              <a:t>định</a:t>
            </a:r>
            <a:r>
              <a:rPr lang="en-US" sz="1800" dirty="0"/>
              <a:t> </a:t>
            </a:r>
            <a:r>
              <a:rPr lang="en-US" sz="1800" dirty="0" err="1"/>
              <a:t>cách</a:t>
            </a:r>
            <a:r>
              <a:rPr lang="en-US" sz="1800" dirty="0"/>
              <a:t> </a:t>
            </a:r>
            <a:r>
              <a:rPr lang="en-US" sz="1800" dirty="0" err="1"/>
              <a:t>hợp</a:t>
            </a:r>
            <a:r>
              <a:rPr lang="en-US" sz="1800" dirty="0"/>
              <a:t> </a:t>
            </a:r>
            <a:r>
              <a:rPr lang="en-US" sz="1800" dirty="0" err="1"/>
              <a:t>tác</a:t>
            </a:r>
            <a:r>
              <a:rPr lang="en-US" sz="1800" dirty="0"/>
              <a:t> </a:t>
            </a:r>
            <a:r>
              <a:rPr lang="en-US" sz="1800" dirty="0" err="1"/>
              <a:t>và</a:t>
            </a:r>
            <a:r>
              <a:rPr lang="en-US" sz="1800" dirty="0"/>
              <a:t> </a:t>
            </a:r>
            <a:r>
              <a:rPr lang="en-US" sz="1800" dirty="0" err="1"/>
              <a:t>giải</a:t>
            </a:r>
            <a:r>
              <a:rPr lang="en-US" sz="1800" dirty="0"/>
              <a:t> </a:t>
            </a:r>
            <a:r>
              <a:rPr lang="en-US" sz="1800" dirty="0" err="1"/>
              <a:t>quyết</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nảy</a:t>
            </a:r>
            <a:r>
              <a:rPr lang="en-US" sz="1800" dirty="0"/>
              <a:t> </a:t>
            </a:r>
            <a:r>
              <a:rPr lang="en-US" sz="1800" dirty="0" err="1"/>
              <a:t>sinh</a:t>
            </a:r>
            <a:r>
              <a:rPr lang="en-US" sz="1800" dirty="0"/>
              <a:t> </a:t>
            </a:r>
            <a:r>
              <a:rPr lang="en-US" sz="1800" dirty="0" err="1"/>
              <a:t>khi</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nhiệm</a:t>
            </a:r>
            <a:r>
              <a:rPr lang="en-US" sz="1800" dirty="0"/>
              <a:t> </a:t>
            </a:r>
            <a:r>
              <a:rPr lang="en-US" sz="1800" dirty="0" err="1"/>
              <a:t>vụ</a:t>
            </a:r>
            <a:r>
              <a:rPr lang="en-US" sz="1800" dirty="0"/>
              <a:t> </a:t>
            </a:r>
            <a:r>
              <a:rPr lang="en-US" sz="1800" dirty="0" err="1"/>
              <a:t>chung</a:t>
            </a:r>
            <a:r>
              <a:rPr lang="en-US" sz="1800" dirty="0"/>
              <a:t>. </a:t>
            </a:r>
          </a:p>
        </p:txBody>
      </p:sp>
      <p:sp>
        <p:nvSpPr>
          <p:cNvPr id="6" name="Rectangle 5"/>
          <p:cNvSpPr/>
          <p:nvPr/>
        </p:nvSpPr>
        <p:spPr>
          <a:xfrm>
            <a:off x="1353204" y="1854077"/>
            <a:ext cx="3207290" cy="2585323"/>
          </a:xfrm>
          <a:prstGeom prst="rect">
            <a:avLst/>
          </a:prstGeom>
        </p:spPr>
        <p:txBody>
          <a:bodyPr wrap="square">
            <a:spAutoFit/>
          </a:bodyPr>
          <a:lstStyle/>
          <a:p>
            <a:pPr algn="just">
              <a:lnSpc>
                <a:spcPct val="150000"/>
              </a:lnSpc>
            </a:pPr>
            <a:r>
              <a:rPr lang="en-US" sz="1800" b="1" dirty="0" err="1">
                <a:solidFill>
                  <a:srgbClr val="002060"/>
                </a:solidFill>
              </a:rPr>
              <a:t>Cách</a:t>
            </a:r>
            <a:r>
              <a:rPr lang="en-US" sz="1800" b="1" dirty="0">
                <a:solidFill>
                  <a:srgbClr val="002060"/>
                </a:solidFill>
              </a:rPr>
              <a:t> </a:t>
            </a:r>
            <a:r>
              <a:rPr lang="en-US" sz="1800" b="1" dirty="0" err="1">
                <a:solidFill>
                  <a:srgbClr val="002060"/>
                </a:solidFill>
              </a:rPr>
              <a:t>hợp</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Xây</a:t>
            </a:r>
            <a:r>
              <a:rPr lang="en-US" sz="1800" dirty="0" smtClean="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kế</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phân</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nhiệm</a:t>
            </a:r>
            <a:r>
              <a:rPr lang="en-US" sz="1800" dirty="0">
                <a:solidFill>
                  <a:srgbClr val="002060"/>
                </a:solidFill>
              </a:rPr>
              <a:t> </a:t>
            </a:r>
            <a:r>
              <a:rPr lang="en-US" sz="1800" dirty="0" err="1">
                <a:solidFill>
                  <a:srgbClr val="002060"/>
                </a:solidFill>
              </a:rPr>
              <a:t>vụ</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Tôn</a:t>
            </a:r>
            <a:r>
              <a:rPr lang="en-US" sz="1800" dirty="0" smtClean="0">
                <a:solidFill>
                  <a:srgbClr val="002060"/>
                </a:solidFill>
              </a:rPr>
              <a:t> </a:t>
            </a:r>
            <a:r>
              <a:rPr lang="en-US" sz="1800" dirty="0" err="1">
                <a:solidFill>
                  <a:srgbClr val="002060"/>
                </a:solidFill>
              </a:rPr>
              <a:t>trọng</a:t>
            </a:r>
            <a:r>
              <a:rPr lang="en-US" sz="1800" dirty="0">
                <a:solidFill>
                  <a:srgbClr val="002060"/>
                </a:solidFill>
              </a:rPr>
              <a:t>, </a:t>
            </a:r>
            <a:r>
              <a:rPr lang="en-US" sz="1800" dirty="0" err="1">
                <a:solidFill>
                  <a:srgbClr val="002060"/>
                </a:solidFill>
              </a:rPr>
              <a:t>lắng</a:t>
            </a:r>
            <a:r>
              <a:rPr lang="en-US" sz="1800" dirty="0">
                <a:solidFill>
                  <a:srgbClr val="002060"/>
                </a:solidFill>
              </a:rPr>
              <a:t> </a:t>
            </a:r>
            <a:r>
              <a:rPr lang="en-US" sz="1800" dirty="0" err="1">
                <a:solidFill>
                  <a:srgbClr val="002060"/>
                </a:solidFill>
              </a:rPr>
              <a:t>nghe</a:t>
            </a:r>
            <a:r>
              <a:rPr lang="en-US" sz="1800" dirty="0">
                <a:solidFill>
                  <a:srgbClr val="002060"/>
                </a:solidFill>
              </a:rPr>
              <a:t> ý </a:t>
            </a:r>
            <a:r>
              <a:rPr lang="en-US" sz="1800" dirty="0" err="1">
                <a:solidFill>
                  <a:srgbClr val="002060"/>
                </a:solidFill>
              </a:rPr>
              <a:t>kiến</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smtClean="0">
                <a:solidFill>
                  <a:srgbClr val="002060"/>
                </a:solidFill>
              </a:rPr>
              <a:t>Sẵn</a:t>
            </a:r>
            <a:r>
              <a:rPr lang="en-US" sz="1800" dirty="0" smtClean="0">
                <a:solidFill>
                  <a:srgbClr val="002060"/>
                </a:solidFill>
              </a:rPr>
              <a:t> </a:t>
            </a:r>
            <a:r>
              <a:rPr lang="en-US" sz="1800" dirty="0" err="1">
                <a:solidFill>
                  <a:srgbClr val="002060"/>
                </a:solidFill>
              </a:rPr>
              <a:t>sàng</a:t>
            </a:r>
            <a:r>
              <a:rPr lang="en-US" sz="1800" dirty="0">
                <a:solidFill>
                  <a:srgbClr val="002060"/>
                </a:solidFill>
              </a:rPr>
              <a:t> </a:t>
            </a:r>
            <a:r>
              <a:rPr lang="en-US" sz="1800" dirty="0" err="1">
                <a:solidFill>
                  <a:srgbClr val="002060"/>
                </a:solidFill>
              </a:rPr>
              <a:t>giúp</a:t>
            </a:r>
            <a:r>
              <a:rPr lang="en-US" sz="1800" dirty="0">
                <a:solidFill>
                  <a:srgbClr val="002060"/>
                </a:solidFill>
              </a:rPr>
              <a:t> </a:t>
            </a:r>
            <a:r>
              <a:rPr lang="en-US" sz="1800" dirty="0" err="1">
                <a:solidFill>
                  <a:srgbClr val="002060"/>
                </a:solidFill>
              </a:rPr>
              <a:t>đỡ</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 </a:t>
            </a:r>
          </a:p>
        </p:txBody>
      </p:sp>
      <p:sp>
        <p:nvSpPr>
          <p:cNvPr id="7" name="Rectangle 6"/>
          <p:cNvSpPr/>
          <p:nvPr/>
        </p:nvSpPr>
        <p:spPr>
          <a:xfrm>
            <a:off x="4890489" y="1814386"/>
            <a:ext cx="2674248" cy="3000821"/>
          </a:xfrm>
          <a:prstGeom prst="rect">
            <a:avLst/>
          </a:prstGeom>
        </p:spPr>
        <p:txBody>
          <a:bodyPr wrap="square">
            <a:spAutoFit/>
          </a:bodyPr>
          <a:lstStyle/>
          <a:p>
            <a:pPr algn="just">
              <a:lnSpc>
                <a:spcPct val="150000"/>
              </a:lnSpc>
            </a:pPr>
            <a:r>
              <a:rPr lang="vi-VN" sz="1800" b="1" dirty="0">
                <a:solidFill>
                  <a:schemeClr val="accent6">
                    <a:lumMod val="50000"/>
                  </a:schemeClr>
                </a:solidFill>
              </a:rPr>
              <a:t>Cách hợp tác với thầy cô giáo:</a:t>
            </a:r>
          </a:p>
          <a:p>
            <a:pPr marL="285750" indent="-285750" algn="just">
              <a:lnSpc>
                <a:spcPct val="150000"/>
              </a:lnSpc>
              <a:buFont typeface="Wingdings" panose="05000000000000000000" pitchFamily="2" charset="2"/>
              <a:buChar char="§"/>
            </a:pPr>
            <a:r>
              <a:rPr lang="vi-VN" sz="1800" dirty="0" smtClean="0">
                <a:solidFill>
                  <a:schemeClr val="accent6">
                    <a:lumMod val="50000"/>
                  </a:schemeClr>
                </a:solidFill>
              </a:rPr>
              <a:t>Lắng </a:t>
            </a:r>
            <a:r>
              <a:rPr lang="vi-VN" sz="1800" dirty="0">
                <a:solidFill>
                  <a:schemeClr val="accent6">
                    <a:lumMod val="50000"/>
                  </a:schemeClr>
                </a:solidFill>
              </a:rPr>
              <a:t>nghe hướng dẫn của thầy cô giáo.</a:t>
            </a:r>
          </a:p>
          <a:p>
            <a:pPr marL="285750" indent="-285750" algn="just">
              <a:lnSpc>
                <a:spcPct val="150000"/>
              </a:lnSpc>
              <a:buFont typeface="Wingdings" panose="05000000000000000000" pitchFamily="2" charset="2"/>
              <a:buChar char="§"/>
            </a:pPr>
            <a:r>
              <a:rPr lang="vi-VN" sz="1800" dirty="0" smtClean="0">
                <a:solidFill>
                  <a:schemeClr val="accent6">
                    <a:lumMod val="50000"/>
                  </a:schemeClr>
                </a:solidFill>
              </a:rPr>
              <a:t>Chủ </a:t>
            </a:r>
            <a:r>
              <a:rPr lang="vi-VN" sz="1800" dirty="0">
                <a:solidFill>
                  <a:schemeClr val="accent6">
                    <a:lumMod val="50000"/>
                  </a:schemeClr>
                </a:solidFill>
              </a:rPr>
              <a:t>động xin ý kiến của thầy cô giáo khi gặp khó khăn. </a:t>
            </a:r>
          </a:p>
        </p:txBody>
      </p:sp>
      <p:sp>
        <p:nvSpPr>
          <p:cNvPr id="8" name="TextBox 7"/>
          <p:cNvSpPr txBox="1"/>
          <p:nvPr/>
        </p:nvSpPr>
        <p:spPr>
          <a:xfrm>
            <a:off x="3432924" y="1201537"/>
            <a:ext cx="2373331" cy="400110"/>
          </a:xfrm>
          <a:prstGeom prst="rect">
            <a:avLst/>
          </a:prstGeom>
          <a:noFill/>
        </p:spPr>
        <p:txBody>
          <a:bodyPr wrap="square" rtlCol="0">
            <a:spAutoFit/>
          </a:bodyPr>
          <a:lstStyle/>
          <a:p>
            <a:pPr algn="ctr"/>
            <a:r>
              <a:rPr lang="en-US" sz="2000" b="1" u="sng" dirty="0" err="1" smtClean="0">
                <a:solidFill>
                  <a:srgbClr val="C00000"/>
                </a:solidFill>
              </a:rPr>
              <a:t>Hướng</a:t>
            </a:r>
            <a:r>
              <a:rPr lang="en-US" sz="2000" b="1" u="sng" dirty="0" smtClean="0">
                <a:solidFill>
                  <a:srgbClr val="C00000"/>
                </a:solidFill>
              </a:rPr>
              <a:t> </a:t>
            </a:r>
            <a:r>
              <a:rPr lang="en-US" sz="2000" b="1" u="sng" dirty="0" err="1" smtClean="0">
                <a:solidFill>
                  <a:srgbClr val="C00000"/>
                </a:solidFill>
              </a:rPr>
              <a:t>dẫn</a:t>
            </a:r>
            <a:endParaRPr lang="en-US" sz="20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85"/>
                                        </p:tgtEl>
                                        <p:attrNameLst>
                                          <p:attrName>style.visibility</p:attrName>
                                        </p:attrNameLst>
                                      </p:cBhvr>
                                      <p:to>
                                        <p:strVal val="visible"/>
                                      </p:to>
                                    </p:set>
                                    <p:animEffect transition="in" filter="fade">
                                      <p:cBhvr>
                                        <p:cTn id="19" dur="500"/>
                                        <p:tgtEl>
                                          <p:spTgt spid="2585"/>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6">
                                            <p:txEl>
                                              <p:pRg st="1" end="1"/>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639"/>
                                        </p:tgtEl>
                                        <p:attrNameLst>
                                          <p:attrName>style.visibility</p:attrName>
                                        </p:attrNameLst>
                                      </p:cBhvr>
                                      <p:to>
                                        <p:strVal val="visible"/>
                                      </p:to>
                                    </p:set>
                                    <p:anim calcmode="lin" valueType="num">
                                      <p:cBhvr additive="base">
                                        <p:cTn id="40" dur="500" fill="hold"/>
                                        <p:tgtEl>
                                          <p:spTgt spid="2639"/>
                                        </p:tgtEl>
                                        <p:attrNameLst>
                                          <p:attrName>ppt_x</p:attrName>
                                        </p:attrNameLst>
                                      </p:cBhvr>
                                      <p:tavLst>
                                        <p:tav tm="0">
                                          <p:val>
                                            <p:strVal val="1+#ppt_w/2"/>
                                          </p:val>
                                        </p:tav>
                                        <p:tav tm="100000">
                                          <p:val>
                                            <p:strVal val="#ppt_x"/>
                                          </p:val>
                                        </p:tav>
                                      </p:tavLst>
                                    </p:anim>
                                    <p:anim calcmode="lin" valueType="num">
                                      <p:cBhvr additive="base">
                                        <p:cTn id="41" dur="500" fill="hold"/>
                                        <p:tgtEl>
                                          <p:spTgt spid="263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68" name="Google Shape;2568;p58"/>
          <p:cNvSpPr/>
          <p:nvPr/>
        </p:nvSpPr>
        <p:spPr>
          <a:xfrm flipH="1">
            <a:off x="2512817" y="151921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flipH="1">
            <a:off x="2512817" y="268360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flipH="1">
            <a:off x="2512817" y="383846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65;p64"/>
          <p:cNvGrpSpPr/>
          <p:nvPr/>
        </p:nvGrpSpPr>
        <p:grpSpPr>
          <a:xfrm>
            <a:off x="201105" y="454144"/>
            <a:ext cx="2199903" cy="4286354"/>
            <a:chOff x="889475" y="358471"/>
            <a:chExt cx="2199903" cy="4286354"/>
          </a:xfrm>
        </p:grpSpPr>
        <p:sp>
          <p:nvSpPr>
            <p:cNvPr id="27" name="Google Shape;2866;p64"/>
            <p:cNvSpPr/>
            <p:nvPr/>
          </p:nvSpPr>
          <p:spPr>
            <a:xfrm>
              <a:off x="1970490" y="358471"/>
              <a:ext cx="1118888" cy="6556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395075" y="539350"/>
            <a:ext cx="1005933" cy="400110"/>
          </a:xfrm>
          <a:prstGeom prst="rect">
            <a:avLst/>
          </a:prstGeom>
          <a:noFill/>
        </p:spPr>
        <p:txBody>
          <a:bodyPr wrap="square" rtlCol="0">
            <a:spAutoFit/>
          </a:bodyPr>
          <a:lstStyle/>
          <a:p>
            <a:r>
              <a:rPr lang="en-US" sz="2000" b="1" dirty="0" err="1" smtClean="0"/>
              <a:t>Gợi</a:t>
            </a:r>
            <a:r>
              <a:rPr lang="en-US" sz="2000" b="1" dirty="0" smtClean="0"/>
              <a:t> ý:</a:t>
            </a:r>
            <a:endParaRPr lang="en-US" sz="2000" b="1" dirty="0"/>
          </a:p>
        </p:txBody>
      </p:sp>
      <p:sp>
        <p:nvSpPr>
          <p:cNvPr id="4" name="Rectangle 3"/>
          <p:cNvSpPr/>
          <p:nvPr/>
        </p:nvSpPr>
        <p:spPr>
          <a:xfrm>
            <a:off x="2513963" y="297053"/>
            <a:ext cx="5695089" cy="958660"/>
          </a:xfrm>
          <a:prstGeom prst="rect">
            <a:avLst/>
          </a:prstGeom>
        </p:spPr>
        <p:txBody>
          <a:bodyPr wrap="square">
            <a:spAutoFit/>
          </a:bodyPr>
          <a:lstStyle/>
          <a:p>
            <a:pPr algn="just">
              <a:lnSpc>
                <a:spcPct val="150000"/>
              </a:lnSpc>
            </a:pPr>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thầy</a:t>
            </a:r>
            <a:r>
              <a:rPr lang="en-US" sz="2000" b="1" dirty="0">
                <a:solidFill>
                  <a:srgbClr val="002060"/>
                </a:solidFill>
              </a:rPr>
              <a:t> </a:t>
            </a:r>
            <a:r>
              <a:rPr lang="en-US" sz="2000" b="1" dirty="0" err="1">
                <a:solidFill>
                  <a:srgbClr val="002060"/>
                </a:solidFill>
              </a:rPr>
              <a:t>cô</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5" name="Rectangle 4"/>
          <p:cNvSpPr/>
          <p:nvPr/>
        </p:nvSpPr>
        <p:spPr>
          <a:xfrm>
            <a:off x="3346076" y="1584409"/>
            <a:ext cx="4349268" cy="369332"/>
          </a:xfrm>
          <a:prstGeom prst="rect">
            <a:avLst/>
          </a:prstGeom>
        </p:spPr>
        <p:txBody>
          <a:bodyPr wrap="none">
            <a:spAutoFit/>
          </a:bodyPr>
          <a:lstStyle/>
          <a:p>
            <a:r>
              <a:rPr lang="vi-VN" sz="1800" dirty="0" smtClean="0"/>
              <a:t>Luôn </a:t>
            </a:r>
            <a:r>
              <a:rPr lang="vi-VN" sz="1800" dirty="0"/>
              <a:t>luôn lắng nghe thầy cô hướng dẫn.</a:t>
            </a:r>
            <a:endParaRPr lang="en-US" sz="1800" dirty="0"/>
          </a:p>
        </p:txBody>
      </p:sp>
      <p:sp>
        <p:nvSpPr>
          <p:cNvPr id="6" name="Rectangle 5"/>
          <p:cNvSpPr/>
          <p:nvPr/>
        </p:nvSpPr>
        <p:spPr>
          <a:xfrm>
            <a:off x="3346076" y="2200479"/>
            <a:ext cx="4572000" cy="1287532"/>
          </a:xfrm>
          <a:prstGeom prst="rect">
            <a:avLst/>
          </a:prstGeom>
        </p:spPr>
        <p:txBody>
          <a:bodyPr>
            <a:spAutoFit/>
          </a:bodyPr>
          <a:lstStyle/>
          <a:p>
            <a:pPr algn="just">
              <a:lnSpc>
                <a:spcPct val="150000"/>
              </a:lnSpc>
            </a:pPr>
            <a:r>
              <a:rPr lang="vi-VN" sz="1800" dirty="0" smtClean="0"/>
              <a:t>Chủ </a:t>
            </a:r>
            <a:r>
              <a:rPr lang="vi-VN" sz="1800" dirty="0"/>
              <a:t>động xin ý kiến của thầy cô khi gặp những điều chưa hiểu hay những vấn đề nảy sinh trong việc thực hiện nhiệm vụ.</a:t>
            </a:r>
            <a:endParaRPr lang="en-US" sz="1800" dirty="0"/>
          </a:p>
        </p:txBody>
      </p:sp>
      <p:sp>
        <p:nvSpPr>
          <p:cNvPr id="7" name="Rectangle 6"/>
          <p:cNvSpPr/>
          <p:nvPr/>
        </p:nvSpPr>
        <p:spPr>
          <a:xfrm>
            <a:off x="3346076" y="3669217"/>
            <a:ext cx="4572000" cy="872034"/>
          </a:xfrm>
          <a:prstGeom prst="rect">
            <a:avLst/>
          </a:prstGeom>
        </p:spPr>
        <p:txBody>
          <a:bodyPr>
            <a:spAutoFit/>
          </a:bodyPr>
          <a:lstStyle/>
          <a:p>
            <a:pPr algn="just">
              <a:lnSpc>
                <a:spcPct val="150000"/>
              </a:lnSpc>
            </a:pPr>
            <a:r>
              <a:rPr lang="vi-VN" sz="1800" dirty="0" smtClean="0"/>
              <a:t>Chia </a:t>
            </a:r>
            <a:r>
              <a:rPr lang="vi-VN" sz="1800" dirty="0"/>
              <a:t>sẻ về tính cách, sở thích, ưu điểm hạn chế của mình về thầy cô giáo.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68"/>
                                        </p:tgtEl>
                                        <p:attrNameLst>
                                          <p:attrName>style.visibility</p:attrName>
                                        </p:attrNameLst>
                                      </p:cBhvr>
                                      <p:to>
                                        <p:strVal val="visible"/>
                                      </p:to>
                                    </p:set>
                                    <p:anim calcmode="lin" valueType="num">
                                      <p:cBhvr additive="base">
                                        <p:cTn id="24" dur="500"/>
                                        <p:tgtEl>
                                          <p:spTgt spid="2568"/>
                                        </p:tgtEl>
                                        <p:attrNameLst>
                                          <p:attrName>ppt_y</p:attrName>
                                        </p:attrNameLst>
                                      </p:cBhvr>
                                      <p:tavLst>
                                        <p:tav tm="0">
                                          <p:val>
                                            <p:strVal val="#ppt_y+#ppt_h*1.125000"/>
                                          </p:val>
                                        </p:tav>
                                        <p:tav tm="100000">
                                          <p:val>
                                            <p:strVal val="#ppt_y"/>
                                          </p:val>
                                        </p:tav>
                                      </p:tavLst>
                                    </p:anim>
                                    <p:animEffect transition="in" filter="wipe(up)">
                                      <p:cBhvr>
                                        <p:cTn id="25" dur="500"/>
                                        <p:tgtEl>
                                          <p:spTgt spid="256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69"/>
                                        </p:tgtEl>
                                        <p:attrNameLst>
                                          <p:attrName>style.visibility</p:attrName>
                                        </p:attrNameLst>
                                      </p:cBhvr>
                                      <p:to>
                                        <p:strVal val="visible"/>
                                      </p:to>
                                    </p:set>
                                    <p:animEffect transition="in" filter="randombar(horizontal)">
                                      <p:cBhvr>
                                        <p:cTn id="34" dur="500"/>
                                        <p:tgtEl>
                                          <p:spTgt spid="256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70"/>
                                        </p:tgtEl>
                                        <p:attrNameLst>
                                          <p:attrName>style.visibility</p:attrName>
                                        </p:attrNameLst>
                                      </p:cBhvr>
                                      <p:to>
                                        <p:strVal val="visible"/>
                                      </p:to>
                                    </p:set>
                                    <p:anim calcmode="lin" valueType="num">
                                      <p:cBhvr>
                                        <p:cTn id="42" dur="500" fill="hold"/>
                                        <p:tgtEl>
                                          <p:spTgt spid="2570"/>
                                        </p:tgtEl>
                                        <p:attrNameLst>
                                          <p:attrName>ppt_w</p:attrName>
                                        </p:attrNameLst>
                                      </p:cBhvr>
                                      <p:tavLst>
                                        <p:tav tm="0">
                                          <p:val>
                                            <p:strVal val="#ppt_w+.3"/>
                                          </p:val>
                                        </p:tav>
                                        <p:tav tm="100000">
                                          <p:val>
                                            <p:strVal val="#ppt_w"/>
                                          </p:val>
                                        </p:tav>
                                      </p:tavLst>
                                    </p:anim>
                                    <p:anim calcmode="lin" valueType="num">
                                      <p:cBhvr>
                                        <p:cTn id="43" dur="500" fill="hold"/>
                                        <p:tgtEl>
                                          <p:spTgt spid="2570"/>
                                        </p:tgtEl>
                                        <p:attrNameLst>
                                          <p:attrName>ppt_h</p:attrName>
                                        </p:attrNameLst>
                                      </p:cBhvr>
                                      <p:tavLst>
                                        <p:tav tm="0">
                                          <p:val>
                                            <p:strVal val="#ppt_h"/>
                                          </p:val>
                                        </p:tav>
                                        <p:tav tm="100000">
                                          <p:val>
                                            <p:strVal val="#ppt_h"/>
                                          </p:val>
                                        </p:tav>
                                      </p:tavLst>
                                    </p:anim>
                                    <p:animEffect transition="in" filter="fade">
                                      <p:cBhvr>
                                        <p:cTn id="44" dur="500"/>
                                        <p:tgtEl>
                                          <p:spTgt spid="257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3"/>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0" animBg="1"/>
      <p:bldP spid="2570" grpId="0" animBg="1"/>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671276" y="124822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671276" y="244075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671276" y="363327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931738" y="1258497"/>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931738" y="242332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4942563" y="365088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52"/>
          <p:cNvGrpSpPr/>
          <p:nvPr/>
        </p:nvGrpSpPr>
        <p:grpSpPr>
          <a:xfrm>
            <a:off x="5117762" y="1315371"/>
            <a:ext cx="354145" cy="351869"/>
            <a:chOff x="5107488" y="1604195"/>
            <a:chExt cx="354145" cy="351869"/>
          </a:xfrm>
        </p:grpSpPr>
        <p:sp>
          <p:nvSpPr>
            <p:cNvPr id="2253" name="Google Shape;2253;p52"/>
            <p:cNvSpPr/>
            <p:nvPr/>
          </p:nvSpPr>
          <p:spPr>
            <a:xfrm>
              <a:off x="5107488" y="1604195"/>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5211681" y="1874673"/>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5215769" y="1837227"/>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5153124" y="189985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5253544" y="1832810"/>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5274326" y="1812043"/>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5278728" y="1774267"/>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5316189" y="1770165"/>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5337286" y="1749084"/>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5341373" y="1711622"/>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5379149" y="1707205"/>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5399931" y="1686439"/>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5404332" y="1648663"/>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5190585" y="189576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5215769" y="1740265"/>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5110003" y="1609001"/>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5380721" y="1876574"/>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5414723" y="1876574"/>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5134244" y="1608956"/>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5427315" y="1923154"/>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5144634" y="1640159"/>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5185869" y="1681393"/>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52"/>
          <p:cNvGrpSpPr/>
          <p:nvPr/>
        </p:nvGrpSpPr>
        <p:grpSpPr>
          <a:xfrm>
            <a:off x="872922" y="2528546"/>
            <a:ext cx="322912" cy="334396"/>
            <a:chOff x="1355822" y="2831305"/>
            <a:chExt cx="322912" cy="334396"/>
          </a:xfrm>
        </p:grpSpPr>
        <p:sp>
          <p:nvSpPr>
            <p:cNvPr id="2276" name="Google Shape;2276;p52"/>
            <p:cNvSpPr/>
            <p:nvPr/>
          </p:nvSpPr>
          <p:spPr>
            <a:xfrm>
              <a:off x="1355822" y="2831305"/>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1410516" y="2914687"/>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1611357" y="2831380"/>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52"/>
          <p:cNvGrpSpPr/>
          <p:nvPr/>
        </p:nvGrpSpPr>
        <p:grpSpPr>
          <a:xfrm>
            <a:off x="842732" y="3714945"/>
            <a:ext cx="383281" cy="333947"/>
            <a:chOff x="1325632" y="4017704"/>
            <a:chExt cx="383281" cy="333947"/>
          </a:xfrm>
        </p:grpSpPr>
        <p:sp>
          <p:nvSpPr>
            <p:cNvPr id="2280" name="Google Shape;2280;p52"/>
            <p:cNvSpPr/>
            <p:nvPr/>
          </p:nvSpPr>
          <p:spPr>
            <a:xfrm>
              <a:off x="1325632" y="40179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1425723" y="40177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1522999" y="40694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1548497" y="40698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1415661" y="42406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429197" y="42404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383860" y="41578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1397709" y="41577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1421007" y="40716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1434227" y="40716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2"/>
          <p:cNvGrpSpPr/>
          <p:nvPr/>
        </p:nvGrpSpPr>
        <p:grpSpPr>
          <a:xfrm>
            <a:off x="5126687" y="2500719"/>
            <a:ext cx="357950" cy="337702"/>
            <a:chOff x="5116413" y="2789543"/>
            <a:chExt cx="357950" cy="337702"/>
          </a:xfrm>
        </p:grpSpPr>
        <p:sp>
          <p:nvSpPr>
            <p:cNvPr id="2291" name="Google Shape;2291;p52"/>
            <p:cNvSpPr/>
            <p:nvPr/>
          </p:nvSpPr>
          <p:spPr>
            <a:xfrm>
              <a:off x="5116413" y="3043646"/>
              <a:ext cx="114987" cy="83595"/>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5139405" y="3082081"/>
              <a:ext cx="66230" cy="45164"/>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5152424" y="2971058"/>
              <a:ext cx="137982" cy="13684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5152147" y="2971058"/>
              <a:ext cx="138258" cy="122172"/>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5164059" y="2789543"/>
              <a:ext cx="310304" cy="307821"/>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5164059" y="2789543"/>
              <a:ext cx="227193" cy="200076"/>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5239138" y="2866281"/>
              <a:ext cx="157379" cy="154227"/>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2"/>
          <p:cNvGrpSpPr/>
          <p:nvPr/>
        </p:nvGrpSpPr>
        <p:grpSpPr>
          <a:xfrm>
            <a:off x="5115862" y="3724511"/>
            <a:ext cx="357933" cy="342676"/>
            <a:chOff x="5105588" y="4013335"/>
            <a:chExt cx="357933" cy="342676"/>
          </a:xfrm>
        </p:grpSpPr>
        <p:sp>
          <p:nvSpPr>
            <p:cNvPr id="2299" name="Google Shape;2299;p52"/>
            <p:cNvSpPr/>
            <p:nvPr/>
          </p:nvSpPr>
          <p:spPr>
            <a:xfrm>
              <a:off x="5298868" y="4194652"/>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2"/>
            <p:cNvSpPr/>
            <p:nvPr/>
          </p:nvSpPr>
          <p:spPr>
            <a:xfrm>
              <a:off x="5335700" y="4232502"/>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2"/>
            <p:cNvSpPr/>
            <p:nvPr/>
          </p:nvSpPr>
          <p:spPr>
            <a:xfrm>
              <a:off x="5335700" y="4241231"/>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2"/>
            <p:cNvSpPr/>
            <p:nvPr/>
          </p:nvSpPr>
          <p:spPr>
            <a:xfrm>
              <a:off x="5105588" y="4013335"/>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2"/>
            <p:cNvSpPr/>
            <p:nvPr/>
          </p:nvSpPr>
          <p:spPr>
            <a:xfrm>
              <a:off x="5136745" y="4041977"/>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2"/>
            <p:cNvSpPr/>
            <p:nvPr/>
          </p:nvSpPr>
          <p:spPr>
            <a:xfrm>
              <a:off x="5135488" y="4061801"/>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2"/>
            <p:cNvSpPr/>
            <p:nvPr/>
          </p:nvSpPr>
          <p:spPr>
            <a:xfrm>
              <a:off x="5189958" y="4068104"/>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2"/>
            <p:cNvSpPr/>
            <p:nvPr/>
          </p:nvSpPr>
          <p:spPr>
            <a:xfrm>
              <a:off x="5335700" y="4232502"/>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2"/>
            <p:cNvSpPr/>
            <p:nvPr/>
          </p:nvSpPr>
          <p:spPr>
            <a:xfrm>
              <a:off x="5335700" y="4241231"/>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52"/>
          <p:cNvGrpSpPr/>
          <p:nvPr/>
        </p:nvGrpSpPr>
        <p:grpSpPr>
          <a:xfrm>
            <a:off x="898644" y="1305095"/>
            <a:ext cx="271456" cy="351944"/>
            <a:chOff x="1381544" y="1607854"/>
            <a:chExt cx="271456" cy="351944"/>
          </a:xfrm>
        </p:grpSpPr>
        <p:sp>
          <p:nvSpPr>
            <p:cNvPr id="2309" name="Google Shape;2309;p52"/>
            <p:cNvSpPr/>
            <p:nvPr/>
          </p:nvSpPr>
          <p:spPr>
            <a:xfrm>
              <a:off x="1381544" y="169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2"/>
            <p:cNvSpPr/>
            <p:nvPr/>
          </p:nvSpPr>
          <p:spPr>
            <a:xfrm>
              <a:off x="1425608" y="169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2"/>
            <p:cNvSpPr/>
            <p:nvPr/>
          </p:nvSpPr>
          <p:spPr>
            <a:xfrm>
              <a:off x="1469688" y="169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2"/>
            <p:cNvSpPr/>
            <p:nvPr/>
          </p:nvSpPr>
          <p:spPr>
            <a:xfrm>
              <a:off x="1387628" y="1888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2"/>
            <p:cNvSpPr/>
            <p:nvPr/>
          </p:nvSpPr>
          <p:spPr>
            <a:xfrm>
              <a:off x="1387628" y="1853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2"/>
            <p:cNvSpPr/>
            <p:nvPr/>
          </p:nvSpPr>
          <p:spPr>
            <a:xfrm>
              <a:off x="1387628" y="1607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2"/>
            <p:cNvSpPr/>
            <p:nvPr/>
          </p:nvSpPr>
          <p:spPr>
            <a:xfrm>
              <a:off x="1422244" y="1931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2"/>
            <p:cNvSpPr/>
            <p:nvPr/>
          </p:nvSpPr>
          <p:spPr>
            <a:xfrm>
              <a:off x="1485204" y="1907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2"/>
            <p:cNvSpPr/>
            <p:nvPr/>
          </p:nvSpPr>
          <p:spPr>
            <a:xfrm>
              <a:off x="1423502" y="1607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2"/>
            <p:cNvSpPr/>
            <p:nvPr/>
          </p:nvSpPr>
          <p:spPr>
            <a:xfrm>
              <a:off x="1439253" y="1623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71460" y="449967"/>
            <a:ext cx="8130751" cy="400110"/>
          </a:xfrm>
          <a:prstGeom prst="rect">
            <a:avLst/>
          </a:prstGeom>
        </p:spPr>
        <p:txBody>
          <a:bodyPr wrap="square">
            <a:spAutoFit/>
          </a:bodyPr>
          <a:lstStyle/>
          <a:p>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bạn</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16" name="Rectangle 15"/>
          <p:cNvSpPr/>
          <p:nvPr/>
        </p:nvSpPr>
        <p:spPr>
          <a:xfrm>
            <a:off x="1446352" y="1026472"/>
            <a:ext cx="3405210" cy="923330"/>
          </a:xfrm>
          <a:prstGeom prst="rect">
            <a:avLst/>
          </a:prstGeom>
        </p:spPr>
        <p:txBody>
          <a:bodyPr wrap="square">
            <a:spAutoFit/>
          </a:bodyPr>
          <a:lstStyle/>
          <a:p>
            <a:pPr algn="just">
              <a:lnSpc>
                <a:spcPct val="150000"/>
              </a:lnSpc>
            </a:pPr>
            <a:r>
              <a:rPr lang="en-US" sz="1800" dirty="0" err="1" smtClean="0"/>
              <a:t>Cùng</a:t>
            </a:r>
            <a:r>
              <a:rPr lang="en-US" sz="1800" dirty="0" smtClean="0"/>
              <a:t> </a:t>
            </a:r>
            <a:r>
              <a:rPr lang="en-US" sz="1800" dirty="0" err="1"/>
              <a:t>nhau</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và</a:t>
            </a:r>
            <a:r>
              <a:rPr lang="en-US" sz="1800" dirty="0"/>
              <a:t> </a:t>
            </a:r>
            <a:r>
              <a:rPr lang="en-US" sz="1800" dirty="0" err="1"/>
              <a:t>phân</a:t>
            </a:r>
            <a:r>
              <a:rPr lang="en-US" sz="1800" dirty="0"/>
              <a:t> </a:t>
            </a:r>
            <a:r>
              <a:rPr lang="en-US" sz="1800" dirty="0" err="1"/>
              <a:t>công</a:t>
            </a:r>
            <a:r>
              <a:rPr lang="en-US" sz="1800" dirty="0"/>
              <a:t> </a:t>
            </a:r>
            <a:r>
              <a:rPr lang="en-US" sz="1800" dirty="0" err="1"/>
              <a:t>nhiệm</a:t>
            </a:r>
            <a:r>
              <a:rPr lang="en-US" sz="1800" dirty="0"/>
              <a:t> </a:t>
            </a:r>
            <a:r>
              <a:rPr lang="en-US" sz="1800" dirty="0" err="1"/>
              <a:t>vụ</a:t>
            </a:r>
            <a:r>
              <a:rPr lang="en-US" sz="1800" dirty="0"/>
              <a:t>.</a:t>
            </a:r>
          </a:p>
        </p:txBody>
      </p:sp>
      <p:sp>
        <p:nvSpPr>
          <p:cNvPr id="17" name="Rectangle 16"/>
          <p:cNvSpPr/>
          <p:nvPr/>
        </p:nvSpPr>
        <p:spPr>
          <a:xfrm>
            <a:off x="1472549" y="2270019"/>
            <a:ext cx="3319878" cy="923330"/>
          </a:xfrm>
          <a:prstGeom prst="rect">
            <a:avLst/>
          </a:prstGeom>
        </p:spPr>
        <p:txBody>
          <a:bodyPr wrap="square">
            <a:spAutoFit/>
          </a:bodyPr>
          <a:lstStyle/>
          <a:p>
            <a:pPr algn="just">
              <a:lnSpc>
                <a:spcPct val="150000"/>
              </a:lnSpc>
            </a:pPr>
            <a:r>
              <a:rPr lang="en-US" sz="1800" dirty="0" err="1" smtClean="0"/>
              <a:t>Tôn</a:t>
            </a:r>
            <a:r>
              <a:rPr lang="en-US" sz="1800" dirty="0" smtClean="0"/>
              <a:t> </a:t>
            </a:r>
            <a:r>
              <a:rPr lang="en-US" sz="1800" dirty="0" err="1"/>
              <a:t>trọng</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p>
        </p:txBody>
      </p:sp>
      <p:sp>
        <p:nvSpPr>
          <p:cNvPr id="18" name="Rectangle 17"/>
          <p:cNvSpPr/>
          <p:nvPr/>
        </p:nvSpPr>
        <p:spPr>
          <a:xfrm>
            <a:off x="1494746" y="3461773"/>
            <a:ext cx="3191106" cy="923330"/>
          </a:xfrm>
          <a:prstGeom prst="rect">
            <a:avLst/>
          </a:prstGeom>
        </p:spPr>
        <p:txBody>
          <a:bodyPr wrap="square">
            <a:spAutoFit/>
          </a:bodyPr>
          <a:lstStyle/>
          <a:p>
            <a:pPr algn="just">
              <a:lnSpc>
                <a:spcPct val="150000"/>
              </a:lnSpc>
            </a:pPr>
            <a:r>
              <a:rPr lang="vi-VN" sz="1800" dirty="0" smtClean="0"/>
              <a:t>Có </a:t>
            </a:r>
            <a:r>
              <a:rPr lang="vi-VN" sz="1800" dirty="0"/>
              <a:t>trách nhiệm với công việc được </a:t>
            </a:r>
            <a:r>
              <a:rPr lang="vi-VN" sz="1800" dirty="0" smtClean="0"/>
              <a:t>giao </a:t>
            </a:r>
            <a:endParaRPr lang="en-US" sz="1800" dirty="0"/>
          </a:p>
        </p:txBody>
      </p:sp>
      <p:sp>
        <p:nvSpPr>
          <p:cNvPr id="19" name="Rectangle 18"/>
          <p:cNvSpPr/>
          <p:nvPr/>
        </p:nvSpPr>
        <p:spPr>
          <a:xfrm>
            <a:off x="5668757" y="1065342"/>
            <a:ext cx="3128481" cy="923330"/>
          </a:xfrm>
          <a:prstGeom prst="rect">
            <a:avLst/>
          </a:prstGeom>
        </p:spPr>
        <p:txBody>
          <a:bodyPr wrap="square">
            <a:spAutoFit/>
          </a:bodyPr>
          <a:lstStyle/>
          <a:p>
            <a:pPr algn="just">
              <a:lnSpc>
                <a:spcPct val="150000"/>
              </a:lnSpc>
            </a:pPr>
            <a:r>
              <a:rPr lang="vi-VN" sz="1800" dirty="0" smtClean="0"/>
              <a:t>Phát </a:t>
            </a:r>
            <a:r>
              <a:rPr lang="vi-VN" sz="1800" dirty="0"/>
              <a:t>ngôn tích cực, giao tiếp cởi mở, tin tưởng lẫn nhau. </a:t>
            </a:r>
            <a:endParaRPr lang="en-US" sz="1800" dirty="0"/>
          </a:p>
        </p:txBody>
      </p:sp>
      <p:sp>
        <p:nvSpPr>
          <p:cNvPr id="20" name="Rectangle 19"/>
          <p:cNvSpPr/>
          <p:nvPr/>
        </p:nvSpPr>
        <p:spPr>
          <a:xfrm>
            <a:off x="5693666" y="2248650"/>
            <a:ext cx="2935843" cy="923330"/>
          </a:xfrm>
          <a:prstGeom prst="rect">
            <a:avLst/>
          </a:prstGeom>
        </p:spPr>
        <p:txBody>
          <a:bodyPr wrap="square">
            <a:spAutoFit/>
          </a:bodyPr>
          <a:lstStyle/>
          <a:p>
            <a:pPr algn="just">
              <a:lnSpc>
                <a:spcPct val="150000"/>
              </a:lnSpc>
            </a:pPr>
            <a:r>
              <a:rPr lang="en-US" sz="1800" dirty="0" err="1" smtClean="0"/>
              <a:t>Tìm</a:t>
            </a:r>
            <a:r>
              <a:rPr lang="en-US" sz="1800" dirty="0" smtClean="0"/>
              <a:t> </a:t>
            </a:r>
            <a:r>
              <a:rPr lang="en-US" sz="1800" dirty="0" err="1"/>
              <a:t>kiếm</a:t>
            </a:r>
            <a:r>
              <a:rPr lang="en-US" sz="1800" dirty="0"/>
              <a:t> </a:t>
            </a:r>
            <a:r>
              <a:rPr lang="en-US" sz="1800" dirty="0" err="1"/>
              <a:t>sở</a:t>
            </a:r>
            <a:r>
              <a:rPr lang="en-US" sz="1800" dirty="0"/>
              <a:t> </a:t>
            </a:r>
            <a:r>
              <a:rPr lang="en-US" sz="1800" dirty="0" err="1"/>
              <a:t>thích</a:t>
            </a:r>
            <a:r>
              <a:rPr lang="en-US" sz="1800" dirty="0"/>
              <a:t> </a:t>
            </a:r>
            <a:r>
              <a:rPr lang="en-US" sz="1800" dirty="0" err="1"/>
              <a:t>chung</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sự</a:t>
            </a:r>
            <a:r>
              <a:rPr lang="en-US" sz="1800" dirty="0"/>
              <a:t> </a:t>
            </a:r>
            <a:r>
              <a:rPr lang="en-US" sz="1800" dirty="0" err="1"/>
              <a:t>khác</a:t>
            </a:r>
            <a:r>
              <a:rPr lang="en-US" sz="1800" dirty="0"/>
              <a:t> </a:t>
            </a:r>
            <a:r>
              <a:rPr lang="en-US" sz="1800" dirty="0" err="1"/>
              <a:t>biệt</a:t>
            </a:r>
            <a:r>
              <a:rPr lang="en-US" sz="1800" dirty="0"/>
              <a:t>.</a:t>
            </a:r>
          </a:p>
        </p:txBody>
      </p:sp>
      <p:sp>
        <p:nvSpPr>
          <p:cNvPr id="21" name="Rectangle 20"/>
          <p:cNvSpPr/>
          <p:nvPr/>
        </p:nvSpPr>
        <p:spPr>
          <a:xfrm>
            <a:off x="5727990" y="3376490"/>
            <a:ext cx="2974221" cy="1338828"/>
          </a:xfrm>
          <a:prstGeom prst="rect">
            <a:avLst/>
          </a:prstGeom>
        </p:spPr>
        <p:txBody>
          <a:bodyPr wrap="square">
            <a:spAutoFit/>
          </a:bodyPr>
          <a:lstStyle/>
          <a:p>
            <a:pPr algn="just">
              <a:lnSpc>
                <a:spcPct val="150000"/>
              </a:lnSpc>
            </a:pPr>
            <a:r>
              <a:rPr lang="en-US" sz="1800" dirty="0" err="1" smtClean="0"/>
              <a:t>Bình</a:t>
            </a:r>
            <a:r>
              <a:rPr lang="en-US" sz="1800" dirty="0" smtClean="0"/>
              <a:t> </a:t>
            </a:r>
            <a:r>
              <a:rPr lang="en-US" sz="1800" dirty="0" err="1" smtClean="0"/>
              <a:t>tĩnh</a:t>
            </a:r>
            <a:r>
              <a:rPr lang="en-US" sz="1800" dirty="0" smtClean="0"/>
              <a:t> </a:t>
            </a:r>
            <a:r>
              <a:rPr lang="vi-VN" sz="1800" dirty="0" smtClean="0"/>
              <a:t>đưa </a:t>
            </a:r>
            <a:r>
              <a:rPr lang="vi-VN" sz="1800" dirty="0"/>
              <a:t>ra phương hướng giải </a:t>
            </a:r>
            <a:r>
              <a:rPr lang="vi-VN" sz="1800" dirty="0" smtClean="0"/>
              <a:t>quyết</a:t>
            </a:r>
            <a:r>
              <a:rPr lang="en-US" sz="1800" dirty="0"/>
              <a:t> </a:t>
            </a:r>
            <a:r>
              <a:rPr lang="en-US" sz="1800" dirty="0" err="1" smtClean="0"/>
              <a:t>khi</a:t>
            </a:r>
            <a:r>
              <a:rPr lang="en-US" sz="1800" dirty="0" smtClean="0"/>
              <a:t> </a:t>
            </a:r>
            <a:r>
              <a:rPr lang="en-US" sz="1800" dirty="0" err="1" smtClean="0"/>
              <a:t>phát</a:t>
            </a:r>
            <a:r>
              <a:rPr lang="en-US" sz="1800" dirty="0" smtClean="0"/>
              <a:t> </a:t>
            </a:r>
            <a:r>
              <a:rPr lang="en-US" sz="1800" dirty="0" err="1" smtClean="0"/>
              <a:t>sinh</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08"/>
                                        </p:tgtEl>
                                        <p:attrNameLst>
                                          <p:attrName>style.visibility</p:attrName>
                                        </p:attrNameLst>
                                      </p:cBhvr>
                                      <p:to>
                                        <p:strVal val="visible"/>
                                      </p:to>
                                    </p:set>
                                    <p:animEffect transition="in" filter="fade">
                                      <p:cBhvr>
                                        <p:cTn id="12" dur="500"/>
                                        <p:tgtEl>
                                          <p:spTgt spid="2308"/>
                                        </p:tgtEl>
                                      </p:cBhvr>
                                    </p:animEffect>
                                    <p:anim calcmode="lin" valueType="num">
                                      <p:cBhvr>
                                        <p:cTn id="13" dur="500" fill="hold"/>
                                        <p:tgtEl>
                                          <p:spTgt spid="2308"/>
                                        </p:tgtEl>
                                        <p:attrNameLst>
                                          <p:attrName>ppt_x</p:attrName>
                                        </p:attrNameLst>
                                      </p:cBhvr>
                                      <p:tavLst>
                                        <p:tav tm="0">
                                          <p:val>
                                            <p:strVal val="#ppt_x"/>
                                          </p:val>
                                        </p:tav>
                                        <p:tav tm="100000">
                                          <p:val>
                                            <p:strVal val="#ppt_x"/>
                                          </p:val>
                                        </p:tav>
                                      </p:tavLst>
                                    </p:anim>
                                    <p:anim calcmode="lin" valueType="num">
                                      <p:cBhvr>
                                        <p:cTn id="14" dur="500" fill="hold"/>
                                        <p:tgtEl>
                                          <p:spTgt spid="23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animEffect transition="in" filter="fade">
                                      <p:cBhvr>
                                        <p:cTn id="17" dur="500"/>
                                        <p:tgtEl>
                                          <p:spTgt spid="2234"/>
                                        </p:tgtEl>
                                      </p:cBhvr>
                                    </p:animEffect>
                                    <p:anim calcmode="lin" valueType="num">
                                      <p:cBhvr>
                                        <p:cTn id="18" dur="500" fill="hold"/>
                                        <p:tgtEl>
                                          <p:spTgt spid="2234"/>
                                        </p:tgtEl>
                                        <p:attrNameLst>
                                          <p:attrName>ppt_x</p:attrName>
                                        </p:attrNameLst>
                                      </p:cBhvr>
                                      <p:tavLst>
                                        <p:tav tm="0">
                                          <p:val>
                                            <p:strVal val="#ppt_x"/>
                                          </p:val>
                                        </p:tav>
                                        <p:tav tm="100000">
                                          <p:val>
                                            <p:strVal val="#ppt_x"/>
                                          </p:val>
                                        </p:tav>
                                      </p:tavLst>
                                    </p:anim>
                                    <p:anim calcmode="lin" valueType="num">
                                      <p:cBhvr>
                                        <p:cTn id="19" dur="500" fill="hold"/>
                                        <p:tgtEl>
                                          <p:spTgt spid="22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5"/>
                                        </p:tgtEl>
                                        <p:attrNameLst>
                                          <p:attrName>style.visibility</p:attrName>
                                        </p:attrNameLst>
                                      </p:cBhvr>
                                      <p:to>
                                        <p:strVal val="visible"/>
                                      </p:to>
                                    </p:set>
                                    <p:animEffect transition="in" filter="wipe(left)">
                                      <p:cBhvr>
                                        <p:cTn id="29" dur="500"/>
                                        <p:tgtEl>
                                          <p:spTgt spid="22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35"/>
                                        </p:tgtEl>
                                        <p:attrNameLst>
                                          <p:attrName>style.visibility</p:attrName>
                                        </p:attrNameLst>
                                      </p:cBhvr>
                                      <p:to>
                                        <p:strVal val="visible"/>
                                      </p:to>
                                    </p:set>
                                    <p:animEffect transition="in" filter="wipe(left)">
                                      <p:cBhvr>
                                        <p:cTn id="32" dur="500"/>
                                        <p:tgtEl>
                                          <p:spTgt spid="22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79"/>
                                        </p:tgtEl>
                                        <p:attrNameLst>
                                          <p:attrName>style.visibility</p:attrName>
                                        </p:attrNameLst>
                                      </p:cBhvr>
                                      <p:to>
                                        <p:strVal val="visible"/>
                                      </p:to>
                                    </p:set>
                                    <p:anim calcmode="lin" valueType="num">
                                      <p:cBhvr>
                                        <p:cTn id="40" dur="500" fill="hold"/>
                                        <p:tgtEl>
                                          <p:spTgt spid="2279"/>
                                        </p:tgtEl>
                                        <p:attrNameLst>
                                          <p:attrName>ppt_w</p:attrName>
                                        </p:attrNameLst>
                                      </p:cBhvr>
                                      <p:tavLst>
                                        <p:tav tm="0">
                                          <p:val>
                                            <p:fltVal val="0"/>
                                          </p:val>
                                        </p:tav>
                                        <p:tav tm="100000">
                                          <p:val>
                                            <p:strVal val="#ppt_w"/>
                                          </p:val>
                                        </p:tav>
                                      </p:tavLst>
                                    </p:anim>
                                    <p:anim calcmode="lin" valueType="num">
                                      <p:cBhvr>
                                        <p:cTn id="41" dur="500" fill="hold"/>
                                        <p:tgtEl>
                                          <p:spTgt spid="2279"/>
                                        </p:tgtEl>
                                        <p:attrNameLst>
                                          <p:attrName>ppt_h</p:attrName>
                                        </p:attrNameLst>
                                      </p:cBhvr>
                                      <p:tavLst>
                                        <p:tav tm="0">
                                          <p:val>
                                            <p:fltVal val="0"/>
                                          </p:val>
                                        </p:tav>
                                        <p:tav tm="100000">
                                          <p:val>
                                            <p:strVal val="#ppt_h"/>
                                          </p:val>
                                        </p:tav>
                                      </p:tavLst>
                                    </p:anim>
                                    <p:animEffect transition="in" filter="fade">
                                      <p:cBhvr>
                                        <p:cTn id="42" dur="500"/>
                                        <p:tgtEl>
                                          <p:spTgt spid="227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36"/>
                                        </p:tgtEl>
                                        <p:attrNameLst>
                                          <p:attrName>style.visibility</p:attrName>
                                        </p:attrNameLst>
                                      </p:cBhvr>
                                      <p:to>
                                        <p:strVal val="visible"/>
                                      </p:to>
                                    </p:set>
                                    <p:anim calcmode="lin" valueType="num">
                                      <p:cBhvr>
                                        <p:cTn id="45" dur="500" fill="hold"/>
                                        <p:tgtEl>
                                          <p:spTgt spid="2236"/>
                                        </p:tgtEl>
                                        <p:attrNameLst>
                                          <p:attrName>ppt_w</p:attrName>
                                        </p:attrNameLst>
                                      </p:cBhvr>
                                      <p:tavLst>
                                        <p:tav tm="0">
                                          <p:val>
                                            <p:fltVal val="0"/>
                                          </p:val>
                                        </p:tav>
                                        <p:tav tm="100000">
                                          <p:val>
                                            <p:strVal val="#ppt_w"/>
                                          </p:val>
                                        </p:tav>
                                      </p:tavLst>
                                    </p:anim>
                                    <p:anim calcmode="lin" valueType="num">
                                      <p:cBhvr>
                                        <p:cTn id="46" dur="500" fill="hold"/>
                                        <p:tgtEl>
                                          <p:spTgt spid="2236"/>
                                        </p:tgtEl>
                                        <p:attrNameLst>
                                          <p:attrName>ppt_h</p:attrName>
                                        </p:attrNameLst>
                                      </p:cBhvr>
                                      <p:tavLst>
                                        <p:tav tm="0">
                                          <p:val>
                                            <p:fltVal val="0"/>
                                          </p:val>
                                        </p:tav>
                                        <p:tav tm="100000">
                                          <p:val>
                                            <p:strVal val="#ppt_h"/>
                                          </p:val>
                                        </p:tav>
                                      </p:tavLst>
                                    </p:anim>
                                    <p:animEffect transition="in" filter="fade">
                                      <p:cBhvr>
                                        <p:cTn id="47" dur="500"/>
                                        <p:tgtEl>
                                          <p:spTgt spid="22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2"/>
                                        </p:tgtEl>
                                        <p:attrNameLst>
                                          <p:attrName>style.visibility</p:attrName>
                                        </p:attrNameLst>
                                      </p:cBhvr>
                                      <p:to>
                                        <p:strVal val="visible"/>
                                      </p:to>
                                    </p:set>
                                    <p:animEffect transition="in" filter="blinds(horizontal)">
                                      <p:cBhvr>
                                        <p:cTn id="57" dur="500"/>
                                        <p:tgtEl>
                                          <p:spTgt spid="22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37"/>
                                        </p:tgtEl>
                                        <p:attrNameLst>
                                          <p:attrName>style.visibility</p:attrName>
                                        </p:attrNameLst>
                                      </p:cBhvr>
                                      <p:to>
                                        <p:strVal val="visible"/>
                                      </p:to>
                                    </p:set>
                                    <p:animEffect transition="in" filter="blinds(horizontal)">
                                      <p:cBhvr>
                                        <p:cTn id="60" dur="500"/>
                                        <p:tgtEl>
                                          <p:spTgt spid="22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38"/>
                                        </p:tgtEl>
                                        <p:attrNameLst>
                                          <p:attrName>style.visibility</p:attrName>
                                        </p:attrNameLst>
                                      </p:cBhvr>
                                      <p:to>
                                        <p:strVal val="visible"/>
                                      </p:to>
                                    </p:set>
                                    <p:animEffect transition="in" filter="barn(inVertical)">
                                      <p:cBhvr>
                                        <p:cTn id="68" dur="500"/>
                                        <p:tgtEl>
                                          <p:spTgt spid="2238"/>
                                        </p:tgtEl>
                                      </p:cBhvr>
                                    </p:animEffect>
                                  </p:childTnLst>
                                </p:cTn>
                              </p:par>
                              <p:par>
                                <p:cTn id="69" presetID="16" presetClass="entr" presetSubtype="21" fill="hold" nodeType="withEffect">
                                  <p:stCondLst>
                                    <p:cond delay="0"/>
                                  </p:stCondLst>
                                  <p:childTnLst>
                                    <p:set>
                                      <p:cBhvr>
                                        <p:cTn id="70" dur="1" fill="hold">
                                          <p:stCondLst>
                                            <p:cond delay="0"/>
                                          </p:stCondLst>
                                        </p:cTn>
                                        <p:tgtEl>
                                          <p:spTgt spid="2290"/>
                                        </p:tgtEl>
                                        <p:attrNameLst>
                                          <p:attrName>style.visibility</p:attrName>
                                        </p:attrNameLst>
                                      </p:cBhvr>
                                      <p:to>
                                        <p:strVal val="visible"/>
                                      </p:to>
                                    </p:set>
                                    <p:animEffect transition="in" filter="barn(inVertical)">
                                      <p:cBhvr>
                                        <p:cTn id="71" dur="500"/>
                                        <p:tgtEl>
                                          <p:spTgt spid="229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8"/>
                                        </p:tgtEl>
                                        <p:attrNameLst>
                                          <p:attrName>style.visibility</p:attrName>
                                        </p:attrNameLst>
                                      </p:cBhvr>
                                      <p:to>
                                        <p:strVal val="visible"/>
                                      </p:to>
                                    </p:set>
                                    <p:anim calcmode="lin" valueType="num">
                                      <p:cBhvr additive="base">
                                        <p:cTn id="79" dur="500" fill="hold"/>
                                        <p:tgtEl>
                                          <p:spTgt spid="2298"/>
                                        </p:tgtEl>
                                        <p:attrNameLst>
                                          <p:attrName>ppt_x</p:attrName>
                                        </p:attrNameLst>
                                      </p:cBhvr>
                                      <p:tavLst>
                                        <p:tav tm="0">
                                          <p:val>
                                            <p:strVal val="#ppt_x"/>
                                          </p:val>
                                        </p:tav>
                                        <p:tav tm="100000">
                                          <p:val>
                                            <p:strVal val="#ppt_x"/>
                                          </p:val>
                                        </p:tav>
                                      </p:tavLst>
                                    </p:anim>
                                    <p:anim calcmode="lin" valueType="num">
                                      <p:cBhvr additive="base">
                                        <p:cTn id="80" dur="500" fill="hold"/>
                                        <p:tgtEl>
                                          <p:spTgt spid="229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36" grpId="0" animBg="1"/>
      <p:bldP spid="2237" grpId="0" animBg="1"/>
      <p:bldP spid="2238" grpId="0" animBg="1"/>
      <p:bldP spid="2239" grpId="0" animBg="1"/>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48" name="Google Shape;2748;p63"/>
          <p:cNvSpPr/>
          <p:nvPr/>
        </p:nvSpPr>
        <p:spPr>
          <a:xfrm rot="20915194" flipH="1">
            <a:off x="2339869" y="68943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3"/>
          <p:cNvGrpSpPr/>
          <p:nvPr/>
        </p:nvGrpSpPr>
        <p:grpSpPr>
          <a:xfrm rot="20915194">
            <a:off x="2533950" y="750334"/>
            <a:ext cx="348100" cy="346906"/>
            <a:chOff x="4951025" y="1796200"/>
            <a:chExt cx="348100" cy="346906"/>
          </a:xfrm>
        </p:grpSpPr>
        <p:sp>
          <p:nvSpPr>
            <p:cNvPr id="2808"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itle 9"/>
          <p:cNvSpPr>
            <a:spLocks noGrp="1"/>
          </p:cNvSpPr>
          <p:nvPr>
            <p:ph type="title"/>
          </p:nvPr>
        </p:nvSpPr>
        <p:spPr>
          <a:xfrm>
            <a:off x="3397115" y="622967"/>
            <a:ext cx="2791689" cy="569400"/>
          </a:xfrm>
        </p:spPr>
        <p:txBody>
          <a:bodyPr/>
          <a:lstStyle/>
          <a:p>
            <a:r>
              <a:rPr lang="vi-VN" sz="3600" b="1" dirty="0" smtClean="0">
                <a:solidFill>
                  <a:schemeClr val="accent1">
                    <a:lumMod val="50000"/>
                  </a:schemeClr>
                </a:solidFill>
                <a:latin typeface="+mn-lt"/>
              </a:rPr>
              <a:t>KẾT LUẬN</a:t>
            </a:r>
            <a:endParaRPr lang="en-US" sz="3600" b="1" dirty="0">
              <a:solidFill>
                <a:schemeClr val="accent1">
                  <a:lumMod val="50000"/>
                </a:schemeClr>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991"/>
            <a:ext cx="9144000" cy="4432219"/>
          </a:xfrm>
          <a:prstGeom prst="rect">
            <a:avLst/>
          </a:prstGeom>
        </p:spPr>
      </p:pic>
      <p:sp>
        <p:nvSpPr>
          <p:cNvPr id="13" name="Rectangle 12"/>
          <p:cNvSpPr/>
          <p:nvPr/>
        </p:nvSpPr>
        <p:spPr>
          <a:xfrm>
            <a:off x="1489753" y="1845108"/>
            <a:ext cx="6380252" cy="1938992"/>
          </a:xfrm>
          <a:prstGeom prst="rect">
            <a:avLst/>
          </a:prstGeom>
        </p:spPr>
        <p:txBody>
          <a:bodyPr wrap="square">
            <a:spAutoFit/>
          </a:bodyPr>
          <a:lstStyle/>
          <a:p>
            <a:pPr algn="just">
              <a:lnSpc>
                <a:spcPct val="150000"/>
              </a:lnSpc>
            </a:pPr>
            <a:r>
              <a:rPr lang="vi-VN" sz="2000" dirty="0" smtClean="0"/>
              <a:t>      Khi </a:t>
            </a:r>
            <a:r>
              <a:rPr lang="vi-VN" sz="2000" dirty="0"/>
              <a:t>có các vấn đề phát sinh trong quá trình thực hiện các nhiệm vụ chung cần kiềm chế cảm xúc, bình tĩnh nói rõ quan điểm cá nhân, cùng đặt câu hỏi và đưa ra phương hướng giải quyết.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703902" y="1992577"/>
            <a:ext cx="7674217" cy="2100575"/>
          </a:xfrm>
          <a:prstGeom prst="rect">
            <a:avLst/>
          </a:prstGeom>
          <a:noFill/>
        </p:spPr>
        <p:txBody>
          <a:bodyPr wrap="none" lIns="68580" tIns="34290" rIns="68580" bIns="34290">
            <a:spAutoFit/>
          </a:bodyPr>
          <a:lstStyle/>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8181654" y="4093151"/>
            <a:ext cx="609600" cy="609600"/>
          </a:xfrm>
          <a:prstGeom prst="rect">
            <a:avLst/>
          </a:prstGeom>
        </p:spPr>
      </p:pic>
    </p:spTree>
    <p:extLst>
      <p:ext uri="{BB962C8B-B14F-4D97-AF65-F5344CB8AC3E}">
        <p14:creationId xmlns:p14="http://schemas.microsoft.com/office/powerpoint/2010/main" val="41677093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43005" y="5316"/>
            <a:ext cx="6857999"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cxnSp>
        <p:nvCxnSpPr>
          <p:cNvPr id="3" name="Straight Connector 2"/>
          <p:cNvCxnSpPr>
            <a:endCxn id="8" idx="1"/>
          </p:cNvCxnSpPr>
          <p:nvPr/>
        </p:nvCxnSpPr>
        <p:spPr>
          <a:xfrm>
            <a:off x="1392920"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2" y="2577070"/>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1408570"/>
            <a:ext cx="4629150" cy="2320017"/>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50000"/>
              </a:lnSpc>
            </a:pPr>
            <a:endParaRPr lang="en-US" sz="2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393657" y="2577067"/>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2" y="267532"/>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6" y="1361736"/>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sp>
        <p:nvSpPr>
          <p:cNvPr id="9" name="Left Bracket 8"/>
          <p:cNvSpPr/>
          <p:nvPr/>
        </p:nvSpPr>
        <p:spPr>
          <a:xfrm rot="10800000">
            <a:off x="6752954" y="1361736"/>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13" name="Group 12"/>
          <p:cNvGrpSpPr/>
          <p:nvPr/>
        </p:nvGrpSpPr>
        <p:grpSpPr>
          <a:xfrm>
            <a:off x="6696264"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1385195"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1385195" y="4877440"/>
            <a:ext cx="6356541" cy="128588"/>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9174533" y="4463879"/>
            <a:ext cx="342900" cy="342900"/>
          </a:xfrm>
          <a:prstGeom prst="rect">
            <a:avLst/>
          </a:prstGeom>
        </p:spPr>
      </p:pic>
      <p:sp>
        <p:nvSpPr>
          <p:cNvPr id="16" name="Rectangle 15"/>
          <p:cNvSpPr/>
          <p:nvPr/>
        </p:nvSpPr>
        <p:spPr>
          <a:xfrm>
            <a:off x="2463728" y="1391741"/>
            <a:ext cx="4213175" cy="2400657"/>
          </a:xfrm>
          <a:prstGeom prst="rect">
            <a:avLst/>
          </a:prstGeom>
        </p:spPr>
        <p:txBody>
          <a:bodyPr wrap="square">
            <a:spAutoFit/>
          </a:bodyPr>
          <a:lstStyle/>
          <a:p>
            <a:pPr algn="just" defTabSz="914378">
              <a:lnSpc>
                <a:spcPct val="150000"/>
              </a:lnSpc>
            </a:pPr>
            <a:r>
              <a:rPr lang="vi-VN" sz="2000" dirty="0">
                <a:solidFill>
                  <a:prstClr val="white"/>
                </a:solidFill>
              </a:rPr>
              <a:t>Với mỗi câu hỏi,</a:t>
            </a:r>
            <a:r>
              <a:rPr lang="en-US" sz="2000" dirty="0">
                <a:solidFill>
                  <a:prstClr val="white"/>
                </a:solidFill>
              </a:rPr>
              <a:t> </a:t>
            </a:r>
            <a:r>
              <a:rPr lang="en-US" sz="2000" dirty="0" err="1">
                <a:solidFill>
                  <a:prstClr val="white"/>
                </a:solidFill>
              </a:rPr>
              <a:t>trong</a:t>
            </a:r>
            <a:r>
              <a:rPr lang="en-US" sz="2000" dirty="0">
                <a:solidFill>
                  <a:prstClr val="white"/>
                </a:solidFill>
              </a:rPr>
              <a:t> </a:t>
            </a:r>
            <a:r>
              <a:rPr lang="en-US" sz="2000" dirty="0" err="1">
                <a:solidFill>
                  <a:prstClr val="white"/>
                </a:solidFill>
              </a:rPr>
              <a:t>vòng</a:t>
            </a:r>
            <a:r>
              <a:rPr lang="en-US" sz="2000" dirty="0">
                <a:solidFill>
                  <a:prstClr val="white"/>
                </a:solidFill>
              </a:rPr>
              <a:t> 10s</a:t>
            </a:r>
            <a:r>
              <a:rPr lang="vi-VN" sz="2000" dirty="0">
                <a:solidFill>
                  <a:prstClr val="white"/>
                </a:solidFill>
              </a:rPr>
              <a:t> đội nào bấm chuông trước được giành quyền trả lời trước. Trả lời sai sẽ nhường</a:t>
            </a:r>
            <a:r>
              <a:rPr lang="en-US" sz="2000" dirty="0">
                <a:solidFill>
                  <a:prstClr val="white"/>
                </a:solidFill>
              </a:rPr>
              <a:t> </a:t>
            </a:r>
            <a:r>
              <a:rPr lang="en-US" sz="2000" dirty="0" err="1">
                <a:solidFill>
                  <a:prstClr val="white"/>
                </a:solidFill>
              </a:rPr>
              <a:t>quyền</a:t>
            </a:r>
            <a:r>
              <a:rPr lang="en-US" sz="2000" dirty="0">
                <a:solidFill>
                  <a:prstClr val="white"/>
                </a:solidFill>
              </a:rPr>
              <a:t> </a:t>
            </a:r>
            <a:r>
              <a:rPr lang="en-US" sz="2000" dirty="0" err="1">
                <a:solidFill>
                  <a:prstClr val="white"/>
                </a:solidFill>
              </a:rPr>
              <a:t>trả</a:t>
            </a:r>
            <a:r>
              <a:rPr lang="en-US" sz="2000" dirty="0">
                <a:solidFill>
                  <a:prstClr val="white"/>
                </a:solidFill>
              </a:rPr>
              <a:t> </a:t>
            </a:r>
            <a:r>
              <a:rPr lang="en-US" sz="2000" dirty="0" err="1">
                <a:solidFill>
                  <a:prstClr val="white"/>
                </a:solidFill>
              </a:rPr>
              <a:t>lời</a:t>
            </a:r>
            <a:r>
              <a:rPr lang="vi-VN" sz="2000" dirty="0">
                <a:solidFill>
                  <a:prstClr val="white"/>
                </a:solidFill>
              </a:rPr>
              <a:t> cho các đội còn lại. </a:t>
            </a:r>
            <a:endParaRPr lang="en-US" sz="2000" dirty="0">
              <a:solidFill>
                <a:prstClr val="white"/>
              </a:solidFill>
            </a:endParaRPr>
          </a:p>
        </p:txBody>
      </p:sp>
    </p:spTree>
    <p:extLst>
      <p:ext uri="{BB962C8B-B14F-4D97-AF65-F5344CB8AC3E}">
        <p14:creationId xmlns:p14="http://schemas.microsoft.com/office/powerpoint/2010/main" val="21463928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1: </a:t>
            </a:r>
            <a:r>
              <a:rPr lang="vi-VN" sz="2400" noProof="1">
                <a:solidFill>
                  <a:schemeClr val="tx1"/>
                </a:solidFill>
                <a:cs typeface="Arial" panose="020B0604020202020204" pitchFamily="34" charset="0"/>
              </a:rPr>
              <a:t>Để phát triển mối quan hệ hòa đồng với thầy cô, học sinh Không nên:</a:t>
            </a:r>
            <a:endParaRPr lang="vi-VN" sz="2400" noProof="1">
              <a:solidFill>
                <a:schemeClr val="tx1"/>
              </a:solidFill>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C</a:t>
            </a:r>
            <a:r>
              <a:rPr lang="en-US" sz="2400" noProof="1">
                <a:solidFill>
                  <a:schemeClr val="tx1"/>
                </a:solidFill>
                <a:latin typeface="Arial" panose="020B0604020202020204" pitchFamily="34" charset="0"/>
                <a:cs typeface="Arial" panose="020B0604020202020204" pitchFamily="34" charset="0"/>
              </a:rPr>
              <a:t>. </a:t>
            </a:r>
            <a:r>
              <a:rPr lang="vi-VN" sz="2400" noProof="1" smtClean="0">
                <a:solidFill>
                  <a:schemeClr val="tx1"/>
                </a:solidFill>
                <a:latin typeface="Arial" panose="020B0604020202020204" pitchFamily="34" charset="0"/>
                <a:cs typeface="Arial" panose="020B0604020202020204" pitchFamily="34" charset="0"/>
              </a:rPr>
              <a:t>Trêu nghẹo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30000"/>
              </a:lnSpc>
              <a:buAutoNum type="alphaUcPeriod"/>
            </a:pPr>
            <a:r>
              <a:rPr lang="vi-VN" sz="2400" noProof="1" smtClean="0">
                <a:solidFill>
                  <a:schemeClr val="tx1"/>
                </a:solidFill>
                <a:latin typeface="Arial" panose="020B0604020202020204" pitchFamily="34" charset="0"/>
                <a:cs typeface="Arial" panose="020B0604020202020204" pitchFamily="34" charset="0"/>
              </a:rPr>
              <a:t>Trò chuyện </a:t>
            </a:r>
          </a:p>
          <a:p>
            <a:pPr algn="ctr">
              <a:lnSpc>
                <a:spcPct val="130000"/>
              </a:lnSpc>
            </a:pPr>
            <a:r>
              <a:rPr lang="vi-VN" sz="2400" noProof="1" smtClean="0">
                <a:solidFill>
                  <a:schemeClr val="tx1"/>
                </a:solidFill>
                <a:latin typeface="Arial" panose="020B0604020202020204" pitchFamily="34" charset="0"/>
                <a:cs typeface="Arial" panose="020B0604020202020204" pitchFamily="34" charset="0"/>
              </a:rPr>
              <a:t>với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B</a:t>
            </a:r>
            <a:r>
              <a:rPr lang="en-US" sz="2400" noProof="1">
                <a:solidFill>
                  <a:schemeClr val="tx1"/>
                </a:solidFill>
                <a:latin typeface="Arial" panose="020B0604020202020204" pitchFamily="34" charset="0"/>
                <a:cs typeface="Arial" panose="020B0604020202020204" pitchFamily="34" charset="0"/>
              </a:rPr>
              <a:t>. </a:t>
            </a:r>
            <a:r>
              <a:rPr lang="vi-VN" sz="2400" noProof="1" smtClean="0">
                <a:solidFill>
                  <a:schemeClr val="tx1"/>
                </a:solidFill>
                <a:latin typeface="Arial" panose="020B0604020202020204" pitchFamily="34" charset="0"/>
                <a:cs typeface="Arial" panose="020B0604020202020204" pitchFamily="34" charset="0"/>
              </a:rPr>
              <a:t>Chia sẻ với thầy cô</a:t>
            </a:r>
            <a:endParaRPr lang="vi-VN" sz="24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D</a:t>
            </a:r>
            <a:r>
              <a:rPr lang="en-US" sz="2400" noProof="1">
                <a:solidFill>
                  <a:schemeClr val="tx1"/>
                </a:solidFill>
                <a:latin typeface="Arial" panose="020B0604020202020204" pitchFamily="34" charset="0"/>
                <a:cs typeface="Arial" panose="020B0604020202020204" pitchFamily="34" charset="0"/>
              </a:rPr>
              <a:t>. </a:t>
            </a:r>
            <a:r>
              <a:rPr lang="vi-VN" sz="2400" noProof="1" smtClean="0">
                <a:solidFill>
                  <a:schemeClr val="tx1"/>
                </a:solidFill>
                <a:latin typeface="Arial" panose="020B0604020202020204" pitchFamily="34" charset="0"/>
                <a:cs typeface="Arial" panose="020B0604020202020204" pitchFamily="34" charset="0"/>
              </a:rPr>
              <a:t>Tâm sự với thầy cô</a:t>
            </a:r>
            <a:endParaRPr lang="vi-VN" sz="24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29595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smtClean="0">
                <a:solidFill>
                  <a:schemeClr val="tx1"/>
                </a:solidFill>
                <a:cs typeface="Arial" panose="020B0604020202020204" pitchFamily="34" charset="0"/>
              </a:rPr>
              <a:t>Câu 2: </a:t>
            </a:r>
            <a:r>
              <a:rPr lang="vi-VN" sz="2400" noProof="1" smtClean="0">
                <a:solidFill>
                  <a:schemeClr val="tx1"/>
                </a:solidFill>
                <a:cs typeface="Arial" panose="020B0604020202020204" pitchFamily="34" charset="0"/>
              </a:rPr>
              <a:t>Việc </a:t>
            </a:r>
            <a:r>
              <a:rPr lang="vi-VN" sz="2400" noProof="1">
                <a:solidFill>
                  <a:schemeClr val="tx1"/>
                </a:solidFill>
                <a:cs typeface="Arial" panose="020B0604020202020204" pitchFamily="34" charset="0"/>
              </a:rPr>
              <a:t>làm nào sau đây thể hiện sự hòa đồng với các bạn</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B. Giảng bài cho bạn khi bạn chưa hiểu</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A</a:t>
            </a:r>
            <a:r>
              <a:rPr lang="en-US" sz="2200" noProof="1">
                <a:solidFill>
                  <a:schemeClr val="tx1"/>
                </a:solidFill>
                <a:latin typeface="Arial" panose="020B0604020202020204" pitchFamily="34" charset="0"/>
                <a:cs typeface="Arial" panose="020B0604020202020204" pitchFamily="34" charset="0"/>
              </a:rPr>
              <a:t>. </a:t>
            </a:r>
            <a:r>
              <a:rPr lang="vi-VN" sz="2200" noProof="1">
                <a:solidFill>
                  <a:schemeClr val="tx1"/>
                </a:solidFill>
                <a:cs typeface="Arial" panose="020B0604020202020204" pitchFamily="34" charset="0"/>
              </a:rPr>
              <a:t>Có trò chơi mới không cho bạn chơi chung</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C. Chê nhà bạn nghèo không chơi với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D. Chọc ghẹo bạn để bạn khóc.</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15380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b="1" noProof="1" smtClean="0">
                <a:solidFill>
                  <a:schemeClr val="tx1"/>
                </a:solidFill>
                <a:cs typeface="Arial" panose="020B0604020202020204" pitchFamily="34" charset="0"/>
              </a:rPr>
              <a:t>Câu 3: </a:t>
            </a:r>
            <a:r>
              <a:rPr lang="vi-VN" sz="2300" noProof="1" smtClean="0">
                <a:solidFill>
                  <a:schemeClr val="tx1"/>
                </a:solidFill>
                <a:cs typeface="Arial" panose="020B0604020202020204" pitchFamily="34" charset="0"/>
              </a:rPr>
              <a:t>Việc </a:t>
            </a:r>
            <a:r>
              <a:rPr lang="vi-VN" sz="2300" noProof="1">
                <a:solidFill>
                  <a:schemeClr val="tx1"/>
                </a:solidFill>
                <a:cs typeface="Arial" panose="020B0604020202020204" pitchFamily="34" charset="0"/>
              </a:rPr>
              <a:t>làm nào sau đây không thể hiện sự hợp tác, giải quyết những vấn đề nảy sinh với bạn bè</a:t>
            </a:r>
            <a:endParaRPr lang="vi-VN" sz="23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noProof="1">
                <a:solidFill>
                  <a:schemeClr val="tx1"/>
                </a:solidFill>
                <a:cs typeface="Arial" panose="020B0604020202020204" pitchFamily="34" charset="0"/>
              </a:rPr>
              <a:t>D. Luôn thiên vị cho những bạn </a:t>
            </a:r>
            <a:r>
              <a:rPr lang="vi-VN" sz="2200" noProof="1">
                <a:solidFill>
                  <a:schemeClr val="tx1"/>
                </a:solidFill>
                <a:cs typeface="Arial" panose="020B0604020202020204" pitchFamily="34" charset="0"/>
              </a:rPr>
              <a:t>chơi </a:t>
            </a:r>
            <a:endParaRPr lang="vi-VN" sz="2200" noProof="1" smtClean="0">
              <a:solidFill>
                <a:schemeClr val="tx1"/>
              </a:solidFill>
              <a:cs typeface="Arial" panose="020B0604020202020204" pitchFamily="34" charset="0"/>
            </a:endParaRPr>
          </a:p>
          <a:p>
            <a:pPr algn="ctr"/>
            <a:r>
              <a:rPr lang="vi-VN" sz="2200" noProof="1" smtClean="0">
                <a:solidFill>
                  <a:schemeClr val="tx1"/>
                </a:solidFill>
                <a:cs typeface="Arial" panose="020B0604020202020204" pitchFamily="34" charset="0"/>
              </a:rPr>
              <a:t>thân </a:t>
            </a:r>
            <a:r>
              <a:rPr lang="vi-VN" sz="2200" noProof="1">
                <a:solidFill>
                  <a:schemeClr val="tx1"/>
                </a:solidFill>
                <a:cs typeface="Arial" panose="020B0604020202020204" pitchFamily="34" charset="0"/>
              </a:rPr>
              <a:t>với mình.</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200" noProof="1" smtClean="0">
                <a:solidFill>
                  <a:schemeClr val="tx1"/>
                </a:solidFill>
                <a:latin typeface="Arial" panose="020B0604020202020204" pitchFamily="34" charset="0"/>
                <a:cs typeface="Arial" panose="020B0604020202020204" pitchFamily="34" charset="0"/>
              </a:rPr>
              <a:t>Sẵn </a:t>
            </a:r>
            <a:r>
              <a:rPr lang="en-US" sz="2200" noProof="1">
                <a:solidFill>
                  <a:schemeClr val="tx1"/>
                </a:solidFill>
                <a:latin typeface="Arial" panose="020B0604020202020204" pitchFamily="34" charset="0"/>
                <a:cs typeface="Arial" panose="020B0604020202020204" pitchFamily="34" charset="0"/>
              </a:rPr>
              <a:t>sàng </a:t>
            </a:r>
            <a:endParaRPr lang="vi-VN" sz="22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giúp </a:t>
            </a:r>
            <a:r>
              <a:rPr lang="en-US" sz="2200" noProof="1">
                <a:solidFill>
                  <a:schemeClr val="tx1"/>
                </a:solidFill>
                <a:latin typeface="Arial" panose="020B0604020202020204" pitchFamily="34" charset="0"/>
                <a:cs typeface="Arial" panose="020B0604020202020204" pitchFamily="34" charset="0"/>
              </a:rPr>
              <a:t>đỡ các bạn</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B. Tôn trọng, lắng nghe ý kiến của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C. Xây dựng kế hoạch và phân công nhiệm vụ</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95471" y="375968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2511135"/>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82339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2"/>
          <p:cNvSpPr/>
          <p:nvPr/>
        </p:nvSpPr>
        <p:spPr>
          <a:xfrm flipH="1">
            <a:off x="1859622" y="362245"/>
            <a:ext cx="2219217" cy="11384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9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2"/>
          <p:cNvGrpSpPr/>
          <p:nvPr/>
        </p:nvGrpSpPr>
        <p:grpSpPr>
          <a:xfrm>
            <a:off x="7116562" y="980003"/>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68865" y="987398"/>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065104" y="408168"/>
            <a:ext cx="1808251" cy="892552"/>
          </a:xfrm>
          <a:prstGeom prst="rect">
            <a:avLst/>
          </a:prstGeom>
          <a:noFill/>
        </p:spPr>
        <p:txBody>
          <a:bodyPr wrap="square" rtlCol="0">
            <a:spAutoFit/>
          </a:bodyPr>
          <a:lstStyle/>
          <a:p>
            <a:pPr algn="ctr">
              <a:lnSpc>
                <a:spcPct val="130000"/>
              </a:lnSpc>
            </a:pPr>
            <a:r>
              <a:rPr lang="en-US" sz="2000" b="1" dirty="0" err="1" smtClean="0"/>
              <a:t>Trò</a:t>
            </a:r>
            <a:r>
              <a:rPr lang="en-US" sz="2000" b="1" dirty="0" smtClean="0"/>
              <a:t> </a:t>
            </a:r>
            <a:r>
              <a:rPr lang="en-US" sz="2000" b="1" dirty="0" err="1" smtClean="0"/>
              <a:t>chơi</a:t>
            </a:r>
            <a:r>
              <a:rPr lang="en-US" sz="2000" b="1" dirty="0" smtClean="0"/>
              <a:t> “</a:t>
            </a:r>
            <a:r>
              <a:rPr lang="en-US" sz="2000" b="1" dirty="0" err="1" smtClean="0">
                <a:solidFill>
                  <a:srgbClr val="C00000"/>
                </a:solidFill>
              </a:rPr>
              <a:t>Tiếp</a:t>
            </a:r>
            <a:r>
              <a:rPr lang="en-US" sz="2000" b="1" dirty="0" smtClean="0">
                <a:solidFill>
                  <a:srgbClr val="C00000"/>
                </a:solidFill>
              </a:rPr>
              <a:t> </a:t>
            </a:r>
            <a:r>
              <a:rPr lang="en-US" sz="2000" b="1" dirty="0" err="1" smtClean="0">
                <a:solidFill>
                  <a:srgbClr val="C00000"/>
                </a:solidFill>
              </a:rPr>
              <a:t>sức</a:t>
            </a:r>
            <a:r>
              <a:rPr lang="en-US" sz="2000" b="1" dirty="0" smtClean="0"/>
              <a:t>”</a:t>
            </a:r>
            <a:endParaRPr lang="en-US" sz="2000" b="1" dirty="0"/>
          </a:p>
        </p:txBody>
      </p:sp>
      <p:sp>
        <p:nvSpPr>
          <p:cNvPr id="6" name="Rectangle 5"/>
          <p:cNvSpPr/>
          <p:nvPr/>
        </p:nvSpPr>
        <p:spPr>
          <a:xfrm>
            <a:off x="539663" y="1569968"/>
            <a:ext cx="5061171" cy="332398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Chia lớp thành 2 đội, mỗi đội cử 10 bạn xếp thành 2 hàng trong lớp học. Trong thời gian 3 phút, lần lượt viết tên thầy cô giáo và các bạn trong lớp học.</a:t>
            </a:r>
          </a:p>
          <a:p>
            <a:pPr marL="342900" indent="-342900" algn="just">
              <a:lnSpc>
                <a:spcPct val="150000"/>
              </a:lnSpc>
              <a:buFont typeface="Wingdings" panose="05000000000000000000" pitchFamily="2" charset="2"/>
              <a:buChar char="v"/>
            </a:pPr>
            <a:r>
              <a:rPr lang="vi-VN" sz="2000" dirty="0" smtClean="0"/>
              <a:t>Đội </a:t>
            </a:r>
            <a:r>
              <a:rPr lang="vi-VN" sz="2000" dirty="0"/>
              <a:t>nào viết được nhiều, đúng tên các thầy cô giáo hoặc các bạn trong lớp học thì đội đó giành được chiến thắng.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anim calcmode="lin" valueType="num">
                                      <p:cBhvr>
                                        <p:cTn id="13" dur="500" fill="hold"/>
                                        <p:tgtEl>
                                          <p:spTgt spid="1615"/>
                                        </p:tgtEl>
                                        <p:attrNameLst>
                                          <p:attrName>ppt_x</p:attrName>
                                        </p:attrNameLst>
                                      </p:cBhvr>
                                      <p:tavLst>
                                        <p:tav tm="0">
                                          <p:val>
                                            <p:strVal val="#ppt_x"/>
                                          </p:val>
                                        </p:tav>
                                        <p:tav tm="100000">
                                          <p:val>
                                            <p:strVal val="#ppt_x"/>
                                          </p:val>
                                        </p:tav>
                                      </p:tavLst>
                                    </p:anim>
                                    <p:anim calcmode="lin" valueType="num">
                                      <p:cBhvr>
                                        <p:cTn id="14" dur="500" fill="hold"/>
                                        <p:tgtEl>
                                          <p:spTgt spid="16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71"/>
                                        </p:tgtEl>
                                        <p:attrNameLst>
                                          <p:attrName>style.visibility</p:attrName>
                                        </p:attrNameLst>
                                      </p:cBhvr>
                                      <p:to>
                                        <p:strVal val="visible"/>
                                      </p:to>
                                    </p:set>
                                    <p:animEffect transition="in" filter="fade">
                                      <p:cBhvr>
                                        <p:cTn id="19" dur="500"/>
                                        <p:tgtEl>
                                          <p:spTgt spid="1671"/>
                                        </p:tgtEl>
                                      </p:cBhvr>
                                    </p:animEffect>
                                  </p:childTnLst>
                                </p:cTn>
                              </p:par>
                              <p:par>
                                <p:cTn id="20" presetID="10" presetClass="entr" presetSubtype="0" fill="hold" nodeType="withEffect">
                                  <p:stCondLst>
                                    <p:cond delay="0"/>
                                  </p:stCondLst>
                                  <p:childTnLst>
                                    <p:set>
                                      <p:cBhvr>
                                        <p:cTn id="21" dur="1" fill="hold">
                                          <p:stCondLst>
                                            <p:cond delay="0"/>
                                          </p:stCondLst>
                                        </p:cTn>
                                        <p:tgtEl>
                                          <p:spTgt spid="1619"/>
                                        </p:tgtEl>
                                        <p:attrNameLst>
                                          <p:attrName>style.visibility</p:attrName>
                                        </p:attrNameLst>
                                      </p:cBhvr>
                                      <p:to>
                                        <p:strVal val="visible"/>
                                      </p:to>
                                    </p:set>
                                    <p:animEffect transition="in" filter="fade">
                                      <p:cBhvr>
                                        <p:cTn id="22" dur="500"/>
                                        <p:tgtEl>
                                          <p:spTgt spid="1619"/>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786244" y="148937"/>
            <a:ext cx="7845137" cy="2388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smtClean="0">
                <a:solidFill>
                  <a:schemeClr val="tx1"/>
                </a:solidFill>
                <a:cs typeface="Arial" panose="020B0604020202020204" pitchFamily="34" charset="0"/>
              </a:rPr>
              <a:t>Câu 4: </a:t>
            </a:r>
            <a:r>
              <a:rPr lang="vi-VN" sz="2000" noProof="1">
                <a:solidFill>
                  <a:schemeClr val="tx1"/>
                </a:solidFill>
                <a:cs typeface="Arial" panose="020B0604020202020204" pitchFamily="34" charset="0"/>
              </a:rPr>
              <a:t>Tình huống “Nhà Nam có hoàn cảnh khó khăn hơn các bạn trong lớp. Một hôm, Tuấn bị mất chiếc bút máy mới mua, Tuấn nghi ngờ và đổi lỗi cho Nam mà không để Nam trình bày. Tuy nhiên, Tuấn đã sai vì chiếc bút Tuấn để quên ở nhà“. Từ tình huống trên, em rút ra được bài học gì?</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7" y="2751717"/>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smtClean="0">
                <a:solidFill>
                  <a:schemeClr val="tx1"/>
                </a:solidFill>
                <a:latin typeface="Arial" panose="020B0604020202020204" pitchFamily="34" charset="0"/>
                <a:cs typeface="Arial" panose="020B0604020202020204" pitchFamily="34" charset="0"/>
              </a:rPr>
              <a:t>A. </a:t>
            </a:r>
            <a:r>
              <a:rPr lang="vi-VN" sz="1800" noProof="1">
                <a:solidFill>
                  <a:schemeClr val="tx1"/>
                </a:solidFill>
                <a:cs typeface="Arial" panose="020B0604020202020204" pitchFamily="34" charset="0"/>
              </a:rPr>
              <a:t>Tôn trọng, lắng nghe ý kiến của các bạn, tin tưởng bạn</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7" y="3901645"/>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B. Đổ lỗi cho người khác khi bị mất đồ, không đúng thì xin lỗi bạn sau</a:t>
            </a:r>
            <a:endParaRPr lang="vi-VN" sz="1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4" y="2751717"/>
            <a:ext cx="3557153"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C. Không cần xin ý kiến giáo viên, tự tiện quy chụp cho người mình cảm thấy nghi ngờ.</a:t>
            </a:r>
            <a:endParaRPr lang="vi-VN" sz="1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3" y="3901645"/>
            <a:ext cx="355715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smtClean="0">
                <a:solidFill>
                  <a:schemeClr val="tx1"/>
                </a:solidFill>
                <a:latin typeface="Arial" panose="020B0604020202020204" pitchFamily="34" charset="0"/>
                <a:cs typeface="Arial" panose="020B0604020202020204" pitchFamily="34" charset="0"/>
              </a:rPr>
              <a:t>D. Tất cả đáp án trên</a:t>
            </a:r>
            <a:endParaRPr lang="vi-VN" sz="18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2324" y="297204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2" y="2955204"/>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2" y="4116389"/>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7" y="4116389"/>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27310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100" name="TextBox 99"/>
          <p:cNvSpPr txBox="1"/>
          <p:nvPr/>
        </p:nvSpPr>
        <p:spPr>
          <a:xfrm>
            <a:off x="6085422" y="2954343"/>
            <a:ext cx="2736333" cy="1015663"/>
          </a:xfrm>
          <a:prstGeom prst="rect">
            <a:avLst/>
          </a:prstGeom>
          <a:noFill/>
        </p:spPr>
        <p:txBody>
          <a:bodyPr wrap="square" rtlCol="0">
            <a:spAutoFit/>
          </a:bodyPr>
          <a:lstStyle/>
          <a:p>
            <a:pPr algn="ctr">
              <a:lnSpc>
                <a:spcPct val="150000"/>
              </a:lnSpc>
            </a:pPr>
            <a:r>
              <a:rPr lang="en-US" sz="2000" dirty="0" smtClean="0"/>
              <a:t>Đọc </a:t>
            </a:r>
            <a:r>
              <a:rPr lang="en-US" sz="2000" dirty="0" err="1" smtClean="0"/>
              <a:t>trước</a:t>
            </a:r>
            <a:r>
              <a:rPr lang="vi-VN" sz="2000" dirty="0" smtClean="0"/>
              <a:t> nội dung tiết tiếp theo</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accent3">
                    <a:lumMod val="75000"/>
                  </a:schemeClr>
                </a:solidFill>
                <a:latin typeface="+mn-lt"/>
              </a:rPr>
              <a:t>CẢM ƠN CÁC EM </a:t>
            </a:r>
            <a:br>
              <a:rPr lang="en-US" sz="4000" b="1" dirty="0" smtClean="0">
                <a:solidFill>
                  <a:schemeClr val="accent3">
                    <a:lumMod val="75000"/>
                  </a:schemeClr>
                </a:solidFill>
                <a:latin typeface="+mn-lt"/>
              </a:rPr>
            </a:br>
            <a:r>
              <a:rPr lang="en-US" sz="4000" b="1" dirty="0" smtClean="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351688"/>
            <a:ext cx="4433264" cy="5444082"/>
            <a:chOff x="825500" y="458608"/>
            <a:chExt cx="4433264" cy="5444082"/>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flipH="1">
              <a:off x="2084372" y="458608"/>
              <a:ext cx="3174392" cy="1337112"/>
            </a:xfrm>
            <a:custGeom>
              <a:avLst/>
              <a:gdLst/>
              <a:ahLst/>
              <a:cxnLst/>
              <a:rect l="l" t="t" r="r" b="b"/>
              <a:pathLst>
                <a:path w="9181" h="6889" extrusionOk="0">
                  <a:moveTo>
                    <a:pt x="4680" y="1"/>
                  </a:moveTo>
                  <a:cubicBezTo>
                    <a:pt x="2871" y="1"/>
                    <a:pt x="1028" y="198"/>
                    <a:pt x="679" y="583"/>
                  </a:cubicBezTo>
                  <a:cubicBezTo>
                    <a:pt x="1" y="1345"/>
                    <a:pt x="215" y="5298"/>
                    <a:pt x="941" y="5810"/>
                  </a:cubicBezTo>
                  <a:cubicBezTo>
                    <a:pt x="1266" y="6042"/>
                    <a:pt x="2651" y="6144"/>
                    <a:pt x="4137" y="6144"/>
                  </a:cubicBezTo>
                  <a:cubicBezTo>
                    <a:pt x="4559" y="6144"/>
                    <a:pt x="4990" y="6135"/>
                    <a:pt x="5406" y="6120"/>
                  </a:cubicBezTo>
                  <a:cubicBezTo>
                    <a:pt x="5676" y="6417"/>
                    <a:pt x="6250" y="6889"/>
                    <a:pt x="7208" y="6889"/>
                  </a:cubicBezTo>
                  <a:cubicBezTo>
                    <a:pt x="7477" y="6889"/>
                    <a:pt x="7777" y="6851"/>
                    <a:pt x="8109" y="6762"/>
                  </a:cubicBezTo>
                  <a:cubicBezTo>
                    <a:pt x="7740" y="6620"/>
                    <a:pt x="7430" y="6334"/>
                    <a:pt x="7240" y="5977"/>
                  </a:cubicBezTo>
                  <a:cubicBezTo>
                    <a:pt x="7799" y="5905"/>
                    <a:pt x="8204" y="5810"/>
                    <a:pt x="8335" y="5691"/>
                  </a:cubicBezTo>
                  <a:cubicBezTo>
                    <a:pt x="8942" y="5167"/>
                    <a:pt x="9180" y="1286"/>
                    <a:pt x="8430" y="536"/>
                  </a:cubicBezTo>
                  <a:cubicBezTo>
                    <a:pt x="8071" y="177"/>
                    <a:pt x="6391" y="1"/>
                    <a:pt x="4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317031" y="360601"/>
            <a:ext cx="3550103" cy="1015663"/>
          </a:xfrm>
          <a:prstGeom prst="rect">
            <a:avLst/>
          </a:prstGeom>
          <a:noFill/>
        </p:spPr>
        <p:txBody>
          <a:bodyPr wrap="square" rtlCol="0">
            <a:spAutoFit/>
          </a:bodyPr>
          <a:lstStyle/>
          <a:p>
            <a:pPr algn="ctr">
              <a:lnSpc>
                <a:spcPct val="150000"/>
              </a:lnSpc>
            </a:pPr>
            <a:r>
              <a:rPr lang="en-US" sz="2000" b="1" dirty="0" smtClean="0"/>
              <a:t>CHỦ ĐỀ 1: </a:t>
            </a:r>
          </a:p>
          <a:p>
            <a:pPr algn="ctr">
              <a:lnSpc>
                <a:spcPct val="150000"/>
              </a:lnSpc>
            </a:pPr>
            <a:r>
              <a:rPr lang="en-US" sz="2000" b="1" dirty="0" smtClean="0"/>
              <a:t>EM VỚI NHÀ TRƯỜNG</a:t>
            </a:r>
            <a:endParaRPr lang="en-US" sz="2000" b="1" dirty="0"/>
          </a:p>
        </p:txBody>
      </p:sp>
      <p:sp>
        <p:nvSpPr>
          <p:cNvPr id="5" name="TextBox 4"/>
          <p:cNvSpPr txBox="1"/>
          <p:nvPr/>
        </p:nvSpPr>
        <p:spPr>
          <a:xfrm>
            <a:off x="2561055" y="1706344"/>
            <a:ext cx="5845995" cy="1200329"/>
          </a:xfrm>
          <a:prstGeom prst="rect">
            <a:avLst/>
          </a:prstGeom>
          <a:noFill/>
        </p:spPr>
        <p:txBody>
          <a:bodyPr wrap="square" rtlCol="0">
            <a:spAutoFit/>
          </a:bodyPr>
          <a:lstStyle/>
          <a:p>
            <a:pPr algn="ctr">
              <a:lnSpc>
                <a:spcPct val="150000"/>
              </a:lnSpc>
            </a:pPr>
            <a:r>
              <a:rPr lang="en-US" sz="2400" b="1" dirty="0" smtClean="0">
                <a:solidFill>
                  <a:schemeClr val="accent3">
                    <a:lumMod val="75000"/>
                  </a:schemeClr>
                </a:solidFill>
              </a:rPr>
              <a:t>TUẦN </a:t>
            </a:r>
            <a:r>
              <a:rPr lang="vi-VN" sz="2400" b="1" dirty="0" smtClean="0">
                <a:solidFill>
                  <a:schemeClr val="accent3">
                    <a:lumMod val="75000"/>
                  </a:schemeClr>
                </a:solidFill>
              </a:rPr>
              <a:t>1</a:t>
            </a:r>
            <a:r>
              <a:rPr lang="en-US" sz="2400" b="1" dirty="0" smtClean="0">
                <a:solidFill>
                  <a:schemeClr val="accent3">
                    <a:lumMod val="75000"/>
                  </a:schemeClr>
                </a:solidFill>
              </a:rPr>
              <a:t>: GIỚI THIỆU TRUYỀN THỐNG NHÀ TRƯỜNG</a:t>
            </a:r>
            <a:endParaRPr lang="en-US" sz="2400" b="1" dirty="0">
              <a:solidFill>
                <a:schemeClr val="accent3">
                  <a:lumMod val="75000"/>
                </a:schemeClr>
              </a:solidFill>
            </a:endParaRPr>
          </a:p>
        </p:txBody>
      </p:sp>
      <p:sp>
        <p:nvSpPr>
          <p:cNvPr id="6" name="TextBox 5"/>
          <p:cNvSpPr txBox="1"/>
          <p:nvPr/>
        </p:nvSpPr>
        <p:spPr>
          <a:xfrm>
            <a:off x="2176973" y="2932472"/>
            <a:ext cx="6780943" cy="1200329"/>
          </a:xfrm>
          <a:prstGeom prst="rect">
            <a:avLst/>
          </a:prstGeom>
          <a:noFill/>
        </p:spPr>
        <p:txBody>
          <a:bodyPr wrap="square" rtlCol="0">
            <a:spAutoFit/>
          </a:bodyPr>
          <a:lstStyle/>
          <a:p>
            <a:pPr algn="ctr">
              <a:lnSpc>
                <a:spcPct val="150000"/>
              </a:lnSpc>
            </a:pPr>
            <a:r>
              <a:rPr lang="en-US" sz="2400" b="1" dirty="0" err="1" smtClean="0">
                <a:solidFill>
                  <a:srgbClr val="006000"/>
                </a:solidFill>
              </a:rPr>
              <a:t>Nội</a:t>
            </a:r>
            <a:r>
              <a:rPr lang="en-US" sz="2400" b="1" dirty="0" smtClean="0">
                <a:solidFill>
                  <a:srgbClr val="006000"/>
                </a:solidFill>
              </a:rPr>
              <a:t> dung 1: </a:t>
            </a:r>
            <a:r>
              <a:rPr lang="en-US" sz="2400" b="1" dirty="0" err="1" smtClean="0">
                <a:solidFill>
                  <a:srgbClr val="006000"/>
                </a:solidFill>
              </a:rPr>
              <a:t>Phát</a:t>
            </a:r>
            <a:r>
              <a:rPr lang="en-US" sz="2400" b="1" dirty="0" smtClean="0">
                <a:solidFill>
                  <a:srgbClr val="006000"/>
                </a:solidFill>
              </a:rPr>
              <a:t> </a:t>
            </a:r>
            <a:r>
              <a:rPr lang="en-US" sz="2400" b="1" dirty="0" err="1" smtClean="0">
                <a:solidFill>
                  <a:srgbClr val="006000"/>
                </a:solidFill>
              </a:rPr>
              <a:t>triển</a:t>
            </a:r>
            <a:r>
              <a:rPr lang="en-US" sz="2400" b="1" dirty="0" smtClean="0">
                <a:solidFill>
                  <a:srgbClr val="006000"/>
                </a:solidFill>
              </a:rPr>
              <a:t> </a:t>
            </a:r>
            <a:r>
              <a:rPr lang="en-US" sz="2400" b="1" dirty="0" err="1" smtClean="0">
                <a:solidFill>
                  <a:srgbClr val="006000"/>
                </a:solidFill>
              </a:rPr>
              <a:t>mối</a:t>
            </a:r>
            <a:r>
              <a:rPr lang="en-US" sz="2400" b="1" dirty="0" smtClean="0">
                <a:solidFill>
                  <a:srgbClr val="006000"/>
                </a:solidFill>
              </a:rPr>
              <a:t> </a:t>
            </a:r>
            <a:r>
              <a:rPr lang="en-US" sz="2400" b="1" dirty="0" err="1" smtClean="0">
                <a:solidFill>
                  <a:srgbClr val="006000"/>
                </a:solidFill>
              </a:rPr>
              <a:t>quan</a:t>
            </a:r>
            <a:r>
              <a:rPr lang="en-US" sz="2400" b="1" dirty="0" smtClean="0">
                <a:solidFill>
                  <a:srgbClr val="006000"/>
                </a:solidFill>
              </a:rPr>
              <a:t> </a:t>
            </a:r>
            <a:r>
              <a:rPr lang="en-US" sz="2400" b="1" dirty="0" err="1" smtClean="0">
                <a:solidFill>
                  <a:srgbClr val="006000"/>
                </a:solidFill>
              </a:rPr>
              <a:t>hệ</a:t>
            </a:r>
            <a:r>
              <a:rPr lang="en-US" sz="2400" b="1" dirty="0" smtClean="0">
                <a:solidFill>
                  <a:srgbClr val="006000"/>
                </a:solidFill>
              </a:rPr>
              <a:t> </a:t>
            </a:r>
          </a:p>
          <a:p>
            <a:pPr algn="ctr">
              <a:lnSpc>
                <a:spcPct val="150000"/>
              </a:lnSpc>
            </a:pPr>
            <a:r>
              <a:rPr lang="en-US" sz="2400" b="1" dirty="0" err="1" smtClean="0">
                <a:solidFill>
                  <a:srgbClr val="006000"/>
                </a:solidFill>
              </a:rPr>
              <a:t>hòa</a:t>
            </a:r>
            <a:r>
              <a:rPr lang="en-US" sz="2400" b="1" dirty="0" smtClean="0">
                <a:solidFill>
                  <a:srgbClr val="006000"/>
                </a:solidFill>
              </a:rPr>
              <a:t> </a:t>
            </a:r>
            <a:r>
              <a:rPr lang="en-US" sz="2400" b="1" dirty="0" err="1" smtClean="0">
                <a:solidFill>
                  <a:srgbClr val="006000"/>
                </a:solidFill>
              </a:rPr>
              <a:t>đồng</a:t>
            </a:r>
            <a:r>
              <a:rPr lang="en-US" sz="2400" b="1" dirty="0" smtClean="0">
                <a:solidFill>
                  <a:srgbClr val="006000"/>
                </a:solidFill>
              </a:rPr>
              <a:t>, </a:t>
            </a:r>
            <a:r>
              <a:rPr lang="en-US" sz="2400" b="1" dirty="0" err="1" smtClean="0">
                <a:solidFill>
                  <a:srgbClr val="006000"/>
                </a:solidFill>
              </a:rPr>
              <a:t>hợp</a:t>
            </a:r>
            <a:r>
              <a:rPr lang="en-US" sz="2400" b="1" dirty="0" smtClean="0">
                <a:solidFill>
                  <a:srgbClr val="006000"/>
                </a:solidFill>
              </a:rPr>
              <a:t> </a:t>
            </a:r>
            <a:r>
              <a:rPr lang="en-US" sz="2400" b="1" dirty="0" err="1" smtClean="0">
                <a:solidFill>
                  <a:srgbClr val="006000"/>
                </a:solidFill>
              </a:rPr>
              <a:t>tác</a:t>
            </a:r>
            <a:r>
              <a:rPr lang="en-US" sz="2400" b="1" dirty="0" smtClean="0">
                <a:solidFill>
                  <a:srgbClr val="006000"/>
                </a:solidFill>
              </a:rPr>
              <a:t> </a:t>
            </a:r>
            <a:r>
              <a:rPr lang="en-US" sz="2400" b="1" dirty="0" err="1" smtClean="0">
                <a:solidFill>
                  <a:srgbClr val="006000"/>
                </a:solidFill>
              </a:rPr>
              <a:t>với</a:t>
            </a:r>
            <a:r>
              <a:rPr lang="en-US" sz="2400" b="1" dirty="0" smtClean="0">
                <a:solidFill>
                  <a:srgbClr val="006000"/>
                </a:solidFill>
              </a:rPr>
              <a:t> </a:t>
            </a:r>
            <a:r>
              <a:rPr lang="en-US" sz="2400" b="1" dirty="0" err="1" smtClean="0">
                <a:solidFill>
                  <a:srgbClr val="006000"/>
                </a:solidFill>
              </a:rPr>
              <a:t>thầy</a:t>
            </a:r>
            <a:r>
              <a:rPr lang="en-US" sz="2400" b="1" dirty="0" smtClean="0">
                <a:solidFill>
                  <a:srgbClr val="006000"/>
                </a:solidFill>
              </a:rPr>
              <a:t> </a:t>
            </a:r>
            <a:r>
              <a:rPr lang="en-US" sz="2400" b="1" dirty="0" err="1" smtClean="0">
                <a:solidFill>
                  <a:srgbClr val="006000"/>
                </a:solidFill>
              </a:rPr>
              <a:t>cô</a:t>
            </a:r>
            <a:r>
              <a:rPr lang="en-US" sz="2400" b="1" dirty="0" smtClean="0">
                <a:solidFill>
                  <a:srgbClr val="006000"/>
                </a:solidFill>
              </a:rPr>
              <a:t> </a:t>
            </a:r>
            <a:r>
              <a:rPr lang="en-US" sz="2400" b="1" dirty="0" err="1" smtClean="0">
                <a:solidFill>
                  <a:srgbClr val="006000"/>
                </a:solidFill>
              </a:rPr>
              <a:t>và</a:t>
            </a:r>
            <a:r>
              <a:rPr lang="en-US" sz="2400" b="1" dirty="0" smtClean="0">
                <a:solidFill>
                  <a:srgbClr val="006000"/>
                </a:solidFill>
              </a:rPr>
              <a:t> </a:t>
            </a:r>
            <a:r>
              <a:rPr lang="en-US" sz="2400" b="1" dirty="0" err="1" smtClean="0">
                <a:solidFill>
                  <a:srgbClr val="006000"/>
                </a:solidFill>
              </a:rPr>
              <a:t>các</a:t>
            </a:r>
            <a:r>
              <a:rPr lang="en-US" sz="2400" b="1" dirty="0" smtClean="0">
                <a:solidFill>
                  <a:srgbClr val="006000"/>
                </a:solidFill>
              </a:rPr>
              <a:t> </a:t>
            </a:r>
            <a:r>
              <a:rPr lang="en-US" sz="2400" b="1" dirty="0" err="1" smtClean="0">
                <a:solidFill>
                  <a:srgbClr val="006000"/>
                </a:solidFill>
              </a:rPr>
              <a:t>bạn</a:t>
            </a:r>
            <a:endParaRPr lang="en-US" sz="2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1211816" y="3268668"/>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05234" y="14607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43889" y="144891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1150471" y="3246471"/>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10" name="Google Shape;1610;p41"/>
          <p:cNvSpPr/>
          <p:nvPr/>
        </p:nvSpPr>
        <p:spPr>
          <a:xfrm rot="-1869146">
            <a:off x="1323341" y="15371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58734" y="1334095"/>
            <a:ext cx="5933557"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phát</a:t>
            </a:r>
            <a:r>
              <a:rPr lang="en-US" sz="2400" dirty="0"/>
              <a:t> </a:t>
            </a:r>
            <a:r>
              <a:rPr lang="en-US" sz="2400" dirty="0" err="1"/>
              <a:t>triển</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hòa</a:t>
            </a:r>
            <a:r>
              <a:rPr lang="en-US" sz="2400" dirty="0"/>
              <a:t> </a:t>
            </a:r>
            <a:r>
              <a:rPr lang="en-US" sz="2400" dirty="0" err="1"/>
              <a:t>đồng</a:t>
            </a:r>
            <a:r>
              <a:rPr lang="en-US" sz="2400" dirty="0"/>
              <a:t> </a:t>
            </a:r>
            <a:r>
              <a:rPr lang="en-US" sz="2400" dirty="0" err="1"/>
              <a:t>với</a:t>
            </a:r>
            <a:r>
              <a:rPr lang="en-US" sz="2400" dirty="0"/>
              <a:t> </a:t>
            </a:r>
            <a:r>
              <a:rPr lang="en-US" sz="2400" dirty="0" err="1"/>
              <a:t>thầy</a:t>
            </a:r>
            <a:r>
              <a:rPr lang="en-US" sz="2400" dirty="0"/>
              <a:t> </a:t>
            </a:r>
            <a:r>
              <a:rPr lang="en-US" sz="2400" dirty="0" err="1"/>
              <a:t>cô</a:t>
            </a:r>
            <a:r>
              <a:rPr lang="en-US" sz="2400" dirty="0"/>
              <a:t> </a:t>
            </a:r>
            <a:r>
              <a:rPr lang="en-US" sz="2400" dirty="0" err="1"/>
              <a:t>giáo</a:t>
            </a:r>
            <a:r>
              <a:rPr lang="en-US" sz="2400" dirty="0"/>
              <a:t> </a:t>
            </a:r>
            <a:r>
              <a:rPr lang="en-US" sz="2400" dirty="0" err="1"/>
              <a:t>và</a:t>
            </a:r>
            <a:r>
              <a:rPr lang="en-US" sz="2400" dirty="0"/>
              <a:t> </a:t>
            </a:r>
            <a:r>
              <a:rPr lang="en-US" sz="2400" dirty="0" err="1"/>
              <a:t>các</a:t>
            </a:r>
            <a:r>
              <a:rPr lang="en-US" sz="2400" dirty="0"/>
              <a:t> </a:t>
            </a:r>
            <a:r>
              <a:rPr lang="en-US" sz="2400" dirty="0" err="1"/>
              <a:t>bạn</a:t>
            </a:r>
            <a:endParaRPr lang="en-US" sz="2400" dirty="0"/>
          </a:p>
        </p:txBody>
      </p:sp>
      <p:sp>
        <p:nvSpPr>
          <p:cNvPr id="11" name="Rectangle 10"/>
          <p:cNvSpPr/>
          <p:nvPr/>
        </p:nvSpPr>
        <p:spPr>
          <a:xfrm>
            <a:off x="2303972" y="2883969"/>
            <a:ext cx="6313556"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hợp</a:t>
            </a:r>
            <a:r>
              <a:rPr lang="en-US" sz="2400" dirty="0"/>
              <a:t> </a:t>
            </a:r>
            <a:r>
              <a:rPr lang="en-US" sz="2400" dirty="0" err="1"/>
              <a:t>tác</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chung</a:t>
            </a:r>
            <a:r>
              <a:rPr lang="en-US" sz="2400" dirty="0"/>
              <a:t>, </a:t>
            </a:r>
            <a:r>
              <a:rPr lang="en-US" sz="2400" dirty="0" err="1"/>
              <a:t>giải</a:t>
            </a:r>
            <a:r>
              <a:rPr lang="en-US" sz="2400" dirty="0"/>
              <a:t> </a:t>
            </a:r>
            <a:r>
              <a:rPr lang="en-US" sz="2400" dirty="0" err="1"/>
              <a:t>quyết</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6" grpId="0" animBg="1"/>
      <p:bldP spid="1597" grpId="0"/>
      <p:bldP spid="160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663074" y="261036"/>
            <a:ext cx="7535704" cy="569400"/>
          </a:xfrm>
        </p:spPr>
        <p:txBody>
          <a:bodyPr/>
          <a:lstStyle/>
          <a:p>
            <a:pPr algn="just">
              <a:lnSpc>
                <a:spcPct val="150000"/>
              </a:lnSpc>
            </a:pPr>
            <a:r>
              <a:rPr lang="en-US" sz="2200" b="1" dirty="0" smtClean="0">
                <a:solidFill>
                  <a:srgbClr val="C00000"/>
                </a:solidFill>
                <a:latin typeface="+mn-lt"/>
              </a:rPr>
              <a:t>1. </a:t>
            </a:r>
            <a:r>
              <a:rPr lang="nl-NL" sz="2200" b="1" dirty="0" smtClean="0">
                <a:solidFill>
                  <a:srgbClr val="C00000"/>
                </a:solidFill>
                <a:latin typeface="+mn-lt"/>
              </a:rPr>
              <a:t>Tìm hiểu cách phát triển mối quan hệ hòa đồng với thầy cô giáo và các bạn</a:t>
            </a:r>
            <a:endParaRPr lang="en-US" sz="2200" b="1" dirty="0">
              <a:solidFill>
                <a:srgbClr val="C00000"/>
              </a:solidFill>
              <a:latin typeface="+mn-lt"/>
            </a:endParaRPr>
          </a:p>
        </p:txBody>
      </p:sp>
      <p:sp>
        <p:nvSpPr>
          <p:cNvPr id="4" name="Rectangle 3"/>
          <p:cNvSpPr/>
          <p:nvPr/>
        </p:nvSpPr>
        <p:spPr>
          <a:xfrm>
            <a:off x="1839075" y="1426562"/>
            <a:ext cx="6226139" cy="400110"/>
          </a:xfrm>
          <a:prstGeom prst="rect">
            <a:avLst/>
          </a:prstGeom>
        </p:spPr>
        <p:txBody>
          <a:bodyPr wrap="square">
            <a:spAutoFit/>
          </a:bodyPr>
          <a:lstStyle/>
          <a:p>
            <a:r>
              <a:rPr lang="en-US" sz="2000" i="1" dirty="0" smtClean="0">
                <a:solidFill>
                  <a:srgbClr val="002060"/>
                </a:solidFill>
              </a:rPr>
              <a:t>Chia </a:t>
            </a:r>
            <a:r>
              <a:rPr lang="en-US" sz="2000" i="1" dirty="0">
                <a:solidFill>
                  <a:srgbClr val="002060"/>
                </a:solidFill>
              </a:rPr>
              <a:t>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smtClean="0">
                <a:solidFill>
                  <a:srgbClr val="002060"/>
                </a:solidFill>
              </a:rPr>
              <a:t>thảo</a:t>
            </a:r>
            <a:r>
              <a:rPr lang="en-US" sz="2000" i="1" dirty="0" smtClean="0">
                <a:solidFill>
                  <a:srgbClr val="002060"/>
                </a:solidFill>
              </a:rPr>
              <a:t> </a:t>
            </a:r>
            <a:r>
              <a:rPr lang="en-US" sz="2000" i="1" dirty="0" err="1" smtClean="0">
                <a:solidFill>
                  <a:srgbClr val="002060"/>
                </a:solidFill>
              </a:rPr>
              <a:t>luận</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smtClean="0">
                <a:solidFill>
                  <a:srgbClr val="002060"/>
                </a:solidFill>
              </a:rPr>
              <a:t>hỏi</a:t>
            </a:r>
            <a:r>
              <a:rPr lang="en-US" sz="2000" i="1" dirty="0" smtClean="0">
                <a:solidFill>
                  <a:srgbClr val="002060"/>
                </a:solidFill>
              </a:rPr>
              <a:t>:</a:t>
            </a:r>
            <a:endParaRPr lang="en-US" sz="2000" i="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311543"/>
            <a:ext cx="630147" cy="630147"/>
          </a:xfrm>
          <a:prstGeom prst="rect">
            <a:avLst/>
          </a:prstGeom>
        </p:spPr>
      </p:pic>
      <p:grpSp>
        <p:nvGrpSpPr>
          <p:cNvPr id="9" name="Google Shape;2185;p51"/>
          <p:cNvGrpSpPr/>
          <p:nvPr/>
        </p:nvGrpSpPr>
        <p:grpSpPr>
          <a:xfrm>
            <a:off x="1839075" y="2010365"/>
            <a:ext cx="5957004" cy="3891377"/>
            <a:chOff x="956008" y="1066554"/>
            <a:chExt cx="7617428" cy="4976039"/>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514452" y="1066554"/>
              <a:ext cx="5058984" cy="3337086"/>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232870" y="2200762"/>
            <a:ext cx="3225765"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chia </a:t>
            </a:r>
            <a:r>
              <a:rPr lang="en-US" sz="2000" dirty="0" err="1"/>
              <a:t>sẻ</a:t>
            </a:r>
            <a:r>
              <a:rPr lang="en-US" sz="2000" dirty="0"/>
              <a:t> </a:t>
            </a:r>
            <a:r>
              <a:rPr lang="en-US" sz="2000" dirty="0" err="1"/>
              <a:t>những</a:t>
            </a:r>
            <a:r>
              <a:rPr lang="en-US" sz="2000" dirty="0"/>
              <a:t> </a:t>
            </a:r>
            <a:r>
              <a:rPr lang="en-US" sz="2000" dirty="0" err="1"/>
              <a:t>kinh</a:t>
            </a:r>
            <a:r>
              <a:rPr lang="en-US" sz="2000" dirty="0"/>
              <a:t> </a:t>
            </a:r>
            <a:r>
              <a:rPr lang="en-US" sz="2000" dirty="0" err="1"/>
              <a:t>nghiệm</a:t>
            </a:r>
            <a:r>
              <a:rPr lang="en-US" sz="2000" dirty="0"/>
              <a:t> </a:t>
            </a:r>
            <a:r>
              <a:rPr lang="en-US" sz="2000" dirty="0" err="1"/>
              <a:t>để</a:t>
            </a:r>
            <a:r>
              <a:rPr lang="en-US" sz="2000" dirty="0"/>
              <a:t> </a:t>
            </a:r>
            <a:r>
              <a:rPr lang="en-US" sz="2000" dirty="0" err="1"/>
              <a:t>tạo</a:t>
            </a:r>
            <a:r>
              <a:rPr lang="en-US" sz="2000" dirty="0"/>
              <a:t> </a:t>
            </a:r>
            <a:r>
              <a:rPr lang="en-US" sz="2000" dirty="0" err="1"/>
              <a:t>dựng</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hòa</a:t>
            </a:r>
            <a:r>
              <a:rPr lang="en-US" sz="2000" dirty="0"/>
              <a:t> </a:t>
            </a:r>
            <a:r>
              <a:rPr lang="en-US" sz="2000" dirty="0" err="1"/>
              <a:t>đồng</a:t>
            </a:r>
            <a:r>
              <a:rPr lang="en-US" sz="2000" dirty="0"/>
              <a:t> </a:t>
            </a:r>
            <a:r>
              <a:rPr lang="en-US" sz="2000" dirty="0" err="1"/>
              <a:t>với</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689389" y="1452302"/>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689239" y="1909451"/>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p:nvPr>
        </p:nvSpPr>
        <p:spPr>
          <a:xfrm>
            <a:off x="328773" y="375110"/>
            <a:ext cx="1724861" cy="569400"/>
          </a:xfrm>
        </p:spPr>
        <p:txBody>
          <a:bodyPr/>
          <a:lstStyle/>
          <a:p>
            <a:pPr algn="l"/>
            <a:r>
              <a:rPr lang="en-US" sz="2000" b="1" dirty="0" err="1" smtClean="0">
                <a:solidFill>
                  <a:srgbClr val="C00000"/>
                </a:solidFill>
                <a:latin typeface="+mn-lt"/>
              </a:rPr>
              <a:t>Hướng</a:t>
            </a:r>
            <a:r>
              <a:rPr lang="en-US" sz="2000" b="1" dirty="0" smtClean="0">
                <a:solidFill>
                  <a:srgbClr val="C00000"/>
                </a:solidFill>
                <a:latin typeface="+mn-lt"/>
              </a:rPr>
              <a:t> </a:t>
            </a:r>
            <a:r>
              <a:rPr lang="en-US" sz="2000" b="1" dirty="0" err="1" smtClean="0">
                <a:solidFill>
                  <a:srgbClr val="C00000"/>
                </a:solidFill>
                <a:latin typeface="+mn-lt"/>
              </a:rPr>
              <a:t>dẫn</a:t>
            </a:r>
            <a:r>
              <a:rPr lang="en-US" sz="2000" b="1" dirty="0" smtClean="0">
                <a:solidFill>
                  <a:srgbClr val="C00000"/>
                </a:solidFill>
                <a:latin typeface="+mn-lt"/>
              </a:rPr>
              <a:t>:</a:t>
            </a:r>
            <a:endParaRPr lang="en-US" sz="2000" b="1" dirty="0">
              <a:solidFill>
                <a:srgbClr val="C00000"/>
              </a:solidFill>
              <a:latin typeface="+mn-lt"/>
            </a:endParaRPr>
          </a:p>
        </p:txBody>
      </p:sp>
      <p:sp>
        <p:nvSpPr>
          <p:cNvPr id="7" name="Rectangle 6"/>
          <p:cNvSpPr/>
          <p:nvPr/>
        </p:nvSpPr>
        <p:spPr>
          <a:xfrm>
            <a:off x="2053634" y="130915"/>
            <a:ext cx="6514274" cy="1338828"/>
          </a:xfrm>
          <a:prstGeom prst="rect">
            <a:avLst/>
          </a:prstGeom>
        </p:spPr>
        <p:txBody>
          <a:bodyPr wrap="square">
            <a:spAutoFit/>
          </a:bodyPr>
          <a:lstStyle/>
          <a:p>
            <a:pPr algn="just">
              <a:lnSpc>
                <a:spcPct val="150000"/>
              </a:lnSpc>
            </a:pPr>
            <a:r>
              <a:rPr lang="en-US" sz="1800" dirty="0" smtClean="0"/>
              <a:t>1. </a:t>
            </a:r>
            <a:r>
              <a:rPr lang="en-US" sz="1800" dirty="0" err="1" smtClean="0"/>
              <a:t>Ghi</a:t>
            </a:r>
            <a:r>
              <a:rPr lang="en-US" sz="1800" dirty="0" smtClean="0"/>
              <a:t> </a:t>
            </a:r>
            <a:r>
              <a:rPr lang="vi-VN" sz="1800" dirty="0" smtClean="0"/>
              <a:t>những </a:t>
            </a:r>
            <a:r>
              <a:rPr lang="vi-VN" sz="1800" dirty="0"/>
              <a:t>điểm tốt, </a:t>
            </a:r>
            <a:r>
              <a:rPr lang="vi-VN" sz="1800" dirty="0" smtClean="0"/>
              <a:t>điểm </a:t>
            </a:r>
            <a:r>
              <a:rPr lang="vi-VN" sz="1800" dirty="0"/>
              <a:t>chưa tốt về sự hòa đồng giữa các HS với thầy, cô giáo và với các bạn trong </a:t>
            </a:r>
            <a:r>
              <a:rPr lang="vi-VN" sz="1800" dirty="0" smtClean="0"/>
              <a:t>lớp</a:t>
            </a:r>
            <a:r>
              <a:rPr lang="en-US" sz="1800" dirty="0"/>
              <a:t> </a:t>
            </a:r>
            <a:r>
              <a:rPr lang="en-US" sz="1800" dirty="0" err="1" smtClean="0"/>
              <a:t>lên</a:t>
            </a:r>
            <a:r>
              <a:rPr lang="en-US" sz="1800" dirty="0" smtClean="0"/>
              <a:t> </a:t>
            </a:r>
            <a:r>
              <a:rPr lang="en-US" sz="1800" dirty="0" err="1" smtClean="0"/>
              <a:t>hai</a:t>
            </a:r>
            <a:r>
              <a:rPr lang="en-US" sz="1800" dirty="0" smtClean="0"/>
              <a:t> </a:t>
            </a:r>
            <a:r>
              <a:rPr lang="en-US" sz="1800" dirty="0" err="1" smtClean="0"/>
              <a:t>tờ</a:t>
            </a:r>
            <a:r>
              <a:rPr lang="en-US" sz="1800" dirty="0" smtClean="0"/>
              <a:t> </a:t>
            </a:r>
            <a:r>
              <a:rPr lang="en-US" sz="1800" dirty="0" err="1" smtClean="0"/>
              <a:t>giấy</a:t>
            </a:r>
            <a:r>
              <a:rPr lang="en-US" sz="1800" dirty="0" smtClean="0"/>
              <a:t> </a:t>
            </a:r>
            <a:r>
              <a:rPr lang="en-US" sz="1800" dirty="0" err="1" smtClean="0"/>
              <a:t>có</a:t>
            </a:r>
            <a:r>
              <a:rPr lang="en-US" sz="1800" dirty="0" smtClean="0"/>
              <a:t> </a:t>
            </a:r>
            <a:r>
              <a:rPr lang="en-US" sz="1800" dirty="0" err="1" smtClean="0"/>
              <a:t>màu</a:t>
            </a:r>
            <a:r>
              <a:rPr lang="en-US" sz="1800" dirty="0" smtClean="0"/>
              <a:t> </a:t>
            </a:r>
            <a:r>
              <a:rPr lang="en-US" sz="1800" dirty="0" err="1" smtClean="0"/>
              <a:t>khác</a:t>
            </a:r>
            <a:r>
              <a:rPr lang="en-US" sz="1800" dirty="0" smtClean="0"/>
              <a:t> </a:t>
            </a:r>
            <a:r>
              <a:rPr lang="en-US" sz="1800" dirty="0" err="1" smtClean="0"/>
              <a:t>nhau</a:t>
            </a:r>
            <a:r>
              <a:rPr lang="en-US" sz="1800" dirty="0" smtClean="0"/>
              <a:t>.</a:t>
            </a:r>
            <a:endParaRPr lang="en-US" sz="1800" dirty="0"/>
          </a:p>
        </p:txBody>
      </p:sp>
      <p:sp>
        <p:nvSpPr>
          <p:cNvPr id="8" name="TextBox 7"/>
          <p:cNvSpPr txBox="1"/>
          <p:nvPr/>
        </p:nvSpPr>
        <p:spPr>
          <a:xfrm>
            <a:off x="3899211" y="2276568"/>
            <a:ext cx="1066136"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00716" y="1546337"/>
            <a:ext cx="1657975"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chưa</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240476" y="1835756"/>
            <a:ext cx="2531016" cy="2585323"/>
          </a:xfrm>
          <a:prstGeom prst="rect">
            <a:avLst/>
          </a:prstGeom>
        </p:spPr>
        <p:txBody>
          <a:bodyPr wrap="square">
            <a:spAutoFit/>
          </a:bodyPr>
          <a:lstStyle/>
          <a:p>
            <a:pPr algn="just">
              <a:lnSpc>
                <a:spcPct val="150000"/>
              </a:lnSpc>
            </a:pPr>
            <a:r>
              <a:rPr lang="en-US" sz="1800" dirty="0" smtClean="0"/>
              <a:t>2. </a:t>
            </a:r>
            <a:r>
              <a:rPr lang="en-US" sz="1800" dirty="0" err="1" smtClean="0"/>
              <a:t>Dán</a:t>
            </a:r>
            <a:r>
              <a:rPr lang="en-US" sz="1800" dirty="0" smtClean="0"/>
              <a:t> </a:t>
            </a:r>
            <a:r>
              <a:rPr lang="en-US" sz="1800" dirty="0" err="1" smtClean="0"/>
              <a:t>các</a:t>
            </a:r>
            <a:r>
              <a:rPr lang="en-US" sz="1800" dirty="0" smtClean="0"/>
              <a:t> </a:t>
            </a:r>
            <a:r>
              <a:rPr lang="en-US" sz="1800" dirty="0" err="1"/>
              <a:t>tờ</a:t>
            </a:r>
            <a:r>
              <a:rPr lang="en-US" sz="1800" dirty="0"/>
              <a:t> </a:t>
            </a:r>
            <a:r>
              <a:rPr lang="en-US" sz="1800" dirty="0" err="1"/>
              <a:t>giấy</a:t>
            </a:r>
            <a:r>
              <a:rPr lang="en-US" sz="1800" dirty="0"/>
              <a:t> </a:t>
            </a:r>
            <a:r>
              <a:rPr lang="en-US" sz="1800" dirty="0" err="1" smtClean="0"/>
              <a:t>vào</a:t>
            </a:r>
            <a:r>
              <a:rPr lang="en-US" sz="1800" dirty="0" smtClean="0"/>
              <a:t> </a:t>
            </a:r>
            <a:r>
              <a:rPr lang="en-US" sz="1800" dirty="0" err="1" smtClean="0"/>
              <a:t>tờ</a:t>
            </a:r>
            <a:r>
              <a:rPr lang="en-US" sz="1800" dirty="0" smtClean="0"/>
              <a:t> </a:t>
            </a:r>
            <a:r>
              <a:rPr lang="en-US" sz="1800" dirty="0" err="1"/>
              <a:t>giấy</a:t>
            </a:r>
            <a:r>
              <a:rPr lang="en-US" sz="1800" dirty="0"/>
              <a:t> </a:t>
            </a:r>
            <a:r>
              <a:rPr lang="en-US" sz="1800" dirty="0" err="1"/>
              <a:t>chung</a:t>
            </a:r>
            <a:r>
              <a:rPr lang="en-US" sz="1800" dirty="0"/>
              <a:t> </a:t>
            </a:r>
            <a:r>
              <a:rPr lang="en-US" sz="1800" dirty="0" err="1"/>
              <a:t>của</a:t>
            </a:r>
            <a:r>
              <a:rPr lang="en-US" sz="1800" dirty="0"/>
              <a:t> </a:t>
            </a:r>
            <a:r>
              <a:rPr lang="en-US" sz="1800" dirty="0" err="1" smtClean="0"/>
              <a:t>nhóm</a:t>
            </a:r>
            <a:r>
              <a:rPr lang="en-US" sz="1800" dirty="0" smtClean="0"/>
              <a:t>. </a:t>
            </a:r>
            <a:r>
              <a:rPr lang="en-US" sz="1800" dirty="0" err="1" smtClean="0"/>
              <a:t>Những</a:t>
            </a:r>
            <a:r>
              <a:rPr lang="en-US" sz="1800" dirty="0" smtClean="0"/>
              <a:t> </a:t>
            </a:r>
            <a:r>
              <a:rPr lang="en-US" sz="1800" dirty="0" err="1"/>
              <a:t>tờ</a:t>
            </a:r>
            <a:r>
              <a:rPr lang="en-US" sz="1800" dirty="0"/>
              <a:t> </a:t>
            </a:r>
            <a:r>
              <a:rPr lang="en-US" sz="1800" dirty="0" err="1"/>
              <a:t>giấy</a:t>
            </a:r>
            <a:r>
              <a:rPr lang="en-US" sz="1800" dirty="0"/>
              <a:t> </a:t>
            </a:r>
            <a:r>
              <a:rPr lang="en-US" sz="1800" dirty="0" err="1"/>
              <a:t>nào</a:t>
            </a:r>
            <a:r>
              <a:rPr lang="en-US" sz="1800" dirty="0"/>
              <a:t> </a:t>
            </a:r>
            <a:r>
              <a:rPr lang="en-US" sz="1800" dirty="0" err="1"/>
              <a:t>có</a:t>
            </a:r>
            <a:r>
              <a:rPr lang="en-US" sz="1800" dirty="0"/>
              <a:t> </a:t>
            </a:r>
            <a:r>
              <a:rPr lang="en-US" sz="1800" dirty="0" err="1"/>
              <a:t>đặc</a:t>
            </a:r>
            <a:r>
              <a:rPr lang="en-US" sz="1800" dirty="0"/>
              <a:t> </a:t>
            </a:r>
            <a:r>
              <a:rPr lang="en-US" sz="1800" dirty="0" err="1"/>
              <a:t>điểm</a:t>
            </a:r>
            <a:r>
              <a:rPr lang="en-US" sz="1800" dirty="0"/>
              <a:t> </a:t>
            </a:r>
            <a:r>
              <a:rPr lang="en-US" sz="1800" dirty="0" err="1"/>
              <a:t>giống</a:t>
            </a:r>
            <a:r>
              <a:rPr lang="en-US" sz="1800" dirty="0"/>
              <a:t> </a:t>
            </a:r>
            <a:r>
              <a:rPr lang="en-US" sz="1800" dirty="0" err="1"/>
              <a:t>nhau</a:t>
            </a:r>
            <a:r>
              <a:rPr lang="en-US" sz="1800" dirty="0"/>
              <a:t> </a:t>
            </a:r>
            <a:r>
              <a:rPr lang="en-US" sz="1800" dirty="0" err="1"/>
              <a:t>thì</a:t>
            </a:r>
            <a:r>
              <a:rPr lang="en-US" sz="1800" dirty="0"/>
              <a:t> </a:t>
            </a:r>
            <a:r>
              <a:rPr lang="en-US" sz="1800" dirty="0" err="1"/>
              <a:t>nhấc</a:t>
            </a:r>
            <a:r>
              <a:rPr lang="en-US" sz="1800" dirty="0"/>
              <a:t> </a:t>
            </a:r>
            <a:r>
              <a:rPr lang="en-US" sz="1800" dirty="0" err="1"/>
              <a:t>ra</a:t>
            </a:r>
            <a:r>
              <a:rPr lang="en-US" sz="1800" dirty="0"/>
              <a:t> </a:t>
            </a:r>
            <a:r>
              <a:rPr lang="en-US" sz="1800" dirty="0" err="1"/>
              <a:t>khỏi</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p>
        </p:txBody>
      </p:sp>
      <p:sp>
        <p:nvSpPr>
          <p:cNvPr id="10" name="Curved Right Arrow 9"/>
          <p:cNvSpPr/>
          <p:nvPr/>
        </p:nvSpPr>
        <p:spPr>
          <a:xfrm rot="2263913">
            <a:off x="1295215" y="954395"/>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494549" y="1365425"/>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86324" y="2136482"/>
            <a:ext cx="2684568" cy="1754326"/>
          </a:xfrm>
          <a:prstGeom prst="rect">
            <a:avLst/>
          </a:prstGeom>
        </p:spPr>
        <p:txBody>
          <a:bodyPr wrap="square">
            <a:spAutoFit/>
          </a:bodyPr>
          <a:lstStyle/>
          <a:p>
            <a:pPr algn="just">
              <a:lnSpc>
                <a:spcPct val="150000"/>
              </a:lnSpc>
            </a:pPr>
            <a:r>
              <a:rPr lang="en-US" sz="1800" dirty="0" smtClean="0"/>
              <a:t>3. </a:t>
            </a:r>
            <a:r>
              <a:rPr lang="en-US" sz="1800" dirty="0" err="1" smtClean="0"/>
              <a:t>Các</a:t>
            </a:r>
            <a:r>
              <a:rPr lang="en-US" sz="1800" dirty="0" smtClean="0"/>
              <a:t> </a:t>
            </a:r>
            <a:r>
              <a:rPr lang="en-US" sz="1800" dirty="0" err="1"/>
              <a:t>nhóm</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sản</a:t>
            </a:r>
            <a:r>
              <a:rPr lang="en-US" sz="1800" dirty="0"/>
              <a:t> </a:t>
            </a:r>
            <a:r>
              <a:rPr lang="en-US" sz="1800" dirty="0" err="1"/>
              <a:t>phẩm</a:t>
            </a:r>
            <a:r>
              <a:rPr lang="en-US" sz="1800" dirty="0"/>
              <a:t> </a:t>
            </a:r>
            <a:r>
              <a:rPr lang="en-US" sz="1800" dirty="0" err="1"/>
              <a:t>của</a:t>
            </a:r>
            <a:r>
              <a:rPr lang="en-US" sz="1800" dirty="0"/>
              <a:t> </a:t>
            </a:r>
            <a:r>
              <a:rPr lang="en-US" sz="1800" dirty="0" err="1"/>
              <a:t>nhóm</a:t>
            </a:r>
            <a:r>
              <a:rPr lang="en-US" sz="1800" dirty="0"/>
              <a:t> </a:t>
            </a:r>
            <a:r>
              <a:rPr lang="en-US" sz="1800" dirty="0" err="1"/>
              <a:t>mình</a:t>
            </a:r>
            <a:r>
              <a:rPr lang="en-US" sz="1800" dirty="0"/>
              <a:t> </a:t>
            </a:r>
            <a:r>
              <a:rPr lang="en-US" sz="1800" dirty="0" err="1"/>
              <a:t>và</a:t>
            </a:r>
            <a:r>
              <a:rPr lang="en-US" sz="1800" dirty="0"/>
              <a:t> </a:t>
            </a:r>
            <a:r>
              <a:rPr lang="en-US" sz="1800" dirty="0" err="1"/>
              <a:t>treo</a:t>
            </a:r>
            <a:r>
              <a:rPr lang="en-US" sz="1800" dirty="0"/>
              <a:t> </a:t>
            </a:r>
            <a:r>
              <a:rPr lang="en-US" sz="1800" dirty="0" err="1"/>
              <a:t>sản</a:t>
            </a:r>
            <a:r>
              <a:rPr lang="en-US" sz="1800" dirty="0"/>
              <a:t> </a:t>
            </a:r>
            <a:r>
              <a:rPr lang="en-US" sz="1800" dirty="0" err="1"/>
              <a:t>phẩm</a:t>
            </a:r>
            <a:r>
              <a:rPr lang="en-US" sz="1800" dirty="0"/>
              <a:t> </a:t>
            </a:r>
            <a:r>
              <a:rPr lang="en-US" sz="1800" dirty="0" err="1"/>
              <a:t>lên</a:t>
            </a:r>
            <a:r>
              <a:rPr lang="en-US" sz="1800" dirty="0"/>
              <a:t> </a:t>
            </a:r>
            <a:r>
              <a:rPr lang="en-US" sz="1800" dirty="0" err="1"/>
              <a:t>bảng</a:t>
            </a:r>
            <a:r>
              <a:rPr lang="en-US" sz="1800" dirty="0"/>
              <a:t>. </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10"/>
                                        </p:tgtEl>
                                        <p:attrNameLst>
                                          <p:attrName>style.visibility</p:attrName>
                                        </p:attrNameLst>
                                      </p:cBhvr>
                                      <p:to>
                                        <p:strVal val="visible"/>
                                      </p:to>
                                    </p:set>
                                    <p:animEffect transition="in" filter="dissolve">
                                      <p:cBhvr>
                                        <p:cTn id="19" dur="500"/>
                                        <p:tgtEl>
                                          <p:spTgt spid="20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966"/>
                                        </p:tgtEl>
                                        <p:attrNameLst>
                                          <p:attrName>style.visibility</p:attrName>
                                        </p:attrNameLst>
                                      </p:cBhvr>
                                      <p:to>
                                        <p:strVal val="visible"/>
                                      </p:to>
                                    </p:set>
                                    <p:animEffect transition="in" filter="dissolve">
                                      <p:cBhvr>
                                        <p:cTn id="25" dur="500"/>
                                        <p:tgtEl>
                                          <p:spTgt spid="19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dissolv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5"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47"/>
          <p:cNvSpPr/>
          <p:nvPr/>
        </p:nvSpPr>
        <p:spPr>
          <a:xfrm>
            <a:off x="891498" y="1915639"/>
            <a:ext cx="4677096" cy="2691536"/>
          </a:xfrm>
          <a:prstGeom prst="roundRect">
            <a:avLst>
              <a:gd name="adj" fmla="val 948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891498" y="2375950"/>
            <a:ext cx="4677096" cy="2231224"/>
          </a:xfrm>
          <a:prstGeom prst="roundRect">
            <a:avLst>
              <a:gd name="adj" fmla="val 1145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891498" y="2375950"/>
            <a:ext cx="4677096" cy="997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7" name="Google Shape;1957;p47"/>
          <p:cNvGraphicFramePr/>
          <p:nvPr>
            <p:extLst>
              <p:ext uri="{D42A27DB-BD31-4B8C-83A1-F6EECF244321}">
                <p14:modId xmlns:p14="http://schemas.microsoft.com/office/powerpoint/2010/main" val="2169261410"/>
              </p:ext>
            </p:extLst>
          </p:nvPr>
        </p:nvGraphicFramePr>
        <p:xfrm>
          <a:off x="891498" y="1932380"/>
          <a:ext cx="4677096" cy="2674794"/>
        </p:xfrm>
        <a:graphic>
          <a:graphicData uri="http://schemas.openxmlformats.org/drawingml/2006/table">
            <a:tbl>
              <a:tblPr>
                <a:noFill/>
                <a:tableStyleId>{29F05CF6-2AD2-4394-A1AB-6A88999FAF8F}</a:tableStyleId>
              </a:tblPr>
              <a:tblGrid>
                <a:gridCol w="2338548">
                  <a:extLst>
                    <a:ext uri="{9D8B030D-6E8A-4147-A177-3AD203B41FA5}">
                      <a16:colId xmlns:a16="http://schemas.microsoft.com/office/drawing/2014/main" val="20000"/>
                    </a:ext>
                  </a:extLst>
                </a:gridCol>
                <a:gridCol w="2338548">
                  <a:extLst>
                    <a:ext uri="{9D8B030D-6E8A-4147-A177-3AD203B41FA5}">
                      <a16:colId xmlns:a16="http://schemas.microsoft.com/office/drawing/2014/main" val="20001"/>
                    </a:ext>
                  </a:extLst>
                </a:gridCol>
              </a:tblGrid>
              <a:tr h="2674794">
                <a:tc>
                  <a:txBody>
                    <a:bodyPr/>
                    <a:lstStyle/>
                    <a:p>
                      <a:pPr marL="0" lvl="0" indent="0" algn="ctr" rtl="0">
                        <a:spcBef>
                          <a:spcPts val="0"/>
                        </a:spcBef>
                        <a:spcAft>
                          <a:spcPts val="0"/>
                        </a:spcAft>
                        <a:buNone/>
                      </a:pPr>
                      <a:endParaRPr sz="1200" dirty="0">
                        <a:latin typeface="Nunito"/>
                        <a:ea typeface="Nunito"/>
                        <a:cs typeface="Nunito"/>
                        <a:sym typeface="Nunito"/>
                      </a:endParaRPr>
                    </a:p>
                  </a:txBody>
                  <a:tcPr marL="80791" marR="80791" marT="80791" marB="80791" anchor="ctr">
                    <a:lnL w="9525" cap="flat" cmpd="sng">
                      <a:solidFill>
                        <a:srgbClr val="FFFFFF">
                          <a:alpha val="0"/>
                        </a:srgbClr>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rgbClr val="FFFFFF"/>
                        </a:solidFill>
                        <a:latin typeface="Nunito"/>
                        <a:ea typeface="Nunito"/>
                        <a:cs typeface="Nunito"/>
                        <a:sym typeface="Nunito"/>
                      </a:endParaRPr>
                    </a:p>
                  </a:txBody>
                  <a:tcPr marL="80791" marR="80791" marT="80791" marB="80791" anchor="ctr">
                    <a:lnL w="9525" cap="flat" cmpd="sng" algn="ctr">
                      <a:solidFill>
                        <a:schemeClr val="lt1"/>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2" name="Google Shape;1523;p39"/>
          <p:cNvGrpSpPr/>
          <p:nvPr/>
        </p:nvGrpSpPr>
        <p:grpSpPr>
          <a:xfrm flipH="1">
            <a:off x="6297419" y="1101510"/>
            <a:ext cx="1993825" cy="3827979"/>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109609" y="443653"/>
            <a:ext cx="5559221" cy="1080251"/>
          </a:xfrm>
          <a:prstGeom prst="wedgeRoundRectCallout">
            <a:avLst>
              <a:gd name="adj1" fmla="val 55500"/>
              <a:gd name="adj2" fmla="val 38830"/>
              <a:gd name="adj3" fmla="val 16667"/>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8055" y="456017"/>
            <a:ext cx="4992601" cy="1015663"/>
          </a:xfrm>
          <a:prstGeom prst="rect">
            <a:avLst/>
          </a:prstGeom>
        </p:spPr>
        <p:txBody>
          <a:bodyPr wrap="square">
            <a:spAutoFit/>
          </a:bodyPr>
          <a:lstStyle/>
          <a:p>
            <a:pPr algn="just">
              <a:lnSpc>
                <a:spcPct val="150000"/>
              </a:lnSpc>
            </a:pPr>
            <a:r>
              <a:rPr lang="vi-VN" sz="2000" dirty="0"/>
              <a:t>Nêu những điều rút ra được qua phần trình bày của các nhóm và cá nhân.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65" y="2421926"/>
            <a:ext cx="1955301" cy="1955301"/>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585" y="2427865"/>
            <a:ext cx="1955301" cy="1955301"/>
          </a:xfrm>
          <a:prstGeom prst="rect">
            <a:avLst/>
          </a:prstGeom>
        </p:spPr>
      </p:pic>
      <p:sp>
        <p:nvSpPr>
          <p:cNvPr id="6" name="TextBox 5"/>
          <p:cNvSpPr txBox="1"/>
          <p:nvPr/>
        </p:nvSpPr>
        <p:spPr>
          <a:xfrm>
            <a:off x="1321380" y="1957099"/>
            <a:ext cx="1645390" cy="400110"/>
          </a:xfrm>
          <a:prstGeom prst="rect">
            <a:avLst/>
          </a:prstGeom>
          <a:noFill/>
        </p:spPr>
        <p:txBody>
          <a:bodyPr wrap="square" rtlCol="0">
            <a:spAutoFit/>
          </a:bodyPr>
          <a:lstStyle/>
          <a:p>
            <a:pPr algn="ctr"/>
            <a:r>
              <a:rPr lang="en-US" sz="2000" dirty="0" err="1" smtClean="0"/>
              <a:t>Điểm</a:t>
            </a:r>
            <a:r>
              <a:rPr lang="en-US" sz="2000" dirty="0" smtClean="0"/>
              <a:t> </a:t>
            </a:r>
            <a:r>
              <a:rPr lang="en-US" sz="2000" dirty="0" err="1" smtClean="0"/>
              <a:t>tốt</a:t>
            </a:r>
            <a:endParaRPr lang="en-US" sz="2000" dirty="0"/>
          </a:p>
        </p:txBody>
      </p:sp>
      <p:sp>
        <p:nvSpPr>
          <p:cNvPr id="127" name="TextBox 126"/>
          <p:cNvSpPr txBox="1"/>
          <p:nvPr/>
        </p:nvSpPr>
        <p:spPr>
          <a:xfrm>
            <a:off x="3381153" y="1967744"/>
            <a:ext cx="2005548" cy="400110"/>
          </a:xfrm>
          <a:prstGeom prst="rect">
            <a:avLst/>
          </a:prstGeom>
          <a:noFill/>
        </p:spPr>
        <p:txBody>
          <a:bodyPr wrap="square" rtlCol="0">
            <a:spAutoFit/>
          </a:bodyPr>
          <a:lstStyle/>
          <a:p>
            <a:pPr algn="ctr"/>
            <a:r>
              <a:rPr lang="en-US" sz="2000" dirty="0" err="1" smtClean="0"/>
              <a:t>Điểm</a:t>
            </a:r>
            <a:r>
              <a:rPr lang="en-US" sz="2000" dirty="0" smtClean="0"/>
              <a:t> </a:t>
            </a:r>
            <a:r>
              <a:rPr lang="en-US" sz="2000" dirty="0" err="1" smtClean="0"/>
              <a:t>chưa</a:t>
            </a:r>
            <a:r>
              <a:rPr lang="en-US" sz="2000" dirty="0" smtClean="0"/>
              <a:t> </a:t>
            </a:r>
            <a:r>
              <a:rPr lang="en-US" sz="2000" dirty="0" err="1" smtClean="0"/>
              <a:t>tốt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strips(downLeft)">
                                      <p:cBhvr>
                                        <p:cTn id="7" dur="500"/>
                                        <p:tgtEl>
                                          <p:spTgt spid="19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strips(downLeft)">
                                      <p:cBhvr>
                                        <p:cTn id="10" dur="500"/>
                                        <p:tgtEl>
                                          <p:spTgt spid="190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902"/>
                                        </p:tgtEl>
                                        <p:attrNameLst>
                                          <p:attrName>style.visibility</p:attrName>
                                        </p:attrNameLst>
                                      </p:cBhvr>
                                      <p:to>
                                        <p:strVal val="visible"/>
                                      </p:to>
                                    </p:set>
                                    <p:animEffect transition="in" filter="strips(downLeft)">
                                      <p:cBhvr>
                                        <p:cTn id="13" dur="500"/>
                                        <p:tgtEl>
                                          <p:spTgt spid="1902"/>
                                        </p:tgtEl>
                                      </p:cBhvr>
                                    </p:animEffect>
                                  </p:childTnLst>
                                </p:cTn>
                              </p:par>
                              <p:par>
                                <p:cTn id="14" presetID="18" presetClass="entr" presetSubtype="12" fill="hold" nodeType="withEffect">
                                  <p:stCondLst>
                                    <p:cond delay="0"/>
                                  </p:stCondLst>
                                  <p:childTnLst>
                                    <p:set>
                                      <p:cBhvr>
                                        <p:cTn id="15" dur="1" fill="hold">
                                          <p:stCondLst>
                                            <p:cond delay="0"/>
                                          </p:stCondLst>
                                        </p:cTn>
                                        <p:tgtEl>
                                          <p:spTgt spid="1957"/>
                                        </p:tgtEl>
                                        <p:attrNameLst>
                                          <p:attrName>style.visibility</p:attrName>
                                        </p:attrNameLst>
                                      </p:cBhvr>
                                      <p:to>
                                        <p:strVal val="visible"/>
                                      </p:to>
                                    </p:set>
                                    <p:animEffect transition="in" filter="strips(downLeft)">
                                      <p:cBhvr>
                                        <p:cTn id="16" dur="500"/>
                                        <p:tgtEl>
                                          <p:spTgt spid="1957"/>
                                        </p:tgtEl>
                                      </p:cBhvr>
                                    </p:animEffect>
                                  </p:childTnLst>
                                </p:cTn>
                              </p:par>
                              <p:par>
                                <p:cTn id="17" presetID="18"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18" presetClass="entr" presetSubtype="12"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strips(downLeft)">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1" grpId="0" animBg="1"/>
      <p:bldP spid="1902" grpId="0" animBg="1"/>
      <p:bldP spid="3" grpId="0" animBg="1"/>
      <p:bldP spid="4" grpId="0"/>
      <p:bldP spid="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71" name="Google Shape;1871;p46"/>
          <p:cNvSpPr/>
          <p:nvPr/>
        </p:nvSpPr>
        <p:spPr>
          <a:xfrm>
            <a:off x="17548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420679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6587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46"/>
          <p:cNvGrpSpPr/>
          <p:nvPr/>
        </p:nvGrpSpPr>
        <p:grpSpPr>
          <a:xfrm>
            <a:off x="2044096" y="2125533"/>
            <a:ext cx="501238" cy="406350"/>
            <a:chOff x="1869435" y="1711998"/>
            <a:chExt cx="501238" cy="406350"/>
          </a:xfrm>
        </p:grpSpPr>
        <p:sp>
          <p:nvSpPr>
            <p:cNvPr id="1875" name="Google Shape;1875;p46"/>
            <p:cNvSpPr/>
            <p:nvPr/>
          </p:nvSpPr>
          <p:spPr>
            <a:xfrm>
              <a:off x="1869435" y="1747470"/>
              <a:ext cx="501238" cy="335833"/>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1903957" y="1747470"/>
              <a:ext cx="466713" cy="306868"/>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20579" y="1711998"/>
              <a:ext cx="398943" cy="340637"/>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1938052" y="1712201"/>
              <a:ext cx="381468" cy="311874"/>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120024" y="1711998"/>
              <a:ext cx="199481" cy="31207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120024" y="2039822"/>
              <a:ext cx="34970" cy="78526"/>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46"/>
          <p:cNvGrpSpPr/>
          <p:nvPr/>
        </p:nvGrpSpPr>
        <p:grpSpPr>
          <a:xfrm>
            <a:off x="6983962" y="2096371"/>
            <a:ext cx="429299" cy="406341"/>
            <a:chOff x="6809301" y="1682836"/>
            <a:chExt cx="429299" cy="406341"/>
          </a:xfrm>
        </p:grpSpPr>
        <p:sp>
          <p:nvSpPr>
            <p:cNvPr id="1882" name="Google Shape;1882;p46"/>
            <p:cNvSpPr/>
            <p:nvPr/>
          </p:nvSpPr>
          <p:spPr>
            <a:xfrm>
              <a:off x="6809667" y="1682836"/>
              <a:ext cx="428934" cy="406341"/>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809301" y="1682836"/>
              <a:ext cx="410654" cy="389870"/>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7050275" y="1683984"/>
              <a:ext cx="185039" cy="184674"/>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7050275" y="1683984"/>
              <a:ext cx="82649" cy="52664"/>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6936563" y="1794640"/>
              <a:ext cx="193057" cy="182413"/>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6946546" y="1920410"/>
              <a:ext cx="54334" cy="49551"/>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6984931" y="1880318"/>
              <a:ext cx="55082" cy="50143"/>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7025456" y="1841427"/>
              <a:ext cx="53986" cy="49551"/>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7064937" y="1801927"/>
              <a:ext cx="53986" cy="49638"/>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46"/>
          <p:cNvGrpSpPr/>
          <p:nvPr/>
        </p:nvGrpSpPr>
        <p:grpSpPr>
          <a:xfrm>
            <a:off x="4532012" y="2077271"/>
            <a:ext cx="429291" cy="444557"/>
            <a:chOff x="4357351" y="1663736"/>
            <a:chExt cx="429291" cy="444557"/>
          </a:xfrm>
        </p:grpSpPr>
        <p:sp>
          <p:nvSpPr>
            <p:cNvPr id="1892" name="Google Shape;1892;p46"/>
            <p:cNvSpPr/>
            <p:nvPr/>
          </p:nvSpPr>
          <p:spPr>
            <a:xfrm>
              <a:off x="4357351" y="1663736"/>
              <a:ext cx="429291" cy="444419"/>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430066" y="1774586"/>
              <a:ext cx="89553" cy="333707"/>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697077" y="1663836"/>
              <a:ext cx="89533" cy="389640"/>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795;p45"/>
          <p:cNvSpPr txBox="1">
            <a:spLocks noGrp="1"/>
          </p:cNvSpPr>
          <p:nvPr>
            <p:ph type="title"/>
          </p:nvPr>
        </p:nvSpPr>
        <p:spPr>
          <a:xfrm>
            <a:off x="858896" y="29697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C00000"/>
                </a:solidFill>
                <a:latin typeface="+mn-lt"/>
              </a:rPr>
              <a:t>KẾT LUẬN</a:t>
            </a:r>
            <a:endParaRPr b="1" dirty="0">
              <a:solidFill>
                <a:srgbClr val="C00000"/>
              </a:solidFill>
              <a:latin typeface="+mn-lt"/>
            </a:endParaRPr>
          </a:p>
        </p:txBody>
      </p:sp>
      <p:sp>
        <p:nvSpPr>
          <p:cNvPr id="45" name="Rectangle 44"/>
          <p:cNvSpPr/>
          <p:nvPr/>
        </p:nvSpPr>
        <p:spPr>
          <a:xfrm>
            <a:off x="1251299" y="815541"/>
            <a:ext cx="7043353" cy="1015663"/>
          </a:xfrm>
          <a:prstGeom prst="rect">
            <a:avLst/>
          </a:prstGeom>
        </p:spPr>
        <p:txBody>
          <a:bodyPr wrap="square">
            <a:spAutoFit/>
          </a:bodyPr>
          <a:lstStyle/>
          <a:p>
            <a:pPr algn="just">
              <a:lnSpc>
                <a:spcPct val="150000"/>
              </a:lnSpc>
            </a:pPr>
            <a:r>
              <a:rPr lang="vi-VN" sz="2000" dirty="0">
                <a:solidFill>
                  <a:srgbClr val="002060"/>
                </a:solidFill>
              </a:rPr>
              <a:t>Để phát triển được mối quan hệ hòa đồng với thầy cô giáo và các bạn, mỗi chúng ta </a:t>
            </a:r>
            <a:r>
              <a:rPr lang="vi-VN" sz="2000" dirty="0" smtClean="0">
                <a:solidFill>
                  <a:srgbClr val="002060"/>
                </a:solidFill>
              </a:rPr>
              <a:t>cần:</a:t>
            </a:r>
            <a:endParaRPr lang="en-US" sz="2000" dirty="0">
              <a:solidFill>
                <a:srgbClr val="002060"/>
              </a:solidFill>
            </a:endParaRPr>
          </a:p>
        </p:txBody>
      </p:sp>
      <p:sp>
        <p:nvSpPr>
          <p:cNvPr id="46" name="Rectangle 45"/>
          <p:cNvSpPr/>
          <p:nvPr/>
        </p:nvSpPr>
        <p:spPr>
          <a:xfrm>
            <a:off x="355131" y="2895510"/>
            <a:ext cx="2799428"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a:t>
            </a:r>
            <a:r>
              <a:rPr lang="en-US" sz="1800" dirty="0" err="1"/>
              <a:t>để</a:t>
            </a:r>
            <a:r>
              <a:rPr lang="en-US" sz="1800" dirty="0"/>
              <a:t> </a:t>
            </a:r>
            <a:r>
              <a:rPr lang="en-US" sz="1800" dirty="0" err="1"/>
              <a:t>thấu</a:t>
            </a:r>
            <a:r>
              <a:rPr lang="en-US" sz="1800" dirty="0"/>
              <a:t> </a:t>
            </a:r>
            <a:r>
              <a:rPr lang="en-US" sz="1800" dirty="0" err="1"/>
              <a:t>hiểu</a:t>
            </a:r>
            <a:r>
              <a:rPr lang="en-US" sz="1800" dirty="0"/>
              <a:t> ý </a:t>
            </a:r>
            <a:r>
              <a:rPr lang="en-US" sz="1800" dirty="0" err="1"/>
              <a:t>kiến</a:t>
            </a:r>
            <a:r>
              <a:rPr lang="en-US" sz="1800" dirty="0"/>
              <a:t> </a:t>
            </a:r>
            <a:r>
              <a:rPr lang="en-US" sz="1800" dirty="0" err="1"/>
              <a:t>của</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a:t>
            </a:r>
          </a:p>
        </p:txBody>
      </p:sp>
      <p:sp>
        <p:nvSpPr>
          <p:cNvPr id="47" name="Rectangle 46"/>
          <p:cNvSpPr/>
          <p:nvPr/>
        </p:nvSpPr>
        <p:spPr>
          <a:xfrm>
            <a:off x="3482270" y="2895510"/>
            <a:ext cx="2334466" cy="1338828"/>
          </a:xfrm>
          <a:prstGeom prst="rect">
            <a:avLst/>
          </a:prstGeom>
        </p:spPr>
        <p:txBody>
          <a:bodyPr wrap="square">
            <a:spAutoFit/>
          </a:bodyPr>
          <a:lstStyle/>
          <a:p>
            <a:pPr algn="just">
              <a:lnSpc>
                <a:spcPct val="150000"/>
              </a:lnSpc>
            </a:pPr>
            <a:r>
              <a:rPr lang="en-US" sz="1800" dirty="0" err="1" smtClean="0"/>
              <a:t>Tâm</a:t>
            </a:r>
            <a:r>
              <a:rPr lang="en-US" sz="1800" dirty="0" smtClean="0"/>
              <a:t> </a:t>
            </a:r>
            <a:r>
              <a:rPr lang="en-US" sz="1800" dirty="0" err="1"/>
              <a:t>sự</a:t>
            </a:r>
            <a:r>
              <a:rPr lang="en-US" sz="1800" dirty="0"/>
              <a:t>, chia </a:t>
            </a:r>
            <a:r>
              <a:rPr lang="en-US" sz="1800" dirty="0" err="1"/>
              <a:t>sẻ</a:t>
            </a:r>
            <a:r>
              <a:rPr lang="en-US" sz="1800" dirty="0"/>
              <a:t>, </a:t>
            </a:r>
            <a:r>
              <a:rPr lang="en-US" sz="1800" dirty="0" err="1"/>
              <a:t>hỏi</a:t>
            </a:r>
            <a:r>
              <a:rPr lang="en-US" sz="1800" dirty="0"/>
              <a:t> ý </a:t>
            </a:r>
            <a:r>
              <a:rPr lang="en-US" sz="1800" dirty="0" err="1"/>
              <a:t>kiến</a:t>
            </a:r>
            <a:r>
              <a:rPr lang="en-US" sz="1800" dirty="0"/>
              <a:t> </a:t>
            </a:r>
            <a:r>
              <a:rPr lang="en-US" sz="1800" dirty="0" err="1"/>
              <a:t>thầy</a:t>
            </a:r>
            <a:r>
              <a:rPr lang="en-US" sz="1800" dirty="0"/>
              <a:t> </a:t>
            </a:r>
            <a:r>
              <a:rPr lang="en-US" sz="1800" dirty="0" err="1"/>
              <a:t>cô</a:t>
            </a:r>
            <a:r>
              <a:rPr lang="en-US" sz="1800" dirty="0"/>
              <a:t> </a:t>
            </a:r>
            <a:r>
              <a:rPr lang="en-US" sz="1800" dirty="0" err="1" smtClean="0"/>
              <a:t>giáo</a:t>
            </a:r>
            <a:r>
              <a:rPr lang="en-US" sz="1800" dirty="0" smtClean="0"/>
              <a:t> </a:t>
            </a:r>
            <a:r>
              <a:rPr lang="en-US" sz="1800" dirty="0" err="1" smtClean="0"/>
              <a:t>khi</a:t>
            </a:r>
            <a:r>
              <a:rPr lang="en-US" sz="1800" dirty="0" smtClean="0"/>
              <a:t> </a:t>
            </a:r>
            <a:r>
              <a:rPr lang="en-US" sz="1800" dirty="0" err="1" smtClean="0"/>
              <a:t>gặp</a:t>
            </a:r>
            <a:r>
              <a:rPr lang="en-US" sz="1800" dirty="0" smtClean="0"/>
              <a:t> </a:t>
            </a:r>
            <a:r>
              <a:rPr lang="en-US" sz="1800" dirty="0" err="1" smtClean="0"/>
              <a:t>khó</a:t>
            </a:r>
            <a:r>
              <a:rPr lang="en-US" sz="1800" dirty="0" smtClean="0"/>
              <a:t> </a:t>
            </a:r>
            <a:r>
              <a:rPr lang="en-US" sz="1800" dirty="0" err="1" smtClean="0"/>
              <a:t>khăn</a:t>
            </a:r>
            <a:endParaRPr lang="en-US" sz="1800" dirty="0"/>
          </a:p>
        </p:txBody>
      </p:sp>
      <p:sp>
        <p:nvSpPr>
          <p:cNvPr id="48" name="Rectangle 47"/>
          <p:cNvSpPr/>
          <p:nvPr/>
        </p:nvSpPr>
        <p:spPr>
          <a:xfrm>
            <a:off x="5990004" y="2879271"/>
            <a:ext cx="2856045" cy="1754326"/>
          </a:xfrm>
          <a:prstGeom prst="rect">
            <a:avLst/>
          </a:prstGeom>
        </p:spPr>
        <p:txBody>
          <a:bodyPr wrap="square">
            <a:spAutoFit/>
          </a:bodyPr>
          <a:lstStyle/>
          <a:p>
            <a:pPr algn="just">
              <a:lnSpc>
                <a:spcPct val="150000"/>
              </a:lnSpc>
            </a:pPr>
            <a:r>
              <a:rPr lang="en-US" sz="1800" dirty="0" err="1"/>
              <a:t>Phát</a:t>
            </a:r>
            <a:r>
              <a:rPr lang="en-US" sz="1800" dirty="0"/>
              <a:t> </a:t>
            </a:r>
            <a:r>
              <a:rPr lang="en-US" sz="1800" dirty="0" err="1"/>
              <a:t>ngôn</a:t>
            </a:r>
            <a:r>
              <a:rPr lang="en-US" sz="1800" dirty="0"/>
              <a:t> </a:t>
            </a:r>
            <a:r>
              <a:rPr lang="en-US" sz="1800" dirty="0" err="1"/>
              <a:t>tích</a:t>
            </a:r>
            <a:r>
              <a:rPr lang="en-US" sz="1800" dirty="0"/>
              <a:t> </a:t>
            </a:r>
            <a:r>
              <a:rPr lang="en-US" sz="1800" dirty="0" err="1"/>
              <a:t>cực</a:t>
            </a:r>
            <a:r>
              <a:rPr lang="en-US" sz="1800" dirty="0"/>
              <a:t>, </a:t>
            </a:r>
            <a:r>
              <a:rPr lang="en-US" sz="1800" dirty="0" err="1"/>
              <a:t>giao</a:t>
            </a:r>
            <a:r>
              <a:rPr lang="en-US" sz="1800" dirty="0"/>
              <a:t> </a:t>
            </a:r>
            <a:r>
              <a:rPr lang="en-US" sz="1800" dirty="0" err="1"/>
              <a:t>tiếp</a:t>
            </a:r>
            <a:r>
              <a:rPr lang="en-US" sz="1800" dirty="0"/>
              <a:t> </a:t>
            </a:r>
            <a:r>
              <a:rPr lang="en-US" sz="1800" dirty="0" err="1"/>
              <a:t>cởi</a:t>
            </a:r>
            <a:r>
              <a:rPr lang="en-US" sz="1800" dirty="0"/>
              <a:t> </a:t>
            </a:r>
            <a:r>
              <a:rPr lang="en-US" sz="1800" dirty="0" err="1"/>
              <a:t>mở</a:t>
            </a:r>
            <a:r>
              <a:rPr lang="en-US" sz="1800" dirty="0"/>
              <a:t>, </a:t>
            </a:r>
            <a:r>
              <a:rPr lang="en-US" sz="1800" dirty="0" err="1"/>
              <a:t>cùng</a:t>
            </a:r>
            <a:r>
              <a:rPr lang="en-US" sz="1800" dirty="0"/>
              <a:t> </a:t>
            </a:r>
            <a:r>
              <a:rPr lang="en-US" sz="1800" dirty="0" err="1"/>
              <a:t>học</a:t>
            </a:r>
            <a:r>
              <a:rPr lang="en-US" sz="1800" dirty="0"/>
              <a:t>, </a:t>
            </a:r>
            <a:r>
              <a:rPr lang="en-US" sz="1800" dirty="0" err="1"/>
              <a:t>cùng</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với</a:t>
            </a:r>
            <a:r>
              <a:rPr lang="en-US" sz="1800" dirty="0"/>
              <a:t> </a:t>
            </a:r>
            <a:r>
              <a:rPr lang="en-US" sz="1800" dirty="0" err="1"/>
              <a:t>bạn</a:t>
            </a:r>
            <a:r>
              <a:rPr lang="en-US" sz="1800" dirty="0"/>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74"/>
                                        </p:tgtEl>
                                        <p:attrNameLst>
                                          <p:attrName>style.visibility</p:attrName>
                                        </p:attrNameLst>
                                      </p:cBhvr>
                                      <p:to>
                                        <p:strVal val="visible"/>
                                      </p:to>
                                    </p:set>
                                    <p:anim calcmode="lin" valueType="num">
                                      <p:cBhvr additive="base">
                                        <p:cTn id="12" dur="500"/>
                                        <p:tgtEl>
                                          <p:spTgt spid="1874"/>
                                        </p:tgtEl>
                                        <p:attrNameLst>
                                          <p:attrName>ppt_y</p:attrName>
                                        </p:attrNameLst>
                                      </p:cBhvr>
                                      <p:tavLst>
                                        <p:tav tm="0">
                                          <p:val>
                                            <p:strVal val="#ppt_y+#ppt_h*1.125000"/>
                                          </p:val>
                                        </p:tav>
                                        <p:tav tm="100000">
                                          <p:val>
                                            <p:strVal val="#ppt_y"/>
                                          </p:val>
                                        </p:tav>
                                      </p:tavLst>
                                    </p:anim>
                                    <p:animEffect transition="in" filter="wipe(up)">
                                      <p:cBhvr>
                                        <p:cTn id="13" dur="500"/>
                                        <p:tgtEl>
                                          <p:spTgt spid="187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871"/>
                                        </p:tgtEl>
                                        <p:attrNameLst>
                                          <p:attrName>style.visibility</p:attrName>
                                        </p:attrNameLst>
                                      </p:cBhvr>
                                      <p:to>
                                        <p:strVal val="visible"/>
                                      </p:to>
                                    </p:set>
                                    <p:anim calcmode="lin" valueType="num">
                                      <p:cBhvr additive="base">
                                        <p:cTn id="16" dur="500"/>
                                        <p:tgtEl>
                                          <p:spTgt spid="1871"/>
                                        </p:tgtEl>
                                        <p:attrNameLst>
                                          <p:attrName>ppt_y</p:attrName>
                                        </p:attrNameLst>
                                      </p:cBhvr>
                                      <p:tavLst>
                                        <p:tav tm="0">
                                          <p:val>
                                            <p:strVal val="#ppt_y+#ppt_h*1.125000"/>
                                          </p:val>
                                        </p:tav>
                                        <p:tav tm="100000">
                                          <p:val>
                                            <p:strVal val="#ppt_y"/>
                                          </p:val>
                                        </p:tav>
                                      </p:tavLst>
                                    </p:anim>
                                    <p:animEffect transition="in" filter="wipe(up)">
                                      <p:cBhvr>
                                        <p:cTn id="17" dur="500"/>
                                        <p:tgtEl>
                                          <p:spTgt spid="18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872"/>
                                        </p:tgtEl>
                                        <p:attrNameLst>
                                          <p:attrName>style.visibility</p:attrName>
                                        </p:attrNameLst>
                                      </p:cBhvr>
                                      <p:to>
                                        <p:strVal val="visible"/>
                                      </p:to>
                                    </p:set>
                                    <p:anim calcmode="lin" valueType="num">
                                      <p:cBhvr>
                                        <p:cTn id="26" dur="500" fill="hold"/>
                                        <p:tgtEl>
                                          <p:spTgt spid="1872"/>
                                        </p:tgtEl>
                                        <p:attrNameLst>
                                          <p:attrName>ppt_w</p:attrName>
                                        </p:attrNameLst>
                                      </p:cBhvr>
                                      <p:tavLst>
                                        <p:tav tm="0">
                                          <p:val>
                                            <p:fltVal val="0"/>
                                          </p:val>
                                        </p:tav>
                                        <p:tav tm="100000">
                                          <p:val>
                                            <p:strVal val="#ppt_w"/>
                                          </p:val>
                                        </p:tav>
                                      </p:tavLst>
                                    </p:anim>
                                    <p:anim calcmode="lin" valueType="num">
                                      <p:cBhvr>
                                        <p:cTn id="27" dur="500" fill="hold"/>
                                        <p:tgtEl>
                                          <p:spTgt spid="1872"/>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891"/>
                                        </p:tgtEl>
                                        <p:attrNameLst>
                                          <p:attrName>style.visibility</p:attrName>
                                        </p:attrNameLst>
                                      </p:cBhvr>
                                      <p:to>
                                        <p:strVal val="visible"/>
                                      </p:to>
                                    </p:set>
                                    <p:anim calcmode="lin" valueType="num">
                                      <p:cBhvr>
                                        <p:cTn id="30" dur="500" fill="hold"/>
                                        <p:tgtEl>
                                          <p:spTgt spid="1891"/>
                                        </p:tgtEl>
                                        <p:attrNameLst>
                                          <p:attrName>ppt_w</p:attrName>
                                        </p:attrNameLst>
                                      </p:cBhvr>
                                      <p:tavLst>
                                        <p:tav tm="0">
                                          <p:val>
                                            <p:fltVal val="0"/>
                                          </p:val>
                                        </p:tav>
                                        <p:tav tm="100000">
                                          <p:val>
                                            <p:strVal val="#ppt_w"/>
                                          </p:val>
                                        </p:tav>
                                      </p:tavLst>
                                    </p:anim>
                                    <p:anim calcmode="lin" valueType="num">
                                      <p:cBhvr>
                                        <p:cTn id="31" dur="500" fill="hold"/>
                                        <p:tgtEl>
                                          <p:spTgt spid="189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81"/>
                                        </p:tgtEl>
                                        <p:attrNameLst>
                                          <p:attrName>style.visibility</p:attrName>
                                        </p:attrNameLst>
                                      </p:cBhvr>
                                      <p:to>
                                        <p:strVal val="visible"/>
                                      </p:to>
                                    </p:set>
                                    <p:animEffect transition="in" filter="strips(downLeft)">
                                      <p:cBhvr>
                                        <p:cTn id="40" dur="500"/>
                                        <p:tgtEl>
                                          <p:spTgt spid="188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873"/>
                                        </p:tgtEl>
                                        <p:attrNameLst>
                                          <p:attrName>style.visibility</p:attrName>
                                        </p:attrNameLst>
                                      </p:cBhvr>
                                      <p:to>
                                        <p:strVal val="visible"/>
                                      </p:to>
                                    </p:set>
                                    <p:animEffect transition="in" filter="strips(downLeft)">
                                      <p:cBhvr>
                                        <p:cTn id="43" dur="500"/>
                                        <p:tgtEl>
                                          <p:spTgt spid="187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P spid="1872" grpId="0" animBg="1"/>
      <p:bldP spid="1873" grpId="0" animBg="1"/>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457839" y="182582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752790" y="174020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734040" y="251195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010651" y="105407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212130" y="261866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029056" y="261865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580350" y="277848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385005" y="122630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417127" y="277840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095513" y="146628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700339" y="301652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490281" y="209194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516827" y="1089664"/>
            <a:ext cx="2803378" cy="1015663"/>
          </a:xfrm>
          <a:prstGeom prst="rect">
            <a:avLst/>
          </a:prstGeom>
        </p:spPr>
        <p:txBody>
          <a:bodyPr wrap="square">
            <a:spAutoFit/>
          </a:bodyPr>
          <a:lstStyle/>
          <a:p>
            <a:pPr algn="just">
              <a:lnSpc>
                <a:spcPct val="150000"/>
              </a:lnSpc>
            </a:pPr>
            <a:r>
              <a:rPr lang="vi-VN" sz="2000" dirty="0"/>
              <a:t>Nhường nhịn, giúp đỡ nhau cùng tiến bộ. </a:t>
            </a:r>
            <a:endParaRPr lang="en-US" sz="2000" dirty="0"/>
          </a:p>
        </p:txBody>
      </p:sp>
      <p:sp>
        <p:nvSpPr>
          <p:cNvPr id="12" name="Rectangle 11"/>
          <p:cNvSpPr/>
          <p:nvPr/>
        </p:nvSpPr>
        <p:spPr>
          <a:xfrm>
            <a:off x="419548" y="2774232"/>
            <a:ext cx="2230854" cy="1477328"/>
          </a:xfrm>
          <a:prstGeom prst="rect">
            <a:avLst/>
          </a:prstGeom>
        </p:spPr>
        <p:txBody>
          <a:bodyPr wrap="square">
            <a:spAutoFit/>
          </a:bodyPr>
          <a:lstStyle/>
          <a:p>
            <a:pPr algn="just">
              <a:lnSpc>
                <a:spcPct val="150000"/>
              </a:lnSpc>
            </a:pPr>
            <a:r>
              <a:rPr lang="en-US" sz="2000" dirty="0" err="1"/>
              <a:t>Khiêm</a:t>
            </a:r>
            <a:r>
              <a:rPr lang="en-US" sz="2000" dirty="0"/>
              <a:t> </a:t>
            </a:r>
            <a:r>
              <a:rPr lang="en-US" sz="2000" dirty="0" err="1"/>
              <a:t>tốn</a:t>
            </a:r>
            <a:r>
              <a:rPr lang="en-US" sz="2000" dirty="0"/>
              <a:t> </a:t>
            </a:r>
            <a:r>
              <a:rPr lang="en-US" sz="2000" dirty="0" err="1"/>
              <a:t>học</a:t>
            </a:r>
            <a:r>
              <a:rPr lang="en-US" sz="2000" dirty="0"/>
              <a:t> </a:t>
            </a:r>
            <a:r>
              <a:rPr lang="en-US" sz="2000" dirty="0" err="1"/>
              <a:t>hỏi</a:t>
            </a:r>
            <a:r>
              <a:rPr lang="en-US" sz="2000" dirty="0"/>
              <a:t> </a:t>
            </a:r>
            <a:r>
              <a:rPr lang="en-US" sz="2000" dirty="0" err="1"/>
              <a:t>thầy</a:t>
            </a:r>
            <a:r>
              <a:rPr lang="en-US" sz="2000" dirty="0"/>
              <a:t> </a:t>
            </a:r>
            <a:r>
              <a:rPr lang="en-US" sz="2000" dirty="0" err="1"/>
              <a:t>cô</a:t>
            </a:r>
            <a:r>
              <a:rPr lang="en-US" sz="2000" dirty="0"/>
              <a:t> </a:t>
            </a:r>
            <a:r>
              <a:rPr lang="en-US" sz="2000" dirty="0" err="1"/>
              <a:t>giáo</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
        <p:nvSpPr>
          <p:cNvPr id="13" name="Rectangle 12"/>
          <p:cNvSpPr/>
          <p:nvPr/>
        </p:nvSpPr>
        <p:spPr>
          <a:xfrm>
            <a:off x="6128960" y="1766052"/>
            <a:ext cx="3015040" cy="553998"/>
          </a:xfrm>
          <a:prstGeom prst="rect">
            <a:avLst/>
          </a:prstGeom>
        </p:spPr>
        <p:txBody>
          <a:bodyPr wrap="square">
            <a:spAutoFit/>
          </a:bodyPr>
          <a:lstStyle/>
          <a:p>
            <a:pPr algn="just">
              <a:lnSpc>
                <a:spcPct val="150000"/>
              </a:lnSpc>
            </a:pPr>
            <a:r>
              <a:rPr lang="en-US" sz="2000" dirty="0" err="1"/>
              <a:t>Tôn</a:t>
            </a:r>
            <a:r>
              <a:rPr lang="en-US" sz="2000" dirty="0"/>
              <a:t> </a:t>
            </a:r>
            <a:r>
              <a:rPr lang="en-US" sz="2000" dirty="0" err="1"/>
              <a:t>trọng</a:t>
            </a:r>
            <a:r>
              <a:rPr lang="en-US" sz="2000" dirty="0"/>
              <a:t> </a:t>
            </a:r>
            <a:r>
              <a:rPr lang="en-US" sz="2000" dirty="0" err="1"/>
              <a:t>sự</a:t>
            </a:r>
            <a:r>
              <a:rPr lang="en-US" sz="2000" dirty="0"/>
              <a:t> </a:t>
            </a:r>
            <a:r>
              <a:rPr lang="en-US" sz="2000" dirty="0" err="1"/>
              <a:t>khác</a:t>
            </a:r>
            <a:r>
              <a:rPr lang="en-US" sz="2000" dirty="0"/>
              <a:t> </a:t>
            </a:r>
            <a:r>
              <a:rPr lang="en-US" sz="2000" dirty="0" err="1" smtClean="0"/>
              <a:t>biệt</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1234</Words>
  <Application>Microsoft Office PowerPoint</Application>
  <PresentationFormat>On-screen Show (16:9)</PresentationFormat>
  <Paragraphs>95</Paragraphs>
  <Slides>22</Slides>
  <Notes>18</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Delius Swash Caps</vt:lpstr>
      <vt:lpstr>Arial</vt:lpstr>
      <vt:lpstr>Nunito</vt:lpstr>
      <vt:lpstr>Sacramento</vt:lpstr>
      <vt:lpstr>Sigmar One</vt:lpstr>
      <vt:lpstr>Wingdings</vt:lpstr>
      <vt:lpstr>Calibri</vt:lpstr>
      <vt:lpstr>Spanish Language School Center by Slidesgo</vt:lpstr>
      <vt:lpstr>PowerPoint Presentation</vt:lpstr>
      <vt:lpstr>PowerPoint Presentation</vt:lpstr>
      <vt:lpstr>PowerPoint Presentation</vt:lpstr>
      <vt:lpstr>01</vt:lpstr>
      <vt:lpstr>1. Tìm hiểu cách phát triển mối quan hệ hòa đồng với thầy cô giáo và các bạn</vt:lpstr>
      <vt:lpstr>Hướng dẫn:</vt:lpstr>
      <vt:lpstr>PowerPoint Presentation</vt:lpstr>
      <vt:lpstr>KẾT LUẬN</vt:lpstr>
      <vt:lpstr>PowerPoint Presentation</vt:lpstr>
      <vt:lpstr>2. Tìm hiểu cách hợp tác khi thực hiện nhiệm vụ chung, giải quyết những vấn đề nảy sinh. </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Language School Center</dc:title>
  <dc:creator>User</dc:creator>
  <cp:lastModifiedBy>Ha_PC</cp:lastModifiedBy>
  <cp:revision>25</cp:revision>
  <dcterms:modified xsi:type="dcterms:W3CDTF">2022-06-13T01:48:06Z</dcterms:modified>
</cp:coreProperties>
</file>