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2" r:id="rId3"/>
    <p:sldId id="257" r:id="rId5"/>
    <p:sldId id="259" r:id="rId6"/>
    <p:sldId id="276" r:id="rId7"/>
    <p:sldId id="260" r:id="rId8"/>
    <p:sldId id="277" r:id="rId9"/>
    <p:sldId id="278" r:id="rId10"/>
    <p:sldId id="279" r:id="rId11"/>
    <p:sldId id="275" r:id="rId12"/>
    <p:sldId id="280" r:id="rId13"/>
    <p:sldId id="281" r:id="rId14"/>
    <p:sldId id="28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7D6"/>
    <a:srgbClr val="00CC00"/>
    <a:srgbClr val="FF33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6DBAE-FED7-42AF-B77C-276AB9515B7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54B36-F905-40B9-B4F6-5427E51E477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568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504B90-27FD-422C-8CC6-2AADAD122D0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charset="-127"/>
                <a:ea typeface="Malgun Gothic" panose="020B0503020000020004" charset="-127"/>
                <a:cs typeface="+mn-cs"/>
              </a:rPr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charset="-127"/>
              <a:ea typeface="Malgun Gothic" panose="020B0503020000020004" charset="-127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2000" cy="685552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329232" y="1569268"/>
            <a:ext cx="9303862" cy="863896"/>
          </a:xfrm>
          <a:noFill/>
          <a:ln w="9525">
            <a:noFill/>
            <a:miter lim="800000"/>
          </a:ln>
        </p:spPr>
        <p:txBody>
          <a:bodyPr vert="horz" wrap="square" lIns="99569" tIns="49785" rIns="99569" bIns="49785" numCol="1" rtlCol="0" anchor="t" anchorCtr="0" compatLnSpc="1">
            <a:noAutofit/>
          </a:bodyPr>
          <a:lstStyle>
            <a:lvl1pPr marL="0" indent="0" algn="l" defTabSz="99568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rgbClr val="0070C0"/>
                </a:solidFill>
                <a:effectLst/>
                <a:latin typeface="+mj-lt"/>
                <a:ea typeface="Malgun Gothic" panose="020B0503020000020004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3C722-9654-47F8-9E40-1C72E94B419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82812D4-6A96-4654-8B2D-F048F3FFF9C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직선 연결선 41"/>
          <p:cNvCxnSpPr/>
          <p:nvPr/>
        </p:nvCxnSpPr>
        <p:spPr>
          <a:xfrm>
            <a:off x="1483499" y="2423752"/>
            <a:ext cx="742016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1"/>
          <p:cNvSpPr txBox="1">
            <a:spLocks noChangeArrowheads="1"/>
          </p:cNvSpPr>
          <p:nvPr/>
        </p:nvSpPr>
        <p:spPr bwMode="auto">
          <a:xfrm>
            <a:off x="649303" y="288550"/>
            <a:ext cx="1005046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KHOA HỌC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 TỰ NHIÊN 7</a:t>
            </a:r>
            <a:endParaRPr kumimoji="0" lang="en-US" altLang="vi-VN" sz="36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altLang="vi-VN" sz="3600" b="1" baseline="0" dirty="0" smtClean="0">
                <a:solidFill>
                  <a:srgbClr val="FF0000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BỘ</a:t>
            </a:r>
            <a:r>
              <a:rPr lang="en-US" altLang="vi-VN" sz="3600" b="1" dirty="0" smtClean="0">
                <a:solidFill>
                  <a:srgbClr val="FF0000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 CHÂN TRỜI SÁNG TẠO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25"/>
          <p:cNvSpPr txBox="1"/>
          <p:nvPr/>
        </p:nvSpPr>
        <p:spPr>
          <a:xfrm>
            <a:off x="3989711" y="191055"/>
            <a:ext cx="3693319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VẬN DỤNG</a:t>
            </a:r>
            <a:endParaRPr kumimoji="0" lang="zh-CN" altLang="en-US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8" name="直接连接符 29"/>
          <p:cNvCxnSpPr/>
          <p:nvPr/>
        </p:nvCxnSpPr>
        <p:spPr>
          <a:xfrm>
            <a:off x="141440" y="979939"/>
            <a:ext cx="11894329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48"/>
          <p:cNvSpPr txBox="1"/>
          <p:nvPr/>
        </p:nvSpPr>
        <p:spPr>
          <a:xfrm>
            <a:off x="1263570" y="2382405"/>
            <a:ext cx="10548913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defTabSz="685800">
              <a:defRPr/>
            </a:pPr>
            <a:r>
              <a:rPr lang="en-US" sz="2800" dirty="0"/>
              <a:t>Qua </a:t>
            </a:r>
            <a:r>
              <a:rPr lang="en-US" sz="2800" dirty="0" err="1"/>
              <a:t>thí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r>
              <a:rPr lang="en-US" sz="2800" dirty="0"/>
              <a:t> 2, </a:t>
            </a:r>
            <a:r>
              <a:rPr lang="en-US" sz="2800" dirty="0" err="1"/>
              <a:t>em</a:t>
            </a:r>
            <a:r>
              <a:rPr lang="en-US" sz="2800" dirty="0"/>
              <a:t> h</a:t>
            </a:r>
            <a:r>
              <a:rPr lang="vi-VN" sz="2800" dirty="0"/>
              <a:t>ãy dự đoán nếu đem các cây rong ở cốc A, B tiến hành thử với thuốc thử iodine thì kết quả sẽ như thế nào</a:t>
            </a:r>
            <a:r>
              <a:rPr lang="en-US" sz="2800" dirty="0"/>
              <a:t>?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2" name="组合 58"/>
          <p:cNvGrpSpPr/>
          <p:nvPr/>
        </p:nvGrpSpPr>
        <p:grpSpPr>
          <a:xfrm rot="11891394">
            <a:off x="8055652" y="3664568"/>
            <a:ext cx="3617254" cy="2454561"/>
            <a:chOff x="912737" y="565770"/>
            <a:chExt cx="3097450" cy="2152130"/>
          </a:xfrm>
        </p:grpSpPr>
        <p:sp>
          <p:nvSpPr>
            <p:cNvPr id="23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5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6" name="等腰三角形 62"/>
            <p:cNvSpPr/>
            <p:nvPr/>
          </p:nvSpPr>
          <p:spPr>
            <a:xfrm rot="1020767">
              <a:off x="1218249" y="749218"/>
              <a:ext cx="945160" cy="814792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7" name="等腰三角形 63"/>
            <p:cNvSpPr/>
            <p:nvPr/>
          </p:nvSpPr>
          <p:spPr>
            <a:xfrm rot="1020767">
              <a:off x="1105528" y="607668"/>
              <a:ext cx="1175902" cy="1013706"/>
            </a:xfrm>
            <a:prstGeom prst="triangle">
              <a:avLst/>
            </a:prstGeom>
            <a:noFill/>
            <a:ln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8" name="椭圆 64"/>
            <p:cNvSpPr/>
            <p:nvPr/>
          </p:nvSpPr>
          <p:spPr>
            <a:xfrm rot="18818926">
              <a:off x="912737" y="1383941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9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0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31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32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34" name="Straight Connector 13"/>
          <p:cNvCxnSpPr/>
          <p:nvPr/>
        </p:nvCxnSpPr>
        <p:spPr>
          <a:xfrm flipH="1">
            <a:off x="379517" y="3455841"/>
            <a:ext cx="6952952" cy="0"/>
          </a:xfrm>
          <a:prstGeom prst="line">
            <a:avLst/>
          </a:prstGeom>
          <a:ln w="19050" cap="sq">
            <a:solidFill>
              <a:srgbClr val="F47264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16"/>
          <p:cNvSpPr>
            <a:spLocks noEditPoints="1"/>
          </p:cNvSpPr>
          <p:nvPr/>
        </p:nvSpPr>
        <p:spPr bwMode="auto">
          <a:xfrm>
            <a:off x="379517" y="2511272"/>
            <a:ext cx="838286" cy="706217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rgbClr val="F47264"/>
          </a:solidFill>
          <a:ln w="9525">
            <a:noFill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25"/>
          <p:cNvSpPr txBox="1"/>
          <p:nvPr/>
        </p:nvSpPr>
        <p:spPr>
          <a:xfrm>
            <a:off x="2219999" y="191055"/>
            <a:ext cx="7232750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i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Hướng</a:t>
            </a:r>
            <a:r>
              <a:rPr lang="en-US" altLang="zh-CN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i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dẫn</a:t>
            </a:r>
            <a:r>
              <a:rPr lang="en-US" altLang="zh-CN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i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altLang="zh-CN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ở </a:t>
            </a:r>
            <a:r>
              <a:rPr lang="en-US" altLang="zh-CN" i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nhà</a:t>
            </a:r>
            <a:endParaRPr kumimoji="0" lang="zh-CN" altLang="en-US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8" name="直接连接符 29"/>
          <p:cNvCxnSpPr/>
          <p:nvPr/>
        </p:nvCxnSpPr>
        <p:spPr>
          <a:xfrm>
            <a:off x="141440" y="979939"/>
            <a:ext cx="11894329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48"/>
          <p:cNvSpPr txBox="1"/>
          <p:nvPr/>
        </p:nvSpPr>
        <p:spPr>
          <a:xfrm>
            <a:off x="2257483" y="2675501"/>
            <a:ext cx="617660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thực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hành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2" name="组合 58"/>
          <p:cNvGrpSpPr/>
          <p:nvPr/>
        </p:nvGrpSpPr>
        <p:grpSpPr>
          <a:xfrm rot="11891394">
            <a:off x="8055652" y="3664568"/>
            <a:ext cx="3617254" cy="2454561"/>
            <a:chOff x="912737" y="565770"/>
            <a:chExt cx="3097450" cy="2152130"/>
          </a:xfrm>
        </p:grpSpPr>
        <p:sp>
          <p:nvSpPr>
            <p:cNvPr id="23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5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6" name="等腰三角形 62"/>
            <p:cNvSpPr/>
            <p:nvPr/>
          </p:nvSpPr>
          <p:spPr>
            <a:xfrm rot="1020767">
              <a:off x="1218249" y="749218"/>
              <a:ext cx="945160" cy="814792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7" name="等腰三角形 63"/>
            <p:cNvSpPr/>
            <p:nvPr/>
          </p:nvSpPr>
          <p:spPr>
            <a:xfrm rot="1020767">
              <a:off x="1105528" y="607668"/>
              <a:ext cx="1175902" cy="1013706"/>
            </a:xfrm>
            <a:prstGeom prst="triangle">
              <a:avLst/>
            </a:prstGeom>
            <a:noFill/>
            <a:ln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8" name="椭圆 64"/>
            <p:cNvSpPr/>
            <p:nvPr/>
          </p:nvSpPr>
          <p:spPr>
            <a:xfrm rot="18818926">
              <a:off x="912737" y="1383941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9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0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31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32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34" name="Straight Connector 13"/>
          <p:cNvCxnSpPr/>
          <p:nvPr/>
        </p:nvCxnSpPr>
        <p:spPr>
          <a:xfrm flipH="1">
            <a:off x="379517" y="3455841"/>
            <a:ext cx="6952952" cy="0"/>
          </a:xfrm>
          <a:prstGeom prst="line">
            <a:avLst/>
          </a:prstGeom>
          <a:ln w="19050" cap="sq">
            <a:solidFill>
              <a:srgbClr val="F47264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116"/>
          <p:cNvSpPr>
            <a:spLocks noEditPoints="1"/>
          </p:cNvSpPr>
          <p:nvPr/>
        </p:nvSpPr>
        <p:spPr bwMode="auto">
          <a:xfrm>
            <a:off x="805930" y="2499194"/>
            <a:ext cx="838286" cy="706217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rgbClr val="F47264"/>
          </a:solidFill>
          <a:ln w="9525">
            <a:noFill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25"/>
          <p:cNvSpPr txBox="1"/>
          <p:nvPr/>
        </p:nvSpPr>
        <p:spPr>
          <a:xfrm>
            <a:off x="1225073" y="1833265"/>
            <a:ext cx="9784666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CHÚC</a:t>
            </a:r>
            <a:r>
              <a:rPr kumimoji="0" lang="en-US" altLang="zh-CN" b="1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CÁC EM HỌC TÂP TỐT</a:t>
            </a:r>
            <a:endParaRPr kumimoji="0" lang="zh-CN" altLang="en-US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8" name="直接连接符 29"/>
          <p:cNvCxnSpPr/>
          <p:nvPr/>
        </p:nvCxnSpPr>
        <p:spPr>
          <a:xfrm>
            <a:off x="141440" y="979939"/>
            <a:ext cx="11894329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58"/>
          <p:cNvGrpSpPr/>
          <p:nvPr/>
        </p:nvGrpSpPr>
        <p:grpSpPr>
          <a:xfrm rot="11891394">
            <a:off x="8055652" y="3664568"/>
            <a:ext cx="3617254" cy="2454561"/>
            <a:chOff x="912737" y="565770"/>
            <a:chExt cx="3097450" cy="2152130"/>
          </a:xfrm>
        </p:grpSpPr>
        <p:sp>
          <p:nvSpPr>
            <p:cNvPr id="23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5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6" name="等腰三角形 62"/>
            <p:cNvSpPr/>
            <p:nvPr/>
          </p:nvSpPr>
          <p:spPr>
            <a:xfrm rot="1020767">
              <a:off x="1218249" y="749218"/>
              <a:ext cx="945160" cy="814792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7" name="等腰三角形 63"/>
            <p:cNvSpPr/>
            <p:nvPr/>
          </p:nvSpPr>
          <p:spPr>
            <a:xfrm rot="1020767">
              <a:off x="1105528" y="607668"/>
              <a:ext cx="1175902" cy="1013706"/>
            </a:xfrm>
            <a:prstGeom prst="triangle">
              <a:avLst/>
            </a:prstGeom>
            <a:noFill/>
            <a:ln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8" name="椭圆 64"/>
            <p:cNvSpPr/>
            <p:nvPr/>
          </p:nvSpPr>
          <p:spPr>
            <a:xfrm rot="18818926">
              <a:off x="912737" y="1383941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9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0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31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32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34" name="Straight Connector 13"/>
          <p:cNvCxnSpPr/>
          <p:nvPr/>
        </p:nvCxnSpPr>
        <p:spPr>
          <a:xfrm flipH="1">
            <a:off x="379517" y="3455841"/>
            <a:ext cx="6952952" cy="0"/>
          </a:xfrm>
          <a:prstGeom prst="line">
            <a:avLst/>
          </a:prstGeom>
          <a:ln w="19050" cap="sq">
            <a:solidFill>
              <a:srgbClr val="F47264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116"/>
          <p:cNvSpPr>
            <a:spLocks noEditPoints="1"/>
          </p:cNvSpPr>
          <p:nvPr/>
        </p:nvSpPr>
        <p:spPr bwMode="auto">
          <a:xfrm>
            <a:off x="805930" y="2499194"/>
            <a:ext cx="838286" cy="706217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rgbClr val="F47264"/>
          </a:solidFill>
          <a:ln w="9525">
            <a:noFill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ìm Hiểu Quá Trình Quang Hợp Của Thực Vật - Phim Hoạt Hình Mới 2020 - Hoạt Hình Khoa Học Hay Nhấ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 txBox="1"/>
          <p:nvPr/>
        </p:nvSpPr>
        <p:spPr>
          <a:xfrm>
            <a:off x="684807" y="2967335"/>
            <a:ext cx="428002" cy="923330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762000">
              <a:spcBef>
                <a:spcPct val="20000"/>
              </a:spcBef>
              <a:defRPr/>
            </a:pPr>
            <a:r>
              <a:rPr lang="en-US" sz="6000" dirty="0">
                <a:solidFill>
                  <a:srgbClr val="F8D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dirty="0">
              <a:solidFill>
                <a:srgbClr val="F8D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0"/>
          <p:cNvSpPr txBox="1"/>
          <p:nvPr/>
        </p:nvSpPr>
        <p:spPr>
          <a:xfrm>
            <a:off x="1353520" y="2966707"/>
            <a:ext cx="100544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algn="just" defTabSz="762000">
              <a:defRPr/>
            </a:pPr>
            <a:r>
              <a:rPr lang="vi-VN" sz="2800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có sự tạo thành tinh bột trong quá trình quang hợp </a:t>
            </a:r>
            <a:endParaRPr lang="zh-CN" altLang="en-US" sz="2800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3"/>
          <p:cNvSpPr txBox="1"/>
          <p:nvPr/>
        </p:nvSpPr>
        <p:spPr>
          <a:xfrm>
            <a:off x="684807" y="4366108"/>
            <a:ext cx="428002" cy="923330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762000">
              <a:spcBef>
                <a:spcPct val="20000"/>
              </a:spcBef>
              <a:defRPr/>
            </a:pPr>
            <a:r>
              <a:rPr lang="en-US" sz="6000" dirty="0">
                <a:solidFill>
                  <a:srgbClr val="F47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dirty="0">
              <a:solidFill>
                <a:srgbClr val="F472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30"/>
          <p:cNvSpPr txBox="1"/>
          <p:nvPr/>
        </p:nvSpPr>
        <p:spPr>
          <a:xfrm>
            <a:off x="1353520" y="4289164"/>
            <a:ext cx="1005441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algn="just"/>
            <a:r>
              <a:rPr lang="vi-VN" sz="2800" i="0" dirty="0">
                <a:solidFill>
                  <a:srgbClr val="002060"/>
                </a:solidFill>
                <a:latin typeface="+mn-lt"/>
              </a:rPr>
              <a:t>Phát hiện có sự tạo thành khí </a:t>
            </a:r>
            <a:r>
              <a:rPr lang="en-US" sz="2800" i="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oxygen</a:t>
            </a:r>
            <a:r>
              <a:rPr lang="en-US" sz="2800" i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2800" i="0" dirty="0">
                <a:solidFill>
                  <a:srgbClr val="002060"/>
                </a:solidFill>
                <a:latin typeface="+mn-lt"/>
              </a:rPr>
              <a:t>trong quá trình quang hợp</a:t>
            </a:r>
            <a:endParaRPr lang="en-US" sz="2800" i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4807" y="819429"/>
            <a:ext cx="10989310" cy="953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Mali SemiBold" panose="00000700000000000000" charset="0"/>
                <a:cs typeface="Mali SemiBold" panose="00000700000000000000" charset="0"/>
              </a:rPr>
              <a:t>CH</a:t>
            </a:r>
            <a:r>
              <a:rPr lang="en-US" sz="2800" b="1" dirty="0">
                <a:solidFill>
                  <a:srgbClr val="FF0000"/>
                </a:solidFill>
                <a:latin typeface="Mali SemiBold" panose="00000700000000000000" charset="0"/>
                <a:cs typeface="Mali SemiBold" panose="00000700000000000000" charset="0"/>
              </a:rPr>
              <a:t>Ủ ĐỀ 7</a:t>
            </a:r>
            <a:r>
              <a:rPr lang="vi-VN" sz="2800" b="1" dirty="0">
                <a:solidFill>
                  <a:srgbClr val="FF0000"/>
                </a:solidFill>
                <a:latin typeface="Mali SemiBold" panose="00000700000000000000" charset="0"/>
                <a:cs typeface="Mali SemiBold" panose="00000700000000000000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Mali SemiBold" panose="00000700000000000000" charset="0"/>
                <a:cs typeface="Mali SemiBold" panose="00000700000000000000" charset="0"/>
              </a:rPr>
              <a:t> TRAO ĐỔI CHẤT VÀ CHUYỂN HÓA NĂNG LƯỢNG </a:t>
            </a:r>
            <a:endParaRPr lang="en-US" sz="2800" b="1" dirty="0">
              <a:solidFill>
                <a:srgbClr val="FF0000"/>
              </a:solidFill>
              <a:latin typeface="Mali SemiBold" panose="00000700000000000000" charset="0"/>
              <a:cs typeface="Mali SemiBold" panose="00000700000000000000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Mali SemiBold" panose="00000700000000000000" charset="0"/>
                <a:cs typeface="Mali SemiBold" panose="00000700000000000000" charset="0"/>
              </a:rPr>
              <a:t>Ở SINH VẬT</a:t>
            </a:r>
            <a:endParaRPr lang="en-US" sz="2800" dirty="0">
              <a:solidFill>
                <a:srgbClr val="FF0000"/>
              </a:solidFill>
              <a:latin typeface="Mali SemiBold" panose="00000700000000000000" charset="0"/>
              <a:cs typeface="Mali SemiBold" panose="0000070000000000000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44381" y="1732539"/>
            <a:ext cx="8303238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47D6"/>
                </a:solidFill>
                <a:latin typeface="Mali Medium" panose="00000600000000000000" charset="0"/>
                <a:ea typeface="Times New Roman" panose="02020603050405020304" pitchFamily="18" charset="0"/>
                <a:cs typeface="Mali Medium" panose="00000600000000000000" charset="0"/>
              </a:rPr>
              <a:t>BÀI</a:t>
            </a:r>
            <a:r>
              <a:rPr lang="en-US" sz="2800" b="1" dirty="0">
                <a:solidFill>
                  <a:srgbClr val="0047D6"/>
                </a:solidFill>
                <a:latin typeface="Mali Medium" panose="00000600000000000000" charset="0"/>
                <a:ea typeface="Times New Roman" panose="02020603050405020304" pitchFamily="18" charset="0"/>
                <a:cs typeface="Mali Medium" panose="00000600000000000000" charset="0"/>
              </a:rPr>
              <a:t> 24</a:t>
            </a:r>
            <a:r>
              <a:rPr lang="vi-VN" sz="2800" b="1" dirty="0">
                <a:solidFill>
                  <a:srgbClr val="0047D6"/>
                </a:solidFill>
                <a:latin typeface="Mali Medium" panose="00000600000000000000" charset="0"/>
                <a:ea typeface="Times New Roman" panose="02020603050405020304" pitchFamily="18" charset="0"/>
                <a:cs typeface="Mali Medium" panose="00000600000000000000" charset="0"/>
              </a:rPr>
              <a:t>:</a:t>
            </a:r>
            <a:r>
              <a:rPr lang="en-US" sz="2800" b="1" dirty="0">
                <a:solidFill>
                  <a:srgbClr val="0047D6"/>
                </a:solidFill>
                <a:latin typeface="Mali Medium" panose="00000600000000000000" charset="0"/>
                <a:ea typeface="Times New Roman" panose="02020603050405020304" pitchFamily="18" charset="0"/>
                <a:cs typeface="Mali Medium" panose="00000600000000000000" charset="0"/>
              </a:rPr>
              <a:t> THỰC HÀNH</a:t>
            </a:r>
            <a:endParaRPr lang="en-US" sz="2800" dirty="0">
              <a:solidFill>
                <a:srgbClr val="0047D6"/>
              </a:solidFill>
              <a:latin typeface="Mali Medium" panose="00000600000000000000" charset="0"/>
              <a:ea typeface="Calibri" panose="020F0502020204030204" pitchFamily="34" charset="0"/>
              <a:cs typeface="Mali Medium" panose="00000600000000000000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47D6"/>
                </a:solidFill>
                <a:latin typeface="Mali Medium" panose="00000600000000000000" charset="0"/>
                <a:ea typeface="Times New Roman" panose="02020603050405020304" pitchFamily="18" charset="0"/>
                <a:cs typeface="Mali Medium" panose="00000600000000000000" charset="0"/>
              </a:rPr>
              <a:t>CHỨNG MINH QUANG HỢP Ở CÂYXANH</a:t>
            </a:r>
            <a:endParaRPr lang="en-US" sz="2800" dirty="0">
              <a:solidFill>
                <a:srgbClr val="0047D6"/>
              </a:solidFill>
              <a:effectLst/>
              <a:latin typeface="Mali Medium" panose="00000600000000000000" charset="0"/>
              <a:ea typeface="Calibri" panose="020F0502020204030204" pitchFamily="34" charset="0"/>
              <a:cs typeface="Mali Medium" panose="0000060000000000000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1774" y="97737"/>
            <a:ext cx="60484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THÀNH KIẾN THỨC MỚI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29"/>
          <p:cNvCxnSpPr/>
          <p:nvPr/>
        </p:nvCxnSpPr>
        <p:spPr>
          <a:xfrm>
            <a:off x="141440" y="728151"/>
            <a:ext cx="11894329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0"/>
          <p:cNvSpPr txBox="1"/>
          <p:nvPr/>
        </p:nvSpPr>
        <p:spPr>
          <a:xfrm>
            <a:off x="229373" y="139607"/>
            <a:ext cx="295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2000">
              <a:defRPr/>
            </a:pP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81644" y="207064"/>
            <a:ext cx="1976309" cy="76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endParaRPr lang="en-US" sz="33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143" y="6367838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9334067" y="1121042"/>
            <a:ext cx="2647662" cy="2647662"/>
            <a:chOff x="7622940" y="3388233"/>
            <a:chExt cx="2647662" cy="264766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622940" y="3388233"/>
              <a:ext cx="2647662" cy="2647662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634860" y="5588289"/>
              <a:ext cx="72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Panh</a:t>
              </a:r>
              <a:endParaRPr lang="en-US" dirty="0"/>
            </a:p>
          </p:txBody>
        </p:sp>
      </p:grpSp>
      <p:sp>
        <p:nvSpPr>
          <p:cNvPr id="15" name="AutoShape 2" descr="Đèn Cồn | Hóa chất Kim Phá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93" y="1222205"/>
            <a:ext cx="2153762" cy="30334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76" y="1062254"/>
            <a:ext cx="2692131" cy="31451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901" y="4320203"/>
            <a:ext cx="2153762" cy="215376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694" y="4255673"/>
            <a:ext cx="2434072" cy="20229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64" y="4432893"/>
            <a:ext cx="2100923" cy="183830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5864" y="4289727"/>
            <a:ext cx="2084068" cy="20840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1700" y="1260602"/>
            <a:ext cx="2647662" cy="264766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7288" y="4300014"/>
            <a:ext cx="2073781" cy="2073781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850330" y="6377423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Kẹp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646524" y="6404672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7622833" y="6367838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7037323" y="3527971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petri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745496" y="3862747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115420" y="3862747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10155196" y="6410553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26" y="1240977"/>
            <a:ext cx="2153762" cy="30334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027" y="4274445"/>
            <a:ext cx="2434072" cy="202294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78753" y="3881519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0"/>
          <p:cNvSpPr txBox="1"/>
          <p:nvPr/>
        </p:nvSpPr>
        <p:spPr>
          <a:xfrm>
            <a:off x="229373" y="139607"/>
            <a:ext cx="295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2000">
              <a:defRPr/>
            </a:pP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485" y="955830"/>
            <a:ext cx="2335294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7748" y="2285366"/>
            <a:ext cx="3925931" cy="3331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848" y="2150210"/>
            <a:ext cx="3751960" cy="3751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779" y="2285366"/>
            <a:ext cx="4762500" cy="357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0"/>
          <p:cNvSpPr txBox="1"/>
          <p:nvPr/>
        </p:nvSpPr>
        <p:spPr>
          <a:xfrm>
            <a:off x="229373" y="139607"/>
            <a:ext cx="295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2000">
              <a:defRPr/>
            </a:pP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35792" y="731430"/>
            <a:ext cx="1808508" cy="780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06663" y="5604945"/>
            <a:ext cx="1412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7820592" y="5513111"/>
            <a:ext cx="2505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232" y="1734047"/>
            <a:ext cx="5045246" cy="3779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300" y="1734046"/>
            <a:ext cx="3984954" cy="3779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0"/>
          <p:cNvSpPr txBox="1"/>
          <p:nvPr/>
        </p:nvSpPr>
        <p:spPr>
          <a:xfrm>
            <a:off x="103245" y="45011"/>
            <a:ext cx="4831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2000">
              <a:defRPr/>
            </a:pP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altLang="zh-C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3589" y="1102190"/>
            <a:ext cx="10767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762000">
              <a:defRPr/>
            </a:pPr>
            <a:r>
              <a:rPr lang="vi-VN" sz="2800" dirty="0">
                <a:solidFill>
                  <a:srgbClr val="002060"/>
                </a:solidFill>
              </a:rPr>
              <a:t>Xác định có sự tạo thành tinh bột trong quá trình quang hợp </a:t>
            </a:r>
            <a:endParaRPr lang="zh-CN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6" name="Round Same Side Corner Rectangle 154"/>
          <p:cNvSpPr/>
          <p:nvPr/>
        </p:nvSpPr>
        <p:spPr>
          <a:xfrm>
            <a:off x="969189" y="943460"/>
            <a:ext cx="10902246" cy="933011"/>
          </a:xfrm>
          <a:prstGeom prst="round2SameRect">
            <a:avLst/>
          </a:prstGeom>
          <a:noFill/>
          <a:ln w="28575">
            <a:solidFill>
              <a:srgbClr val="29B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105"/>
          <p:cNvSpPr>
            <a:spLocks noEditPoints="1"/>
          </p:cNvSpPr>
          <p:nvPr/>
        </p:nvSpPr>
        <p:spPr bwMode="auto">
          <a:xfrm>
            <a:off x="231544" y="1060856"/>
            <a:ext cx="643048" cy="656887"/>
          </a:xfrm>
          <a:custGeom>
            <a:avLst/>
            <a:gdLst/>
            <a:ahLst/>
            <a:cxnLst>
              <a:cxn ang="0">
                <a:pos x="59" y="63"/>
              </a:cxn>
              <a:cxn ang="0">
                <a:pos x="55" y="61"/>
              </a:cxn>
              <a:cxn ang="0">
                <a:pos x="42" y="48"/>
              </a:cxn>
              <a:cxn ang="0">
                <a:pos x="27" y="53"/>
              </a:cxn>
              <a:cxn ang="0">
                <a:pos x="0" y="26"/>
              </a:cxn>
              <a:cxn ang="0">
                <a:pos x="27" y="0"/>
              </a:cxn>
              <a:cxn ang="0">
                <a:pos x="54" y="26"/>
              </a:cxn>
              <a:cxn ang="0">
                <a:pos x="49" y="41"/>
              </a:cxn>
              <a:cxn ang="0">
                <a:pos x="62" y="54"/>
              </a:cxn>
              <a:cxn ang="0">
                <a:pos x="64" y="58"/>
              </a:cxn>
              <a:cxn ang="0">
                <a:pos x="59" y="63"/>
              </a:cxn>
              <a:cxn ang="0">
                <a:pos x="27" y="9"/>
              </a:cxn>
              <a:cxn ang="0">
                <a:pos x="10" y="26"/>
              </a:cxn>
              <a:cxn ang="0">
                <a:pos x="27" y="43"/>
              </a:cxn>
              <a:cxn ang="0">
                <a:pos x="44" y="26"/>
              </a:cxn>
              <a:cxn ang="0">
                <a:pos x="27" y="9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rgbClr val="29B9A6"/>
          </a:solidFill>
          <a:ln w="9525">
            <a:noFill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文本框 15"/>
          <p:cNvSpPr txBox="1"/>
          <p:nvPr/>
        </p:nvSpPr>
        <p:spPr>
          <a:xfrm>
            <a:off x="1178278" y="2035201"/>
            <a:ext cx="106184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băng 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che phù 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ph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lá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cây vào 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ỗ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ít nh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ngày (Hình 24.1).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Off-page Connector 63"/>
          <p:cNvSpPr/>
          <p:nvPr/>
        </p:nvSpPr>
        <p:spPr>
          <a:xfrm>
            <a:off x="231544" y="2863491"/>
            <a:ext cx="767164" cy="642805"/>
          </a:xfrm>
          <a:prstGeom prst="flowChartOffpageConnector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8"/>
          <p:cNvSpPr txBox="1"/>
          <p:nvPr/>
        </p:nvSpPr>
        <p:spPr>
          <a:xfrm>
            <a:off x="1178278" y="2754446"/>
            <a:ext cx="106184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ánh sáng c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bóng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 W)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– 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Off-page Connector 63"/>
          <p:cNvSpPr/>
          <p:nvPr/>
        </p:nvSpPr>
        <p:spPr>
          <a:xfrm>
            <a:off x="202025" y="3718610"/>
            <a:ext cx="767164" cy="642805"/>
          </a:xfrm>
          <a:prstGeom prst="flowChartOffpage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20"/>
          <p:cNvSpPr txBox="1"/>
          <p:nvPr/>
        </p:nvSpPr>
        <p:spPr>
          <a:xfrm>
            <a:off x="1178278" y="3433039"/>
            <a:ext cx="10618466" cy="9816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just" defTabSz="685800">
              <a:lnSpc>
                <a:spcPct val="130000"/>
              </a:lnSpc>
              <a:defRPr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4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tháo băng gi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cho lá vào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lá trong n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khoång 60 giây (Hình 24.2a).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Flowchart: Off-page Connector 63"/>
          <p:cNvSpPr/>
          <p:nvPr/>
        </p:nvSpPr>
        <p:spPr>
          <a:xfrm>
            <a:off x="203805" y="2122875"/>
            <a:ext cx="767164" cy="642805"/>
          </a:xfrm>
          <a:prstGeom prst="flowChartOffpageConnector">
            <a:avLst/>
          </a:prstGeom>
          <a:solidFill>
            <a:srgbClr val="F8D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owchart: Off-page Connector 63"/>
          <p:cNvSpPr/>
          <p:nvPr/>
        </p:nvSpPr>
        <p:spPr>
          <a:xfrm>
            <a:off x="169486" y="4533078"/>
            <a:ext cx="767164" cy="642805"/>
          </a:xfrm>
          <a:prstGeom prst="flowChartOffpage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owchart: Off-page Connector 63"/>
          <p:cNvSpPr/>
          <p:nvPr/>
        </p:nvSpPr>
        <p:spPr>
          <a:xfrm>
            <a:off x="185673" y="5271735"/>
            <a:ext cx="767164" cy="642805"/>
          </a:xfrm>
          <a:prstGeom prst="flowChartOffpage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owchart: Off-page Connector 63"/>
          <p:cNvSpPr/>
          <p:nvPr/>
        </p:nvSpPr>
        <p:spPr>
          <a:xfrm>
            <a:off x="202025" y="6010392"/>
            <a:ext cx="767164" cy="642805"/>
          </a:xfrm>
          <a:prstGeom prst="flowChartOffpageConnector">
            <a:avLst/>
          </a:prstGeom>
          <a:solidFill>
            <a:srgbClr val="F47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8"/>
          <p:cNvSpPr txBox="1"/>
          <p:nvPr/>
        </p:nvSpPr>
        <p:spPr>
          <a:xfrm>
            <a:off x="1103589" y="4440468"/>
            <a:ext cx="106184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dùng panh 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lá và cho vào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có ch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90º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cách 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ỷ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vài phút (ho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khi 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lá 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màu xanh l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ục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(Hình 24.2b).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9255" y="5307037"/>
            <a:ext cx="6644127" cy="476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17600" marR="1270" indent="-516890" algn="just">
              <a:lnSpc>
                <a:spcPct val="110000"/>
              </a:lnSpc>
              <a:spcBef>
                <a:spcPts val="295"/>
              </a:spcBef>
              <a:spcAft>
                <a:spcPts val="0"/>
              </a:spcAft>
            </a:pPr>
            <a:r>
              <a:rPr lang="en-US" sz="2400" spc="-6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6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vi-VN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  <a:ea typeface="Times New Roman" panose="02020603050405020304" pitchFamily="18" charset="0"/>
              </a:rPr>
              <a:t>lá</a:t>
            </a:r>
            <a:r>
              <a:rPr lang="vi-VN" sz="2400" spc="-65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  <a:ea typeface="Times New Roman" panose="02020603050405020304" pitchFamily="18" charset="0"/>
              </a:rPr>
              <a:t>c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â</a:t>
            </a:r>
            <a:r>
              <a:rPr lang="vi-VN" sz="2400" dirty="0">
                <a:latin typeface="+mj-lt"/>
                <a:ea typeface="Times New Roman" panose="02020603050405020304" pitchFamily="18" charset="0"/>
              </a:rPr>
              <a:t>y</a:t>
            </a:r>
            <a:r>
              <a:rPr lang="vi-VN" sz="2400" spc="-65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  <a:ea typeface="Times New Roman" panose="02020603050405020304" pitchFamily="18" charset="0"/>
              </a:rPr>
              <a:t>trong</a:t>
            </a:r>
            <a:r>
              <a:rPr lang="vi-VN" sz="2400" spc="-65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spc="-6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vi-VN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spc="-6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6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  <a:ea typeface="Times New Roman" panose="02020603050405020304" pitchFamily="18" charset="0"/>
              </a:rPr>
              <a:t>(Hình 24.2c).</a:t>
            </a:r>
            <a:endParaRPr lang="en-US" sz="24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45739" y="5914540"/>
            <a:ext cx="106184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B</a:t>
            </a:r>
            <a:r>
              <a:rPr lang="en-US" sz="2400" dirty="0">
                <a:latin typeface="+mj-lt"/>
              </a:rPr>
              <a:t>ỏ</a:t>
            </a:r>
            <a:r>
              <a:rPr lang="vi-VN" sz="2400" dirty="0">
                <a:latin typeface="+mj-lt"/>
              </a:rPr>
              <a:t> lá cây vào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</a:rPr>
              <a:t>tinh ho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</a:rPr>
              <a:t>petri, 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vi-VN" sz="2400" dirty="0">
                <a:latin typeface="+mj-lt"/>
              </a:rPr>
              <a:t> vào vài gi</a:t>
            </a:r>
            <a:r>
              <a:rPr lang="en-US" sz="2400" dirty="0">
                <a:latin typeface="+mj-lt"/>
              </a:rPr>
              <a:t>ọ</a:t>
            </a:r>
            <a:r>
              <a:rPr lang="vi-VN" sz="2400" dirty="0">
                <a:latin typeface="+mj-lt"/>
              </a:rPr>
              <a:t>t dung 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lang="vi-VN" sz="2400" dirty="0">
                <a:latin typeface="+mj-lt"/>
              </a:rPr>
              <a:t>ch iodine pha loãng (Hình 24.2d). Nh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2400" dirty="0">
                <a:latin typeface="+mj-lt"/>
              </a:rPr>
              <a:t>a lá cây.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/>
      <p:bldP spid="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0"/>
          <p:cNvSpPr txBox="1"/>
          <p:nvPr/>
        </p:nvSpPr>
        <p:spPr>
          <a:xfrm>
            <a:off x="229373" y="139607"/>
            <a:ext cx="459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2000">
              <a:defRPr/>
            </a:pP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8977" y="876033"/>
            <a:ext cx="111705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schemeClr val="accent1">
                    <a:lumMod val="50000"/>
                  </a:schemeClr>
                </a:solidFill>
              </a:rPr>
              <a:t>Xác định có sự tạo thành tinh bột trong quá trình quang hợp ở cây xanh</a:t>
            </a: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ound Same Side Corner Rectangle 154"/>
          <p:cNvSpPr/>
          <p:nvPr/>
        </p:nvSpPr>
        <p:spPr>
          <a:xfrm>
            <a:off x="754576" y="812967"/>
            <a:ext cx="10902248" cy="774283"/>
          </a:xfrm>
          <a:prstGeom prst="round2SameRect">
            <a:avLst/>
          </a:prstGeom>
          <a:noFill/>
          <a:ln w="28575">
            <a:solidFill>
              <a:srgbClr val="29B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105"/>
          <p:cNvSpPr>
            <a:spLocks noEditPoints="1"/>
          </p:cNvSpPr>
          <p:nvPr/>
        </p:nvSpPr>
        <p:spPr bwMode="auto">
          <a:xfrm>
            <a:off x="229373" y="1070658"/>
            <a:ext cx="525203" cy="563800"/>
          </a:xfrm>
          <a:custGeom>
            <a:avLst/>
            <a:gdLst/>
            <a:ahLst/>
            <a:cxnLst>
              <a:cxn ang="0">
                <a:pos x="59" y="63"/>
              </a:cxn>
              <a:cxn ang="0">
                <a:pos x="55" y="61"/>
              </a:cxn>
              <a:cxn ang="0">
                <a:pos x="42" y="48"/>
              </a:cxn>
              <a:cxn ang="0">
                <a:pos x="27" y="53"/>
              </a:cxn>
              <a:cxn ang="0">
                <a:pos x="0" y="26"/>
              </a:cxn>
              <a:cxn ang="0">
                <a:pos x="27" y="0"/>
              </a:cxn>
              <a:cxn ang="0">
                <a:pos x="54" y="26"/>
              </a:cxn>
              <a:cxn ang="0">
                <a:pos x="49" y="41"/>
              </a:cxn>
              <a:cxn ang="0">
                <a:pos x="62" y="54"/>
              </a:cxn>
              <a:cxn ang="0">
                <a:pos x="64" y="58"/>
              </a:cxn>
              <a:cxn ang="0">
                <a:pos x="59" y="63"/>
              </a:cxn>
              <a:cxn ang="0">
                <a:pos x="27" y="9"/>
              </a:cxn>
              <a:cxn ang="0">
                <a:pos x="10" y="26"/>
              </a:cxn>
              <a:cxn ang="0">
                <a:pos x="27" y="43"/>
              </a:cxn>
              <a:cxn ang="0">
                <a:pos x="44" y="26"/>
              </a:cxn>
              <a:cxn ang="0">
                <a:pos x="27" y="9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rgbClr val="29B9A6"/>
          </a:solidFill>
          <a:ln w="9525">
            <a:noFill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264" t="28927" r="11196" b="34872"/>
          <a:stretch>
            <a:fillRect/>
          </a:stretch>
        </p:blipFill>
        <p:spPr>
          <a:xfrm>
            <a:off x="1616765" y="1650316"/>
            <a:ext cx="8468139" cy="5138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25"/>
          <p:cNvSpPr txBox="1"/>
          <p:nvPr/>
        </p:nvSpPr>
        <p:spPr>
          <a:xfrm>
            <a:off x="3874296" y="191055"/>
            <a:ext cx="3924152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i="1" noProof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LUYỆN TẬP</a:t>
            </a:r>
            <a:endParaRPr kumimoji="0" lang="zh-CN" altLang="en-US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8" name="直接连接符 29"/>
          <p:cNvCxnSpPr/>
          <p:nvPr/>
        </p:nvCxnSpPr>
        <p:spPr>
          <a:xfrm>
            <a:off x="141440" y="979939"/>
            <a:ext cx="11894329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48"/>
          <p:cNvSpPr txBox="1"/>
          <p:nvPr/>
        </p:nvSpPr>
        <p:spPr>
          <a:xfrm>
            <a:off x="986031" y="2302688"/>
            <a:ext cx="884166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defTabSz="685800">
              <a:defRPr/>
            </a:pPr>
            <a:r>
              <a:rPr lang="it-IT" sz="3200" dirty="0"/>
              <a:t>Viết và trình bày báo cáo theo mẫu quy định.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2" name="组合 58"/>
          <p:cNvGrpSpPr/>
          <p:nvPr/>
        </p:nvGrpSpPr>
        <p:grpSpPr>
          <a:xfrm rot="11891394">
            <a:off x="8055652" y="3664568"/>
            <a:ext cx="3617254" cy="2454561"/>
            <a:chOff x="912737" y="565770"/>
            <a:chExt cx="3097450" cy="2152130"/>
          </a:xfrm>
        </p:grpSpPr>
        <p:sp>
          <p:nvSpPr>
            <p:cNvPr id="23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5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6" name="等腰三角形 62"/>
            <p:cNvSpPr/>
            <p:nvPr/>
          </p:nvSpPr>
          <p:spPr>
            <a:xfrm rot="1020767">
              <a:off x="1218249" y="749218"/>
              <a:ext cx="945160" cy="814792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7" name="等腰三角形 63"/>
            <p:cNvSpPr/>
            <p:nvPr/>
          </p:nvSpPr>
          <p:spPr>
            <a:xfrm rot="1020767">
              <a:off x="1105528" y="607668"/>
              <a:ext cx="1175902" cy="1013706"/>
            </a:xfrm>
            <a:prstGeom prst="triangle">
              <a:avLst/>
            </a:prstGeom>
            <a:noFill/>
            <a:ln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8" name="椭圆 64"/>
            <p:cNvSpPr/>
            <p:nvPr/>
          </p:nvSpPr>
          <p:spPr>
            <a:xfrm rot="18818926">
              <a:off x="912737" y="1383941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9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0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31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32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34" name="Straight Connector 13"/>
          <p:cNvCxnSpPr/>
          <p:nvPr/>
        </p:nvCxnSpPr>
        <p:spPr>
          <a:xfrm flipH="1">
            <a:off x="379517" y="3455841"/>
            <a:ext cx="6952952" cy="0"/>
          </a:xfrm>
          <a:prstGeom prst="line">
            <a:avLst/>
          </a:prstGeom>
          <a:ln w="19050" cap="sq">
            <a:solidFill>
              <a:srgbClr val="F47264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1587</Words>
  <Application>WPS Presentation</Application>
  <PresentationFormat>Widescreen</PresentationFormat>
  <Paragraphs>101</Paragraphs>
  <Slides>12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2" baseType="lpstr">
      <vt:lpstr>Arial</vt:lpstr>
      <vt:lpstr>SimSun</vt:lpstr>
      <vt:lpstr>Wingdings</vt:lpstr>
      <vt:lpstr>Wingdings 3</vt:lpstr>
      <vt:lpstr>Symbol</vt:lpstr>
      <vt:lpstr>Arial</vt:lpstr>
      <vt:lpstr>굴림체</vt:lpstr>
      <vt:lpstr>Malgun Gothic</vt:lpstr>
      <vt:lpstr>Calibri</vt:lpstr>
      <vt:lpstr>Calibri</vt:lpstr>
      <vt:lpstr>Times New Roman</vt:lpstr>
      <vt:lpstr>Meiryo UI</vt:lpstr>
      <vt:lpstr>Yu Gothic UI</vt:lpstr>
      <vt:lpstr>Microsoft YaHei</vt:lpstr>
      <vt:lpstr>Arial Unicode MS</vt:lpstr>
      <vt:lpstr>Century Gothic</vt:lpstr>
      <vt:lpstr>Tahoma</vt:lpstr>
      <vt:lpstr>Mali Medium</vt:lpstr>
      <vt:lpstr>Mali SemiBold</vt:lpstr>
      <vt:lpstr>Wisp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thu trang trần</cp:lastModifiedBy>
  <cp:revision>98</cp:revision>
  <dcterms:created xsi:type="dcterms:W3CDTF">2021-05-29T13:10:00Z</dcterms:created>
  <dcterms:modified xsi:type="dcterms:W3CDTF">2023-10-03T10:19:01Z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40A64669BA8142D38067415D839B6B3B_12</vt:lpwstr>
  </property>
  <property fmtid="{D5CDD505-2E9C-101B-9397-08002B2CF9AE}" pid="3" name="KSOProductBuildVer">
    <vt:lpwstr>1033-12.2.0.13215</vt:lpwstr>
  </property>
</Properties>
</file>