
<file path=[Content_Types].xml><?xml version="1.0" encoding="utf-8"?>
<Types xmlns="http://schemas.openxmlformats.org/package/2006/content-types">
  <Default Extension="jpeg" ContentType="image/jpeg"/>
  <Default Extension="JPG" ContentType="image/.jpg"/>
  <Default Extension="wav" ContentType="audio/x-wav"/>
  <Default Extension="gif" ContentType="image/gi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75" r:id="rId3"/>
    <p:sldId id="257" r:id="rId4"/>
    <p:sldId id="259" r:id="rId5"/>
    <p:sldId id="467" r:id="rId6"/>
    <p:sldId id="476" r:id="rId7"/>
    <p:sldId id="480" r:id="rId8"/>
    <p:sldId id="471" r:id="rId9"/>
    <p:sldId id="479" r:id="rId10"/>
    <p:sldId id="481" r:id="rId11"/>
    <p:sldId id="482" r:id="rId12"/>
    <p:sldId id="483" r:id="rId13"/>
    <p:sldId id="473" r:id="rId14"/>
    <p:sldId id="472" r:id="rId15"/>
    <p:sldId id="464" r:id="rId16"/>
    <p:sldId id="465" r:id="rId17"/>
    <p:sldId id="466" r:id="rId18"/>
    <p:sldId id="277" r:id="rId19"/>
    <p:sldId id="279" r:id="rId20"/>
    <p:sldId id="484" r:id="rId21"/>
    <p:sldId id="486" r:id="rId22"/>
    <p:sldId id="485"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66FF"/>
    <a:srgbClr val="9900CC"/>
    <a:srgbClr val="FF66FF"/>
    <a:srgbClr val="CC00CC"/>
    <a:srgbClr val="00FFFF"/>
    <a:srgbClr val="CC6600"/>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120" y="-138"/>
      </p:cViewPr>
      <p:guideLst>
        <p:guide orient="horz" pos="2160"/>
        <p:guide pos="38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444406C2-CDAE-48D6-A372-035999F5F9C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F7C69-E913-4812-BEE3-F6B536525A5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44406C2-CDAE-48D6-A372-035999F5F9C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F7C69-E913-4812-BEE3-F6B536525A5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44406C2-CDAE-48D6-A372-035999F5F9C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F7C69-E913-4812-BEE3-F6B536525A5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44406C2-CDAE-48D6-A372-035999F5F9C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F7C69-E913-4812-BEE3-F6B536525A5E}"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44406C2-CDAE-48D6-A372-035999F5F9C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F7C69-E913-4812-BEE3-F6B536525A5E}"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444406C2-CDAE-48D6-A372-035999F5F9C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F7C69-E913-4812-BEE3-F6B536525A5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444406C2-CDAE-48D6-A372-035999F5F9C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EF7C69-E913-4812-BEE3-F6B536525A5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444406C2-CDAE-48D6-A372-035999F5F9C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EF7C69-E913-4812-BEE3-F6B536525A5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406C2-CDAE-48D6-A372-035999F5F9C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EF7C69-E913-4812-BEE3-F6B536525A5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44406C2-CDAE-48D6-A372-035999F5F9C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F7C69-E913-4812-BEE3-F6B536525A5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44406C2-CDAE-48D6-A372-035999F5F9C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F7C69-E913-4812-BEE3-F6B536525A5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406C2-CDAE-48D6-A372-035999F5F9CA}"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F7C69-E913-4812-BEE3-F6B536525A5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 Id="rId3" Type="http://schemas.openxmlformats.org/officeDocument/2006/relationships/image" Target="../media/image3.wmf"/><Relationship Id="rId2" Type="http://schemas.openxmlformats.org/officeDocument/2006/relationships/image" Target="../media/image2.GIF"/><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4.wav"/><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3.wav"/><Relationship Id="rId2" Type="http://schemas.openxmlformats.org/officeDocument/2006/relationships/image" Target="../media/image23.png"/><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5.wav"/><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image" Target="../media/image24.wmf"/></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1.wav"/><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image" Target="../media/image24.wmf"/></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1.wav"/><Relationship Id="rId3"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image" Target="../media/image24.wmf"/></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2.wav"/><Relationship Id="rId2" Type="http://schemas.openxmlformats.org/officeDocument/2006/relationships/image" Target="../media/image25.png"/><Relationship Id="rId1"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3.wav"/><Relationship Id="rId1" Type="http://schemas.openxmlformats.org/officeDocument/2006/relationships/image" Target="../media/image24.w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2.wav"/></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3.wav"/></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2.wav"/></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9.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3.wav"/><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2.wav"/><Relationship Id="rId2" Type="http://schemas.openxmlformats.org/officeDocument/2006/relationships/image" Target="../media/image16.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3.wav"/><Relationship Id="rId2" Type="http://schemas.openxmlformats.org/officeDocument/2006/relationships/image" Target="../media/image17.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a:br>
            <a:endParaRPr lang="en-US"/>
          </a:p>
        </p:txBody>
      </p:sp>
      <p:sp>
        <p:nvSpPr>
          <p:cNvPr id="3" name="Content Placeholder 2"/>
          <p:cNvSpPr>
            <a:spLocks noGrp="1"/>
          </p:cNvSpPr>
          <p:nvPr>
            <p:ph idx="1"/>
          </p:nvPr>
        </p:nvSpPr>
        <p:spPr/>
        <p:txBody>
          <a:bodyPr/>
          <a:lstStyle/>
          <a:p>
            <a:endParaRPr lang="en-US" dirty="0"/>
          </a:p>
          <a:p>
            <a:endParaRPr lang="en-US" dirty="0"/>
          </a:p>
        </p:txBody>
      </p:sp>
      <p:pic>
        <p:nvPicPr>
          <p:cNvPr id="4" name="Picture 11" descr="909398Barres_etoiles__14_"/>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909398Barres_etoiles__14_"/>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243840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909398Barres_etoiles__14_"/>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731520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909398Barres_etoiles__14_"/>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975360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909398Barres_etoiles__14_"/>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4880077"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50272Barres_divers__30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87523" y="6019801"/>
            <a:ext cx="2384323" cy="6117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50272Barres_divers__30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73835" y="6019802"/>
            <a:ext cx="2384323" cy="6117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50272Barres_divers__30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25383" y="6019799"/>
            <a:ext cx="2384323" cy="61176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descr="bs0055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946" y="1032725"/>
            <a:ext cx="190245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15"/>
          <p:cNvGrpSpPr/>
          <p:nvPr/>
        </p:nvGrpSpPr>
        <p:grpSpPr bwMode="auto">
          <a:xfrm rot="5400000">
            <a:off x="317500" y="4584700"/>
            <a:ext cx="1905000" cy="2336800"/>
            <a:chOff x="4464" y="3072"/>
            <a:chExt cx="1200" cy="1104"/>
          </a:xfrm>
        </p:grpSpPr>
        <p:sp>
          <p:nvSpPr>
            <p:cNvPr id="31" name="Line 16"/>
            <p:cNvSpPr>
              <a:spLocks noChangeShapeType="1"/>
            </p:cNvSpPr>
            <p:nvPr/>
          </p:nvSpPr>
          <p:spPr bwMode="auto">
            <a:xfrm flipV="1">
              <a:off x="4560" y="3984"/>
              <a:ext cx="1056"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17"/>
            <p:cNvSpPr>
              <a:spLocks noChangeShapeType="1"/>
            </p:cNvSpPr>
            <p:nvPr/>
          </p:nvSpPr>
          <p:spPr bwMode="auto">
            <a:xfrm flipH="1">
              <a:off x="5472" y="3168"/>
              <a:ext cx="0" cy="96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18"/>
            <p:cNvSpPr>
              <a:spLocks noChangeShapeType="1"/>
            </p:cNvSpPr>
            <p:nvPr/>
          </p:nvSpPr>
          <p:spPr bwMode="auto">
            <a:xfrm flipV="1">
              <a:off x="4464" y="4080"/>
              <a:ext cx="1200"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9"/>
            <p:cNvSpPr>
              <a:spLocks noChangeShapeType="1"/>
            </p:cNvSpPr>
            <p:nvPr/>
          </p:nvSpPr>
          <p:spPr bwMode="auto">
            <a:xfrm>
              <a:off x="5568" y="3072"/>
              <a:ext cx="0" cy="1104"/>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 name="Group 9"/>
          <p:cNvGrpSpPr/>
          <p:nvPr/>
        </p:nvGrpSpPr>
        <p:grpSpPr bwMode="auto">
          <a:xfrm>
            <a:off x="9448800" y="4876800"/>
            <a:ext cx="2540000" cy="1752600"/>
            <a:chOff x="4464" y="3072"/>
            <a:chExt cx="1200" cy="1104"/>
          </a:xfrm>
        </p:grpSpPr>
        <p:sp>
          <p:nvSpPr>
            <p:cNvPr id="36" name="Line 10"/>
            <p:cNvSpPr>
              <a:spLocks noChangeShapeType="1"/>
            </p:cNvSpPr>
            <p:nvPr/>
          </p:nvSpPr>
          <p:spPr bwMode="auto">
            <a:xfrm flipV="1">
              <a:off x="4560" y="3984"/>
              <a:ext cx="1056"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1"/>
            <p:cNvSpPr>
              <a:spLocks noChangeShapeType="1"/>
            </p:cNvSpPr>
            <p:nvPr/>
          </p:nvSpPr>
          <p:spPr bwMode="auto">
            <a:xfrm flipH="1">
              <a:off x="5472" y="3168"/>
              <a:ext cx="0" cy="96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2"/>
            <p:cNvSpPr>
              <a:spLocks noChangeShapeType="1"/>
            </p:cNvSpPr>
            <p:nvPr/>
          </p:nvSpPr>
          <p:spPr bwMode="auto">
            <a:xfrm flipV="1">
              <a:off x="4464" y="4080"/>
              <a:ext cx="1200"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13"/>
            <p:cNvSpPr>
              <a:spLocks noChangeShapeType="1"/>
            </p:cNvSpPr>
            <p:nvPr/>
          </p:nvSpPr>
          <p:spPr bwMode="auto">
            <a:xfrm>
              <a:off x="5568" y="3072"/>
              <a:ext cx="0" cy="1104"/>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0" name="Picture 14" descr="FLY-AGARI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2800" y="5486400"/>
            <a:ext cx="101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WordArt 23"/>
          <p:cNvSpPr>
            <a:spLocks noChangeArrowheads="1" noChangeShapeType="1" noTextEdit="1"/>
          </p:cNvSpPr>
          <p:nvPr/>
        </p:nvSpPr>
        <p:spPr bwMode="auto">
          <a:xfrm>
            <a:off x="1438137" y="1964723"/>
            <a:ext cx="9676020" cy="3249419"/>
          </a:xfrm>
          <a:prstGeom prst="rect">
            <a:avLst/>
          </a:prstGeom>
        </p:spPr>
        <p:txBody>
          <a:bodyPr wrap="none" lIns="121917" tIns="60958" rIns="121917" bIns="60958" fromWordArt="1">
            <a:prstTxWarp prst="textDeflate">
              <a:avLst>
                <a:gd name="adj" fmla="val 23491"/>
              </a:avLst>
            </a:prstTxWarp>
          </a:bodyPr>
          <a:lstStyle/>
          <a:p>
            <a:pPr algn="ctr"/>
            <a:r>
              <a:rPr lang="en-US" b="1" kern="10" dirty="0" smtClean="0">
                <a:ln w="9525">
                  <a:solidFill>
                    <a:srgbClr val="FFFF00"/>
                  </a:solidFill>
                  <a:round/>
                </a:ln>
                <a:solidFill>
                  <a:srgbClr val="FF0000"/>
                </a:solidFill>
                <a:cs typeface="Times New Roman" panose="02020603050405020304" pitchFamily="18" charset="0"/>
              </a:rPr>
              <a:t>CHÀO </a:t>
            </a:r>
            <a:r>
              <a:rPr lang="en-US" b="1" kern="10" dirty="0">
                <a:ln w="9525">
                  <a:solidFill>
                    <a:srgbClr val="FFFF00"/>
                  </a:solidFill>
                  <a:round/>
                </a:ln>
                <a:solidFill>
                  <a:srgbClr val="FF0000"/>
                </a:solidFill>
                <a:cs typeface="Times New Roman" panose="02020603050405020304" pitchFamily="18" charset="0"/>
              </a:rPr>
              <a:t>MỪNG </a:t>
            </a:r>
            <a:r>
              <a:rPr lang="en-US" b="1" kern="10" dirty="0" smtClean="0">
                <a:ln w="9525">
                  <a:solidFill>
                    <a:srgbClr val="FFFF00"/>
                  </a:solidFill>
                  <a:round/>
                </a:ln>
                <a:solidFill>
                  <a:srgbClr val="FF0000"/>
                </a:solidFill>
                <a:cs typeface="Times New Roman" panose="02020603050405020304" pitchFamily="18" charset="0"/>
              </a:rPr>
              <a:t>CÁC EM ĐẾN VỚI BUỔI HỌC TRỰC TUYẾN</a:t>
            </a:r>
            <a:endParaRPr lang="en-US" b="1" kern="10" dirty="0">
              <a:ln w="9525">
                <a:solidFill>
                  <a:srgbClr val="FFFF00"/>
                </a:solidFill>
                <a:round/>
              </a:ln>
              <a:solidFill>
                <a:srgbClr val="FF0000"/>
              </a:solidFill>
              <a:cs typeface="Times New Roman" panose="02020603050405020304" pitchFamily="18" charset="0"/>
            </a:endParaRPr>
          </a:p>
          <a:p>
            <a:pPr algn="ctr"/>
            <a:endParaRPr lang="en-US" b="1" kern="10" dirty="0">
              <a:ln w="9525">
                <a:solidFill>
                  <a:srgbClr val="FFFF00"/>
                </a:solidFill>
                <a:round/>
              </a:ln>
              <a:solidFill>
                <a:srgbClr val="FF0000"/>
              </a:solidFill>
              <a:cs typeface="Times New Roman" panose="02020603050405020304" pitchFamily="18" charset="0"/>
            </a:endParaRPr>
          </a:p>
        </p:txBody>
      </p:sp>
      <p:sp>
        <p:nvSpPr>
          <p:cNvPr id="45" name="WordArt 25"/>
          <p:cNvSpPr>
            <a:spLocks noChangeArrowheads="1" noChangeShapeType="1" noTextEdit="1"/>
          </p:cNvSpPr>
          <p:nvPr/>
        </p:nvSpPr>
        <p:spPr bwMode="auto">
          <a:xfrm>
            <a:off x="3059788" y="3833206"/>
            <a:ext cx="6212417" cy="827087"/>
          </a:xfrm>
          <a:prstGeom prst="rect">
            <a:avLst/>
          </a:prstGeom>
        </p:spPr>
        <p:txBody>
          <a:bodyPr wrap="none" lIns="121917" tIns="60958" rIns="121917" bIns="60958" fromWordArt="1">
            <a:prstTxWarp prst="textPlain">
              <a:avLst>
                <a:gd name="adj" fmla="val 50000"/>
              </a:avLst>
            </a:prstTxWarp>
          </a:bodyPr>
          <a:lstStyle/>
          <a:p>
            <a:pPr algn="ctr"/>
            <a:r>
              <a:rPr lang="en-US" kern="10" smtClean="0">
                <a:ln w="9525">
                  <a:solidFill>
                    <a:srgbClr val="FFFF00"/>
                  </a:solidFill>
                  <a:round/>
                </a:ln>
                <a:solidFill>
                  <a:srgbClr val="000080"/>
                </a:solidFill>
                <a:effectLst>
                  <a:outerShdw dist="107763" dir="18900000" algn="ctr" rotWithShape="0">
                    <a:srgbClr val="868686">
                      <a:alpha val="50000"/>
                    </a:srgbClr>
                  </a:outerShdw>
                </a:effectLst>
                <a:latin typeface="Times" pitchFamily="18" charset="0"/>
                <a:cs typeface="Times" pitchFamily="18" charset="0"/>
              </a:rPr>
              <a:t>KHOA HỌC TỰ NHIÊN - KHỐI 7</a:t>
            </a:r>
            <a:endParaRPr lang="en-US" kern="10" dirty="0">
              <a:ln w="9525">
                <a:solidFill>
                  <a:srgbClr val="FFFF00"/>
                </a:solidFill>
                <a:round/>
              </a:ln>
              <a:solidFill>
                <a:srgbClr val="000080"/>
              </a:solidFill>
              <a:effectLst>
                <a:outerShdw dist="107763" dir="18900000" algn="ctr" rotWithShape="0">
                  <a:srgbClr val="868686">
                    <a:alpha val="50000"/>
                  </a:srgbClr>
                </a:outerShdw>
              </a:effectLst>
              <a:latin typeface="Times" pitchFamily="18" charset="0"/>
              <a:cs typeface="Times" pitchFamily="18" charset="0"/>
            </a:endParaRPr>
          </a:p>
        </p:txBody>
      </p:sp>
      <p:pic>
        <p:nvPicPr>
          <p:cNvPr id="43" name="Picture 42" descr="ag0021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518479">
            <a:off x="10484908" y="5500688"/>
            <a:ext cx="975784"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WordArt 25"/>
          <p:cNvSpPr>
            <a:spLocks noChangeArrowheads="1" noChangeShapeType="1" noTextEdit="1"/>
          </p:cNvSpPr>
          <p:nvPr/>
        </p:nvSpPr>
        <p:spPr bwMode="auto">
          <a:xfrm>
            <a:off x="2002972" y="4746166"/>
            <a:ext cx="8969828" cy="1229858"/>
          </a:xfrm>
          <a:prstGeom prst="rect">
            <a:avLst/>
          </a:prstGeom>
        </p:spPr>
        <p:txBody>
          <a:bodyPr wrap="none" lIns="121917" tIns="60958" rIns="121917" bIns="60958" fromWordArt="1">
            <a:prstTxWarp prst="textPlain">
              <a:avLst>
                <a:gd name="adj" fmla="val 50000"/>
              </a:avLst>
            </a:prstTxWarp>
          </a:bodyPr>
          <a:lstStyle/>
          <a:p>
            <a:pPr algn="ctr"/>
            <a:r>
              <a:rPr lang="en-US" b="1" kern="1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CHỦ ĐỀ 7: TRAO ĐỔI CHẤT VÀ CHUYỂN HÓA NĂNG LƯỢNG</a:t>
            </a:r>
            <a:endParaRPr lang="en-US" b="1" kern="1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a:p>
            <a:pPr algn="ctr"/>
            <a:r>
              <a:rPr lang="en-US" b="1" kern="1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Ở SINH VẬT</a:t>
            </a:r>
            <a:endParaRPr lang="en-US"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1000" fill="hold"/>
                                        <p:tgtEl>
                                          <p:spTgt spid="45"/>
                                        </p:tgtEl>
                                        <p:attrNameLst>
                                          <p:attrName>ppt_x</p:attrName>
                                        </p:attrNameLst>
                                      </p:cBhvr>
                                      <p:tavLst>
                                        <p:tav tm="0">
                                          <p:val>
                                            <p:strVal val="#ppt_x-.2"/>
                                          </p:val>
                                        </p:tav>
                                        <p:tav tm="100000">
                                          <p:val>
                                            <p:strVal val="#ppt_x"/>
                                          </p:val>
                                        </p:tav>
                                      </p:tavLst>
                                    </p:anim>
                                    <p:anim calcmode="lin" valueType="num">
                                      <p:cBhvr>
                                        <p:cTn id="13"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5"/>
                                        </p:tgtEl>
                                      </p:cBhvr>
                                    </p:animEffect>
                                  </p:childTnLst>
                                </p:cTn>
                              </p:par>
                              <p:par>
                                <p:cTn id="15" presetID="2" presetClass="entr" presetSubtype="4"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1000" fill="hold"/>
                                        <p:tgtEl>
                                          <p:spTgt spid="41"/>
                                        </p:tgtEl>
                                        <p:attrNameLst>
                                          <p:attrName>ppt_x</p:attrName>
                                        </p:attrNameLst>
                                      </p:cBhvr>
                                      <p:tavLst>
                                        <p:tav tm="0">
                                          <p:val>
                                            <p:strVal val="#ppt_x-.2"/>
                                          </p:val>
                                        </p:tav>
                                        <p:tav tm="100000">
                                          <p:val>
                                            <p:strVal val="#ppt_x"/>
                                          </p:val>
                                        </p:tav>
                                      </p:tavLst>
                                    </p:anim>
                                    <p:anim calcmode="lin" valueType="num">
                                      <p:cBhvr>
                                        <p:cTn id="24"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endParaRPr lang="en-US" sz="3200" dirty="0">
              <a:solidFill>
                <a:schemeClr val="bg1"/>
              </a:solidFill>
            </a:endParaRP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B/ </a:t>
            </a:r>
            <a:r>
              <a:rPr lang="en-US" sz="3200" b="1" smtClean="0">
                <a:solidFill>
                  <a:srgbClr val="FF0000"/>
                </a:solidFill>
                <a:latin typeface="Times New Roman" panose="02020603050405020304" pitchFamily="18" charset="0"/>
                <a:cs typeface="Times New Roman" panose="02020603050405020304" pitchFamily="18" charset="0"/>
              </a:rPr>
              <a:t>HÌNH THÀNH KIẾN THỨC</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1/ Khái niệm trao đổi chất và chuyển hóa năng lượng ở cơ thể sinh vật</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09684" y="1706793"/>
            <a:ext cx="8202988" cy="584775"/>
          </a:xfrm>
          <a:prstGeom prst="rect">
            <a:avLst/>
          </a:prstGeom>
          <a:noFill/>
        </p:spPr>
        <p:txBody>
          <a:bodyPr wrap="square" rtlCol="0">
            <a:spAutoFit/>
          </a:bodyPr>
          <a:lstStyle/>
          <a:p>
            <a:r>
              <a:rPr lang="en-US" sz="3200" b="1" smtClean="0">
                <a:solidFill>
                  <a:srgbClr val="006600"/>
                </a:solidFill>
                <a:latin typeface="Times New Roman" panose="02020603050405020304" pitchFamily="18" charset="0"/>
                <a:cs typeface="Times New Roman" panose="02020603050405020304" pitchFamily="18" charset="0"/>
              </a:rPr>
              <a:t>* Khái niệm chuyển hóa năng lượng:</a:t>
            </a:r>
            <a:endParaRPr lang="en-US" sz="3200" b="1">
              <a:solidFill>
                <a:srgbClr val="0066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389120" y="2558860"/>
            <a:ext cx="7666892" cy="3662541"/>
          </a:xfrm>
          <a:prstGeom prst="rect">
            <a:avLst/>
          </a:prstGeom>
          <a:noFill/>
        </p:spPr>
        <p:txBody>
          <a:bodyPr wrap="square" rtlCol="0">
            <a:spAutoFit/>
          </a:bodyPr>
          <a:lstStyle/>
          <a:p>
            <a:pPr>
              <a:spcBef>
                <a:spcPts val="600"/>
              </a:spcBef>
              <a:spcAft>
                <a:spcPts val="600"/>
              </a:spcAft>
            </a:pPr>
            <a:r>
              <a:rPr lang="en-US" sz="3200">
                <a:latin typeface="Times New Roman" panose="02020603050405020304" pitchFamily="18" charset="0"/>
                <a:cs typeface="Times New Roman" panose="02020603050405020304" pitchFamily="18" charset="0"/>
              </a:rPr>
              <a:t>4/ Chuyển hoá năng lượng là sự biến đổi năng lượng từ dạng này sang dạng khác.</a:t>
            </a:r>
            <a:endParaRPr lang="en-US" sz="3200">
              <a:latin typeface="Times New Roman" panose="02020603050405020304" pitchFamily="18" charset="0"/>
              <a:cs typeface="Times New Roman" panose="02020603050405020304" pitchFamily="18" charset="0"/>
            </a:endParaRPr>
          </a:p>
          <a:p>
            <a:pPr>
              <a:spcBef>
                <a:spcPts val="600"/>
              </a:spcBef>
              <a:spcAft>
                <a:spcPts val="600"/>
              </a:spcAft>
            </a:pPr>
            <a:r>
              <a:rPr lang="en-US" sz="3200">
                <a:latin typeface="Times New Roman" panose="02020603050405020304" pitchFamily="18" charset="0"/>
                <a:cs typeface="Times New Roman" panose="02020603050405020304" pitchFamily="18" charset="0"/>
              </a:rPr>
              <a:t>5/ a/ Quang năng -&gt; Hoá năng: (trong cơ thể).</a:t>
            </a:r>
            <a:endParaRPr lang="en-US" sz="3200">
              <a:latin typeface="Times New Roman" panose="02020603050405020304" pitchFamily="18" charset="0"/>
              <a:cs typeface="Times New Roman" panose="02020603050405020304" pitchFamily="18" charset="0"/>
            </a:endParaRPr>
          </a:p>
          <a:p>
            <a:pPr>
              <a:spcBef>
                <a:spcPts val="600"/>
              </a:spcBef>
              <a:spcAft>
                <a:spcPts val="600"/>
              </a:spcAft>
            </a:pPr>
            <a:r>
              <a:rPr lang="en-US" sz="3200">
                <a:latin typeface="Times New Roman" panose="02020603050405020304" pitchFamily="18" charset="0"/>
                <a:cs typeface="Times New Roman" panose="02020603050405020304" pitchFamily="18" charset="0"/>
              </a:rPr>
              <a:t>    b/ Điện năng -&gt; Nhiệt năng: (ngoài cơ thể).</a:t>
            </a:r>
            <a:endParaRPr lang="en-US" sz="3200">
              <a:latin typeface="Times New Roman" panose="02020603050405020304" pitchFamily="18" charset="0"/>
              <a:cs typeface="Times New Roman" panose="02020603050405020304" pitchFamily="18" charset="0"/>
            </a:endParaRPr>
          </a:p>
          <a:p>
            <a:pPr>
              <a:spcBef>
                <a:spcPts val="600"/>
              </a:spcBef>
              <a:spcAft>
                <a:spcPts val="600"/>
              </a:spcAft>
            </a:pPr>
            <a:r>
              <a:rPr lang="en-US" sz="3200">
                <a:latin typeface="Times New Roman" panose="02020603050405020304" pitchFamily="18" charset="0"/>
                <a:cs typeface="Times New Roman" panose="02020603050405020304" pitchFamily="18" charset="0"/>
              </a:rPr>
              <a:t>    c/ Hoá năng -&gt; Nhiệt năng: (trong cơ thể).</a:t>
            </a:r>
            <a:endParaRPr lang="en-US" sz="3200">
              <a:latin typeface="Times New Roman" panose="02020603050405020304" pitchFamily="18" charset="0"/>
              <a:cs typeface="Times New Roman" panose="02020603050405020304" pitchFamily="18" charset="0"/>
            </a:endParaRPr>
          </a:p>
          <a:p>
            <a:pPr>
              <a:spcBef>
                <a:spcPts val="600"/>
              </a:spcBef>
              <a:spcAft>
                <a:spcPts val="600"/>
              </a:spcAft>
            </a:pPr>
            <a:r>
              <a:rPr lang="en-US" sz="3200">
                <a:latin typeface="Times New Roman" panose="02020603050405020304" pitchFamily="18" charset="0"/>
                <a:cs typeface="Times New Roman" panose="02020603050405020304" pitchFamily="18" charset="0"/>
              </a:rPr>
              <a:t>    d/ Điện năng -&gt; Cơ năng: (ngoài cơ thể).</a:t>
            </a:r>
            <a:endParaRPr lang="en-US" sz="3200">
              <a:latin typeface="Times New Roman" panose="02020603050405020304" pitchFamily="18" charset="0"/>
              <a:cs typeface="Times New Roman" panose="02020603050405020304" pitchFamily="18" charset="0"/>
            </a:endParaRPr>
          </a:p>
        </p:txBody>
      </p:sp>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4079" y="2302361"/>
            <a:ext cx="4062500" cy="207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91320" y="3000182"/>
            <a:ext cx="7259437" cy="2215991"/>
          </a:xfrm>
          <a:prstGeom prst="rect">
            <a:avLst/>
          </a:prstGeom>
        </p:spPr>
        <p:txBody>
          <a:bodyPr wrap="square">
            <a:spAutoFit/>
          </a:bodyPr>
          <a:lstStyle/>
          <a:p>
            <a:pPr>
              <a:spcBef>
                <a:spcPts val="600"/>
              </a:spcBef>
              <a:spcAft>
                <a:spcPts val="600"/>
              </a:spcAft>
            </a:pP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Chuyển hoá năng lượng là sự biến đổi năng lượng từ dạng này sang dạng khác.</a:t>
            </a:r>
            <a:endParaRPr lang="en-US" sz="3200">
              <a:latin typeface="Times New Roman" panose="02020603050405020304" pitchFamily="18" charset="0"/>
              <a:cs typeface="Times New Roman" panose="02020603050405020304" pitchFamily="18" charset="0"/>
            </a:endParaRPr>
          </a:p>
          <a:p>
            <a:pPr>
              <a:spcBef>
                <a:spcPts val="600"/>
              </a:spcBef>
              <a:spcAft>
                <a:spcPts val="600"/>
              </a:spcAft>
            </a:pPr>
            <a:r>
              <a:rPr lang="en-US" sz="3200">
                <a:latin typeface="Times New Roman" panose="02020603050405020304" pitchFamily="18" charset="0"/>
                <a:cs typeface="Times New Roman" panose="02020603050405020304" pitchFamily="18" charset="0"/>
              </a:rPr>
              <a:t>+ Quá trình trao đổi chất luôn đi kèm với chuyển hóa năng lượng.</a:t>
            </a:r>
            <a:endParaRPr lang="en-US" sz="3200">
              <a:latin typeface="Times New Roman" panose="02020603050405020304" pitchFamily="18" charset="0"/>
              <a:cs typeface="Times New Roman" panose="02020603050405020304" pitchFamily="18" charset="0"/>
            </a:endParaRP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2423" y="2254987"/>
            <a:ext cx="822297" cy="7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078" y="4488604"/>
            <a:ext cx="442912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sndAc>
      <p:stSnd>
        <p:snd r:embed="rId4"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 calcmode="lin" valueType="num">
                                      <p:cBhvr>
                                        <p:cTn id="28"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 calcmode="lin" valueType="num">
                                      <p:cBhvr>
                                        <p:cTn id="35"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0" nodeType="clickEffect">
                                  <p:stCondLst>
                                    <p:cond delay="0"/>
                                  </p:stCondLst>
                                  <p:childTnLst>
                                    <p:anim calcmode="lin" valueType="num">
                                      <p:cBhvr additive="base">
                                        <p:cTn id="47" dur="500"/>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8" dur="500"/>
                                        <p:tgtEl>
                                          <p:spTgt spid="13">
                                            <p:txEl>
                                              <p:pRg st="0" end="0"/>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13">
                                            <p:txEl>
                                              <p:pRg st="0" end="0"/>
                                            </p:txEl>
                                          </p:spTgt>
                                        </p:tgtEl>
                                        <p:attrNameLst>
                                          <p:attrName>style.visibility</p:attrName>
                                        </p:attrNameLst>
                                      </p:cBhvr>
                                      <p:to>
                                        <p:strVal val="hidden"/>
                                      </p:to>
                                    </p:set>
                                  </p:childTnLst>
                                </p:cTn>
                              </p:par>
                              <p:par>
                                <p:cTn id="50" presetID="2" presetClass="exit" presetSubtype="4" fill="hold" grpId="0" nodeType="withEffect">
                                  <p:stCondLst>
                                    <p:cond delay="0"/>
                                  </p:stCondLst>
                                  <p:childTnLst>
                                    <p:anim calcmode="lin" valueType="num">
                                      <p:cBhvr additive="base">
                                        <p:cTn id="51" dur="500"/>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2" dur="500"/>
                                        <p:tgtEl>
                                          <p:spTgt spid="13">
                                            <p:txEl>
                                              <p:pRg st="1" end="1"/>
                                            </p:txEl>
                                          </p:spTgt>
                                        </p:tgtEl>
                                        <p:attrNameLst>
                                          <p:attrName>ppt_y</p:attrName>
                                        </p:attrNameLst>
                                      </p:cBhvr>
                                      <p:tavLst>
                                        <p:tav tm="0">
                                          <p:val>
                                            <p:strVal val="ppt_y"/>
                                          </p:val>
                                        </p:tav>
                                        <p:tav tm="100000">
                                          <p:val>
                                            <p:strVal val="1+ppt_h/2"/>
                                          </p:val>
                                        </p:tav>
                                      </p:tavLst>
                                    </p:anim>
                                    <p:set>
                                      <p:cBhvr>
                                        <p:cTn id="53" dur="1" fill="hold">
                                          <p:stCondLst>
                                            <p:cond delay="499"/>
                                          </p:stCondLst>
                                        </p:cTn>
                                        <p:tgtEl>
                                          <p:spTgt spid="13">
                                            <p:txEl>
                                              <p:pRg st="1" end="1"/>
                                            </p:txEl>
                                          </p:spTgt>
                                        </p:tgtEl>
                                        <p:attrNameLst>
                                          <p:attrName>style.visibility</p:attrName>
                                        </p:attrNameLst>
                                      </p:cBhvr>
                                      <p:to>
                                        <p:strVal val="hidden"/>
                                      </p:to>
                                    </p:set>
                                  </p:childTnLst>
                                </p:cTn>
                              </p:par>
                              <p:par>
                                <p:cTn id="54" presetID="2" presetClass="exit" presetSubtype="4" fill="hold" grpId="0" nodeType="withEffect">
                                  <p:stCondLst>
                                    <p:cond delay="0"/>
                                  </p:stCondLst>
                                  <p:childTnLst>
                                    <p:anim calcmode="lin" valueType="num">
                                      <p:cBhvr additive="base">
                                        <p:cTn id="55" dur="500"/>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56" dur="500"/>
                                        <p:tgtEl>
                                          <p:spTgt spid="13">
                                            <p:txEl>
                                              <p:pRg st="2" end="2"/>
                                            </p:txEl>
                                          </p:spTgt>
                                        </p:tgtEl>
                                        <p:attrNameLst>
                                          <p:attrName>ppt_y</p:attrName>
                                        </p:attrNameLst>
                                      </p:cBhvr>
                                      <p:tavLst>
                                        <p:tav tm="0">
                                          <p:val>
                                            <p:strVal val="ppt_y"/>
                                          </p:val>
                                        </p:tav>
                                        <p:tav tm="100000">
                                          <p:val>
                                            <p:strVal val="1+ppt_h/2"/>
                                          </p:val>
                                        </p:tav>
                                      </p:tavLst>
                                    </p:anim>
                                    <p:set>
                                      <p:cBhvr>
                                        <p:cTn id="57" dur="1" fill="hold">
                                          <p:stCondLst>
                                            <p:cond delay="499"/>
                                          </p:stCondLst>
                                        </p:cTn>
                                        <p:tgtEl>
                                          <p:spTgt spid="13">
                                            <p:txEl>
                                              <p:pRg st="2" end="2"/>
                                            </p:txEl>
                                          </p:spTgt>
                                        </p:tgtEl>
                                        <p:attrNameLst>
                                          <p:attrName>style.visibility</p:attrName>
                                        </p:attrNameLst>
                                      </p:cBhvr>
                                      <p:to>
                                        <p:strVal val="hidden"/>
                                      </p:to>
                                    </p:set>
                                  </p:childTnLst>
                                </p:cTn>
                              </p:par>
                              <p:par>
                                <p:cTn id="58" presetID="2" presetClass="exit" presetSubtype="4" fill="hold" grpId="0" nodeType="withEffect">
                                  <p:stCondLst>
                                    <p:cond delay="0"/>
                                  </p:stCondLst>
                                  <p:childTnLst>
                                    <p:anim calcmode="lin" valueType="num">
                                      <p:cBhvr additive="base">
                                        <p:cTn id="59" dur="500"/>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60" dur="500"/>
                                        <p:tgtEl>
                                          <p:spTgt spid="13">
                                            <p:txEl>
                                              <p:pRg st="3" end="3"/>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13">
                                            <p:txEl>
                                              <p:pRg st="3" end="3"/>
                                            </p:txEl>
                                          </p:spTgt>
                                        </p:tgtEl>
                                        <p:attrNameLst>
                                          <p:attrName>style.visibility</p:attrName>
                                        </p:attrNameLst>
                                      </p:cBhvr>
                                      <p:to>
                                        <p:strVal val="hidden"/>
                                      </p:to>
                                    </p:set>
                                  </p:childTnLst>
                                </p:cTn>
                              </p:par>
                              <p:par>
                                <p:cTn id="62" presetID="2" presetClass="exit" presetSubtype="4" fill="hold" grpId="0" nodeType="withEffect">
                                  <p:stCondLst>
                                    <p:cond delay="0"/>
                                  </p:stCondLst>
                                  <p:childTnLst>
                                    <p:anim calcmode="lin" valueType="num">
                                      <p:cBhvr additive="base">
                                        <p:cTn id="63" dur="500"/>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64" dur="500"/>
                                        <p:tgtEl>
                                          <p:spTgt spid="13">
                                            <p:txEl>
                                              <p:pRg st="4" end="4"/>
                                            </p:txEl>
                                          </p:spTgt>
                                        </p:tgtEl>
                                        <p:attrNameLst>
                                          <p:attrName>ppt_y</p:attrName>
                                        </p:attrNameLst>
                                      </p:cBhvr>
                                      <p:tavLst>
                                        <p:tav tm="0">
                                          <p:val>
                                            <p:strVal val="ppt_y"/>
                                          </p:val>
                                        </p:tav>
                                        <p:tav tm="100000">
                                          <p:val>
                                            <p:strVal val="1+ppt_h/2"/>
                                          </p:val>
                                        </p:tav>
                                      </p:tavLst>
                                    </p:anim>
                                    <p:set>
                                      <p:cBhvr>
                                        <p:cTn id="65" dur="1" fill="hold">
                                          <p:stCondLst>
                                            <p:cond delay="499"/>
                                          </p:stCondLst>
                                        </p:cTn>
                                        <p:tgtEl>
                                          <p:spTgt spid="13">
                                            <p:txEl>
                                              <p:pRg st="4" end="4"/>
                                            </p:txEl>
                                          </p:spTgt>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ppt_x"/>
                                          </p:val>
                                        </p:tav>
                                        <p:tav tm="100000">
                                          <p:val>
                                            <p:strVal val="#ppt_x"/>
                                          </p:val>
                                        </p:tav>
                                      </p:tavLst>
                                    </p:anim>
                                    <p:anim calcmode="lin" valueType="num">
                                      <p:cBhvr additive="base">
                                        <p:cTn id="7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 calcmode="lin" valueType="num">
                                      <p:cBhvr additive="base">
                                        <p:cTn id="76" dur="500" fill="hold"/>
                                        <p:tgtEl>
                                          <p:spTgt spid="3"/>
                                        </p:tgtEl>
                                        <p:attrNameLst>
                                          <p:attrName>ppt_x</p:attrName>
                                        </p:attrNameLst>
                                      </p:cBhvr>
                                      <p:tavLst>
                                        <p:tav tm="0">
                                          <p:val>
                                            <p:strVal val="#ppt_x"/>
                                          </p:val>
                                        </p:tav>
                                        <p:tav tm="100000">
                                          <p:val>
                                            <p:strVal val="#ppt_x"/>
                                          </p:val>
                                        </p:tav>
                                      </p:tavLst>
                                    </p:anim>
                                    <p:anim calcmode="lin" valueType="num">
                                      <p:cBhvr additive="base">
                                        <p:cTn id="7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B/ </a:t>
            </a:r>
            <a:r>
              <a:rPr lang="en-US" sz="3200" b="1" smtClean="0">
                <a:solidFill>
                  <a:srgbClr val="FF0000"/>
                </a:solidFill>
                <a:latin typeface="Times New Roman" panose="02020603050405020304" pitchFamily="18" charset="0"/>
                <a:cs typeface="Times New Roman" panose="02020603050405020304" pitchFamily="18" charset="0"/>
              </a:rPr>
              <a:t>HÌNH THÀNH KIẾN THỨC</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002060"/>
                </a:solidFill>
                <a:latin typeface="Times New Roman" panose="02020603050405020304" pitchFamily="18" charset="0"/>
                <a:cs typeface="Times New Roman" panose="02020603050405020304" pitchFamily="18" charset="0"/>
              </a:rPr>
              <a:t>2/ Vai trò của trao đổi chất và chuyển hóa năng lượng ở cơ thể sinh vật</a:t>
            </a:r>
            <a:endParaRPr lang="en-US" sz="3200" b="1">
              <a:solidFill>
                <a:srgbClr val="002060"/>
              </a:solidFill>
              <a:latin typeface="Times New Roman" panose="02020603050405020304" pitchFamily="18" charset="0"/>
              <a:cs typeface="Times New Roman" panose="02020603050405020304" pitchFamily="18" charset="0"/>
            </a:endParaRPr>
          </a:p>
        </p:txBody>
      </p:sp>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343" y="4093302"/>
            <a:ext cx="5068229" cy="259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459" y="4093302"/>
            <a:ext cx="5092123" cy="248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p:nvPr/>
        </p:nvPicPr>
        <p:blipFill>
          <a:blip r:embed="rId3"/>
          <a:stretch>
            <a:fillRect/>
          </a:stretch>
        </p:blipFill>
        <p:spPr>
          <a:xfrm>
            <a:off x="695343" y="1796215"/>
            <a:ext cx="5068229" cy="2303780"/>
          </a:xfrm>
          <a:prstGeom prst="rect">
            <a:avLst/>
          </a:prstGeom>
        </p:spPr>
      </p:pic>
      <p:sp>
        <p:nvSpPr>
          <p:cNvPr id="3" name="Rectangle 2"/>
          <p:cNvSpPr/>
          <p:nvPr/>
        </p:nvSpPr>
        <p:spPr>
          <a:xfrm>
            <a:off x="6127459" y="1768426"/>
            <a:ext cx="5243926" cy="2062103"/>
          </a:xfrm>
          <a:prstGeom prst="rect">
            <a:avLst/>
          </a:prstGeom>
          <a:solidFill>
            <a:srgbClr val="00B0F0"/>
          </a:solidFill>
        </p:spPr>
        <p:txBody>
          <a:bodyPr wrap="square">
            <a:spAutoFit/>
          </a:bodyPr>
          <a:lstStyle/>
          <a:p>
            <a:r>
              <a:rPr lang="en-US" sz="3200">
                <a:latin typeface="Times New Roman" panose="02020603050405020304" pitchFamily="18" charset="0"/>
                <a:cs typeface="Times New Roman" panose="02020603050405020304" pitchFamily="18" charset="0"/>
              </a:rPr>
              <a:t> H6/ Quá trình trao đổi chất và chuyển hoá năng lượng có vai trò gì đối với cơ thể sinh vật? Cho ví dụ.</a:t>
            </a:r>
            <a:endParaRPr lang="en-US" sz="32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sndAc>
          <p:stSnd>
            <p:snd r:embed="rId4" name="chimes.wav"/>
          </p:stSnd>
        </p:sndAc>
      </p:transition>
    </mc:Choice>
    <mc:Fallback>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4234" y="253313"/>
            <a:ext cx="5514746" cy="296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371" y="253312"/>
            <a:ext cx="5584329" cy="296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01858" y="4107765"/>
            <a:ext cx="2053884" cy="2062103"/>
          </a:xfrm>
          <a:prstGeom prst="rect">
            <a:avLst/>
          </a:prstGeom>
          <a:noFill/>
          <a:ln w="22225">
            <a:solidFill>
              <a:schemeClr val="tx1"/>
            </a:solidFill>
          </a:ln>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Mệt mỏi</a:t>
            </a:r>
            <a:endParaRPr lang="en-US" sz="3200" b="1" smtClean="0">
              <a:latin typeface="Times New Roman" panose="02020603050405020304" pitchFamily="18" charset="0"/>
              <a:cs typeface="Times New Roman" panose="02020603050405020304" pitchFamily="18" charset="0"/>
            </a:endParaRPr>
          </a:p>
          <a:p>
            <a:pPr algn="ctr"/>
            <a:r>
              <a:rPr lang="en-US" sz="3200" smtClean="0">
                <a:latin typeface="Times New Roman" panose="02020603050405020304" pitchFamily="18" charset="0"/>
                <a:cs typeface="Times New Roman" panose="02020603050405020304" pitchFamily="18" charset="0"/>
              </a:rPr>
              <a:t>Thiếu </a:t>
            </a:r>
            <a:endParaRPr lang="en-US" sz="3200" smtClean="0">
              <a:latin typeface="Times New Roman" panose="02020603050405020304" pitchFamily="18" charset="0"/>
              <a:cs typeface="Times New Roman" panose="02020603050405020304" pitchFamily="18" charset="0"/>
            </a:endParaRPr>
          </a:p>
          <a:p>
            <a:pPr algn="ctr"/>
            <a:r>
              <a:rPr lang="en-US" sz="3200" smtClean="0">
                <a:latin typeface="Times New Roman" panose="02020603050405020304" pitchFamily="18" charset="0"/>
                <a:cs typeface="Times New Roman" panose="02020603050405020304" pitchFamily="18" charset="0"/>
              </a:rPr>
              <a:t>năng </a:t>
            </a:r>
            <a:endParaRPr lang="en-US" sz="3200" smtClean="0">
              <a:latin typeface="Times New Roman" panose="02020603050405020304" pitchFamily="18" charset="0"/>
              <a:cs typeface="Times New Roman" panose="02020603050405020304" pitchFamily="18" charset="0"/>
            </a:endParaRPr>
          </a:p>
          <a:p>
            <a:pPr algn="ctr"/>
            <a:r>
              <a:rPr lang="en-US" sz="3200" smtClean="0">
                <a:latin typeface="Times New Roman" panose="02020603050405020304" pitchFamily="18" charset="0"/>
                <a:cs typeface="Times New Roman" panose="02020603050405020304" pitchFamily="18" charset="0"/>
              </a:rPr>
              <a:t>lượng</a:t>
            </a:r>
            <a:endParaRPr lang="en-US" sz="3200">
              <a:latin typeface="Times New Roman" panose="02020603050405020304" pitchFamily="18" charset="0"/>
              <a:cs typeface="Times New Roman" panose="02020603050405020304" pitchFamily="18" charset="0"/>
            </a:endParaRPr>
          </a:p>
        </p:txBody>
      </p:sp>
      <p:sp>
        <p:nvSpPr>
          <p:cNvPr id="13" name="TextBox 12"/>
          <p:cNvSpPr txBox="1"/>
          <p:nvPr/>
        </p:nvSpPr>
        <p:spPr>
          <a:xfrm>
            <a:off x="3545057" y="4107765"/>
            <a:ext cx="2264899" cy="2062103"/>
          </a:xfrm>
          <a:prstGeom prst="rect">
            <a:avLst/>
          </a:prstGeom>
          <a:noFill/>
          <a:ln w="22225">
            <a:solidFill>
              <a:schemeClr val="tx1"/>
            </a:solidFill>
          </a:ln>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Mạnh khỏe</a:t>
            </a:r>
            <a:endParaRPr lang="en-US" sz="3200" b="1" smtClean="0">
              <a:latin typeface="Times New Roman" panose="02020603050405020304" pitchFamily="18" charset="0"/>
              <a:cs typeface="Times New Roman" panose="02020603050405020304" pitchFamily="18" charset="0"/>
            </a:endParaRPr>
          </a:p>
          <a:p>
            <a:pPr algn="ctr"/>
            <a:r>
              <a:rPr lang="en-US" sz="3200" smtClean="0">
                <a:latin typeface="Times New Roman" panose="02020603050405020304" pitchFamily="18" charset="0"/>
                <a:cs typeface="Times New Roman" panose="02020603050405020304" pitchFamily="18" charset="0"/>
              </a:rPr>
              <a:t>Tràn đầy</a:t>
            </a:r>
            <a:endParaRPr lang="en-US" sz="3200" smtClean="0">
              <a:latin typeface="Times New Roman" panose="02020603050405020304" pitchFamily="18" charset="0"/>
              <a:cs typeface="Times New Roman" panose="02020603050405020304" pitchFamily="18" charset="0"/>
            </a:endParaRPr>
          </a:p>
          <a:p>
            <a:pPr algn="ctr"/>
            <a:r>
              <a:rPr lang="en-US" sz="3200" smtClean="0">
                <a:latin typeface="Times New Roman" panose="02020603050405020304" pitchFamily="18" charset="0"/>
                <a:cs typeface="Times New Roman" panose="02020603050405020304" pitchFamily="18" charset="0"/>
              </a:rPr>
              <a:t>năng </a:t>
            </a:r>
            <a:endParaRPr lang="en-US" sz="3200" smtClean="0">
              <a:latin typeface="Times New Roman" panose="02020603050405020304" pitchFamily="18" charset="0"/>
              <a:cs typeface="Times New Roman" panose="02020603050405020304" pitchFamily="18" charset="0"/>
            </a:endParaRPr>
          </a:p>
          <a:p>
            <a:pPr algn="ctr"/>
            <a:r>
              <a:rPr lang="en-US" sz="3200" smtClean="0">
                <a:latin typeface="Times New Roman" panose="02020603050405020304" pitchFamily="18" charset="0"/>
                <a:cs typeface="Times New Roman" panose="02020603050405020304" pitchFamily="18" charset="0"/>
              </a:rPr>
              <a:t>lượng</a:t>
            </a:r>
            <a:endParaRPr lang="en-US" sz="3200">
              <a:latin typeface="Times New Roman" panose="02020603050405020304" pitchFamily="18" charset="0"/>
              <a:cs typeface="Times New Roman" panose="02020603050405020304" pitchFamily="18" charset="0"/>
            </a:endParaRPr>
          </a:p>
        </p:txBody>
      </p:sp>
      <p:sp>
        <p:nvSpPr>
          <p:cNvPr id="3" name="Down Arrow 2"/>
          <p:cNvSpPr/>
          <p:nvPr/>
        </p:nvSpPr>
        <p:spPr>
          <a:xfrm>
            <a:off x="1659988" y="3221500"/>
            <a:ext cx="365760" cy="886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389120" y="3221499"/>
            <a:ext cx="365760" cy="886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sndAc>
          <p:stSnd>
            <p:snd r:embed="rId3" name="applause.wav"/>
          </p:stSnd>
        </p:sndAc>
      </p:transition>
    </mc:Choice>
    <mc:Fallback>
      <p:transition spd="slow">
        <p:fade/>
        <p:sndAc>
          <p:stSnd>
            <p:snd r:embed="rId3"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149"/>
                                        </p:tgtEl>
                                        <p:attrNameLst>
                                          <p:attrName>style.visibility</p:attrName>
                                        </p:attrNameLst>
                                      </p:cBhvr>
                                      <p:to>
                                        <p:strVal val="visible"/>
                                      </p:to>
                                    </p:set>
                                    <p:anim calcmode="lin" valueType="num">
                                      <p:cBhvr additive="base">
                                        <p:cTn id="33" dur="500" fill="hold"/>
                                        <p:tgtEl>
                                          <p:spTgt spid="6149"/>
                                        </p:tgtEl>
                                        <p:attrNameLst>
                                          <p:attrName>ppt_x</p:attrName>
                                        </p:attrNameLst>
                                      </p:cBhvr>
                                      <p:tavLst>
                                        <p:tav tm="0">
                                          <p:val>
                                            <p:strVal val="#ppt_x"/>
                                          </p:val>
                                        </p:tav>
                                        <p:tav tm="100000">
                                          <p:val>
                                            <p:strVal val="#ppt_x"/>
                                          </p:val>
                                        </p:tav>
                                      </p:tavLst>
                                    </p:anim>
                                    <p:anim calcmode="lin" valueType="num">
                                      <p:cBhvr additive="base">
                                        <p:cTn id="34"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1789723"/>
            <a:ext cx="8301940" cy="16990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C/ HOẠT ĐỘNG 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CÂU HỎI 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443490" y="1169347"/>
            <a:ext cx="11636828" cy="972274"/>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 </a:t>
            </a:r>
            <a:r>
              <a:rPr lang="en-US" sz="3200">
                <a:solidFill>
                  <a:schemeClr val="tx1"/>
                </a:solidFill>
                <a:latin typeface="Times New Roman" panose="02020603050405020304" pitchFamily="18" charset="0"/>
                <a:cs typeface="Times New Roman" panose="02020603050405020304" pitchFamily="18" charset="0"/>
              </a:rPr>
              <a:t>Chất nào sau đây là sản phẩm của quá trình trao đổi chất được động vật thải ra môi trường?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p:cNvSpPr/>
          <p:nvPr/>
        </p:nvSpPr>
        <p:spPr>
          <a:xfrm>
            <a:off x="1504712" y="3389916"/>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anose="02020603050405020304" pitchFamily="18" charset="0"/>
                <a:cs typeface="Times New Roman" panose="02020603050405020304" pitchFamily="18" charset="0"/>
              </a:rPr>
              <a:t>B</a:t>
            </a:r>
            <a:r>
              <a:rPr lang="vi-VN" sz="3200">
                <a:solidFill>
                  <a:schemeClr val="tx1"/>
                </a:solidFill>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Oxygen</a:t>
            </a:r>
            <a:r>
              <a:rPr lang="en-US" sz="2800" smtClean="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p:txBody>
      </p:sp>
      <p:sp>
        <p:nvSpPr>
          <p:cNvPr id="8" name="Rectangle: Rounded Corners 7"/>
          <p:cNvSpPr/>
          <p:nvPr/>
        </p:nvSpPr>
        <p:spPr>
          <a:xfrm>
            <a:off x="1504711" y="2346747"/>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anose="02020603050405020304" pitchFamily="18" charset="0"/>
                <a:cs typeface="Times New Roman" panose="02020603050405020304" pitchFamily="18" charset="0"/>
              </a:rPr>
              <a:t>A</a:t>
            </a:r>
            <a:r>
              <a:rPr lang="vi-VN" sz="3200">
                <a:solidFill>
                  <a:schemeClr val="tx1"/>
                </a:solidFill>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Carbon dioxide</a:t>
            </a:r>
            <a:r>
              <a:rPr lang="en-US" sz="320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p:cNvSpPr/>
          <p:nvPr/>
        </p:nvSpPr>
        <p:spPr>
          <a:xfrm>
            <a:off x="1504712" y="5610485"/>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anose="02020603050405020304" pitchFamily="18" charset="0"/>
                <a:cs typeface="Times New Roman" panose="02020603050405020304" pitchFamily="18" charset="0"/>
              </a:rPr>
              <a:t>D</a:t>
            </a:r>
            <a:r>
              <a:rPr lang="en-US" sz="3200">
                <a:solidFill>
                  <a:schemeClr val="tx1"/>
                </a:solidFill>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Vitamin</a:t>
            </a:r>
            <a:r>
              <a:rPr lang="en-US" sz="320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1504713" y="4503980"/>
            <a:ext cx="8530542"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anose="02020603050405020304" pitchFamily="18" charset="0"/>
                <a:cs typeface="Times New Roman" panose="02020603050405020304" pitchFamily="18" charset="0"/>
              </a:rPr>
              <a:t>C</a:t>
            </a:r>
            <a:r>
              <a:rPr lang="vi-VN" sz="3200">
                <a:solidFill>
                  <a:schemeClr val="tx1"/>
                </a:solidFill>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Chất dinh dưỡng</a:t>
            </a:r>
            <a:r>
              <a:rPr lang="en-US" sz="320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11" name="Picture 6" descr="POINSET3">
            <a:hlinkClick r:id="" action="ppaction://noaction"/>
          </p:cNvPr>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100">
        <p14:switch dir="r"/>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Tieng vo tay.wav"/>
                                        </p:tgtEl>
                                      </p:cMediaNode>
                                    </p:audio>
                                  </p:sub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7"/>
                                        </p:tgtEl>
                                        <p:attrNameLst>
                                          <p:attrName>ppt_w</p:attrName>
                                        </p:attrNameLst>
                                      </p:cBhvr>
                                      <p:tavLst>
                                        <p:tav tm="0">
                                          <p:val>
                                            <p:strVal val="ppt_w"/>
                                          </p:val>
                                        </p:tav>
                                        <p:tav tm="100000">
                                          <p:val>
                                            <p:fltVal val="0"/>
                                          </p:val>
                                        </p:tav>
                                      </p:tavLst>
                                    </p:anim>
                                    <p:anim calcmode="lin" valueType="num">
                                      <p:cBhvr>
                                        <p:cTn id="13" dur="500"/>
                                        <p:tgtEl>
                                          <p:spTgt spid="7"/>
                                        </p:tgtEl>
                                        <p:attrNameLst>
                                          <p:attrName>ppt_h</p:attrName>
                                        </p:attrNameLst>
                                      </p:cBhvr>
                                      <p:tavLst>
                                        <p:tav tm="0">
                                          <p:val>
                                            <p:strVal val="ppt_h"/>
                                          </p:val>
                                        </p:tav>
                                        <p:tav tm="100000">
                                          <p:val>
                                            <p:fltVal val="0"/>
                                          </p:val>
                                        </p:tav>
                                      </p:tavLst>
                                    </p:anim>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CÂU HỎI 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562708" y="1153551"/>
            <a:ext cx="11429387" cy="1396727"/>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Trong quá trình quang hợp, cây xanh chuyển hóa năng lượng ánh sáng mặt trời thành dạng năng lượng nào sau đây?</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p:cNvSpPr/>
          <p:nvPr/>
        </p:nvSpPr>
        <p:spPr>
          <a:xfrm>
            <a:off x="6655445" y="3113332"/>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latin typeface="Times New Roman" panose="02020603050405020304" pitchFamily="18" charset="0"/>
              <a:cs typeface="Times New Roman" panose="02020603050405020304" pitchFamily="18" charset="0"/>
            </a:endParaRPr>
          </a:p>
          <a:p>
            <a:pPr algn="just"/>
            <a:r>
              <a:rPr lang="vi-VN" sz="3200" dirty="0">
                <a:solidFill>
                  <a:schemeClr val="tx1"/>
                </a:solidFill>
                <a:latin typeface="Times New Roman" panose="02020603050405020304" pitchFamily="18" charset="0"/>
                <a:cs typeface="Times New Roman" panose="02020603050405020304" pitchFamily="18" charset="0"/>
              </a:rPr>
              <a:t>B</a:t>
            </a:r>
            <a:r>
              <a:rPr lang="vi-VN" sz="3200">
                <a:solidFill>
                  <a:schemeClr val="tx1"/>
                </a:solidFill>
                <a:latin typeface="Times New Roman" panose="02020603050405020304" pitchFamily="18" charset="0"/>
                <a:cs typeface="Times New Roman" panose="02020603050405020304" pitchFamily="18" charset="0"/>
              </a:rPr>
              <a:t>. </a:t>
            </a:r>
            <a:r>
              <a:rPr lang="en-US" sz="3200" smtClean="0">
                <a:solidFill>
                  <a:schemeClr val="tx1"/>
                </a:solidFill>
                <a:latin typeface="Times New Roman" panose="02020603050405020304" pitchFamily="18" charset="0"/>
                <a:cs typeface="Times New Roman" panose="02020603050405020304" pitchFamily="18" charset="0"/>
              </a:rPr>
              <a:t>Hóa năng.</a:t>
            </a:r>
            <a:endPar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7"/>
          <p:cNvSpPr/>
          <p:nvPr/>
        </p:nvSpPr>
        <p:spPr>
          <a:xfrm>
            <a:off x="1458410" y="3134670"/>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smtClean="0">
                <a:solidFill>
                  <a:schemeClr val="tx1"/>
                </a:solidFill>
                <a:latin typeface="Times New Roman" panose="02020603050405020304" pitchFamily="18" charset="0"/>
                <a:cs typeface="Times New Roman" panose="02020603050405020304" pitchFamily="18" charset="0"/>
              </a:rPr>
              <a:t>A.</a:t>
            </a:r>
            <a:r>
              <a:rPr lang="en-US" sz="3200" smtClean="0">
                <a:solidFill>
                  <a:schemeClr val="tx1"/>
                </a:solidFill>
                <a:latin typeface="Times New Roman" panose="02020603050405020304" pitchFamily="18" charset="0"/>
                <a:cs typeface="Times New Roman" panose="02020603050405020304" pitchFamily="18" charset="0"/>
              </a:rPr>
              <a:t>Cơ năng.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p:cNvSpPr/>
          <p:nvPr/>
        </p:nvSpPr>
        <p:spPr>
          <a:xfrm>
            <a:off x="6655445" y="4772785"/>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anose="02020603050405020304" pitchFamily="18" charset="0"/>
                <a:cs typeface="Times New Roman" panose="02020603050405020304" pitchFamily="18" charset="0"/>
              </a:rPr>
              <a:t>D</a:t>
            </a:r>
            <a:r>
              <a:rPr lang="en-US" sz="3200">
                <a:solidFill>
                  <a:schemeClr val="tx1"/>
                </a:solidFill>
                <a:latin typeface="Times New Roman" panose="02020603050405020304" pitchFamily="18" charset="0"/>
                <a:cs typeface="Times New Roman" panose="02020603050405020304" pitchFamily="18" charset="0"/>
              </a:rPr>
              <a:t>. </a:t>
            </a:r>
            <a:r>
              <a:rPr lang="en-US" sz="3200" smtClean="0">
                <a:solidFill>
                  <a:schemeClr val="tx1"/>
                </a:solidFill>
                <a:latin typeface="Times New Roman" panose="02020603050405020304" pitchFamily="18" charset="0"/>
                <a:cs typeface="Times New Roman" panose="02020603050405020304" pitchFamily="18" charset="0"/>
              </a:rPr>
              <a:t>Nhiệt năng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1516285" y="4772785"/>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latin typeface="Times New Roman" panose="02020603050405020304" pitchFamily="18" charset="0"/>
              <a:cs typeface="Times New Roman" panose="02020603050405020304" pitchFamily="18" charset="0"/>
            </a:endParaRPr>
          </a:p>
          <a:p>
            <a:pPr algn="just"/>
            <a:r>
              <a:rPr lang="vi-VN" sz="3200" dirty="0">
                <a:solidFill>
                  <a:schemeClr val="tx1"/>
                </a:solidFill>
                <a:latin typeface="Times New Roman" panose="02020603050405020304" pitchFamily="18" charset="0"/>
                <a:cs typeface="Times New Roman" panose="02020603050405020304" pitchFamily="18" charset="0"/>
              </a:rPr>
              <a:t>C</a:t>
            </a:r>
            <a:r>
              <a:rPr lang="vi-VN" sz="3200">
                <a:solidFill>
                  <a:schemeClr val="tx1"/>
                </a:solidFill>
                <a:latin typeface="Times New Roman" panose="02020603050405020304" pitchFamily="18" charset="0"/>
                <a:cs typeface="Times New Roman" panose="02020603050405020304" pitchFamily="18" charset="0"/>
              </a:rPr>
              <a:t>. </a:t>
            </a:r>
            <a:r>
              <a:rPr lang="en-US" sz="3200" smtClean="0">
                <a:solidFill>
                  <a:schemeClr val="tx1"/>
                </a:solidFill>
                <a:latin typeface="Times New Roman" panose="02020603050405020304" pitchFamily="18" charset="0"/>
                <a:cs typeface="Times New Roman" panose="02020603050405020304" pitchFamily="18" charset="0"/>
              </a:rPr>
              <a:t>Quang năng.</a:t>
            </a:r>
            <a:endPar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11" name="Picture 6" descr="POINSET3">
            <a:hlinkClick r:id="" action="ppaction://noaction"/>
          </p:cNvPr>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prism/>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Tieng vo tay.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CÂU HỎI 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960302" y="1252025"/>
            <a:ext cx="10271396" cy="1245259"/>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Times New Roman" panose="02020603050405020304" pitchFamily="18" charset="0"/>
                <a:cs typeface="Times New Roman" panose="02020603050405020304" pitchFamily="18" charset="0"/>
              </a:rPr>
              <a:t>Nguồn năng lượng cơ thể sinh vật giải phóng ra ngoài môi trường dưới dạng nào là chủ </a:t>
            </a:r>
            <a:r>
              <a:rPr lang="en-US" sz="3200">
                <a:solidFill>
                  <a:schemeClr val="tx1"/>
                </a:solidFill>
                <a:latin typeface="Times New Roman" panose="02020603050405020304" pitchFamily="18" charset="0"/>
                <a:cs typeface="Times New Roman" panose="02020603050405020304" pitchFamily="18" charset="0"/>
              </a:rPr>
              <a:t>yếu</a:t>
            </a:r>
            <a:r>
              <a:rPr lang="en-US" sz="320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p:cNvSpPr/>
          <p:nvPr/>
        </p:nvSpPr>
        <p:spPr>
          <a:xfrm>
            <a:off x="6301209" y="2986007"/>
            <a:ext cx="4786615"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chemeClr val="tx1"/>
                </a:solidFill>
                <a:latin typeface="Times New Roman" panose="02020603050405020304" pitchFamily="18" charset="0"/>
                <a:cs typeface="Times New Roman" panose="02020603050405020304" pitchFamily="18" charset="0"/>
              </a:rPr>
              <a:t>B</a:t>
            </a:r>
            <a:r>
              <a:rPr lang="vi-VN" sz="3200">
                <a:solidFill>
                  <a:schemeClr val="tx1"/>
                </a:solidFill>
                <a:latin typeface="Times New Roman" panose="02020603050405020304" pitchFamily="18" charset="0"/>
                <a:cs typeface="Times New Roman" panose="02020603050405020304" pitchFamily="18" charset="0"/>
              </a:rPr>
              <a:t>. </a:t>
            </a:r>
            <a:r>
              <a:rPr lang="en-US" sz="3200" smtClean="0">
                <a:solidFill>
                  <a:schemeClr val="tx1"/>
                </a:solidFill>
                <a:latin typeface="Times New Roman" panose="02020603050405020304" pitchFamily="18" charset="0"/>
                <a:cs typeface="Times New Roman" panose="02020603050405020304" pitchFamily="18" charset="0"/>
              </a:rPr>
              <a:t>Quang năng.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7"/>
          <p:cNvSpPr/>
          <p:nvPr/>
        </p:nvSpPr>
        <p:spPr>
          <a:xfrm>
            <a:off x="1104175" y="3007345"/>
            <a:ext cx="4786616"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anose="02020603050405020304" pitchFamily="18" charset="0"/>
                <a:cs typeface="Times New Roman" panose="02020603050405020304" pitchFamily="18" charset="0"/>
              </a:rPr>
              <a:t>A</a:t>
            </a:r>
            <a:r>
              <a:rPr lang="vi-VN" sz="3200">
                <a:solidFill>
                  <a:schemeClr val="tx1"/>
                </a:solidFill>
                <a:latin typeface="Times New Roman" panose="02020603050405020304" pitchFamily="18" charset="0"/>
                <a:cs typeface="Times New Roman" panose="02020603050405020304" pitchFamily="18" charset="0"/>
              </a:rPr>
              <a:t>. </a:t>
            </a:r>
            <a:r>
              <a:rPr lang="en-US" sz="3200" smtClean="0">
                <a:solidFill>
                  <a:schemeClr val="tx1"/>
                </a:solidFill>
                <a:latin typeface="Times New Roman" panose="02020603050405020304" pitchFamily="18" charset="0"/>
                <a:cs typeface="Times New Roman" panose="02020603050405020304" pitchFamily="18" charset="0"/>
              </a:rPr>
              <a:t>Cơ năng.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p:cNvSpPr/>
          <p:nvPr/>
        </p:nvSpPr>
        <p:spPr>
          <a:xfrm>
            <a:off x="6301210" y="4536804"/>
            <a:ext cx="4786614"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n-US" sz="3200" dirty="0">
              <a:solidFill>
                <a:schemeClr val="tx1"/>
              </a:solidFill>
              <a:latin typeface="Times New Roman" panose="02020603050405020304" pitchFamily="18" charset="0"/>
              <a:cs typeface="Times New Roman" panose="02020603050405020304" pitchFamily="18" charset="0"/>
            </a:endParaRPr>
          </a:p>
          <a:p>
            <a:pPr lvl="0" algn="just"/>
            <a:r>
              <a:rPr lang="en-US" sz="3200" dirty="0">
                <a:solidFill>
                  <a:schemeClr val="tx1"/>
                </a:solidFill>
                <a:latin typeface="Times New Roman" panose="02020603050405020304" pitchFamily="18" charset="0"/>
                <a:cs typeface="Times New Roman" panose="02020603050405020304" pitchFamily="18" charset="0"/>
              </a:rPr>
              <a:t>D</a:t>
            </a:r>
            <a:r>
              <a:rPr lang="en-US" sz="3200">
                <a:solidFill>
                  <a:schemeClr val="tx1"/>
                </a:solidFill>
                <a:latin typeface="Times New Roman" panose="02020603050405020304" pitchFamily="18" charset="0"/>
                <a:cs typeface="Times New Roman" panose="02020603050405020304" pitchFamily="18" charset="0"/>
              </a:rPr>
              <a:t>. </a:t>
            </a:r>
            <a:r>
              <a:rPr lang="en-US" sz="3200" smtClean="0">
                <a:solidFill>
                  <a:schemeClr val="tx1"/>
                </a:solidFill>
                <a:latin typeface="Times New Roman" panose="02020603050405020304" pitchFamily="18" charset="0"/>
                <a:cs typeface="Times New Roman" panose="02020603050405020304" pitchFamily="18" charset="0"/>
              </a:rPr>
              <a:t>Hóa năng</a:t>
            </a:r>
            <a:endParaRPr lang="en-US" sz="3200" dirty="0">
              <a:solidFill>
                <a:schemeClr val="tx1"/>
              </a:solidFill>
              <a:latin typeface="Times New Roman" panose="02020603050405020304" pitchFamily="18" charset="0"/>
              <a:cs typeface="Times New Roman" panose="02020603050405020304" pitchFamily="18" charset="0"/>
            </a:endParaRPr>
          </a:p>
          <a:p>
            <a:pPr algn="just"/>
            <a:r>
              <a:rPr lang="en-US" sz="3200" b="1" dirty="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1104175" y="4564011"/>
            <a:ext cx="4826507"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chemeClr val="tx1"/>
                </a:solidFill>
                <a:latin typeface="Times New Roman" panose="02020603050405020304" pitchFamily="18" charset="0"/>
                <a:cs typeface="Times New Roman" panose="02020603050405020304" pitchFamily="18" charset="0"/>
              </a:rPr>
              <a:t>C</a:t>
            </a:r>
            <a:r>
              <a:rPr lang="vi-VN" sz="3200">
                <a:solidFill>
                  <a:schemeClr val="tx1"/>
                </a:solidFill>
                <a:latin typeface="Times New Roman" panose="02020603050405020304" pitchFamily="18" charset="0"/>
                <a:cs typeface="Times New Roman" panose="02020603050405020304" pitchFamily="18" charset="0"/>
              </a:rPr>
              <a:t>. </a:t>
            </a:r>
            <a:r>
              <a:rPr lang="en-US" sz="3200" smtClean="0">
                <a:solidFill>
                  <a:schemeClr val="tx1"/>
                </a:solidFill>
                <a:latin typeface="Times New Roman" panose="02020603050405020304" pitchFamily="18" charset="0"/>
                <a:cs typeface="Times New Roman" panose="02020603050405020304" pitchFamily="18" charset="0"/>
              </a:rPr>
              <a:t>Nhiệt năng.</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11" name="Picture 6" descr="POINSET3">
            <a:hlinkClick r:id="" action="ppaction://noaction"/>
          </p:cNvPr>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400">
        <p14:ripple/>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7"/>
                                        </p:tgtEl>
                                        <p:attrNameLst>
                                          <p:attrName>ppt_w</p:attrName>
                                        </p:attrNameLst>
                                      </p:cBhvr>
                                      <p:tavLst>
                                        <p:tav tm="0">
                                          <p:val>
                                            <p:strVal val="ppt_w"/>
                                          </p:val>
                                        </p:tav>
                                        <p:tav tm="100000">
                                          <p:val>
                                            <p:fltVal val="0"/>
                                          </p:val>
                                        </p:tav>
                                      </p:tavLst>
                                    </p:anim>
                                    <p:anim calcmode="lin" valueType="num">
                                      <p:cBhvr>
                                        <p:cTn id="15" dur="500"/>
                                        <p:tgtEl>
                                          <p:spTgt spid="7"/>
                                        </p:tgtEl>
                                        <p:attrNameLst>
                                          <p:attrName>ppt_h</p:attrName>
                                        </p:attrNameLst>
                                      </p:cBhvr>
                                      <p:tavLst>
                                        <p:tav tm="0">
                                          <p:val>
                                            <p:strVal val="ppt_h"/>
                                          </p:val>
                                        </p:tav>
                                        <p:tav tm="100000">
                                          <p:val>
                                            <p:fltVal val="0"/>
                                          </p:val>
                                        </p:tav>
                                      </p:tavLst>
                                    </p:anim>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10"/>
                                        </p:tgtEl>
                                      </p:cBhvr>
                                    </p:animEffect>
                                    <p:animScale>
                                      <p:cBhvr>
                                        <p:cTn id="23" dur="250" autoRev="1" fill="hold"/>
                                        <p:tgtEl>
                                          <p:spTgt spid="10"/>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4" name="Tieng vo tay.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CÂU HỎI 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872197" y="1073576"/>
            <a:ext cx="10725736" cy="868004"/>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Hoàn thành chú thích trong hình bên về quá trình trao đổi chất ở thực vật?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p:cNvSpPr/>
          <p:nvPr/>
        </p:nvSpPr>
        <p:spPr>
          <a:xfrm>
            <a:off x="6261903" y="3264658"/>
            <a:ext cx="4819755"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anose="02020603050405020304" pitchFamily="18" charset="0"/>
                <a:cs typeface="Times New Roman" panose="02020603050405020304" pitchFamily="18" charset="0"/>
              </a:rPr>
              <a:t>2</a:t>
            </a:r>
            <a:r>
              <a:rPr lang="vi-VN" sz="3200" smtClean="0">
                <a:solidFill>
                  <a:schemeClr val="tx1"/>
                </a:solidFill>
                <a:latin typeface="Times New Roman" panose="02020603050405020304" pitchFamily="18" charset="0"/>
                <a:cs typeface="Times New Roman" panose="02020603050405020304" pitchFamily="18" charset="0"/>
              </a:rPr>
              <a:t>.</a:t>
            </a:r>
            <a:r>
              <a:rPr lang="vi-VN" sz="2800" smtClean="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8" name="Rectangle: Rounded Corners 7"/>
          <p:cNvSpPr/>
          <p:nvPr/>
        </p:nvSpPr>
        <p:spPr>
          <a:xfrm>
            <a:off x="6235065" y="2070820"/>
            <a:ext cx="4859846"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anose="02020603050405020304" pitchFamily="18" charset="0"/>
                <a:cs typeface="Times New Roman" panose="02020603050405020304" pitchFamily="18" charset="0"/>
              </a:rPr>
              <a:t>1</a:t>
            </a:r>
            <a:r>
              <a:rPr lang="vi-VN" sz="3200" smtClean="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p:cNvSpPr/>
          <p:nvPr/>
        </p:nvSpPr>
        <p:spPr>
          <a:xfrm>
            <a:off x="6261904" y="5551347"/>
            <a:ext cx="4850368"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anose="02020603050405020304" pitchFamily="18" charset="0"/>
                <a:cs typeface="Times New Roman" panose="02020603050405020304" pitchFamily="18" charset="0"/>
              </a:rPr>
              <a:t>4</a:t>
            </a:r>
            <a:r>
              <a:rPr lang="en-US" sz="2800" smtClean="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10" name="Rectangle: Rounded Corners 9"/>
          <p:cNvSpPr/>
          <p:nvPr/>
        </p:nvSpPr>
        <p:spPr>
          <a:xfrm>
            <a:off x="6261903" y="4424423"/>
            <a:ext cx="478165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anose="02020603050405020304" pitchFamily="18" charset="0"/>
                <a:cs typeface="Times New Roman" panose="02020603050405020304" pitchFamily="18" charset="0"/>
              </a:rPr>
              <a:t>3</a:t>
            </a:r>
            <a:r>
              <a:rPr lang="vi-VN" sz="320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11" name="Picture 6" descr="POINSET3">
            <a:hlinkClick r:id="" action="ppaction://noaction"/>
          </p:cNvPr>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094911"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872196" y="2347763"/>
            <a:ext cx="4417255" cy="3966665"/>
          </a:xfrm>
          <a:prstGeom prst="rect">
            <a:avLst/>
          </a:prstGeom>
          <a:noFill/>
          <a:ln>
            <a:noFill/>
          </a:ln>
        </p:spPr>
      </p:pic>
      <p:sp>
        <p:nvSpPr>
          <p:cNvPr id="5" name="TextBox 4"/>
          <p:cNvSpPr txBox="1"/>
          <p:nvPr/>
        </p:nvSpPr>
        <p:spPr>
          <a:xfrm>
            <a:off x="6718514" y="2264569"/>
            <a:ext cx="4662249"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Carbon </a:t>
            </a:r>
            <a:r>
              <a:rPr lang="en-US" sz="3200">
                <a:latin typeface="Times New Roman" panose="02020603050405020304" pitchFamily="18" charset="0"/>
                <a:cs typeface="Times New Roman" panose="02020603050405020304" pitchFamily="18" charset="0"/>
              </a:rPr>
              <a:t>dioxide</a:t>
            </a:r>
            <a:endParaRPr lang="en-US" sz="3200">
              <a:latin typeface="Times New Roman" panose="02020603050405020304" pitchFamily="18" charset="0"/>
              <a:cs typeface="Times New Roman" panose="02020603050405020304" pitchFamily="18" charset="0"/>
            </a:endParaRPr>
          </a:p>
        </p:txBody>
      </p:sp>
      <p:sp>
        <p:nvSpPr>
          <p:cNvPr id="13" name="TextBox 12"/>
          <p:cNvSpPr txBox="1"/>
          <p:nvPr/>
        </p:nvSpPr>
        <p:spPr>
          <a:xfrm>
            <a:off x="6718514" y="3458407"/>
            <a:ext cx="4662249"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Oxygen, nước</a:t>
            </a:r>
            <a:endParaRPr lang="en-US" sz="3200">
              <a:latin typeface="Times New Roman" panose="02020603050405020304" pitchFamily="18" charset="0"/>
              <a:cs typeface="Times New Roman" panose="02020603050405020304" pitchFamily="18" charset="0"/>
            </a:endParaRPr>
          </a:p>
        </p:txBody>
      </p:sp>
      <p:sp>
        <p:nvSpPr>
          <p:cNvPr id="14" name="TextBox 13"/>
          <p:cNvSpPr txBox="1"/>
          <p:nvPr/>
        </p:nvSpPr>
        <p:spPr>
          <a:xfrm>
            <a:off x="6765703" y="4618172"/>
            <a:ext cx="4662249"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Chuyển hóa</a:t>
            </a:r>
            <a:endParaRPr lang="en-US" sz="3200">
              <a:latin typeface="Times New Roman" panose="02020603050405020304" pitchFamily="18" charset="0"/>
              <a:cs typeface="Times New Roman" panose="02020603050405020304" pitchFamily="18" charset="0"/>
            </a:endParaRPr>
          </a:p>
        </p:txBody>
      </p:sp>
      <p:sp>
        <p:nvSpPr>
          <p:cNvPr id="15" name="TextBox 14"/>
          <p:cNvSpPr txBox="1"/>
          <p:nvPr/>
        </p:nvSpPr>
        <p:spPr>
          <a:xfrm>
            <a:off x="6765703" y="5745096"/>
            <a:ext cx="4662249"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Nước và muối khoáng</a:t>
            </a:r>
            <a:endParaRPr lang="en-US" sz="32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sndAc>
          <p:stSnd>
            <p:snd r:embed="rId3"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p:cNvSpPr/>
          <p:nvPr/>
        </p:nvSpPr>
        <p:spPr>
          <a:xfrm>
            <a:off x="1978530" y="106849"/>
            <a:ext cx="8415536"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055473" y="161547"/>
            <a:ext cx="4150978"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CÂU HỎI 5</a:t>
            </a:r>
            <a:endParaRPr lang="en-US" sz="3200" b="1" dirty="0">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492370" y="1008556"/>
            <a:ext cx="11151400" cy="1523629"/>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Hãy nối vai trò của quá trình trao đổi chất và chuyển hóa năng lượng đối với cơ thể sinh vật ở cột A và ví dụ ở cột B sao cho phù hợp và ghi kết quả cột C</a:t>
            </a:r>
            <a:endParaRPr lang="en-US" sz="3200">
              <a:solidFill>
                <a:schemeClr val="tx1"/>
              </a:solidFill>
              <a:latin typeface="Times New Roman" panose="02020603050405020304" pitchFamily="18" charset="0"/>
              <a:cs typeface="Times New Roman" panose="02020603050405020304" pitchFamily="18" charset="0"/>
            </a:endParaRPr>
          </a:p>
        </p:txBody>
      </p:sp>
      <p:pic>
        <p:nvPicPr>
          <p:cNvPr id="11" name="Picture 6" descr="POINSET3">
            <a:hlinkClick r:id="" action="ppaction://noaction"/>
          </p:cNvPr>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967644" y="5853724"/>
            <a:ext cx="1024452"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182880" y="2692354"/>
          <a:ext cx="11296991" cy="4064828"/>
        </p:xfrm>
        <a:graphic>
          <a:graphicData uri="http://schemas.openxmlformats.org/drawingml/2006/table">
            <a:tbl>
              <a:tblPr firstRow="1" firstCol="1" bandRow="1">
                <a:tableStyleId>{5C22544A-7EE6-4342-B048-85BDC9FD1C3A}</a:tableStyleId>
              </a:tblPr>
              <a:tblGrid>
                <a:gridCol w="3474720"/>
                <a:gridCol w="6316394"/>
                <a:gridCol w="1505877"/>
              </a:tblGrid>
              <a:tr h="465746">
                <a:tc>
                  <a:txBody>
                    <a:bodyPr/>
                    <a:lstStyle/>
                    <a:p>
                      <a:pPr algn="ctr">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Cột A</a:t>
                      </a:r>
                      <a:endParaRPr lang="en-US" sz="3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Cột B</a:t>
                      </a:r>
                      <a:endParaRPr lang="en-US" sz="3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Cột C</a:t>
                      </a:r>
                      <a:endParaRPr lang="en-US" sz="3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699836">
                <a:tc rowSpan="2">
                  <a:txBody>
                    <a:bodyPr/>
                    <a:lstStyle/>
                    <a:p>
                      <a:pPr algn="just">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1</a:t>
                      </a:r>
                      <a:r>
                        <a:rPr lang="en-US" sz="3200">
                          <a:effectLst/>
                          <a:latin typeface="Times New Roman" panose="02020603050405020304" pitchFamily="18" charset="0"/>
                          <a:cs typeface="Times New Roman" panose="02020603050405020304" pitchFamily="18" charset="0"/>
                        </a:rPr>
                        <a:t>/ </a:t>
                      </a:r>
                      <a:r>
                        <a:rPr lang="en-US" sz="3200" smtClean="0">
                          <a:effectLst/>
                          <a:latin typeface="Times New Roman" panose="02020603050405020304" pitchFamily="18" charset="0"/>
                          <a:cs typeface="Times New Roman" panose="02020603050405020304" pitchFamily="18" charset="0"/>
                        </a:rPr>
                        <a:t>Cung cấp</a:t>
                      </a:r>
                      <a:r>
                        <a:rPr lang="en-US" sz="3200" baseline="0" smtClean="0">
                          <a:effectLst/>
                          <a:latin typeface="Times New Roman" panose="02020603050405020304" pitchFamily="18" charset="0"/>
                          <a:cs typeface="Times New Roman" panose="02020603050405020304" pitchFamily="18" charset="0"/>
                        </a:rPr>
                        <a:t> </a:t>
                      </a:r>
                      <a:r>
                        <a:rPr lang="en-US" sz="3200" smtClean="0">
                          <a:effectLst/>
                          <a:latin typeface="Times New Roman" panose="02020603050405020304" pitchFamily="18" charset="0"/>
                          <a:cs typeface="Times New Roman" panose="02020603050405020304" pitchFamily="18" charset="0"/>
                        </a:rPr>
                        <a:t>nguyên liệu</a:t>
                      </a:r>
                      <a:endParaRPr lang="en-US" sz="3200" smtClean="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A/ Quá trình tổng hợp protêin</a:t>
                      </a:r>
                      <a:endParaRPr lang="en-US" sz="3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1/ </a:t>
                      </a:r>
                      <a:endParaRPr lang="en-US" sz="3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465746">
                <a:tc vMerge="1">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B/ Quá trình phân giải lipid</a:t>
                      </a:r>
                      <a:endParaRPr lang="en-US" sz="3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972544">
                <a:tc rowSpan="2">
                  <a:txBody>
                    <a:bodyPr/>
                    <a:lstStyle/>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r>
                        <a:rPr lang="en-US" sz="3200">
                          <a:effectLst/>
                          <a:latin typeface="Times New Roman" panose="02020603050405020304" pitchFamily="18" charset="0"/>
                          <a:cs typeface="Times New Roman" panose="02020603050405020304" pitchFamily="18" charset="0"/>
                        </a:rPr>
                        <a:t>2/ </a:t>
                      </a:r>
                      <a:r>
                        <a:rPr lang="en-US" sz="3200">
                          <a:effectLst/>
                          <a:latin typeface="Times New Roman" panose="02020603050405020304" pitchFamily="18" charset="0"/>
                          <a:cs typeface="Times New Roman" panose="02020603050405020304" pitchFamily="18" charset="0"/>
                        </a:rPr>
                        <a:t>Cung </a:t>
                      </a:r>
                      <a:r>
                        <a:rPr lang="en-US" sz="3200" smtClean="0">
                          <a:effectLst/>
                          <a:latin typeface="Times New Roman" panose="02020603050405020304" pitchFamily="18" charset="0"/>
                          <a:cs typeface="Times New Roman" panose="02020603050405020304" pitchFamily="18" charset="0"/>
                        </a:rPr>
                        <a:t>cấp </a:t>
                      </a:r>
                      <a:r>
                        <a:rPr lang="en-US" sz="3200" smtClean="0">
                          <a:effectLst/>
                          <a:latin typeface="Times New Roman" panose="02020603050405020304" pitchFamily="18" charset="0"/>
                          <a:cs typeface="Times New Roman" panose="02020603050405020304" pitchFamily="18" charset="0"/>
                        </a:rPr>
                        <a:t>năng lượng</a:t>
                      </a:r>
                      <a:endParaRPr lang="en-US" sz="3200" smtClean="0">
                        <a:effectLst/>
                        <a:latin typeface="Times New Roman" panose="02020603050405020304" pitchFamily="18" charset="0"/>
                        <a:ea typeface="Calibri" panose="020F0502020204030204"/>
                        <a:cs typeface="Times New Roman" panose="02020603050405020304" pitchFamily="18" charset="0"/>
                      </a:endParaRPr>
                    </a:p>
                    <a:p>
                      <a:pPr algn="just">
                        <a:lnSpc>
                          <a:spcPct val="115000"/>
                        </a:lnSpc>
                        <a:spcAft>
                          <a:spcPts val="0"/>
                        </a:spcAft>
                        <a:tabLst>
                          <a:tab pos="540385" algn="l"/>
                          <a:tab pos="630555" algn="l"/>
                        </a:tabLst>
                      </a:pPr>
                      <a:endParaRPr lang="en-US" sz="3200">
                        <a:effectLst/>
                        <a:latin typeface="Times New Roman" panose="02020603050405020304" pitchFamily="18" charset="0"/>
                        <a:ea typeface="Calibri" panose="020F0502020204030204"/>
                        <a:cs typeface="Times New Roman" panose="02020603050405020304" pitchFamily="18" charset="0"/>
                      </a:endParaRPr>
                    </a:p>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r>
                        <a:rPr lang="en-US" sz="3200">
                          <a:effectLst/>
                          <a:latin typeface="Times New Roman" panose="02020603050405020304" pitchFamily="18" charset="0"/>
                          <a:cs typeface="Times New Roman" panose="02020603050405020304" pitchFamily="18" charset="0"/>
                        </a:rPr>
                        <a:t> </a:t>
                      </a:r>
                      <a:endParaRPr lang="en-US" sz="3200" smtClean="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C/ Quang năng được chuyển thành hóa năng trong quang hợp</a:t>
                      </a:r>
                      <a:endParaRPr lang="en-US" sz="3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2/ </a:t>
                      </a:r>
                      <a:endParaRPr lang="en-US" sz="3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972544">
                <a:tc vMerge="1">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D/ Hóa năng được chuyển thành nhiệt năng trong hô hấp tế bào</a:t>
                      </a:r>
                      <a:endParaRPr lang="en-US" sz="3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bl>
          </a:graphicData>
        </a:graphic>
      </p:graphicFrame>
      <p:sp>
        <p:nvSpPr>
          <p:cNvPr id="12" name="TextBox 11"/>
          <p:cNvSpPr txBox="1"/>
          <p:nvPr/>
        </p:nvSpPr>
        <p:spPr>
          <a:xfrm>
            <a:off x="10383406" y="3257559"/>
            <a:ext cx="1168476"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A, D</a:t>
            </a:r>
            <a:endParaRPr lang="en-US" sz="3200">
              <a:latin typeface="Times New Roman" panose="02020603050405020304" pitchFamily="18" charset="0"/>
              <a:cs typeface="Times New Roman" panose="02020603050405020304" pitchFamily="18" charset="0"/>
            </a:endParaRPr>
          </a:p>
        </p:txBody>
      </p:sp>
      <p:sp>
        <p:nvSpPr>
          <p:cNvPr id="13" name="TextBox 12"/>
          <p:cNvSpPr txBox="1"/>
          <p:nvPr/>
        </p:nvSpPr>
        <p:spPr>
          <a:xfrm>
            <a:off x="10383406" y="4664328"/>
            <a:ext cx="1168476"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B, C</a:t>
            </a:r>
            <a:endParaRPr lang="en-US" sz="32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glitter pattern="hexagon"/>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90660"/>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D</a:t>
            </a:r>
            <a:r>
              <a:rPr lang="en-US" sz="3200" b="1" smtClean="0">
                <a:solidFill>
                  <a:srgbClr val="FF0000"/>
                </a:solidFill>
                <a:latin typeface="Times New Roman" panose="02020603050405020304" pitchFamily="18" charset="0"/>
                <a:cs typeface="Times New Roman" panose="02020603050405020304" pitchFamily="18" charset="0"/>
              </a:rPr>
              <a:t>/ HOẠT ĐỘNG 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17522" y="1346367"/>
            <a:ext cx="11157135" cy="1569660"/>
          </a:xfrm>
          <a:prstGeom prst="rect">
            <a:avLst/>
          </a:prstGeom>
        </p:spPr>
        <p:txBody>
          <a:bodyPr wrap="square">
            <a:spAutoFit/>
          </a:bodyPr>
          <a:lstStyle/>
          <a:p>
            <a:pPr algn="just">
              <a:spcBef>
                <a:spcPts val="600"/>
              </a:spcBef>
              <a:spcAft>
                <a:spcPts val="600"/>
              </a:spcAft>
            </a:pPr>
            <a:r>
              <a:rPr lang="en-US" sz="3200" smtClean="0">
                <a:latin typeface="Times New Roman" panose="02020603050405020304" pitchFamily="18" charset="0"/>
                <a:cs typeface="Times New Roman" panose="02020603050405020304" pitchFamily="18" charset="0"/>
              </a:rPr>
              <a:t>1/ </a:t>
            </a:r>
            <a:r>
              <a:rPr lang="en-US" sz="3200">
                <a:latin typeface="Times New Roman" panose="02020603050405020304" pitchFamily="18" charset="0"/>
                <a:cs typeface="Times New Roman" panose="02020603050405020304" pitchFamily="18" charset="0"/>
              </a:rPr>
              <a:t>Hiểu biết của học sinh áp dụng vào cuộc sống rèn luyện cơ thể: </a:t>
            </a:r>
            <a:r>
              <a:rPr lang="en-US" sz="3200" i="1">
                <a:latin typeface="Times New Roman" panose="02020603050405020304" pitchFamily="18" charset="0"/>
                <a:cs typeface="Times New Roman" panose="02020603050405020304" pitchFamily="18" charset="0"/>
              </a:rPr>
              <a:t>Tại sao một chế độ ăn kiêng nghiêm ngặt sẽ làm giảm quá trình trao đổi chất của cơ </a:t>
            </a:r>
            <a:r>
              <a:rPr lang="en-US" sz="3200" i="1">
                <a:latin typeface="Times New Roman" panose="02020603050405020304" pitchFamily="18" charset="0"/>
                <a:cs typeface="Times New Roman" panose="02020603050405020304" pitchFamily="18" charset="0"/>
              </a:rPr>
              <a:t>thể</a:t>
            </a:r>
            <a:r>
              <a:rPr lang="en-US" sz="3200" i="1"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3" name="Rectangle 2"/>
          <p:cNvSpPr/>
          <p:nvPr/>
        </p:nvSpPr>
        <p:spPr>
          <a:xfrm>
            <a:off x="695622" y="3388028"/>
            <a:ext cx="11157135" cy="2062103"/>
          </a:xfrm>
          <a:prstGeom prst="rect">
            <a:avLst/>
          </a:prstGeom>
        </p:spPr>
        <p:txBody>
          <a:bodyPr wrap="square">
            <a:spAutoFit/>
          </a:bodyPr>
          <a:lstStyle/>
          <a:p>
            <a:pPr lvl="0" algn="just">
              <a:spcBef>
                <a:spcPts val="600"/>
              </a:spcBef>
              <a:spcAft>
                <a:spcPts val="600"/>
              </a:spcAft>
            </a:pPr>
            <a:r>
              <a:rPr lang="en-US" sz="3200">
                <a:solidFill>
                  <a:prstClr val="black"/>
                </a:solidFill>
                <a:latin typeface="Times New Roman" panose="02020603050405020304" pitchFamily="18" charset="0"/>
                <a:cs typeface="Times New Roman" panose="02020603050405020304" pitchFamily="18" charset="0"/>
              </a:rPr>
              <a:t>2/ Em hãy dự đoán quá trình chuyển hóa năng lượng nào diễn ra khi một con báo đang chạy, biết trong tế bào tồn tại nhiều dạng năng lượng khác nhau như cơ năng, nhiệt năng, hóa năng. Giải thích?</a:t>
            </a:r>
            <a:endParaRPr lang="en-US" sz="320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sndAc>
          <p:stSnd>
            <p:snd r:embed="rId1" name="chimes.wav"/>
          </p:stSnd>
        </p:sndAc>
      </p:transition>
    </mc:Choice>
    <mc:Fallback>
      <p:transition spd="slow">
        <p:split orient="vert"/>
        <p:sndAc>
          <p:stSnd>
            <p:snd r:embed="rId1"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34172" y="725508"/>
            <a:ext cx="4382514" cy="1569660"/>
          </a:xfrm>
          <a:prstGeom prst="rect">
            <a:avLst/>
          </a:prstGeom>
          <a:noFill/>
        </p:spPr>
        <p:txBody>
          <a:bodyPr wrap="square" rtlCol="0">
            <a:spAutoFit/>
          </a:bodyPr>
          <a:lstStyle/>
          <a:p>
            <a:pPr algn="just"/>
            <a:r>
              <a:rPr lang="en-US" sz="3200" dirty="0" err="1">
                <a:solidFill>
                  <a:schemeClr val="bg1"/>
                </a:solidFill>
              </a:rPr>
              <a:t>Việc</a:t>
            </a:r>
            <a:r>
              <a:rPr lang="en-US" sz="3200" dirty="0">
                <a:solidFill>
                  <a:schemeClr val="bg1"/>
                </a:solidFill>
              </a:rPr>
              <a:t> </a:t>
            </a:r>
            <a:r>
              <a:rPr lang="en-US" sz="3200" dirty="0" err="1">
                <a:solidFill>
                  <a:schemeClr val="bg1"/>
                </a:solidFill>
              </a:rPr>
              <a:t>nghiên</a:t>
            </a:r>
            <a:r>
              <a:rPr lang="en-US" sz="3200" dirty="0">
                <a:solidFill>
                  <a:schemeClr val="bg1"/>
                </a:solidFill>
              </a:rPr>
              <a:t> </a:t>
            </a:r>
            <a:r>
              <a:rPr lang="en-US" sz="3200" dirty="0" err="1">
                <a:solidFill>
                  <a:schemeClr val="bg1"/>
                </a:solidFill>
              </a:rPr>
              <a:t>cứu</a:t>
            </a:r>
            <a:r>
              <a:rPr lang="en-US" sz="3200" dirty="0">
                <a:solidFill>
                  <a:schemeClr val="bg1"/>
                </a:solidFill>
              </a:rPr>
              <a:t> di </a:t>
            </a:r>
            <a:r>
              <a:rPr lang="en-US" sz="3200" dirty="0" err="1">
                <a:solidFill>
                  <a:schemeClr val="bg1"/>
                </a:solidFill>
              </a:rPr>
              <a:t>truyền</a:t>
            </a:r>
            <a:r>
              <a:rPr lang="en-US" sz="3200" dirty="0">
                <a:solidFill>
                  <a:schemeClr val="bg1"/>
                </a:solidFill>
              </a:rPr>
              <a:t> ở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gặp</a:t>
            </a:r>
            <a:r>
              <a:rPr lang="en-US" sz="3200" dirty="0">
                <a:solidFill>
                  <a:schemeClr val="bg1"/>
                </a:solidFill>
              </a:rPr>
              <a:t> </a:t>
            </a:r>
            <a:r>
              <a:rPr lang="en-US" sz="3200" dirty="0" err="1">
                <a:solidFill>
                  <a:schemeClr val="bg1"/>
                </a:solidFill>
              </a:rPr>
              <a:t>những</a:t>
            </a:r>
            <a:r>
              <a:rPr lang="en-US" sz="3200" dirty="0">
                <a:solidFill>
                  <a:schemeClr val="bg1"/>
                </a:solidFill>
              </a:rPr>
              <a:t> </a:t>
            </a:r>
            <a:r>
              <a:rPr lang="en-US" sz="3200" dirty="0" err="1">
                <a:solidFill>
                  <a:schemeClr val="bg1"/>
                </a:solidFill>
              </a:rPr>
              <a:t>khó</a:t>
            </a:r>
            <a:r>
              <a:rPr lang="en-US" sz="3200" dirty="0">
                <a:solidFill>
                  <a:schemeClr val="bg1"/>
                </a:solidFill>
              </a:rPr>
              <a:t> </a:t>
            </a:r>
            <a:r>
              <a:rPr lang="en-US" sz="3200" dirty="0" err="1">
                <a:solidFill>
                  <a:schemeClr val="bg1"/>
                </a:solidFill>
              </a:rPr>
              <a:t>khăn</a:t>
            </a:r>
            <a:r>
              <a:rPr lang="en-US" sz="3200" dirty="0">
                <a:solidFill>
                  <a:schemeClr val="bg1"/>
                </a:solidFill>
              </a:rPr>
              <a:t> </a:t>
            </a:r>
            <a:r>
              <a:rPr lang="en-US" sz="3200" dirty="0" err="1">
                <a:solidFill>
                  <a:schemeClr val="bg1"/>
                </a:solidFill>
              </a:rPr>
              <a:t>gì</a:t>
            </a:r>
            <a:r>
              <a:rPr lang="en-US" sz="3200" dirty="0">
                <a:solidFill>
                  <a:schemeClr val="bg1"/>
                </a:solidFill>
              </a:rPr>
              <a:t>?</a:t>
            </a:r>
            <a:endParaRPr lang="en-US" sz="3200" dirty="0">
              <a:solidFill>
                <a:schemeClr val="bg1"/>
              </a:solidFill>
            </a:endParaRPr>
          </a:p>
        </p:txBody>
      </p:sp>
      <p:sp>
        <p:nvSpPr>
          <p:cNvPr id="11" name="TextBox 10"/>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endParaRPr lang="en-US" sz="3200" dirty="0">
              <a:solidFill>
                <a:schemeClr val="bg1"/>
              </a:solidFill>
            </a:endParaRPr>
          </a:p>
        </p:txBody>
      </p:sp>
      <p:sp>
        <p:nvSpPr>
          <p:cNvPr id="12" name="TextBox 11"/>
          <p:cNvSpPr txBox="1"/>
          <p:nvPr/>
        </p:nvSpPr>
        <p:spPr>
          <a:xfrm>
            <a:off x="884915" y="1146932"/>
            <a:ext cx="4410078" cy="2062103"/>
          </a:xfrm>
          <a:prstGeom prst="rect">
            <a:avLst/>
          </a:prstGeom>
          <a:noFill/>
        </p:spPr>
        <p:txBody>
          <a:bodyPr wrap="square" rtlCol="0">
            <a:spAutoFit/>
          </a:bodyPr>
          <a:lstStyle/>
          <a:p>
            <a:pPr algn="just"/>
            <a:r>
              <a:rPr lang="en-US" sz="3200" dirty="0">
                <a:solidFill>
                  <a:schemeClr val="bg1"/>
                </a:solidFill>
              </a:rPr>
              <a:t>2. </a:t>
            </a:r>
            <a:r>
              <a:rPr lang="en-US" sz="3200" dirty="0" err="1">
                <a:solidFill>
                  <a:schemeClr val="bg1"/>
                </a:solidFill>
              </a:rPr>
              <a:t>Vì</a:t>
            </a:r>
            <a:r>
              <a:rPr lang="en-US" sz="3200" dirty="0">
                <a:solidFill>
                  <a:schemeClr val="bg1"/>
                </a:solidFill>
              </a:rPr>
              <a:t> </a:t>
            </a:r>
            <a:r>
              <a:rPr lang="en-US" sz="3200" dirty="0" err="1">
                <a:solidFill>
                  <a:schemeClr val="bg1"/>
                </a:solidFill>
              </a:rPr>
              <a:t>lý</a:t>
            </a:r>
            <a:r>
              <a:rPr lang="en-US" sz="3200" dirty="0">
                <a:solidFill>
                  <a:schemeClr val="bg1"/>
                </a:solidFill>
              </a:rPr>
              <a:t> do </a:t>
            </a:r>
            <a:r>
              <a:rPr lang="en-US" sz="3200" dirty="0" err="1">
                <a:solidFill>
                  <a:schemeClr val="bg1"/>
                </a:solidFill>
              </a:rPr>
              <a:t>xã</a:t>
            </a:r>
            <a:r>
              <a:rPr lang="en-US" sz="3200" dirty="0">
                <a:solidFill>
                  <a:schemeClr val="bg1"/>
                </a:solidFill>
              </a:rPr>
              <a:t> </a:t>
            </a:r>
            <a:r>
              <a:rPr lang="en-US" sz="3200" dirty="0" err="1">
                <a:solidFill>
                  <a:schemeClr val="bg1"/>
                </a:solidFill>
              </a:rPr>
              <a:t>hội</a:t>
            </a:r>
            <a:r>
              <a:rPr lang="en-US" sz="3200" dirty="0">
                <a:solidFill>
                  <a:schemeClr val="bg1"/>
                </a:solidFill>
              </a:rPr>
              <a:t>, </a:t>
            </a:r>
            <a:r>
              <a:rPr lang="en-US" sz="3200" dirty="0" err="1">
                <a:solidFill>
                  <a:schemeClr val="bg1"/>
                </a:solidFill>
              </a:rPr>
              <a:t>không</a:t>
            </a:r>
            <a:r>
              <a:rPr lang="en-US" sz="3200" dirty="0">
                <a:solidFill>
                  <a:schemeClr val="bg1"/>
                </a:solidFill>
              </a:rPr>
              <a:t> </a:t>
            </a:r>
            <a:r>
              <a:rPr lang="en-US" sz="3200" dirty="0" err="1">
                <a:solidFill>
                  <a:schemeClr val="bg1"/>
                </a:solidFill>
              </a:rPr>
              <a:t>thể</a:t>
            </a:r>
            <a:r>
              <a:rPr lang="en-US" sz="3200" dirty="0">
                <a:solidFill>
                  <a:schemeClr val="bg1"/>
                </a:solidFill>
              </a:rPr>
              <a:t> </a:t>
            </a:r>
            <a:r>
              <a:rPr lang="en-US" sz="3200" dirty="0" err="1">
                <a:solidFill>
                  <a:schemeClr val="bg1"/>
                </a:solidFill>
              </a:rPr>
              <a:t>áp</a:t>
            </a:r>
            <a:r>
              <a:rPr lang="en-US" sz="3200" dirty="0">
                <a:solidFill>
                  <a:schemeClr val="bg1"/>
                </a:solidFill>
              </a:rPr>
              <a:t> </a:t>
            </a:r>
            <a:r>
              <a:rPr lang="en-US" sz="3200" dirty="0" err="1">
                <a:solidFill>
                  <a:schemeClr val="bg1"/>
                </a:solidFill>
              </a:rPr>
              <a:t>dụng</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ph</a:t>
            </a:r>
            <a:r>
              <a:rPr lang="vi-VN" sz="3200" dirty="0">
                <a:solidFill>
                  <a:schemeClr val="bg1"/>
                </a:solidFill>
              </a:rPr>
              <a:t>ư</a:t>
            </a:r>
            <a:r>
              <a:rPr lang="en-US" sz="3200" dirty="0" err="1">
                <a:solidFill>
                  <a:schemeClr val="bg1"/>
                </a:solidFill>
              </a:rPr>
              <a:t>ơng</a:t>
            </a:r>
            <a:r>
              <a:rPr lang="en-US" sz="3200" dirty="0">
                <a:solidFill>
                  <a:schemeClr val="bg1"/>
                </a:solidFill>
              </a:rPr>
              <a:t> </a:t>
            </a:r>
            <a:r>
              <a:rPr lang="en-US" sz="3200" dirty="0" err="1">
                <a:solidFill>
                  <a:schemeClr val="bg1"/>
                </a:solidFill>
              </a:rPr>
              <a:t>pháp</a:t>
            </a:r>
            <a:r>
              <a:rPr lang="en-US" sz="3200" dirty="0">
                <a:solidFill>
                  <a:schemeClr val="bg1"/>
                </a:solidFill>
              </a:rPr>
              <a:t> </a:t>
            </a:r>
            <a:r>
              <a:rPr lang="en-US" sz="3200" dirty="0" err="1">
                <a:solidFill>
                  <a:schemeClr val="bg1"/>
                </a:solidFill>
              </a:rPr>
              <a:t>lai</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gây</a:t>
            </a:r>
            <a:r>
              <a:rPr lang="en-US" sz="3200" dirty="0">
                <a:solidFill>
                  <a:schemeClr val="bg1"/>
                </a:solidFill>
              </a:rPr>
              <a:t> </a:t>
            </a:r>
            <a:r>
              <a:rPr lang="en-US" sz="3200" dirty="0" err="1">
                <a:solidFill>
                  <a:schemeClr val="bg1"/>
                </a:solidFill>
              </a:rPr>
              <a:t>đột</a:t>
            </a:r>
            <a:r>
              <a:rPr lang="en-US" sz="3200" dirty="0">
                <a:solidFill>
                  <a:schemeClr val="bg1"/>
                </a:solidFill>
              </a:rPr>
              <a:t> </a:t>
            </a:r>
            <a:r>
              <a:rPr lang="en-US" sz="3200" dirty="0" err="1">
                <a:solidFill>
                  <a:schemeClr val="bg1"/>
                </a:solidFill>
              </a:rPr>
              <a:t>biến</a:t>
            </a:r>
            <a:r>
              <a:rPr lang="en-US" sz="3200" dirty="0">
                <a:solidFill>
                  <a:schemeClr val="bg1"/>
                </a:solidFill>
              </a:rPr>
              <a:t>.</a:t>
            </a:r>
            <a:endParaRPr lang="en-US" sz="3200" dirty="0">
              <a:solidFill>
                <a:schemeClr val="bg1"/>
              </a:solidFill>
            </a:endParaRPr>
          </a:p>
        </p:txBody>
      </p:sp>
      <p:sp>
        <p:nvSpPr>
          <p:cNvPr id="2" name="Rounded Rectangle 1"/>
          <p:cNvSpPr/>
          <p:nvPr/>
        </p:nvSpPr>
        <p:spPr>
          <a:xfrm>
            <a:off x="2815771" y="72574"/>
            <a:ext cx="6357258" cy="7257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A/ HOẠT </a:t>
            </a:r>
            <a:r>
              <a:rPr lang="en-US" sz="3200" b="1" smtClean="0">
                <a:solidFill>
                  <a:srgbClr val="FF0000"/>
                </a:solidFill>
                <a:latin typeface="Times New Roman" panose="02020603050405020304" pitchFamily="18" charset="0"/>
                <a:cs typeface="Times New Roman" panose="02020603050405020304" pitchFamily="18" charset="0"/>
              </a:rPr>
              <a:t>ĐỘNG KHỞI ĐỘNG</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84916" y="878202"/>
            <a:ext cx="5719084" cy="34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528" y="869148"/>
            <a:ext cx="4058157" cy="345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6743" y="4359489"/>
            <a:ext cx="8840863" cy="2554545"/>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Thực đơn của thầy:</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Sáng: 1 tô hủ tiếu ; 1 hộp sữa</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Trưa: 2 chén cơm; 100g thịt; 300g rau; 100g trứng</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Tối: 1 chén cơm; 400g rau, hoa quả.</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Nước &gt; 2lít/ngày</a:t>
            </a:r>
            <a:endParaRPr lang="en-US" sz="32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sndAc>
          <p:stSnd>
            <p:snd r:embed="rId3" name="Tieng vo tay.wav"/>
          </p:stSnd>
        </p:sndAc>
      </p:transition>
    </mc:Choice>
    <mc:Fallback>
      <p:transition spd="slow">
        <p:split orient="vert"/>
        <p:sndAc>
          <p:stSnd>
            <p:snd r:embed="rId3" name="Tieng vo ta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3"/>
                                        </p:tgtEl>
                                        <p:attrNameLst>
                                          <p:attrName>ppt_x</p:attrName>
                                        </p:attrNameLst>
                                      </p:cBhvr>
                                      <p:tavLst>
                                        <p:tav tm="0">
                                          <p:val>
                                            <p:strVal val="ppt_x"/>
                                          </p:val>
                                        </p:tav>
                                        <p:tav tm="100000">
                                          <p:val>
                                            <p:strVal val="ppt_x"/>
                                          </p:val>
                                        </p:tav>
                                      </p:tavLst>
                                    </p:anim>
                                    <p:anim calcmode="lin" valueType="num">
                                      <p:cBhvr additive="base">
                                        <p:cTn id="25" dur="500"/>
                                        <p:tgtEl>
                                          <p:spTgt spid="3"/>
                                        </p:tgtEl>
                                        <p:attrNameLst>
                                          <p:attrName>ppt_y</p:attrName>
                                        </p:attrNameLst>
                                      </p:cBhvr>
                                      <p:tavLst>
                                        <p:tav tm="0">
                                          <p:val>
                                            <p:strVal val="ppt_y"/>
                                          </p:val>
                                        </p:tav>
                                        <p:tav tm="100000">
                                          <p:val>
                                            <p:strVal val="1+ppt_h/2"/>
                                          </p:val>
                                        </p:tav>
                                      </p:tavLst>
                                    </p:anim>
                                    <p:set>
                                      <p:cBhvr>
                                        <p:cTn id="2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389988"/>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D</a:t>
            </a:r>
            <a:r>
              <a:rPr lang="en-US" sz="3200" b="1" smtClean="0">
                <a:solidFill>
                  <a:srgbClr val="FF0000"/>
                </a:solidFill>
                <a:latin typeface="Times New Roman" panose="02020603050405020304" pitchFamily="18" charset="0"/>
                <a:cs typeface="Times New Roman" panose="02020603050405020304" pitchFamily="18" charset="0"/>
              </a:rPr>
              <a:t>/ HOẠT ĐỘNG 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95622" y="1768397"/>
            <a:ext cx="11157135" cy="1569660"/>
          </a:xfrm>
          <a:prstGeom prst="rect">
            <a:avLst/>
          </a:prstGeom>
        </p:spPr>
        <p:txBody>
          <a:bodyPr wrap="square">
            <a:spAutoFit/>
          </a:bodyPr>
          <a:lstStyle/>
          <a:p>
            <a:pPr algn="just">
              <a:spcBef>
                <a:spcPts val="600"/>
              </a:spcBef>
              <a:spcAft>
                <a:spcPts val="600"/>
              </a:spcAft>
            </a:pPr>
            <a:r>
              <a:rPr lang="en-US" sz="3200" smtClean="0">
                <a:latin typeface="Times New Roman" panose="02020603050405020304" pitchFamily="18" charset="0"/>
                <a:cs typeface="Times New Roman" panose="02020603050405020304" pitchFamily="18" charset="0"/>
              </a:rPr>
              <a:t>1/ </a:t>
            </a:r>
            <a:r>
              <a:rPr lang="en-US" sz="3200">
                <a:latin typeface="Times New Roman" panose="02020603050405020304" pitchFamily="18" charset="0"/>
                <a:cs typeface="Times New Roman" panose="02020603050405020304" pitchFamily="18" charset="0"/>
              </a:rPr>
              <a:t>Hiểu biết của học sinh áp dụng vào cuộc sống rèn luyện cơ thể: </a:t>
            </a:r>
            <a:r>
              <a:rPr lang="en-US" sz="3200" i="1">
                <a:latin typeface="Times New Roman" panose="02020603050405020304" pitchFamily="18" charset="0"/>
                <a:cs typeface="Times New Roman" panose="02020603050405020304" pitchFamily="18" charset="0"/>
              </a:rPr>
              <a:t>Tại sao một chế độ ăn kiêng nghiêm ngặt sẽ làm giảm quá trình trao đổi chất của cơ </a:t>
            </a:r>
            <a:r>
              <a:rPr lang="en-US" sz="3200" i="1">
                <a:latin typeface="Times New Roman" panose="02020603050405020304" pitchFamily="18" charset="0"/>
                <a:cs typeface="Times New Roman" panose="02020603050405020304" pitchFamily="18" charset="0"/>
              </a:rPr>
              <a:t>thể</a:t>
            </a:r>
            <a:r>
              <a:rPr lang="en-US" sz="3200" i="1"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4" name="Rectangle 3"/>
          <p:cNvSpPr/>
          <p:nvPr/>
        </p:nvSpPr>
        <p:spPr>
          <a:xfrm>
            <a:off x="773723" y="3774821"/>
            <a:ext cx="11000934" cy="1569660"/>
          </a:xfrm>
          <a:prstGeom prst="rect">
            <a:avLst/>
          </a:prstGeom>
        </p:spPr>
        <p:txBody>
          <a:bodyPr wrap="square">
            <a:spAutoFit/>
          </a:bodyPr>
          <a:lstStyle/>
          <a:p>
            <a:r>
              <a:rPr lang="en-US" sz="3200" smtClean="0">
                <a:solidFill>
                  <a:srgbClr val="FF0000"/>
                </a:solidFill>
                <a:latin typeface="Times New Roman" panose="02020603050405020304" pitchFamily="18" charset="0"/>
                <a:cs typeface="Times New Roman" panose="02020603050405020304" pitchFamily="18" charset="0"/>
              </a:rPr>
              <a:t>=&gt; </a:t>
            </a:r>
            <a:r>
              <a:rPr lang="en-US" sz="3200">
                <a:solidFill>
                  <a:srgbClr val="FF0000"/>
                </a:solidFill>
                <a:latin typeface="Times New Roman" panose="02020603050405020304" pitchFamily="18" charset="0"/>
                <a:cs typeface="Times New Roman" panose="02020603050405020304" pitchFamily="18" charset="0"/>
              </a:rPr>
              <a:t>Việc ăn kiêng sẽ làm giảm hàm lượng các chất dinh dưỡng cung cấp cho cơ thể </a:t>
            </a:r>
            <a:r>
              <a:rPr lang="en-US" sz="3200">
                <a:solidFill>
                  <a:srgbClr val="FF0000"/>
                </a:solidFill>
                <a:latin typeface="Times New Roman" panose="02020603050405020304" pitchFamily="18" charset="0"/>
                <a:cs typeface="Times New Roman" panose="02020603050405020304" pitchFamily="18" charset="0"/>
              </a:rPr>
              <a:t>-&gt; </a:t>
            </a:r>
            <a:r>
              <a:rPr lang="en-US" sz="3200" smtClean="0">
                <a:solidFill>
                  <a:srgbClr val="FF0000"/>
                </a:solidFill>
                <a:latin typeface="Times New Roman" panose="02020603050405020304" pitchFamily="18" charset="0"/>
                <a:cs typeface="Times New Roman" panose="02020603050405020304" pitchFamily="18" charset="0"/>
              </a:rPr>
              <a:t>Thiếu </a:t>
            </a:r>
            <a:r>
              <a:rPr lang="en-US" sz="3200">
                <a:solidFill>
                  <a:srgbClr val="FF0000"/>
                </a:solidFill>
                <a:latin typeface="Times New Roman" panose="02020603050405020304" pitchFamily="18" charset="0"/>
                <a:cs typeface="Times New Roman" panose="02020603050405020304" pitchFamily="18" charset="0"/>
              </a:rPr>
              <a:t>nguyên liệu cho quá trình chuyển hóa các chất -&gt; giảm tốc độ quá trình trao đổi chất.</a:t>
            </a:r>
            <a:endParaRPr lang="en-US"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sndAc>
          <p:stSnd>
            <p:snd r:embed="rId1" name="applause.wav"/>
          </p:stSnd>
        </p:sndAc>
      </p:transition>
    </mc:Choice>
    <mc:Fallback>
      <p:transition spd="slow">
        <p:circle/>
        <p:sndAc>
          <p:stSnd>
            <p:snd r:embed="rId1"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404055"/>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D</a:t>
            </a:r>
            <a:r>
              <a:rPr lang="en-US" sz="3200" b="1" smtClean="0">
                <a:solidFill>
                  <a:srgbClr val="FF0000"/>
                </a:solidFill>
                <a:latin typeface="Times New Roman" panose="02020603050405020304" pitchFamily="18" charset="0"/>
                <a:cs typeface="Times New Roman" panose="02020603050405020304" pitchFamily="18" charset="0"/>
              </a:rPr>
              <a:t>/ HOẠT ĐỘNG 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04981" y="1311858"/>
            <a:ext cx="11157135" cy="2062103"/>
          </a:xfrm>
          <a:prstGeom prst="rect">
            <a:avLst/>
          </a:prstGeom>
        </p:spPr>
        <p:txBody>
          <a:bodyPr wrap="square">
            <a:spAutoFit/>
          </a:bodyPr>
          <a:lstStyle/>
          <a:p>
            <a:pPr lvl="0" algn="just">
              <a:spcBef>
                <a:spcPts val="600"/>
              </a:spcBef>
              <a:spcAft>
                <a:spcPts val="600"/>
              </a:spcAft>
            </a:pPr>
            <a:r>
              <a:rPr lang="en-US" sz="3200">
                <a:solidFill>
                  <a:prstClr val="black"/>
                </a:solidFill>
                <a:latin typeface="Times New Roman" panose="02020603050405020304" pitchFamily="18" charset="0"/>
                <a:cs typeface="Times New Roman" panose="02020603050405020304" pitchFamily="18" charset="0"/>
              </a:rPr>
              <a:t>2/ Em hãy dự đoán quá trình chuyển hóa năng lượng nào diễn ra khi một con báo đang chạy, biết trong tế bào tồn tại nhiều dạng năng lượng khác nhau như cơ năng, nhiệt năng, hóa năng. Giải thích?</a:t>
            </a:r>
            <a:endParaRPr lang="en-US" sz="320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646385" y="3373961"/>
            <a:ext cx="11255610" cy="2215991"/>
          </a:xfrm>
          <a:prstGeom prst="rect">
            <a:avLst/>
          </a:prstGeom>
        </p:spPr>
        <p:txBody>
          <a:bodyPr wrap="square">
            <a:spAutoFit/>
          </a:bodyPr>
          <a:lstStyle/>
          <a:p>
            <a:pPr algn="just">
              <a:spcBef>
                <a:spcPts val="600"/>
              </a:spcBef>
              <a:spcAft>
                <a:spcPts val="600"/>
              </a:spcAft>
            </a:pPr>
            <a:r>
              <a:rPr lang="en-US" sz="3200" smtClean="0">
                <a:solidFill>
                  <a:srgbClr val="FF0000"/>
                </a:solidFill>
                <a:latin typeface="Times New Roman" panose="02020603050405020304" pitchFamily="18" charset="0"/>
                <a:cs typeface="Times New Roman" panose="02020603050405020304" pitchFamily="18" charset="0"/>
              </a:rPr>
              <a:t>=&gt; </a:t>
            </a:r>
            <a:r>
              <a:rPr lang="en-US" sz="3200">
                <a:solidFill>
                  <a:srgbClr val="FF0000"/>
                </a:solidFill>
                <a:latin typeface="Times New Roman" panose="02020603050405020304" pitchFamily="18" charset="0"/>
                <a:cs typeface="Times New Roman" panose="02020603050405020304" pitchFamily="18" charset="0"/>
              </a:rPr>
              <a:t>Hóa năng -&gt; cơ năng: do quá trình phân giải chất hữu cơ để cung cấp năng lượng cho sự co dãn của các cơ trong cơ thể báo.</a:t>
            </a:r>
            <a:endParaRPr lang="en-US" sz="3200">
              <a:solidFill>
                <a:srgbClr val="FF000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200" smtClean="0">
                <a:solidFill>
                  <a:srgbClr val="FF0000"/>
                </a:solidFill>
                <a:latin typeface="Times New Roman" panose="02020603050405020304" pitchFamily="18" charset="0"/>
                <a:cs typeface="Times New Roman" panose="02020603050405020304" pitchFamily="18" charset="0"/>
              </a:rPr>
              <a:t>=&gt; </a:t>
            </a:r>
            <a:r>
              <a:rPr lang="en-US" sz="3200">
                <a:solidFill>
                  <a:srgbClr val="FF0000"/>
                </a:solidFill>
                <a:latin typeface="Times New Roman" panose="02020603050405020304" pitchFamily="18" charset="0"/>
                <a:cs typeface="Times New Roman" panose="02020603050405020304" pitchFamily="18" charset="0"/>
              </a:rPr>
              <a:t>Hóa năng -&gt; Nhiệt năng: quá trình trao đổi chất tăng làm lượng nhiệt giải phóng ra môi trường tăng.</a:t>
            </a:r>
            <a:endParaRPr lang="en-US"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ll/>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bbon: Tilted Up 3"/>
          <p:cNvSpPr/>
          <p:nvPr/>
        </p:nvSpPr>
        <p:spPr>
          <a:xfrm>
            <a:off x="2166344" y="54979"/>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60310" y="57430"/>
            <a:ext cx="4076392"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H</a:t>
            </a:r>
            <a:r>
              <a:rPr lang="vi-VN" sz="3200" b="1" dirty="0">
                <a:solidFill>
                  <a:schemeClr val="bg1"/>
                </a:solidFill>
                <a:latin typeface="Times New Roman" panose="02020603050405020304" pitchFamily="18" charset="0"/>
                <a:cs typeface="Times New Roman" panose="02020603050405020304" pitchFamily="18" charset="0"/>
              </a:rPr>
              <a:t>ư</a:t>
            </a:r>
            <a:r>
              <a:rPr lang="en-US" sz="3200" b="1" dirty="0" err="1">
                <a:solidFill>
                  <a:schemeClr val="bg1"/>
                </a:solidFill>
                <a:latin typeface="Times New Roman" panose="02020603050405020304" pitchFamily="18" charset="0"/>
                <a:cs typeface="Times New Roman" panose="02020603050405020304" pitchFamily="18" charset="0"/>
              </a:rPr>
              <a:t>ớng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dẫn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về</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nhà</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90843" y="1216296"/>
            <a:ext cx="11183814" cy="5016758"/>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SGK. </a:t>
            </a:r>
            <a:endParaRPr lang="en-US" sz="3200" dirty="0">
              <a:latin typeface="Times New Roman" panose="02020603050405020304" pitchFamily="18" charset="0"/>
              <a:cs typeface="Times New Roman" panose="02020603050405020304" pitchFamily="18" charset="0"/>
            </a:endParaRPr>
          </a:p>
          <a:p>
            <a:pPr algn="just"/>
            <a:r>
              <a:rPr lang="pt-BR" sz="3200" dirty="0">
                <a:latin typeface="Times New Roman" panose="02020603050405020304" pitchFamily="18" charset="0"/>
                <a:cs typeface="Times New Roman" panose="02020603050405020304" pitchFamily="18" charset="0"/>
              </a:rPr>
              <a:t>- Đọc mục “Em có biết”.</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bài</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23: Quang hợp ở thực vật</a:t>
            </a:r>
            <a:endParaRPr lang="en-US" sz="3200" smtClean="0">
              <a:latin typeface="Times New Roman" panose="02020603050405020304" pitchFamily="18" charset="0"/>
              <a:cs typeface="Times New Roman" panose="02020603050405020304" pitchFamily="18" charset="0"/>
            </a:endParaRPr>
          </a:p>
          <a:p>
            <a:pPr algn="just"/>
            <a:r>
              <a:rPr lang="en-US" sz="3200"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Mô tả được một cách tổng quát </a:t>
            </a:r>
            <a:r>
              <a:rPr lang="vi-VN" sz="3200">
                <a:latin typeface="Times New Roman" panose="02020603050405020304" pitchFamily="18" charset="0"/>
                <a:cs typeface="Times New Roman" panose="02020603050405020304" pitchFamily="18" charset="0"/>
              </a:rPr>
              <a:t>quá </a:t>
            </a:r>
            <a:r>
              <a:rPr lang="vi-VN" sz="3200" smtClean="0">
                <a:latin typeface="Times New Roman" panose="02020603050405020304" pitchFamily="18" charset="0"/>
                <a:cs typeface="Times New Roman" panose="02020603050405020304" pitchFamily="18" charset="0"/>
              </a:rPr>
              <a:t>tr</a:t>
            </a:r>
            <a:r>
              <a:rPr lang="en-US" sz="3200">
                <a:latin typeface="Times New Roman" panose="02020603050405020304" pitchFamily="18" charset="0"/>
                <a:cs typeface="Times New Roman" panose="02020603050405020304" pitchFamily="18" charset="0"/>
              </a:rPr>
              <a:t>ì</a:t>
            </a:r>
            <a:r>
              <a:rPr lang="vi-VN" sz="3200" smtClean="0">
                <a:latin typeface="Times New Roman" panose="02020603050405020304" pitchFamily="18" charset="0"/>
                <a:cs typeface="Times New Roman" panose="02020603050405020304" pitchFamily="18" charset="0"/>
              </a:rPr>
              <a:t>nh </a:t>
            </a:r>
            <a:r>
              <a:rPr lang="vi-VN" sz="3200">
                <a:latin typeface="Times New Roman" panose="02020603050405020304" pitchFamily="18" charset="0"/>
                <a:cs typeface="Times New Roman" panose="02020603050405020304" pitchFamily="18" charset="0"/>
              </a:rPr>
              <a:t>quang hợp ở tế bào lá cây:</a:t>
            </a:r>
            <a:endParaRPr lang="vi-VN"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Nêu được </a:t>
            </a:r>
            <a:r>
              <a:rPr lang="vi-VN" sz="3200">
                <a:latin typeface="Times New Roman" panose="02020603050405020304" pitchFamily="18" charset="0"/>
                <a:cs typeface="Times New Roman" panose="02020603050405020304" pitchFamily="18" charset="0"/>
              </a:rPr>
              <a:t>vai </a:t>
            </a:r>
            <a:r>
              <a:rPr lang="vi-VN" sz="3200" smtClean="0">
                <a:latin typeface="Times New Roman" panose="02020603050405020304" pitchFamily="18" charset="0"/>
                <a:cs typeface="Times New Roman" panose="02020603050405020304" pitchFamily="18" charset="0"/>
              </a:rPr>
              <a:t>tr</a:t>
            </a:r>
            <a:r>
              <a:rPr lang="en-US" sz="3200">
                <a:latin typeface="Times New Roman" panose="02020603050405020304" pitchFamily="18" charset="0"/>
                <a:cs typeface="Times New Roman" panose="02020603050405020304" pitchFamily="18" charset="0"/>
              </a:rPr>
              <a:t>ò</a:t>
            </a:r>
            <a:r>
              <a:rPr lang="vi-VN" sz="3200"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của lá cây với chức năng quang hợp.</a:t>
            </a:r>
            <a:endParaRPr lang="vi-VN"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Nêu được khái niệm, nguyên liệu, sản phẩm của quang hợp. </a:t>
            </a:r>
            <a:r>
              <a:rPr lang="vi-VN" sz="3200">
                <a:latin typeface="Times New Roman" panose="02020603050405020304" pitchFamily="18" charset="0"/>
                <a:cs typeface="Times New Roman" panose="02020603050405020304" pitchFamily="18" charset="0"/>
              </a:rPr>
              <a:t>Viết </a:t>
            </a:r>
            <a:r>
              <a:rPr lang="vi-VN" sz="3200" smtClean="0">
                <a:latin typeface="Times New Roman" panose="02020603050405020304" pitchFamily="18" charset="0"/>
                <a:cs typeface="Times New Roman" panose="02020603050405020304" pitchFamily="18" charset="0"/>
              </a:rPr>
              <a:t>được</a:t>
            </a:r>
            <a:r>
              <a:rPr lang="en-US" sz="3200" smtClean="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phương tr</a:t>
            </a:r>
            <a:r>
              <a:rPr lang="en-US" sz="3200">
                <a:latin typeface="Times New Roman" panose="02020603050405020304" pitchFamily="18" charset="0"/>
                <a:cs typeface="Times New Roman" panose="02020603050405020304" pitchFamily="18" charset="0"/>
              </a:rPr>
              <a:t>ì</a:t>
            </a:r>
            <a:r>
              <a:rPr lang="vi-VN" sz="3200" smtClean="0">
                <a:latin typeface="Times New Roman" panose="02020603050405020304" pitchFamily="18" charset="0"/>
                <a:cs typeface="Times New Roman" panose="02020603050405020304" pitchFamily="18" charset="0"/>
              </a:rPr>
              <a:t>nh </a:t>
            </a:r>
            <a:r>
              <a:rPr lang="vi-VN" sz="3200">
                <a:latin typeface="Times New Roman" panose="02020603050405020304" pitchFamily="18" charset="0"/>
                <a:cs typeface="Times New Roman" panose="02020603050405020304" pitchFamily="18" charset="0"/>
              </a:rPr>
              <a:t>quang hợp (dạng chữ).</a:t>
            </a:r>
            <a:endParaRPr lang="vi-VN"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Vẽ được sơ đồ diễn tả quang hợp diễn ra ở lá cây, qua đó nêu được </a:t>
            </a:r>
            <a:r>
              <a:rPr lang="vi-VN" sz="3200">
                <a:latin typeface="Times New Roman" panose="02020603050405020304" pitchFamily="18" charset="0"/>
                <a:cs typeface="Times New Roman" panose="02020603050405020304" pitchFamily="18" charset="0"/>
              </a:rPr>
              <a:t>quan </a:t>
            </a:r>
            <a:r>
              <a:rPr lang="vi-VN" sz="3200" smtClean="0">
                <a:latin typeface="Times New Roman" panose="02020603050405020304" pitchFamily="18" charset="0"/>
                <a:cs typeface="Times New Roman" panose="02020603050405020304" pitchFamily="18" charset="0"/>
              </a:rPr>
              <a:t>hệ</a:t>
            </a:r>
            <a:r>
              <a:rPr lang="en-US" sz="3200" smtClean="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giữa </a:t>
            </a:r>
            <a:r>
              <a:rPr lang="vi-VN" sz="3200">
                <a:latin typeface="Times New Roman" panose="02020603050405020304" pitchFamily="18" charset="0"/>
                <a:cs typeface="Times New Roman" panose="02020603050405020304" pitchFamily="18" charset="0"/>
              </a:rPr>
              <a:t>trao đổi chất và chuyển hoá năng </a:t>
            </a:r>
            <a:r>
              <a:rPr lang="vi-VN" sz="3200">
                <a:latin typeface="Times New Roman" panose="02020603050405020304" pitchFamily="18" charset="0"/>
                <a:cs typeface="Times New Roman" panose="02020603050405020304" pitchFamily="18" charset="0"/>
              </a:rPr>
              <a:t>lượng</a:t>
            </a:r>
            <a:r>
              <a:rPr lang="vi-VN" sz="3200" smtClean="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sndAc>
          <p:stSnd>
            <p:snd r:embed="rId1" name="chimes.wav"/>
          </p:stSnd>
        </p:sndAc>
      </p:transition>
    </mc:Choice>
    <mc:Fallback>
      <p:transition spd="slow">
        <p:fade/>
        <p:sndAc>
          <p:stSnd>
            <p:snd r:embed="rId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0"/>
            <a:ext cx="12356665" cy="6858000"/>
          </a:xfrm>
          <a:prstGeom prst="rect">
            <a:avLst/>
          </a:prstGeom>
        </p:spPr>
      </p:pic>
      <p:sp>
        <p:nvSpPr>
          <p:cNvPr id="3" name="Rectangle 22"/>
          <p:cNvSpPr>
            <a:spLocks noChangeArrowheads="1"/>
          </p:cNvSpPr>
          <p:nvPr/>
        </p:nvSpPr>
        <p:spPr bwMode="auto">
          <a:xfrm>
            <a:off x="2206868" y="308882"/>
            <a:ext cx="70918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400" b="1" smtClean="0">
                <a:solidFill>
                  <a:srgbClr val="FF0000"/>
                </a:solidFill>
                <a:latin typeface="Times New Roman" panose="02020603050405020304" pitchFamily="18" charset="0"/>
                <a:cs typeface="Times New Roman" panose="02020603050405020304" pitchFamily="18" charset="0"/>
              </a:rPr>
              <a:t>Tuần 22 - Tiết 82,83 </a:t>
            </a:r>
            <a:r>
              <a:rPr lang="en-US" altLang="en-US" sz="5400" b="1" smtClean="0">
                <a:solidFill>
                  <a:srgbClr val="FF0000"/>
                </a:solidFill>
                <a:latin typeface="Arial" panose="020B0604020202020204" pitchFamily="34" charset="0"/>
              </a:rPr>
              <a:t> </a:t>
            </a:r>
            <a:endParaRPr lang="en-US" altLang="en-US" sz="5400" b="1" dirty="0">
              <a:solidFill>
                <a:srgbClr val="FF0000"/>
              </a:solidFill>
              <a:latin typeface="Arial" panose="020B0604020202020204" pitchFamily="34" charset="0"/>
            </a:endParaRPr>
          </a:p>
        </p:txBody>
      </p:sp>
      <p:sp>
        <p:nvSpPr>
          <p:cNvPr id="4" name="TextBox 3"/>
          <p:cNvSpPr txBox="1"/>
          <p:nvPr/>
        </p:nvSpPr>
        <p:spPr>
          <a:xfrm>
            <a:off x="0" y="1450598"/>
            <a:ext cx="8142805" cy="4247317"/>
          </a:xfrm>
          <a:prstGeom prst="rect">
            <a:avLst/>
          </a:prstGeom>
          <a:noFill/>
        </p:spPr>
        <p:txBody>
          <a:bodyPr wrap="square">
            <a:spAutoFit/>
          </a:bodyPr>
          <a:lstStyle/>
          <a:p>
            <a:pPr algn="ctr" eaLnBrk="1" fontAlgn="auto" hangingPunct="1">
              <a:spcBef>
                <a:spcPts val="0"/>
              </a:spcBef>
              <a:spcAft>
                <a:spcPts val="0"/>
              </a:spcAft>
              <a:defRPr/>
            </a:pPr>
            <a:r>
              <a:rPr lang="en-US" sz="5400" b="1" kern="10" smtClean="0">
                <a:ln w="12700">
                  <a:solidFill>
                    <a:srgbClr val="EAEAEA"/>
                  </a:solidFill>
                  <a:round/>
                </a:ln>
                <a:solidFill>
                  <a:srgbClr val="0000FF"/>
                </a:solidFill>
                <a:latin typeface="Times New Roman" panose="02020603050405020304" pitchFamily="18" charset="0"/>
                <a:cs typeface="Times New Roman" panose="02020603050405020304" pitchFamily="18" charset="0"/>
              </a:rPr>
              <a:t>Bài 22:</a:t>
            </a:r>
            <a:endParaRPr lang="en-US" sz="5400" b="1" kern="10" smtClean="0">
              <a:ln w="12700">
                <a:solidFill>
                  <a:srgbClr val="EAEAEA"/>
                </a:solidFill>
                <a:round/>
              </a:ln>
              <a:solidFill>
                <a:srgbClr val="0000FF"/>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5400" b="1" kern="10" smtClean="0">
                <a:ln w="12700">
                  <a:solidFill>
                    <a:srgbClr val="EAEAEA"/>
                  </a:solidFill>
                  <a:round/>
                </a:ln>
                <a:solidFill>
                  <a:srgbClr val="FF0000"/>
                </a:solidFill>
                <a:latin typeface="Times New Roman" panose="02020603050405020304" pitchFamily="18" charset="0"/>
                <a:cs typeface="Times New Roman" panose="02020603050405020304" pitchFamily="18" charset="0"/>
              </a:rPr>
              <a:t>VAI TRÒ CỦA TRAO ĐỔI CHẤT VÀ CHUYỂN HÓA NĂNG LƯỢNG Ở SINH VẬT</a:t>
            </a:r>
            <a:endParaRPr lang="en-US" sz="5400" b="1" kern="10" dirty="0">
              <a:ln w="12700">
                <a:solidFill>
                  <a:srgbClr val="EAEAEA"/>
                </a:solidFill>
                <a:round/>
              </a:ln>
              <a:solidFill>
                <a:srgbClr val="FF00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806" y="1966914"/>
            <a:ext cx="4049194" cy="315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sndAc>
      <p:stSnd>
        <p:snd r:embed="rId3" name="Tieng vo tay.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endParaRPr lang="en-US" sz="3200" dirty="0">
              <a:solidFill>
                <a:schemeClr val="bg1"/>
              </a:solidFill>
            </a:endParaRPr>
          </a:p>
        </p:txBody>
      </p:sp>
      <p:sp>
        <p:nvSpPr>
          <p:cNvPr id="12" name="TextBox 11"/>
          <p:cNvSpPr txBox="1"/>
          <p:nvPr/>
        </p:nvSpPr>
        <p:spPr>
          <a:xfrm>
            <a:off x="6734172" y="3867775"/>
            <a:ext cx="4410078" cy="2062103"/>
          </a:xfrm>
          <a:prstGeom prst="rect">
            <a:avLst/>
          </a:prstGeom>
          <a:noFill/>
        </p:spPr>
        <p:txBody>
          <a:bodyPr wrap="square" rtlCol="0">
            <a:spAutoFit/>
          </a:bodyPr>
          <a:lstStyle/>
          <a:p>
            <a:pPr algn="just"/>
            <a:r>
              <a:rPr lang="en-US" sz="3200" dirty="0">
                <a:solidFill>
                  <a:schemeClr val="bg1"/>
                </a:solidFill>
              </a:rPr>
              <a:t>2. </a:t>
            </a:r>
            <a:r>
              <a:rPr lang="en-US" sz="3200" dirty="0" err="1">
                <a:solidFill>
                  <a:schemeClr val="bg1"/>
                </a:solidFill>
              </a:rPr>
              <a:t>Vì</a:t>
            </a:r>
            <a:r>
              <a:rPr lang="en-US" sz="3200" dirty="0">
                <a:solidFill>
                  <a:schemeClr val="bg1"/>
                </a:solidFill>
              </a:rPr>
              <a:t> </a:t>
            </a:r>
            <a:r>
              <a:rPr lang="en-US" sz="3200" dirty="0" err="1">
                <a:solidFill>
                  <a:schemeClr val="bg1"/>
                </a:solidFill>
              </a:rPr>
              <a:t>lý</a:t>
            </a:r>
            <a:r>
              <a:rPr lang="en-US" sz="3200" dirty="0">
                <a:solidFill>
                  <a:schemeClr val="bg1"/>
                </a:solidFill>
              </a:rPr>
              <a:t> do </a:t>
            </a:r>
            <a:r>
              <a:rPr lang="en-US" sz="3200" dirty="0" err="1">
                <a:solidFill>
                  <a:schemeClr val="bg1"/>
                </a:solidFill>
              </a:rPr>
              <a:t>xã</a:t>
            </a:r>
            <a:r>
              <a:rPr lang="en-US" sz="3200" dirty="0">
                <a:solidFill>
                  <a:schemeClr val="bg1"/>
                </a:solidFill>
              </a:rPr>
              <a:t> </a:t>
            </a:r>
            <a:r>
              <a:rPr lang="en-US" sz="3200" dirty="0" err="1">
                <a:solidFill>
                  <a:schemeClr val="bg1"/>
                </a:solidFill>
              </a:rPr>
              <a:t>hội</a:t>
            </a:r>
            <a:r>
              <a:rPr lang="en-US" sz="3200" dirty="0">
                <a:solidFill>
                  <a:schemeClr val="bg1"/>
                </a:solidFill>
              </a:rPr>
              <a:t>, </a:t>
            </a:r>
            <a:r>
              <a:rPr lang="en-US" sz="3200" dirty="0" err="1">
                <a:solidFill>
                  <a:schemeClr val="bg1"/>
                </a:solidFill>
              </a:rPr>
              <a:t>không</a:t>
            </a:r>
            <a:r>
              <a:rPr lang="en-US" sz="3200" dirty="0">
                <a:solidFill>
                  <a:schemeClr val="bg1"/>
                </a:solidFill>
              </a:rPr>
              <a:t> </a:t>
            </a:r>
            <a:r>
              <a:rPr lang="en-US" sz="3200" dirty="0" err="1">
                <a:solidFill>
                  <a:schemeClr val="bg1"/>
                </a:solidFill>
              </a:rPr>
              <a:t>thể</a:t>
            </a:r>
            <a:r>
              <a:rPr lang="en-US" sz="3200" dirty="0">
                <a:solidFill>
                  <a:schemeClr val="bg1"/>
                </a:solidFill>
              </a:rPr>
              <a:t> </a:t>
            </a:r>
            <a:r>
              <a:rPr lang="en-US" sz="3200" dirty="0" err="1">
                <a:solidFill>
                  <a:schemeClr val="bg1"/>
                </a:solidFill>
              </a:rPr>
              <a:t>áp</a:t>
            </a:r>
            <a:r>
              <a:rPr lang="en-US" sz="3200" dirty="0">
                <a:solidFill>
                  <a:schemeClr val="bg1"/>
                </a:solidFill>
              </a:rPr>
              <a:t> </a:t>
            </a:r>
            <a:r>
              <a:rPr lang="en-US" sz="3200" dirty="0" err="1">
                <a:solidFill>
                  <a:schemeClr val="bg1"/>
                </a:solidFill>
              </a:rPr>
              <a:t>dụng</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ph</a:t>
            </a:r>
            <a:r>
              <a:rPr lang="vi-VN" sz="3200" dirty="0">
                <a:solidFill>
                  <a:schemeClr val="bg1"/>
                </a:solidFill>
              </a:rPr>
              <a:t>ư</a:t>
            </a:r>
            <a:r>
              <a:rPr lang="en-US" sz="3200" dirty="0" err="1">
                <a:solidFill>
                  <a:schemeClr val="bg1"/>
                </a:solidFill>
              </a:rPr>
              <a:t>ơng</a:t>
            </a:r>
            <a:r>
              <a:rPr lang="en-US" sz="3200" dirty="0">
                <a:solidFill>
                  <a:schemeClr val="bg1"/>
                </a:solidFill>
              </a:rPr>
              <a:t> </a:t>
            </a:r>
            <a:r>
              <a:rPr lang="en-US" sz="3200" dirty="0" err="1">
                <a:solidFill>
                  <a:schemeClr val="bg1"/>
                </a:solidFill>
              </a:rPr>
              <a:t>pháp</a:t>
            </a:r>
            <a:r>
              <a:rPr lang="en-US" sz="3200" dirty="0">
                <a:solidFill>
                  <a:schemeClr val="bg1"/>
                </a:solidFill>
              </a:rPr>
              <a:t> </a:t>
            </a:r>
            <a:r>
              <a:rPr lang="en-US" sz="3200" dirty="0" err="1">
                <a:solidFill>
                  <a:schemeClr val="bg1"/>
                </a:solidFill>
              </a:rPr>
              <a:t>lai</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gây</a:t>
            </a:r>
            <a:r>
              <a:rPr lang="en-US" sz="3200" dirty="0">
                <a:solidFill>
                  <a:schemeClr val="bg1"/>
                </a:solidFill>
              </a:rPr>
              <a:t> </a:t>
            </a:r>
            <a:r>
              <a:rPr lang="en-US" sz="3200" dirty="0" err="1">
                <a:solidFill>
                  <a:schemeClr val="bg1"/>
                </a:solidFill>
              </a:rPr>
              <a:t>đột</a:t>
            </a:r>
            <a:r>
              <a:rPr lang="en-US" sz="3200" dirty="0">
                <a:solidFill>
                  <a:schemeClr val="bg1"/>
                </a:solidFill>
              </a:rPr>
              <a:t> </a:t>
            </a:r>
            <a:r>
              <a:rPr lang="en-US" sz="3200" dirty="0" err="1">
                <a:solidFill>
                  <a:schemeClr val="bg1"/>
                </a:solidFill>
              </a:rPr>
              <a:t>biến</a:t>
            </a:r>
            <a:r>
              <a:rPr lang="en-US" sz="3200" dirty="0">
                <a:solidFill>
                  <a:schemeClr val="bg1"/>
                </a:solidFill>
              </a:rPr>
              <a:t>.</a:t>
            </a:r>
            <a:endParaRPr lang="en-US" sz="3200" dirty="0">
              <a:solidFill>
                <a:schemeClr val="bg1"/>
              </a:solidFill>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84350" y="3616104"/>
            <a:ext cx="6322984" cy="253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1462" y="3411383"/>
            <a:ext cx="4106555" cy="2518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B/ </a:t>
            </a:r>
            <a:r>
              <a:rPr lang="en-US" sz="3200" b="1" smtClean="0">
                <a:solidFill>
                  <a:srgbClr val="FF0000"/>
                </a:solidFill>
                <a:latin typeface="Times New Roman" panose="02020603050405020304" pitchFamily="18" charset="0"/>
                <a:cs typeface="Times New Roman" panose="02020603050405020304" pitchFamily="18" charset="0"/>
              </a:rPr>
              <a:t>HÌNH THÀNH KIẾN THỨC</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09432" y="718997"/>
            <a:ext cx="11368585" cy="1077218"/>
          </a:xfrm>
          <a:prstGeom prst="rect">
            <a:avLst/>
          </a:prstGeom>
          <a:noFill/>
        </p:spPr>
        <p:txBody>
          <a:bodyPr wrap="square" rtlCol="0">
            <a:spAutoFit/>
          </a:bodyPr>
          <a:lstStyle/>
          <a:p>
            <a:r>
              <a:rPr lang="en-US" sz="3200" b="1" smtClean="0">
                <a:solidFill>
                  <a:srgbClr val="002060"/>
                </a:solidFill>
                <a:latin typeface="Times New Roman" panose="02020603050405020304" pitchFamily="18" charset="0"/>
                <a:cs typeface="Times New Roman" panose="02020603050405020304" pitchFamily="18" charset="0"/>
              </a:rPr>
              <a:t>1/ Khái niệm trao đổi chất và chuyển hóa năng lượng ở cơ thể sinh vật</a:t>
            </a:r>
            <a:endParaRPr lang="en-US" sz="3200" b="1">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09684" y="1706793"/>
            <a:ext cx="6395622" cy="584775"/>
          </a:xfrm>
          <a:prstGeom prst="rect">
            <a:avLst/>
          </a:prstGeom>
          <a:noFill/>
        </p:spPr>
        <p:txBody>
          <a:bodyPr wrap="square" rtlCol="0">
            <a:spAutoFit/>
          </a:bodyPr>
          <a:lstStyle/>
          <a:p>
            <a:r>
              <a:rPr lang="en-US" sz="3200" b="1" smtClean="0">
                <a:solidFill>
                  <a:srgbClr val="006600"/>
                </a:solidFill>
                <a:latin typeface="Times New Roman" panose="02020603050405020304" pitchFamily="18" charset="0"/>
                <a:cs typeface="Times New Roman" panose="02020603050405020304" pitchFamily="18" charset="0"/>
              </a:rPr>
              <a:t>* Khái niệm trao đổi chất:</a:t>
            </a:r>
            <a:endParaRPr lang="en-US" sz="3200" b="1">
              <a:solidFill>
                <a:srgbClr val="0066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955343" y="2320518"/>
            <a:ext cx="10822675" cy="1077218"/>
          </a:xfrm>
          <a:prstGeom prst="rect">
            <a:avLst/>
          </a:prstGeom>
          <a:noFill/>
        </p:spPr>
        <p:txBody>
          <a:bodyPr wrap="square" rtlCol="0">
            <a:spAutoFit/>
          </a:bodyPr>
          <a:lstStyle/>
          <a:p>
            <a:r>
              <a:rPr lang="en-US" sz="3200" b="1" smtClean="0">
                <a:latin typeface="Times New Roman" panose="02020603050405020304" pitchFamily="18" charset="0"/>
                <a:cs typeface="Times New Roman" panose="02020603050405020304" pitchFamily="18" charset="0"/>
              </a:rPr>
              <a:t>- Y/c hs quan sát hình, thảo luận nhóm 5-6 hs và thực hiện phiếu học tập số 1</a:t>
            </a:r>
            <a:endParaRPr lang="en-US" sz="3200" b="1">
              <a:latin typeface="Times New Roman" panose="02020603050405020304" pitchFamily="18" charset="0"/>
              <a:cs typeface="Times New Roman" panose="02020603050405020304" pitchFamily="18" charset="0"/>
            </a:endParaRPr>
          </a:p>
        </p:txBody>
      </p:sp>
      <p:sp>
        <p:nvSpPr>
          <p:cNvPr id="3" name="TextBox 2"/>
          <p:cNvSpPr txBox="1"/>
          <p:nvPr/>
        </p:nvSpPr>
        <p:spPr>
          <a:xfrm>
            <a:off x="3493828" y="6332561"/>
            <a:ext cx="1460310"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Hình 1</a:t>
            </a:r>
            <a:endParaRPr lang="en-US" sz="2800">
              <a:latin typeface="Times New Roman" panose="02020603050405020304" pitchFamily="18" charset="0"/>
              <a:cs typeface="Times New Roman" panose="02020603050405020304" pitchFamily="18" charset="0"/>
            </a:endParaRPr>
          </a:p>
        </p:txBody>
      </p:sp>
      <p:sp>
        <p:nvSpPr>
          <p:cNvPr id="13" name="TextBox 12"/>
          <p:cNvSpPr txBox="1"/>
          <p:nvPr/>
        </p:nvSpPr>
        <p:spPr>
          <a:xfrm>
            <a:off x="8802807" y="6155140"/>
            <a:ext cx="1460310"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Hình 2</a:t>
            </a:r>
            <a:endParaRPr lang="en-US" sz="28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endParaRPr lang="en-US" sz="3200" dirty="0">
              <a:solidFill>
                <a:schemeClr val="bg1"/>
              </a:solidFill>
            </a:endParaRPr>
          </a:p>
        </p:txBody>
      </p:sp>
      <p:sp>
        <p:nvSpPr>
          <p:cNvPr id="12" name="TextBox 11"/>
          <p:cNvSpPr txBox="1"/>
          <p:nvPr/>
        </p:nvSpPr>
        <p:spPr>
          <a:xfrm>
            <a:off x="6734172" y="3867775"/>
            <a:ext cx="4410078" cy="2062103"/>
          </a:xfrm>
          <a:prstGeom prst="rect">
            <a:avLst/>
          </a:prstGeom>
          <a:noFill/>
        </p:spPr>
        <p:txBody>
          <a:bodyPr wrap="square" rtlCol="0">
            <a:spAutoFit/>
          </a:bodyPr>
          <a:lstStyle/>
          <a:p>
            <a:pPr algn="just"/>
            <a:r>
              <a:rPr lang="en-US" sz="3200" dirty="0">
                <a:solidFill>
                  <a:schemeClr val="bg1"/>
                </a:solidFill>
              </a:rPr>
              <a:t>2. </a:t>
            </a:r>
            <a:r>
              <a:rPr lang="en-US" sz="3200" dirty="0" err="1">
                <a:solidFill>
                  <a:schemeClr val="bg1"/>
                </a:solidFill>
              </a:rPr>
              <a:t>Vì</a:t>
            </a:r>
            <a:r>
              <a:rPr lang="en-US" sz="3200" dirty="0">
                <a:solidFill>
                  <a:schemeClr val="bg1"/>
                </a:solidFill>
              </a:rPr>
              <a:t> </a:t>
            </a:r>
            <a:r>
              <a:rPr lang="en-US" sz="3200" dirty="0" err="1">
                <a:solidFill>
                  <a:schemeClr val="bg1"/>
                </a:solidFill>
              </a:rPr>
              <a:t>lý</a:t>
            </a:r>
            <a:r>
              <a:rPr lang="en-US" sz="3200" dirty="0">
                <a:solidFill>
                  <a:schemeClr val="bg1"/>
                </a:solidFill>
              </a:rPr>
              <a:t> do </a:t>
            </a:r>
            <a:r>
              <a:rPr lang="en-US" sz="3200" dirty="0" err="1">
                <a:solidFill>
                  <a:schemeClr val="bg1"/>
                </a:solidFill>
              </a:rPr>
              <a:t>xã</a:t>
            </a:r>
            <a:r>
              <a:rPr lang="en-US" sz="3200" dirty="0">
                <a:solidFill>
                  <a:schemeClr val="bg1"/>
                </a:solidFill>
              </a:rPr>
              <a:t> </a:t>
            </a:r>
            <a:r>
              <a:rPr lang="en-US" sz="3200" dirty="0" err="1">
                <a:solidFill>
                  <a:schemeClr val="bg1"/>
                </a:solidFill>
              </a:rPr>
              <a:t>hội</a:t>
            </a:r>
            <a:r>
              <a:rPr lang="en-US" sz="3200" dirty="0">
                <a:solidFill>
                  <a:schemeClr val="bg1"/>
                </a:solidFill>
              </a:rPr>
              <a:t>, </a:t>
            </a:r>
            <a:r>
              <a:rPr lang="en-US" sz="3200" dirty="0" err="1">
                <a:solidFill>
                  <a:schemeClr val="bg1"/>
                </a:solidFill>
              </a:rPr>
              <a:t>không</a:t>
            </a:r>
            <a:r>
              <a:rPr lang="en-US" sz="3200" dirty="0">
                <a:solidFill>
                  <a:schemeClr val="bg1"/>
                </a:solidFill>
              </a:rPr>
              <a:t> </a:t>
            </a:r>
            <a:r>
              <a:rPr lang="en-US" sz="3200" dirty="0" err="1">
                <a:solidFill>
                  <a:schemeClr val="bg1"/>
                </a:solidFill>
              </a:rPr>
              <a:t>thể</a:t>
            </a:r>
            <a:r>
              <a:rPr lang="en-US" sz="3200" dirty="0">
                <a:solidFill>
                  <a:schemeClr val="bg1"/>
                </a:solidFill>
              </a:rPr>
              <a:t> </a:t>
            </a:r>
            <a:r>
              <a:rPr lang="en-US" sz="3200" dirty="0" err="1">
                <a:solidFill>
                  <a:schemeClr val="bg1"/>
                </a:solidFill>
              </a:rPr>
              <a:t>áp</a:t>
            </a:r>
            <a:r>
              <a:rPr lang="en-US" sz="3200" dirty="0">
                <a:solidFill>
                  <a:schemeClr val="bg1"/>
                </a:solidFill>
              </a:rPr>
              <a:t> </a:t>
            </a:r>
            <a:r>
              <a:rPr lang="en-US" sz="3200" dirty="0" err="1">
                <a:solidFill>
                  <a:schemeClr val="bg1"/>
                </a:solidFill>
              </a:rPr>
              <a:t>dụng</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ph</a:t>
            </a:r>
            <a:r>
              <a:rPr lang="vi-VN" sz="3200" dirty="0">
                <a:solidFill>
                  <a:schemeClr val="bg1"/>
                </a:solidFill>
              </a:rPr>
              <a:t>ư</a:t>
            </a:r>
            <a:r>
              <a:rPr lang="en-US" sz="3200" dirty="0" err="1">
                <a:solidFill>
                  <a:schemeClr val="bg1"/>
                </a:solidFill>
              </a:rPr>
              <a:t>ơng</a:t>
            </a:r>
            <a:r>
              <a:rPr lang="en-US" sz="3200" dirty="0">
                <a:solidFill>
                  <a:schemeClr val="bg1"/>
                </a:solidFill>
              </a:rPr>
              <a:t> </a:t>
            </a:r>
            <a:r>
              <a:rPr lang="en-US" sz="3200" dirty="0" err="1">
                <a:solidFill>
                  <a:schemeClr val="bg1"/>
                </a:solidFill>
              </a:rPr>
              <a:t>pháp</a:t>
            </a:r>
            <a:r>
              <a:rPr lang="en-US" sz="3200" dirty="0">
                <a:solidFill>
                  <a:schemeClr val="bg1"/>
                </a:solidFill>
              </a:rPr>
              <a:t> </a:t>
            </a:r>
            <a:r>
              <a:rPr lang="en-US" sz="3200" dirty="0" err="1">
                <a:solidFill>
                  <a:schemeClr val="bg1"/>
                </a:solidFill>
              </a:rPr>
              <a:t>lai</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gây</a:t>
            </a:r>
            <a:r>
              <a:rPr lang="en-US" sz="3200" dirty="0">
                <a:solidFill>
                  <a:schemeClr val="bg1"/>
                </a:solidFill>
              </a:rPr>
              <a:t> </a:t>
            </a:r>
            <a:r>
              <a:rPr lang="en-US" sz="3200" dirty="0" err="1">
                <a:solidFill>
                  <a:schemeClr val="bg1"/>
                </a:solidFill>
              </a:rPr>
              <a:t>đột</a:t>
            </a:r>
            <a:r>
              <a:rPr lang="en-US" sz="3200" dirty="0">
                <a:solidFill>
                  <a:schemeClr val="bg1"/>
                </a:solidFill>
              </a:rPr>
              <a:t> </a:t>
            </a:r>
            <a:r>
              <a:rPr lang="en-US" sz="3200" dirty="0" err="1">
                <a:solidFill>
                  <a:schemeClr val="bg1"/>
                </a:solidFill>
              </a:rPr>
              <a:t>biến</a:t>
            </a:r>
            <a:r>
              <a:rPr lang="en-US" sz="3200" dirty="0">
                <a:solidFill>
                  <a:schemeClr val="bg1"/>
                </a:solidFill>
              </a:rPr>
              <a:t>.</a:t>
            </a:r>
            <a:endParaRPr lang="en-US" sz="3200" dirty="0">
              <a:solidFill>
                <a:schemeClr val="bg1"/>
              </a:solidFill>
            </a:endParaRP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B/ </a:t>
            </a:r>
            <a:r>
              <a:rPr lang="en-US" sz="3200" b="1" smtClean="0">
                <a:solidFill>
                  <a:srgbClr val="FF0000"/>
                </a:solidFill>
                <a:latin typeface="Times New Roman" panose="02020603050405020304" pitchFamily="18" charset="0"/>
                <a:cs typeface="Times New Roman" panose="02020603050405020304" pitchFamily="18" charset="0"/>
              </a:rPr>
              <a:t>HÌNH THÀNH KIẾN THỨC</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1/ Khái niệm trao đổi chất và chuyển hóa năng lượng ở cơ thể sinh vật</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09684" y="1706793"/>
            <a:ext cx="6395622" cy="584775"/>
          </a:xfrm>
          <a:prstGeom prst="rect">
            <a:avLst/>
          </a:prstGeom>
          <a:noFill/>
        </p:spPr>
        <p:txBody>
          <a:bodyPr wrap="square" rtlCol="0">
            <a:spAutoFit/>
          </a:bodyPr>
          <a:lstStyle/>
          <a:p>
            <a:r>
              <a:rPr lang="en-US" sz="3200" b="1" smtClean="0">
                <a:solidFill>
                  <a:srgbClr val="006600"/>
                </a:solidFill>
                <a:latin typeface="Times New Roman" panose="02020603050405020304" pitchFamily="18" charset="0"/>
                <a:cs typeface="Times New Roman" panose="02020603050405020304" pitchFamily="18" charset="0"/>
              </a:rPr>
              <a:t>* Khái niệm trao đổi chất:</a:t>
            </a:r>
            <a:endParaRPr lang="en-US" sz="3200" b="1">
              <a:solidFill>
                <a:srgbClr val="0066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955343" y="2320518"/>
            <a:ext cx="10822675" cy="1077218"/>
          </a:xfrm>
          <a:prstGeom prst="rect">
            <a:avLst/>
          </a:prstGeom>
          <a:noFill/>
        </p:spPr>
        <p:txBody>
          <a:bodyPr wrap="square" rtlCol="0">
            <a:spAutoFit/>
          </a:bodyPr>
          <a:lstStyle/>
          <a:p>
            <a:r>
              <a:rPr lang="en-US" sz="3200" b="1" smtClean="0">
                <a:latin typeface="Times New Roman" panose="02020603050405020304" pitchFamily="18" charset="0"/>
                <a:cs typeface="Times New Roman" panose="02020603050405020304" pitchFamily="18" charset="0"/>
              </a:rPr>
              <a:t>- Y/c hs quan sát hình, thảo luận nhóm 5-6 hs và thực hiện phiếu học tập số 1</a:t>
            </a:r>
            <a:endParaRPr lang="en-US" sz="3200" b="1">
              <a:latin typeface="Times New Roman" panose="02020603050405020304" pitchFamily="18" charset="0"/>
              <a:cs typeface="Times New Roman" panose="02020603050405020304" pitchFamily="18" charset="0"/>
            </a:endParaRPr>
          </a:p>
        </p:txBody>
      </p:sp>
      <p:sp>
        <p:nvSpPr>
          <p:cNvPr id="3" name="TextBox 2"/>
          <p:cNvSpPr txBox="1"/>
          <p:nvPr/>
        </p:nvSpPr>
        <p:spPr>
          <a:xfrm>
            <a:off x="2815771" y="6332561"/>
            <a:ext cx="1460310"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Hình 3</a:t>
            </a:r>
            <a:endParaRPr lang="en-US" sz="2800">
              <a:latin typeface="Times New Roman" panose="02020603050405020304" pitchFamily="18" charset="0"/>
              <a:cs typeface="Times New Roman" panose="02020603050405020304" pitchFamily="18" charset="0"/>
            </a:endParaRPr>
          </a:p>
        </p:txBody>
      </p:sp>
      <p:sp>
        <p:nvSpPr>
          <p:cNvPr id="13" name="TextBox 12"/>
          <p:cNvSpPr txBox="1"/>
          <p:nvPr/>
        </p:nvSpPr>
        <p:spPr>
          <a:xfrm>
            <a:off x="5636529" y="3136125"/>
            <a:ext cx="6291617" cy="3539430"/>
          </a:xfrm>
          <a:prstGeom prst="rect">
            <a:avLst/>
          </a:prstGeom>
          <a:noFill/>
        </p:spPr>
        <p:txBody>
          <a:bodyPr wrap="square" rtlCol="0">
            <a:spAutoFit/>
          </a:bodyPr>
          <a:lstStyle/>
          <a:p>
            <a:pPr lvl="0"/>
            <a:r>
              <a:rPr lang="en-US" sz="2800" smtClean="0">
                <a:latin typeface="Times New Roman" panose="02020603050405020304" pitchFamily="18" charset="0"/>
                <a:cs typeface="Times New Roman" panose="02020603050405020304" pitchFamily="18" charset="0"/>
              </a:rPr>
              <a:t>- Cơ </a:t>
            </a:r>
            <a:r>
              <a:rPr lang="en-US" sz="2800">
                <a:latin typeface="Times New Roman" panose="02020603050405020304" pitchFamily="18" charset="0"/>
                <a:cs typeface="Times New Roman" panose="02020603050405020304" pitchFamily="18" charset="0"/>
              </a:rPr>
              <a:t>thể người lấy những chất gì từ môi trường và thải những chất gì ra khỏi cơ thể?</a:t>
            </a:r>
            <a:endParaRPr lang="en-US" sz="2800">
              <a:latin typeface="Times New Roman" panose="02020603050405020304" pitchFamily="18" charset="0"/>
              <a:cs typeface="Times New Roman" panose="02020603050405020304" pitchFamily="18" charset="0"/>
            </a:endParaRPr>
          </a:p>
          <a:p>
            <a:pPr lvl="0"/>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Các </a:t>
            </a:r>
            <a:r>
              <a:rPr lang="en-US" sz="2800">
                <a:latin typeface="Times New Roman" panose="02020603050405020304" pitchFamily="18" charset="0"/>
                <a:cs typeface="Times New Roman" panose="02020603050405020304" pitchFamily="18" charset="0"/>
              </a:rPr>
              <a:t>chất được lấy từ môi trường được sử dụng để làm gì?</a:t>
            </a:r>
            <a:endParaRPr lang="en-US" sz="2800">
              <a:latin typeface="Times New Roman" panose="02020603050405020304" pitchFamily="18" charset="0"/>
              <a:cs typeface="Times New Roman" panose="02020603050405020304" pitchFamily="18" charset="0"/>
            </a:endParaRPr>
          </a:p>
          <a:p>
            <a:pPr lvl="0"/>
            <a:r>
              <a:rPr lang="en-US" sz="2800" smtClean="0">
                <a:latin typeface="Times New Roman" panose="02020603050405020304" pitchFamily="18" charset="0"/>
                <a:cs typeface="Times New Roman" panose="02020603050405020304" pitchFamily="18" charset="0"/>
              </a:rPr>
              <a:t>- Trao </a:t>
            </a:r>
            <a:r>
              <a:rPr lang="en-US" sz="2800">
                <a:latin typeface="Times New Roman" panose="02020603050405020304" pitchFamily="18" charset="0"/>
                <a:cs typeface="Times New Roman" panose="02020603050405020304" pitchFamily="18" charset="0"/>
              </a:rPr>
              <a:t>đổi chất ở sinh vật gồm những quá trình nào?</a:t>
            </a:r>
            <a:endParaRPr lang="en-US" sz="2800">
              <a:latin typeface="Times New Roman" panose="02020603050405020304" pitchFamily="18" charset="0"/>
              <a:cs typeface="Times New Roman" panose="02020603050405020304" pitchFamily="18" charset="0"/>
            </a:endParaRPr>
          </a:p>
          <a:p>
            <a:pPr lvl="0"/>
            <a:r>
              <a:rPr lang="en-US" sz="2800" smtClean="0">
                <a:latin typeface="Times New Roman" panose="02020603050405020304" pitchFamily="18" charset="0"/>
                <a:cs typeface="Times New Roman" panose="02020603050405020304" pitchFamily="18" charset="0"/>
              </a:rPr>
              <a:t>- Thế </a:t>
            </a:r>
            <a:r>
              <a:rPr lang="en-US" sz="2800">
                <a:latin typeface="Times New Roman" panose="02020603050405020304" pitchFamily="18" charset="0"/>
                <a:cs typeface="Times New Roman" panose="02020603050405020304" pitchFamily="18" charset="0"/>
              </a:rPr>
              <a:t>nào là trao đổi chất?</a:t>
            </a:r>
            <a:endParaRPr lang="en-US" sz="2800">
              <a:latin typeface="Times New Roman" panose="02020603050405020304" pitchFamily="18" charset="0"/>
              <a:cs typeface="Times New Roman" panose="02020603050405020304" pitchFamily="18" charset="0"/>
            </a:endParaRPr>
          </a:p>
        </p:txBody>
      </p:sp>
      <p:pic>
        <p:nvPicPr>
          <p:cNvPr id="14" name="Picture 13"/>
          <p:cNvPicPr/>
          <p:nvPr/>
        </p:nvPicPr>
        <p:blipFill>
          <a:blip r:embed="rId1"/>
          <a:stretch>
            <a:fillRect/>
          </a:stretch>
        </p:blipFill>
        <p:spPr>
          <a:xfrm>
            <a:off x="955343" y="3429000"/>
            <a:ext cx="4531058" cy="2726140"/>
          </a:xfrm>
          <a:prstGeom prst="rect">
            <a:avLst/>
          </a:prstGeom>
        </p:spPr>
      </p:pic>
    </p:spTree>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34172" y="725508"/>
            <a:ext cx="4382514" cy="1569660"/>
          </a:xfrm>
          <a:prstGeom prst="rect">
            <a:avLst/>
          </a:prstGeom>
          <a:noFill/>
        </p:spPr>
        <p:txBody>
          <a:bodyPr wrap="square" rtlCol="0">
            <a:spAutoFit/>
          </a:bodyPr>
          <a:lstStyle/>
          <a:p>
            <a:pPr algn="just"/>
            <a:r>
              <a:rPr lang="en-US" sz="3200" smtClean="0">
                <a:solidFill>
                  <a:schemeClr val="bg1"/>
                </a:solidFill>
              </a:rPr>
              <a:t>Việc nghiên cứu di truyền ở ng</a:t>
            </a:r>
            <a:r>
              <a:rPr lang="vi-VN" sz="3200" smtClean="0">
                <a:solidFill>
                  <a:schemeClr val="bg1"/>
                </a:solidFill>
              </a:rPr>
              <a:t>ư</a:t>
            </a:r>
            <a:r>
              <a:rPr lang="en-US" sz="3200" smtClean="0">
                <a:solidFill>
                  <a:schemeClr val="bg1"/>
                </a:solidFill>
              </a:rPr>
              <a:t>ời gặp những khó khăn gì?</a:t>
            </a:r>
            <a:endParaRPr lang="en-US" sz="3200" dirty="0">
              <a:solidFill>
                <a:schemeClr val="bg1"/>
              </a:solidFill>
            </a:endParaRPr>
          </a:p>
        </p:txBody>
      </p:sp>
      <p:pic>
        <p:nvPicPr>
          <p:cNvPr id="9" name="Picture 8"/>
          <p:cNvPicPr/>
          <p:nvPr/>
        </p:nvPicPr>
        <p:blipFill>
          <a:blip r:embed="rId1"/>
          <a:stretch>
            <a:fillRect/>
          </a:stretch>
        </p:blipFill>
        <p:spPr>
          <a:xfrm>
            <a:off x="272955" y="1141635"/>
            <a:ext cx="4531058" cy="3594138"/>
          </a:xfrm>
          <a:prstGeom prst="rect">
            <a:avLst/>
          </a:prstGeom>
        </p:spPr>
      </p:pic>
      <p:sp>
        <p:nvSpPr>
          <p:cNvPr id="2" name="Rectangle 1"/>
          <p:cNvSpPr/>
          <p:nvPr/>
        </p:nvSpPr>
        <p:spPr>
          <a:xfrm>
            <a:off x="5336280" y="183974"/>
            <a:ext cx="6127839" cy="1569660"/>
          </a:xfrm>
          <a:prstGeom prst="rect">
            <a:avLst/>
          </a:prstGeom>
        </p:spPr>
        <p:txBody>
          <a:bodyPr wrap="square">
            <a:spAutoFit/>
          </a:bodyPr>
          <a:lstStyle/>
          <a:p>
            <a:pPr lvl="0"/>
            <a:r>
              <a:rPr lang="en-US" sz="3200" smtClean="0">
                <a:latin typeface="Times New Roman" panose="02020603050405020304" pitchFamily="18" charset="0"/>
                <a:cs typeface="Times New Roman" panose="02020603050405020304" pitchFamily="18" charset="0"/>
              </a:rPr>
              <a:t>1/ </a:t>
            </a:r>
            <a:r>
              <a:rPr lang="en-US" sz="3200">
                <a:latin typeface="Times New Roman" panose="02020603050405020304" pitchFamily="18" charset="0"/>
                <a:cs typeface="Times New Roman" panose="02020603050405020304" pitchFamily="18" charset="0"/>
              </a:rPr>
              <a:t>Cơ thể người lấy những chất gì từ môi trường và thải những chất gì ra khỏi cơ thể?</a:t>
            </a:r>
            <a:endParaRPr lang="en-US" sz="3200">
              <a:latin typeface="Times New Roman" panose="02020603050405020304" pitchFamily="18" charset="0"/>
              <a:cs typeface="Times New Roman" panose="02020603050405020304" pitchFamily="18" charset="0"/>
            </a:endParaRPr>
          </a:p>
        </p:txBody>
      </p:sp>
      <p:sp>
        <p:nvSpPr>
          <p:cNvPr id="5" name="Rounded Rectangle 4"/>
          <p:cNvSpPr/>
          <p:nvPr/>
        </p:nvSpPr>
        <p:spPr>
          <a:xfrm>
            <a:off x="272955" y="968991"/>
            <a:ext cx="1733266" cy="376678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3207224" y="968991"/>
            <a:ext cx="1733266" cy="376678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ounded Rectangular Callout 6"/>
          <p:cNvSpPr/>
          <p:nvPr/>
        </p:nvSpPr>
        <p:spPr>
          <a:xfrm>
            <a:off x="272955" y="27295"/>
            <a:ext cx="2006221" cy="777922"/>
          </a:xfrm>
          <a:prstGeom prst="wedgeRoundRectCallout">
            <a:avLst>
              <a:gd name="adj1" fmla="val -1786"/>
              <a:gd name="adj2" fmla="val 712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Lấy </a:t>
            </a:r>
            <a:r>
              <a:rPr lang="en-US" sz="3200" b="1" smtClean="0">
                <a:solidFill>
                  <a:srgbClr val="FFFF00"/>
                </a:solidFill>
                <a:latin typeface="Times New Roman" panose="02020603050405020304" pitchFamily="18" charset="0"/>
                <a:cs typeface="Times New Roman" panose="02020603050405020304" pitchFamily="18" charset="0"/>
              </a:rPr>
              <a:t>vào</a:t>
            </a:r>
            <a:endParaRPr lang="en-US" sz="3200" b="1">
              <a:solidFill>
                <a:srgbClr val="FFFF00"/>
              </a:solidFill>
              <a:latin typeface="Times New Roman" panose="02020603050405020304" pitchFamily="18" charset="0"/>
              <a:cs typeface="Times New Roman" panose="02020603050405020304" pitchFamily="18" charset="0"/>
            </a:endParaRPr>
          </a:p>
        </p:txBody>
      </p:sp>
      <p:sp>
        <p:nvSpPr>
          <p:cNvPr id="17" name="Rounded Rectangular Callout 16"/>
          <p:cNvSpPr/>
          <p:nvPr/>
        </p:nvSpPr>
        <p:spPr>
          <a:xfrm>
            <a:off x="2968389" y="40942"/>
            <a:ext cx="2006221" cy="777922"/>
          </a:xfrm>
          <a:prstGeom prst="wedgeRoundRectCallout">
            <a:avLst>
              <a:gd name="adj1" fmla="val -1786"/>
              <a:gd name="adj2" fmla="val 712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Times New Roman" panose="02020603050405020304" pitchFamily="18" charset="0"/>
                <a:cs typeface="Times New Roman" panose="02020603050405020304" pitchFamily="18" charset="0"/>
              </a:rPr>
              <a:t>Thải ra</a:t>
            </a:r>
            <a:endParaRPr lang="en-US" sz="3200" b="1">
              <a:solidFill>
                <a:srgbClr val="FFFF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383050" y="1858999"/>
            <a:ext cx="6162958" cy="1077218"/>
          </a:xfrm>
          <a:prstGeom prst="rect">
            <a:avLst/>
          </a:prstGeom>
        </p:spPr>
        <p:txBody>
          <a:bodyPr wrap="square">
            <a:spAutoFit/>
          </a:bodyPr>
          <a:lstStyle/>
          <a:p>
            <a:r>
              <a:rPr lang="en-US" sz="3200" smtClean="0">
                <a:latin typeface="Times New Roman" panose="02020603050405020304" pitchFamily="18" charset="0"/>
                <a:cs typeface="Times New Roman" panose="02020603050405020304" pitchFamily="18" charset="0"/>
              </a:rPr>
              <a:t>2/ Các </a:t>
            </a:r>
            <a:r>
              <a:rPr lang="en-US" sz="3200">
                <a:latin typeface="Times New Roman" panose="02020603050405020304" pitchFamily="18" charset="0"/>
                <a:cs typeface="Times New Roman" panose="02020603050405020304" pitchFamily="18" charset="0"/>
              </a:rPr>
              <a:t>chất được lấy từ môi trường được sử dụng để làm gì?</a:t>
            </a:r>
            <a:endParaRPr lang="en-US" sz="3200">
              <a:latin typeface="Times New Roman" panose="02020603050405020304" pitchFamily="18" charset="0"/>
              <a:cs typeface="Times New Roman" panose="02020603050405020304" pitchFamily="18" charset="0"/>
            </a:endParaRPr>
          </a:p>
        </p:txBody>
      </p:sp>
      <p:sp>
        <p:nvSpPr>
          <p:cNvPr id="20" name="Rounded Rectangular Callout 19"/>
          <p:cNvSpPr/>
          <p:nvPr/>
        </p:nvSpPr>
        <p:spPr>
          <a:xfrm>
            <a:off x="425355" y="5024649"/>
            <a:ext cx="2006221" cy="980365"/>
          </a:xfrm>
          <a:prstGeom prst="wedgeRoundRectCallout">
            <a:avLst>
              <a:gd name="adj1" fmla="val -3147"/>
              <a:gd name="adj2" fmla="val -936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Times New Roman" panose="02020603050405020304" pitchFamily="18" charset="0"/>
                <a:cs typeface="Times New Roman" panose="02020603050405020304" pitchFamily="18" charset="0"/>
              </a:rPr>
              <a:t>Nguyên liệu</a:t>
            </a:r>
            <a:endParaRPr lang="en-US" sz="3200" b="1">
              <a:solidFill>
                <a:srgbClr val="FFFF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5219114" y="397670"/>
            <a:ext cx="6660102" cy="4031873"/>
          </a:xfrm>
          <a:prstGeom prst="rect">
            <a:avLst/>
          </a:prstGeom>
        </p:spPr>
        <p:txBody>
          <a:bodyPr wrap="square">
            <a:spAutoFit/>
          </a:bodyPr>
          <a:lstStyle/>
          <a:p>
            <a:r>
              <a:rPr lang="en-US" sz="3200" b="1" smtClean="0">
                <a:latin typeface="Times New Roman" panose="02020603050405020304" pitchFamily="18" charset="0"/>
                <a:cs typeface="Times New Roman" panose="02020603050405020304" pitchFamily="18" charset="0"/>
              </a:rPr>
              <a:t>Bài tập: Quá </a:t>
            </a:r>
            <a:r>
              <a:rPr lang="en-US" sz="3200" b="1">
                <a:latin typeface="Times New Roman" panose="02020603050405020304" pitchFamily="18" charset="0"/>
                <a:cs typeface="Times New Roman" panose="02020603050405020304" pitchFamily="18" charset="0"/>
              </a:rPr>
              <a:t>trình nào sau đây thuộc trao đổi chất ở sinh vật?</a:t>
            </a:r>
            <a:endParaRPr lang="en-US" sz="3200">
              <a:latin typeface="Times New Roman" panose="02020603050405020304" pitchFamily="18" charset="0"/>
              <a:cs typeface="Times New Roman" panose="02020603050405020304" pitchFamily="18" charset="0"/>
            </a:endParaRPr>
          </a:p>
          <a:p>
            <a:pPr lvl="0"/>
            <a:r>
              <a:rPr lang="en-US" sz="3200" smtClean="0">
                <a:latin typeface="Times New Roman" panose="02020603050405020304" pitchFamily="18" charset="0"/>
                <a:cs typeface="Times New Roman" panose="02020603050405020304" pitchFamily="18" charset="0"/>
              </a:rPr>
              <a:t>a/ Phân </a:t>
            </a:r>
            <a:r>
              <a:rPr lang="en-US" sz="3200">
                <a:latin typeface="Times New Roman" panose="02020603050405020304" pitchFamily="18" charset="0"/>
                <a:cs typeface="Times New Roman" panose="02020603050405020304" pitchFamily="18" charset="0"/>
              </a:rPr>
              <a:t>giải protein trong tế bào.</a:t>
            </a:r>
            <a:endParaRPr lang="en-US" sz="3200">
              <a:latin typeface="Times New Roman" panose="02020603050405020304" pitchFamily="18" charset="0"/>
              <a:cs typeface="Times New Roman" panose="02020603050405020304" pitchFamily="18" charset="0"/>
            </a:endParaRPr>
          </a:p>
          <a:p>
            <a:pPr lvl="0"/>
            <a:r>
              <a:rPr lang="en-US" sz="3200" smtClean="0">
                <a:latin typeface="Times New Roman" panose="02020603050405020304" pitchFamily="18" charset="0"/>
                <a:cs typeface="Times New Roman" panose="02020603050405020304" pitchFamily="18" charset="0"/>
              </a:rPr>
              <a:t>b/ Bài </a:t>
            </a:r>
            <a:r>
              <a:rPr lang="en-US" sz="3200">
                <a:latin typeface="Times New Roman" panose="02020603050405020304" pitchFamily="18" charset="0"/>
                <a:cs typeface="Times New Roman" panose="02020603050405020304" pitchFamily="18" charset="0"/>
              </a:rPr>
              <a:t>tiết mồ hôi.</a:t>
            </a:r>
            <a:endParaRPr lang="en-US" sz="3200">
              <a:latin typeface="Times New Roman" panose="02020603050405020304" pitchFamily="18" charset="0"/>
              <a:cs typeface="Times New Roman" panose="02020603050405020304" pitchFamily="18" charset="0"/>
            </a:endParaRPr>
          </a:p>
          <a:p>
            <a:pPr lvl="0"/>
            <a:r>
              <a:rPr lang="en-US" sz="3200" smtClean="0">
                <a:latin typeface="Times New Roman" panose="02020603050405020304" pitchFamily="18" charset="0"/>
                <a:cs typeface="Times New Roman" panose="02020603050405020304" pitchFamily="18" charset="0"/>
              </a:rPr>
              <a:t>c/ Vận </a:t>
            </a:r>
            <a:r>
              <a:rPr lang="en-US" sz="3200">
                <a:latin typeface="Times New Roman" panose="02020603050405020304" pitchFamily="18" charset="0"/>
                <a:cs typeface="Times New Roman" panose="02020603050405020304" pitchFamily="18" charset="0"/>
              </a:rPr>
              <a:t>chuyển thức ăn từ miệng xuống dạ dày.</a:t>
            </a:r>
            <a:endParaRPr lang="en-US" sz="3200">
              <a:latin typeface="Times New Roman" panose="02020603050405020304" pitchFamily="18" charset="0"/>
              <a:cs typeface="Times New Roman" panose="02020603050405020304" pitchFamily="18" charset="0"/>
            </a:endParaRPr>
          </a:p>
          <a:p>
            <a:pPr lvl="0"/>
            <a:r>
              <a:rPr lang="en-US" sz="3200" smtClean="0">
                <a:latin typeface="Times New Roman" panose="02020603050405020304" pitchFamily="18" charset="0"/>
                <a:cs typeface="Times New Roman" panose="02020603050405020304" pitchFamily="18" charset="0"/>
              </a:rPr>
              <a:t>d/ Lấy </a:t>
            </a:r>
            <a:r>
              <a:rPr lang="en-US" sz="3200">
                <a:latin typeface="Times New Roman" panose="02020603050405020304" pitchFamily="18" charset="0"/>
                <a:cs typeface="Times New Roman" panose="02020603050405020304" pitchFamily="18" charset="0"/>
              </a:rPr>
              <a:t>carbon dioxide và thải oxygen ở thực vật.</a:t>
            </a:r>
            <a:endParaRPr lang="en-US" sz="3200">
              <a:latin typeface="Times New Roman" panose="02020603050405020304" pitchFamily="18" charset="0"/>
              <a:cs typeface="Times New Roman" panose="02020603050405020304" pitchFamily="18" charset="0"/>
            </a:endParaRPr>
          </a:p>
        </p:txBody>
      </p:sp>
      <p:sp>
        <p:nvSpPr>
          <p:cNvPr id="18" name="Rectangle 17"/>
          <p:cNvSpPr/>
          <p:nvPr/>
        </p:nvSpPr>
        <p:spPr>
          <a:xfrm>
            <a:off x="5501165" y="4483779"/>
            <a:ext cx="6096000" cy="2062103"/>
          </a:xfrm>
          <a:prstGeom prst="rect">
            <a:avLst/>
          </a:prstGeom>
          <a:solidFill>
            <a:srgbClr val="FFFF00"/>
          </a:solidFill>
          <a:ln>
            <a:gradFill>
              <a:gsLst>
                <a:gs pos="0">
                  <a:srgbClr val="03D4A8"/>
                </a:gs>
                <a:gs pos="25000">
                  <a:srgbClr val="21D6E0"/>
                </a:gs>
                <a:gs pos="75000">
                  <a:srgbClr val="0087E6"/>
                </a:gs>
                <a:gs pos="100000">
                  <a:srgbClr val="005CBF"/>
                </a:gs>
              </a:gsLst>
              <a:lin ang="5400000" scaled="0"/>
            </a:gradFill>
          </a:ln>
        </p:spPr>
        <p:txBody>
          <a:bodyPr>
            <a:spAutoFit/>
          </a:bodyPr>
          <a:lstStyle/>
          <a:p>
            <a:r>
              <a:rPr lang="en-US" sz="3200">
                <a:latin typeface="Times New Roman" panose="02020603050405020304" pitchFamily="18" charset="0"/>
                <a:cs typeface="Times New Roman" panose="02020603050405020304" pitchFamily="18" charset="0"/>
              </a:rPr>
              <a:t>a/ trao đổi chất.</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b/ trao đổi chất.</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c/ không thuộc trao đổi chất.</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d/ trao đổi chất.</a:t>
            </a:r>
            <a:endParaRPr lang="en-US" sz="3200">
              <a:latin typeface="Times New Roman" panose="02020603050405020304" pitchFamily="18" charset="0"/>
              <a:cs typeface="Times New Roman" panose="02020603050405020304" pitchFamily="18" charset="0"/>
            </a:endParaRPr>
          </a:p>
        </p:txBody>
      </p:sp>
      <p:sp>
        <p:nvSpPr>
          <p:cNvPr id="19" name="Striped Right Arrow 18"/>
          <p:cNvSpPr/>
          <p:nvPr/>
        </p:nvSpPr>
        <p:spPr>
          <a:xfrm>
            <a:off x="4206240" y="5199253"/>
            <a:ext cx="1212551" cy="6311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83050" y="3087526"/>
            <a:ext cx="6623646" cy="1077218"/>
          </a:xfrm>
          <a:prstGeom prst="rect">
            <a:avLst/>
          </a:prstGeom>
        </p:spPr>
        <p:txBody>
          <a:bodyPr wrap="square">
            <a:spAutoFit/>
          </a:bodyPr>
          <a:lstStyle/>
          <a:p>
            <a:pPr lvl="0"/>
            <a:r>
              <a:rPr lang="en-US" sz="3200" smtClean="0">
                <a:latin typeface="Times New Roman" panose="02020603050405020304" pitchFamily="18" charset="0"/>
                <a:cs typeface="Times New Roman" panose="02020603050405020304" pitchFamily="18" charset="0"/>
              </a:rPr>
              <a:t>3/ Trao </a:t>
            </a:r>
            <a:r>
              <a:rPr lang="en-US" sz="3200">
                <a:latin typeface="Times New Roman" panose="02020603050405020304" pitchFamily="18" charset="0"/>
                <a:cs typeface="Times New Roman" panose="02020603050405020304" pitchFamily="18" charset="0"/>
              </a:rPr>
              <a:t>đổi chất ở sinh vật gồm những quá trình nào?</a:t>
            </a:r>
            <a:endParaRPr lang="en-US" sz="3200">
              <a:latin typeface="Times New Roman" panose="02020603050405020304" pitchFamily="18" charset="0"/>
              <a:cs typeface="Times New Roman" panose="02020603050405020304" pitchFamily="18" charset="0"/>
            </a:endParaRPr>
          </a:p>
        </p:txBody>
      </p:sp>
      <p:cxnSp>
        <p:nvCxnSpPr>
          <p:cNvPr id="24" name="Straight Arrow Connector 23"/>
          <p:cNvCxnSpPr/>
          <p:nvPr/>
        </p:nvCxnSpPr>
        <p:spPr>
          <a:xfrm flipH="1" flipV="1">
            <a:off x="2771336" y="3087526"/>
            <a:ext cx="435888" cy="1077218"/>
          </a:xfrm>
          <a:prstGeom prst="straightConnector1">
            <a:avLst/>
          </a:prstGeom>
          <a:ln w="133350">
            <a:tailEnd type="arrow"/>
          </a:ln>
        </p:spPr>
        <p:style>
          <a:lnRef idx="3">
            <a:schemeClr val="accent2"/>
          </a:lnRef>
          <a:fillRef idx="0">
            <a:schemeClr val="accent2"/>
          </a:fillRef>
          <a:effectRef idx="2">
            <a:schemeClr val="accent2"/>
          </a:effectRef>
          <a:fontRef idx="minor">
            <a:schemeClr val="tx1"/>
          </a:fontRef>
        </p:style>
      </p:cxnSp>
      <p:sp>
        <p:nvSpPr>
          <p:cNvPr id="26" name="Rectangle 25"/>
          <p:cNvSpPr/>
          <p:nvPr/>
        </p:nvSpPr>
        <p:spPr>
          <a:xfrm>
            <a:off x="5641251" y="5036826"/>
            <a:ext cx="4701655" cy="584775"/>
          </a:xfrm>
          <a:prstGeom prst="rect">
            <a:avLst/>
          </a:prstGeom>
        </p:spPr>
        <p:txBody>
          <a:bodyPr wrap="square">
            <a:spAutoFit/>
          </a:bodyPr>
          <a:lstStyle/>
          <a:p>
            <a:pPr lvl="0"/>
            <a:r>
              <a:rPr lang="en-US" sz="3200" b="1">
                <a:solidFill>
                  <a:srgbClr val="FF0000"/>
                </a:solidFill>
                <a:latin typeface="Times New Roman" panose="02020603050405020304" pitchFamily="18" charset="0"/>
                <a:cs typeface="Times New Roman" panose="02020603050405020304" pitchFamily="18" charset="0"/>
              </a:rPr>
              <a:t>Thế nào là trao đổi chất?</a:t>
            </a:r>
            <a:endParaRPr 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repeatCount="400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repeatCount="300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ppt_x"/>
                                          </p:val>
                                        </p:tav>
                                        <p:tav tm="100000">
                                          <p:val>
                                            <p:strVal val="#ppt_x"/>
                                          </p:val>
                                        </p:tav>
                                      </p:tavLst>
                                    </p:anim>
                                    <p:anim calcmode="lin" valueType="num">
                                      <p:cBhvr additive="base">
                                        <p:cTn id="6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repeatCount="4000"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1" nodeType="clickEffect">
                                  <p:stCondLst>
                                    <p:cond delay="0"/>
                                  </p:stCondLst>
                                  <p:childTnLst>
                                    <p:anim calcmode="lin" valueType="num">
                                      <p:cBhvr additive="base">
                                        <p:cTn id="71" dur="500"/>
                                        <p:tgtEl>
                                          <p:spTgt spid="2"/>
                                        </p:tgtEl>
                                        <p:attrNameLst>
                                          <p:attrName>ppt_x</p:attrName>
                                        </p:attrNameLst>
                                      </p:cBhvr>
                                      <p:tavLst>
                                        <p:tav tm="0">
                                          <p:val>
                                            <p:strVal val="ppt_x"/>
                                          </p:val>
                                        </p:tav>
                                        <p:tav tm="100000">
                                          <p:val>
                                            <p:strVal val="ppt_x"/>
                                          </p:val>
                                        </p:tav>
                                      </p:tavLst>
                                    </p:anim>
                                    <p:anim calcmode="lin" valueType="num">
                                      <p:cBhvr additive="base">
                                        <p:cTn id="72" dur="500"/>
                                        <p:tgtEl>
                                          <p:spTgt spid="2"/>
                                        </p:tgtEl>
                                        <p:attrNameLst>
                                          <p:attrName>ppt_y</p:attrName>
                                        </p:attrNameLst>
                                      </p:cBhvr>
                                      <p:tavLst>
                                        <p:tav tm="0">
                                          <p:val>
                                            <p:strVal val="ppt_y"/>
                                          </p:val>
                                        </p:tav>
                                        <p:tav tm="100000">
                                          <p:val>
                                            <p:strVal val="1+ppt_h/2"/>
                                          </p:val>
                                        </p:tav>
                                      </p:tavLst>
                                    </p:anim>
                                    <p:set>
                                      <p:cBhvr>
                                        <p:cTn id="73" dur="1" fill="hold">
                                          <p:stCondLst>
                                            <p:cond delay="499"/>
                                          </p:stCondLst>
                                        </p:cTn>
                                        <p:tgtEl>
                                          <p:spTgt spid="2"/>
                                        </p:tgtEl>
                                        <p:attrNameLst>
                                          <p:attrName>style.visibility</p:attrName>
                                        </p:attrNameLst>
                                      </p:cBhvr>
                                      <p:to>
                                        <p:strVal val="hidden"/>
                                      </p:to>
                                    </p:set>
                                  </p:childTnLst>
                                </p:cTn>
                              </p:par>
                              <p:par>
                                <p:cTn id="74" presetID="2" presetClass="exit" presetSubtype="4" fill="hold" grpId="1" nodeType="withEffect">
                                  <p:stCondLst>
                                    <p:cond delay="0"/>
                                  </p:stCondLst>
                                  <p:childTnLst>
                                    <p:anim calcmode="lin" valueType="num">
                                      <p:cBhvr additive="base">
                                        <p:cTn id="75" dur="500"/>
                                        <p:tgtEl>
                                          <p:spTgt spid="14"/>
                                        </p:tgtEl>
                                        <p:attrNameLst>
                                          <p:attrName>ppt_x</p:attrName>
                                        </p:attrNameLst>
                                      </p:cBhvr>
                                      <p:tavLst>
                                        <p:tav tm="0">
                                          <p:val>
                                            <p:strVal val="ppt_x"/>
                                          </p:val>
                                        </p:tav>
                                        <p:tav tm="100000">
                                          <p:val>
                                            <p:strVal val="ppt_x"/>
                                          </p:val>
                                        </p:tav>
                                      </p:tavLst>
                                    </p:anim>
                                    <p:anim calcmode="lin" valueType="num">
                                      <p:cBhvr additive="base">
                                        <p:cTn id="76" dur="500"/>
                                        <p:tgtEl>
                                          <p:spTgt spid="14"/>
                                        </p:tgtEl>
                                        <p:attrNameLst>
                                          <p:attrName>ppt_y</p:attrName>
                                        </p:attrNameLst>
                                      </p:cBhvr>
                                      <p:tavLst>
                                        <p:tav tm="0">
                                          <p:val>
                                            <p:strVal val="ppt_y"/>
                                          </p:val>
                                        </p:tav>
                                        <p:tav tm="100000">
                                          <p:val>
                                            <p:strVal val="1+ppt_h/2"/>
                                          </p:val>
                                        </p:tav>
                                      </p:tavLst>
                                    </p:anim>
                                    <p:set>
                                      <p:cBhvr>
                                        <p:cTn id="77" dur="1" fill="hold">
                                          <p:stCondLst>
                                            <p:cond delay="499"/>
                                          </p:stCondLst>
                                        </p:cTn>
                                        <p:tgtEl>
                                          <p:spTgt spid="14"/>
                                        </p:tgtEl>
                                        <p:attrNameLst>
                                          <p:attrName>style.visibility</p:attrName>
                                        </p:attrNameLst>
                                      </p:cBhvr>
                                      <p:to>
                                        <p:strVal val="hidden"/>
                                      </p:to>
                                    </p:set>
                                  </p:childTnLst>
                                </p:cTn>
                              </p:par>
                              <p:par>
                                <p:cTn id="78" presetID="2" presetClass="exit" presetSubtype="4" fill="hold" grpId="1" nodeType="withEffect">
                                  <p:stCondLst>
                                    <p:cond delay="0"/>
                                  </p:stCondLst>
                                  <p:childTnLst>
                                    <p:anim calcmode="lin" valueType="num">
                                      <p:cBhvr additive="base">
                                        <p:cTn id="79" dur="500"/>
                                        <p:tgtEl>
                                          <p:spTgt spid="21"/>
                                        </p:tgtEl>
                                        <p:attrNameLst>
                                          <p:attrName>ppt_x</p:attrName>
                                        </p:attrNameLst>
                                      </p:cBhvr>
                                      <p:tavLst>
                                        <p:tav tm="0">
                                          <p:val>
                                            <p:strVal val="ppt_x"/>
                                          </p:val>
                                        </p:tav>
                                        <p:tav tm="100000">
                                          <p:val>
                                            <p:strVal val="ppt_x"/>
                                          </p:val>
                                        </p:tav>
                                      </p:tavLst>
                                    </p:anim>
                                    <p:anim calcmode="lin" valueType="num">
                                      <p:cBhvr additive="base">
                                        <p:cTn id="80" dur="500"/>
                                        <p:tgtEl>
                                          <p:spTgt spid="21"/>
                                        </p:tgtEl>
                                        <p:attrNameLst>
                                          <p:attrName>ppt_y</p:attrName>
                                        </p:attrNameLst>
                                      </p:cBhvr>
                                      <p:tavLst>
                                        <p:tav tm="0">
                                          <p:val>
                                            <p:strVal val="ppt_y"/>
                                          </p:val>
                                        </p:tav>
                                        <p:tav tm="100000">
                                          <p:val>
                                            <p:strVal val="1+ppt_h/2"/>
                                          </p:val>
                                        </p:tav>
                                      </p:tavLst>
                                    </p:anim>
                                    <p:set>
                                      <p:cBhvr>
                                        <p:cTn id="81" dur="1" fill="hold">
                                          <p:stCondLst>
                                            <p:cond delay="499"/>
                                          </p:stCondLst>
                                        </p:cTn>
                                        <p:tgtEl>
                                          <p:spTgt spid="21"/>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additive="base">
                                        <p:cTn id="86" dur="500" fill="hold"/>
                                        <p:tgtEl>
                                          <p:spTgt spid="16"/>
                                        </p:tgtEl>
                                        <p:attrNameLst>
                                          <p:attrName>ppt_x</p:attrName>
                                        </p:attrNameLst>
                                      </p:cBhvr>
                                      <p:tavLst>
                                        <p:tav tm="0">
                                          <p:val>
                                            <p:strVal val="#ppt_x"/>
                                          </p:val>
                                        </p:tav>
                                        <p:tav tm="100000">
                                          <p:val>
                                            <p:strVal val="#ppt_x"/>
                                          </p:val>
                                        </p:tav>
                                      </p:tavLst>
                                    </p:anim>
                                    <p:anim calcmode="lin" valueType="num">
                                      <p:cBhvr additive="base">
                                        <p:cTn id="8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500" fill="hold"/>
                                        <p:tgtEl>
                                          <p:spTgt spid="19"/>
                                        </p:tgtEl>
                                        <p:attrNameLst>
                                          <p:attrName>ppt_x</p:attrName>
                                        </p:attrNameLst>
                                      </p:cBhvr>
                                      <p:tavLst>
                                        <p:tav tm="0">
                                          <p:val>
                                            <p:strVal val="#ppt_x"/>
                                          </p:val>
                                        </p:tav>
                                        <p:tav tm="100000">
                                          <p:val>
                                            <p:strVal val="#ppt_x"/>
                                          </p:val>
                                        </p:tav>
                                      </p:tavLst>
                                    </p:anim>
                                    <p:anim calcmode="lin" valueType="num">
                                      <p:cBhvr additive="base">
                                        <p:cTn id="9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additive="base">
                                        <p:cTn id="98" dur="500" fill="hold"/>
                                        <p:tgtEl>
                                          <p:spTgt spid="18"/>
                                        </p:tgtEl>
                                        <p:attrNameLst>
                                          <p:attrName>ppt_x</p:attrName>
                                        </p:attrNameLst>
                                      </p:cBhvr>
                                      <p:tavLst>
                                        <p:tav tm="0">
                                          <p:val>
                                            <p:strVal val="#ppt_x"/>
                                          </p:val>
                                        </p:tav>
                                        <p:tav tm="100000">
                                          <p:val>
                                            <p:strVal val="#ppt_x"/>
                                          </p:val>
                                        </p:tav>
                                      </p:tavLst>
                                    </p:anim>
                                    <p:anim calcmode="lin" valueType="num">
                                      <p:cBhvr additive="base">
                                        <p:cTn id="9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xit" presetSubtype="4" fill="hold" grpId="1" nodeType="clickEffect">
                                  <p:stCondLst>
                                    <p:cond delay="0"/>
                                  </p:stCondLst>
                                  <p:childTnLst>
                                    <p:anim calcmode="lin" valueType="num">
                                      <p:cBhvr additive="base">
                                        <p:cTn id="103" dur="500"/>
                                        <p:tgtEl>
                                          <p:spTgt spid="18"/>
                                        </p:tgtEl>
                                        <p:attrNameLst>
                                          <p:attrName>ppt_x</p:attrName>
                                        </p:attrNameLst>
                                      </p:cBhvr>
                                      <p:tavLst>
                                        <p:tav tm="0">
                                          <p:val>
                                            <p:strVal val="ppt_x"/>
                                          </p:val>
                                        </p:tav>
                                        <p:tav tm="100000">
                                          <p:val>
                                            <p:strVal val="ppt_x"/>
                                          </p:val>
                                        </p:tav>
                                      </p:tavLst>
                                    </p:anim>
                                    <p:anim calcmode="lin" valueType="num">
                                      <p:cBhvr additive="base">
                                        <p:cTn id="104" dur="500"/>
                                        <p:tgtEl>
                                          <p:spTgt spid="18"/>
                                        </p:tgtEl>
                                        <p:attrNameLst>
                                          <p:attrName>ppt_y</p:attrName>
                                        </p:attrNameLst>
                                      </p:cBhvr>
                                      <p:tavLst>
                                        <p:tav tm="0">
                                          <p:val>
                                            <p:strVal val="ppt_y"/>
                                          </p:val>
                                        </p:tav>
                                        <p:tav tm="100000">
                                          <p:val>
                                            <p:strVal val="1+ppt_h/2"/>
                                          </p:val>
                                        </p:tav>
                                      </p:tavLst>
                                    </p:anim>
                                    <p:set>
                                      <p:cBhvr>
                                        <p:cTn id="105" dur="1" fill="hold">
                                          <p:stCondLst>
                                            <p:cond delay="499"/>
                                          </p:stCondLst>
                                        </p:cTn>
                                        <p:tgtEl>
                                          <p:spTgt spid="18"/>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1" presetClass="entr" presetSubtype="1" fill="hold" grpId="0" nodeType="click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wheel(1)">
                                      <p:cBhvr>
                                        <p:cTn id="11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2" grpId="1"/>
      <p:bldP spid="5" grpId="0" animBg="1"/>
      <p:bldP spid="13" grpId="0" animBg="1"/>
      <p:bldP spid="7" grpId="0" animBg="1"/>
      <p:bldP spid="17" grpId="0" animBg="1"/>
      <p:bldP spid="14" grpId="0"/>
      <p:bldP spid="14" grpId="1"/>
      <p:bldP spid="20" grpId="0" animBg="1"/>
      <p:bldP spid="16" grpId="0"/>
      <p:bldP spid="18" grpId="0" animBg="1"/>
      <p:bldP spid="18" grpId="1" animBg="1"/>
      <p:bldP spid="19" grpId="0" animBg="1"/>
      <p:bldP spid="21" grpId="0"/>
      <p:bldP spid="21" grpId="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6280" y="416256"/>
            <a:ext cx="6550920" cy="1077218"/>
          </a:xfrm>
          <a:prstGeom prst="rect">
            <a:avLst/>
          </a:prstGeom>
        </p:spPr>
        <p:txBody>
          <a:bodyPr wrap="square">
            <a:spAutoFit/>
          </a:bodyPr>
          <a:lstStyle/>
          <a:p>
            <a:pPr lvl="0"/>
            <a:r>
              <a:rPr lang="en-US" sz="3200" b="1" smtClean="0">
                <a:latin typeface="Times New Roman" panose="02020603050405020304" pitchFamily="18" charset="0"/>
                <a:cs typeface="Times New Roman" panose="02020603050405020304" pitchFamily="18" charset="0"/>
              </a:rPr>
              <a:t>3/ Thế </a:t>
            </a:r>
            <a:r>
              <a:rPr lang="en-US" sz="3200" b="1">
                <a:latin typeface="Times New Roman" panose="02020603050405020304" pitchFamily="18" charset="0"/>
                <a:cs typeface="Times New Roman" panose="02020603050405020304" pitchFamily="18" charset="0"/>
              </a:rPr>
              <a:t>nào là quá trình chuyển hoá các chất trong tế bào? Cho ví dụ.</a:t>
            </a:r>
            <a:endParaRPr lang="en-US" sz="3200">
              <a:latin typeface="Times New Roman" panose="02020603050405020304" pitchFamily="18" charset="0"/>
              <a:cs typeface="Times New Roman" panose="02020603050405020304" pitchFamily="18" charset="0"/>
            </a:endParaRPr>
          </a:p>
        </p:txBody>
      </p:sp>
      <p:sp>
        <p:nvSpPr>
          <p:cNvPr id="28" name="Rectangle 27"/>
          <p:cNvSpPr/>
          <p:nvPr/>
        </p:nvSpPr>
        <p:spPr>
          <a:xfrm>
            <a:off x="5336279" y="1708394"/>
            <a:ext cx="6311769" cy="5016758"/>
          </a:xfrm>
          <a:prstGeom prst="rect">
            <a:avLst/>
          </a:prstGeom>
        </p:spPr>
        <p:txBody>
          <a:bodyPr wrap="square">
            <a:spAutoFit/>
          </a:bodyPr>
          <a:lstStyle/>
          <a:p>
            <a:pPr algn="just"/>
            <a:r>
              <a:rPr lang="en-US" sz="3200" smtClean="0">
                <a:latin typeface="Times New Roman" panose="02020603050405020304" pitchFamily="18" charset="0"/>
                <a:cs typeface="Times New Roman" panose="02020603050405020304" pitchFamily="18" charset="0"/>
              </a:rPr>
              <a:t>- </a:t>
            </a:r>
            <a:r>
              <a:rPr lang="en-US" sz="3200" b="1" smtClean="0">
                <a:latin typeface="Times New Roman" panose="02020603050405020304" pitchFamily="18" charset="0"/>
                <a:cs typeface="Times New Roman" panose="02020603050405020304" pitchFamily="18" charset="0"/>
              </a:rPr>
              <a:t>Chuyển </a:t>
            </a:r>
            <a:r>
              <a:rPr lang="en-US" sz="3200" b="1">
                <a:latin typeface="Times New Roman" panose="02020603050405020304" pitchFamily="18" charset="0"/>
                <a:cs typeface="Times New Roman" panose="02020603050405020304" pitchFamily="18" charset="0"/>
              </a:rPr>
              <a:t>hoá các chất </a:t>
            </a:r>
            <a:r>
              <a:rPr lang="en-US" sz="3200">
                <a:latin typeface="Times New Roman" panose="02020603050405020304" pitchFamily="18" charset="0"/>
                <a:cs typeface="Times New Roman" panose="02020603050405020304" pitchFamily="18" charset="0"/>
              </a:rPr>
              <a:t>trong tế bào là tập hợp tất cả các phản ứng hoá học diễn ra trong tế bào, được thể hiện qua quá trình tổng hợp và phân giải các chất.</a:t>
            </a:r>
            <a:endParaRPr lang="en-US" sz="3200">
              <a:latin typeface="Times New Roman" panose="02020603050405020304" pitchFamily="18" charset="0"/>
              <a:cs typeface="Times New Roman" panose="02020603050405020304" pitchFamily="18" charset="0"/>
            </a:endParaRPr>
          </a:p>
          <a:p>
            <a:pPr algn="just"/>
            <a:r>
              <a:rPr lang="en-US" sz="3200" smtClean="0">
                <a:latin typeface="Times New Roman" panose="02020603050405020304" pitchFamily="18" charset="0"/>
                <a:cs typeface="Times New Roman" panose="02020603050405020304" pitchFamily="18" charset="0"/>
              </a:rPr>
              <a:t>- </a:t>
            </a:r>
            <a:r>
              <a:rPr lang="en-US" sz="3200" b="1" u="sng" smtClean="0">
                <a:latin typeface="Times New Roman" panose="02020603050405020304" pitchFamily="18" charset="0"/>
                <a:cs typeface="Times New Roman" panose="02020603050405020304" pitchFamily="18" charset="0"/>
              </a:rPr>
              <a:t>Ví </a:t>
            </a:r>
            <a:r>
              <a:rPr lang="en-US" sz="3200" b="1" u="sng">
                <a:latin typeface="Times New Roman" panose="02020603050405020304" pitchFamily="18" charset="0"/>
                <a:cs typeface="Times New Roman" panose="02020603050405020304" pitchFamily="18" charset="0"/>
              </a:rPr>
              <a:t>dụ: </a:t>
            </a:r>
            <a:r>
              <a:rPr lang="en-US" sz="3200">
                <a:latin typeface="Times New Roman" panose="02020603050405020304" pitchFamily="18" charset="0"/>
                <a:cs typeface="Times New Roman" panose="02020603050405020304" pitchFamily="18" charset="0"/>
              </a:rPr>
              <a:t>Tổng hợp đường glucose từ nước và carbon dioxide trong quá trình quang hợp ở thực vật; phân giải đường glucose trong quá trình hô hấp tế bào.</a:t>
            </a:r>
            <a:endParaRPr lang="en-US" sz="3200">
              <a:latin typeface="Times New Roman" panose="02020603050405020304" pitchFamily="18" charset="0"/>
              <a:cs typeface="Times New Roman" panose="02020603050405020304" pitchFamily="18" charset="0"/>
            </a:endParaRPr>
          </a:p>
        </p:txBody>
      </p:sp>
      <p:pic>
        <p:nvPicPr>
          <p:cNvPr id="3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6842" y="87298"/>
            <a:ext cx="4651256" cy="257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42" y="2658786"/>
            <a:ext cx="4651256" cy="222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42" y="4896575"/>
            <a:ext cx="4749730" cy="182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sndAc>
          <p:stSnd>
            <p:snd r:embed="rId4" name="applause.wav"/>
          </p:stSnd>
        </p:sndAc>
      </p:transition>
    </mc:Choice>
    <mc:Fallback>
      <p:transition spd="med">
        <p:fade/>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heel(1)">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 calcmode="lin" valueType="num">
                                      <p:cBhvr additive="base">
                                        <p:cTn id="2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8">
                                            <p:txEl>
                                              <p:pRg st="1" end="1"/>
                                            </p:txEl>
                                          </p:spTgt>
                                        </p:tgtEl>
                                        <p:attrNameLst>
                                          <p:attrName>style.visibility</p:attrName>
                                        </p:attrNameLst>
                                      </p:cBhvr>
                                      <p:to>
                                        <p:strVal val="visible"/>
                                      </p:to>
                                    </p:set>
                                    <p:animEffect transition="in" filter="barn(inVertical)">
                                      <p:cBhvr>
                                        <p:cTn id="29" dur="500"/>
                                        <p:tgtEl>
                                          <p:spTgt spid="2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ppt_x"/>
                                          </p:val>
                                        </p:tav>
                                        <p:tav tm="100000">
                                          <p:val>
                                            <p:strVal val="#ppt_x"/>
                                          </p:val>
                                        </p:tav>
                                      </p:tavLst>
                                    </p:anim>
                                    <p:anim calcmode="lin" valueType="num">
                                      <p:cBhvr additive="base">
                                        <p:cTn id="3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endParaRPr lang="en-US" sz="3200" dirty="0">
              <a:solidFill>
                <a:schemeClr val="bg1"/>
              </a:solidFill>
            </a:endParaRP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B/ </a:t>
            </a:r>
            <a:r>
              <a:rPr lang="en-US" sz="3200" b="1" smtClean="0">
                <a:solidFill>
                  <a:srgbClr val="FF0000"/>
                </a:solidFill>
                <a:latin typeface="Times New Roman" panose="02020603050405020304" pitchFamily="18" charset="0"/>
                <a:cs typeface="Times New Roman" panose="02020603050405020304" pitchFamily="18" charset="0"/>
              </a:rPr>
              <a:t>HÌNH THÀNH KIẾN THỨC</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1/ Khái niệm trao đổi chất và chuyển hóa năng lượng ở cơ thể sinh vật</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09684" y="1706793"/>
            <a:ext cx="6395622" cy="584775"/>
          </a:xfrm>
          <a:prstGeom prst="rect">
            <a:avLst/>
          </a:prstGeom>
          <a:noFill/>
        </p:spPr>
        <p:txBody>
          <a:bodyPr wrap="square" rtlCol="0">
            <a:spAutoFit/>
          </a:bodyPr>
          <a:lstStyle/>
          <a:p>
            <a:r>
              <a:rPr lang="en-US" sz="3200" b="1" smtClean="0">
                <a:solidFill>
                  <a:srgbClr val="006600"/>
                </a:solidFill>
                <a:latin typeface="Times New Roman" panose="02020603050405020304" pitchFamily="18" charset="0"/>
                <a:cs typeface="Times New Roman" panose="02020603050405020304" pitchFamily="18" charset="0"/>
              </a:rPr>
              <a:t>* Khái niệm trao đổi chất:</a:t>
            </a:r>
            <a:endParaRPr lang="en-US" sz="3200" b="1">
              <a:solidFill>
                <a:srgbClr val="0066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636529" y="2853722"/>
            <a:ext cx="6291617" cy="3046988"/>
          </a:xfrm>
          <a:prstGeom prst="rect">
            <a:avLst/>
          </a:prstGeom>
          <a:noFill/>
        </p:spPr>
        <p:txBody>
          <a:bodyPr wrap="square" rtlCol="0">
            <a:spAutoFit/>
          </a:bodyPr>
          <a:lstStyle/>
          <a:p>
            <a:pPr algn="just"/>
            <a:r>
              <a:rPr lang="en-US" sz="3200" smtClean="0">
                <a:latin typeface="Times New Roman" panose="02020603050405020304" pitchFamily="18" charset="0"/>
                <a:cs typeface="Times New Roman" panose="02020603050405020304" pitchFamily="18" charset="0"/>
              </a:rPr>
              <a:t>     Trao </a:t>
            </a:r>
            <a:r>
              <a:rPr lang="en-US" sz="3200">
                <a:latin typeface="Times New Roman" panose="02020603050405020304" pitchFamily="18" charset="0"/>
                <a:cs typeface="Times New Roman" panose="02020603050405020304" pitchFamily="18" charset="0"/>
              </a:rPr>
              <a:t>đổi chất ở sinh vật là quá trình cơ thể sinh vật lấy các chất từ môi trường cung cấp cho quá trình chuyển hoá trong tế bào, đồng thời thải các chất không cần thiết ra ngoài môi trường.</a:t>
            </a:r>
            <a:endParaRPr lang="en-US" sz="3200">
              <a:latin typeface="Times New Roman" panose="02020603050405020304" pitchFamily="18" charset="0"/>
              <a:cs typeface="Times New Roman" panose="02020603050405020304" pitchFamily="18" charset="0"/>
            </a:endParaRPr>
          </a:p>
        </p:txBody>
      </p:sp>
      <p:pic>
        <p:nvPicPr>
          <p:cNvPr id="14" name="Picture 13"/>
          <p:cNvPicPr/>
          <p:nvPr/>
        </p:nvPicPr>
        <p:blipFill>
          <a:blip r:embed="rId1"/>
          <a:stretch>
            <a:fillRect/>
          </a:stretch>
        </p:blipFill>
        <p:spPr>
          <a:xfrm>
            <a:off x="695616" y="2493741"/>
            <a:ext cx="4531058" cy="3738243"/>
          </a:xfrm>
          <a:prstGeom prst="rect">
            <a:avLst/>
          </a:prstGeom>
        </p:spPr>
      </p:pic>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8667" y="1999180"/>
            <a:ext cx="822297" cy="7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800">
        <p:circle/>
        <p:sndAc>
          <p:stSnd>
            <p:snd r:embed="rId3" name="chimes.wav"/>
          </p:stSnd>
        </p:sndAc>
      </p:transition>
    </mc:Choice>
    <mc:Fallback>
      <p:transition spd="slow">
        <p:circl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endParaRPr lang="en-US" sz="3200" dirty="0">
              <a:solidFill>
                <a:schemeClr val="bg1"/>
              </a:solidFill>
            </a:endParaRP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B/ </a:t>
            </a:r>
            <a:r>
              <a:rPr lang="en-US" sz="3200" b="1" smtClean="0">
                <a:solidFill>
                  <a:srgbClr val="FF0000"/>
                </a:solidFill>
                <a:latin typeface="Times New Roman" panose="02020603050405020304" pitchFamily="18" charset="0"/>
                <a:cs typeface="Times New Roman" panose="02020603050405020304" pitchFamily="18" charset="0"/>
              </a:rPr>
              <a:t>HÌNH THÀNH KIẾN THỨC</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1/ Khái niệm trao đổi chất và chuyển hóa năng lượng ở cơ thể sinh vật</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09684" y="1706793"/>
            <a:ext cx="8202988" cy="584775"/>
          </a:xfrm>
          <a:prstGeom prst="rect">
            <a:avLst/>
          </a:prstGeom>
          <a:noFill/>
        </p:spPr>
        <p:txBody>
          <a:bodyPr wrap="square" rtlCol="0">
            <a:spAutoFit/>
          </a:bodyPr>
          <a:lstStyle/>
          <a:p>
            <a:r>
              <a:rPr lang="en-US" sz="3200" b="1" smtClean="0">
                <a:solidFill>
                  <a:srgbClr val="006600"/>
                </a:solidFill>
                <a:latin typeface="Times New Roman" panose="02020603050405020304" pitchFamily="18" charset="0"/>
                <a:cs typeface="Times New Roman" panose="02020603050405020304" pitchFamily="18" charset="0"/>
              </a:rPr>
              <a:t>* Khái niệm chuyển hóa năng lượng:</a:t>
            </a:r>
            <a:endParaRPr lang="en-US" sz="3200" b="1">
              <a:solidFill>
                <a:srgbClr val="0066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078438" y="2291568"/>
            <a:ext cx="6977574" cy="4308872"/>
          </a:xfrm>
          <a:prstGeom prst="rect">
            <a:avLst/>
          </a:prstGeom>
          <a:noFill/>
        </p:spPr>
        <p:txBody>
          <a:bodyPr wrap="square" rtlCol="0">
            <a:spAutoFit/>
          </a:bodyPr>
          <a:lstStyle/>
          <a:p>
            <a:pPr>
              <a:spcBef>
                <a:spcPts val="600"/>
              </a:spcBef>
              <a:spcAft>
                <a:spcPts val="600"/>
              </a:spcAft>
            </a:pPr>
            <a:r>
              <a:rPr lang="en-US" sz="3200" smtClean="0">
                <a:latin typeface="Times New Roman" panose="02020603050405020304" pitchFamily="18" charset="0"/>
                <a:cs typeface="Times New Roman" panose="02020603050405020304" pitchFamily="18" charset="0"/>
              </a:rPr>
              <a:t>H4</a:t>
            </a:r>
            <a:r>
              <a:rPr lang="en-US" sz="3200">
                <a:latin typeface="Times New Roman" panose="02020603050405020304" pitchFamily="18" charset="0"/>
                <a:cs typeface="Times New Roman" panose="02020603050405020304" pitchFamily="18" charset="0"/>
              </a:rPr>
              <a:t>/ Thế nào là chuyển hoá năng lượng?</a:t>
            </a:r>
            <a:endParaRPr lang="en-US" sz="3200">
              <a:latin typeface="Times New Roman" panose="02020603050405020304" pitchFamily="18" charset="0"/>
              <a:cs typeface="Times New Roman" panose="02020603050405020304" pitchFamily="18" charset="0"/>
            </a:endParaRPr>
          </a:p>
          <a:p>
            <a:pPr>
              <a:spcBef>
                <a:spcPts val="600"/>
              </a:spcBef>
              <a:spcAft>
                <a:spcPts val="600"/>
              </a:spcAft>
            </a:pPr>
            <a:r>
              <a:rPr lang="en-US" sz="3200">
                <a:latin typeface="Times New Roman" panose="02020603050405020304" pitchFamily="18" charset="0"/>
                <a:cs typeface="Times New Roman" panose="02020603050405020304" pitchFamily="18" charset="0"/>
              </a:rPr>
              <a:t>H5/ Sự biến đổi nào sau đây là chuyển hoá năng lượng trong cơ thể sinh vật?</a:t>
            </a:r>
            <a:endParaRPr lang="en-US" sz="3200">
              <a:latin typeface="Times New Roman" panose="02020603050405020304" pitchFamily="18" charset="0"/>
              <a:cs typeface="Times New Roman" panose="02020603050405020304" pitchFamily="18" charset="0"/>
            </a:endParaRPr>
          </a:p>
          <a:p>
            <a:pPr>
              <a:spcBef>
                <a:spcPts val="600"/>
              </a:spcBef>
              <a:spcAft>
                <a:spcPts val="600"/>
              </a:spcAft>
            </a:pPr>
            <a:r>
              <a:rPr lang="en-US" sz="3200">
                <a:latin typeface="Times New Roman" panose="02020603050405020304" pitchFamily="18" charset="0"/>
                <a:cs typeface="Times New Roman" panose="02020603050405020304" pitchFamily="18" charset="0"/>
              </a:rPr>
              <a:t>- Quang năng -&gt; Hoá năng</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a:p>
            <a:pPr>
              <a:spcBef>
                <a:spcPts val="600"/>
              </a:spcBef>
              <a:spcAft>
                <a:spcPts val="600"/>
              </a:spcAft>
            </a:pPr>
            <a:r>
              <a:rPr lang="en-US" sz="3200">
                <a:latin typeface="Times New Roman" panose="02020603050405020304" pitchFamily="18" charset="0"/>
                <a:cs typeface="Times New Roman" panose="02020603050405020304" pitchFamily="18" charset="0"/>
              </a:rPr>
              <a:t>- Điện năng -&gt; Nhiệt năng</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a:p>
            <a:pPr>
              <a:spcBef>
                <a:spcPts val="600"/>
              </a:spcBef>
              <a:spcAft>
                <a:spcPts val="600"/>
              </a:spcAft>
            </a:pPr>
            <a:r>
              <a:rPr lang="en-US" sz="3200">
                <a:latin typeface="Times New Roman" panose="02020603050405020304" pitchFamily="18" charset="0"/>
                <a:cs typeface="Times New Roman" panose="02020603050405020304" pitchFamily="18" charset="0"/>
              </a:rPr>
              <a:t>- Hoá năng -&gt; Nhiệt năng</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a:p>
            <a:pPr>
              <a:spcBef>
                <a:spcPts val="600"/>
              </a:spcBef>
              <a:spcAft>
                <a:spcPts val="600"/>
              </a:spcAft>
            </a:pPr>
            <a:r>
              <a:rPr lang="en-US" sz="3200">
                <a:latin typeface="Times New Roman" panose="02020603050405020304" pitchFamily="18" charset="0"/>
                <a:cs typeface="Times New Roman" panose="02020603050405020304" pitchFamily="18" charset="0"/>
              </a:rPr>
              <a:t>- Điện năng -&gt; Cơ năng</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pic>
        <p:nvPicPr>
          <p:cNvPr id="14" name="Picture 13"/>
          <p:cNvPicPr/>
          <p:nvPr/>
        </p:nvPicPr>
        <p:blipFill>
          <a:blip r:embed="rId1"/>
          <a:stretch>
            <a:fillRect/>
          </a:stretch>
        </p:blipFill>
        <p:spPr>
          <a:xfrm>
            <a:off x="489177" y="4512455"/>
            <a:ext cx="4438649" cy="2345545"/>
          </a:xfrm>
          <a:prstGeom prst="rect">
            <a:avLst/>
          </a:prstGeom>
        </p:spPr>
      </p:pic>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77" y="2302361"/>
            <a:ext cx="4438650" cy="207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 calcmode="lin" valueType="num">
                                      <p:cBhvr>
                                        <p:cTn id="28"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 calcmode="lin" valueType="num">
                                      <p:cBhvr>
                                        <p:cTn id="35"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 calcmode="lin" valueType="num">
                                      <p:cBhvr>
                                        <p:cTn id="42" dur="5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6716</Words>
  <Application>WPS Presentation</Application>
  <PresentationFormat>Custom</PresentationFormat>
  <Paragraphs>288</Paragraphs>
  <Slides>22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Arial</vt:lpstr>
      <vt:lpstr>SimSun</vt:lpstr>
      <vt:lpstr>Wingdings</vt:lpstr>
      <vt:lpstr>Times New Roman</vt:lpstr>
      <vt:lpstr>Times</vt:lpstr>
      <vt:lpstr>Calibri</vt:lpstr>
      <vt:lpstr>Microsoft YaHei</vt:lpstr>
      <vt:lpstr>Arial Unicode MS</vt:lpstr>
      <vt:lpstr>Calibri</vt:lpstr>
      <vt:lpstr>Office Theme</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thu trang trần</cp:lastModifiedBy>
  <cp:revision>116</cp:revision>
  <dcterms:created xsi:type="dcterms:W3CDTF">2021-12-16T15:07:00Z</dcterms:created>
  <dcterms:modified xsi:type="dcterms:W3CDTF">2023-10-03T10:17:05Z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7C14C9E36D934639A14D102DAF542333_12</vt:lpwstr>
  </property>
  <property fmtid="{D5CDD505-2E9C-101B-9397-08002B2CF9AE}" pid="3" name="KSOProductBuildVer">
    <vt:lpwstr>1033-12.2.0.13215</vt:lpwstr>
  </property>
</Properties>
</file>