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6"/>
  </p:notesMasterIdLst>
  <p:sldIdLst>
    <p:sldId id="256" r:id="rId2"/>
    <p:sldId id="258" r:id="rId3"/>
    <p:sldId id="358" r:id="rId4"/>
    <p:sldId id="330" r:id="rId5"/>
    <p:sldId id="359" r:id="rId6"/>
    <p:sldId id="360" r:id="rId7"/>
    <p:sldId id="329" r:id="rId8"/>
    <p:sldId id="257" r:id="rId9"/>
    <p:sldId id="370" r:id="rId10"/>
    <p:sldId id="361" r:id="rId11"/>
    <p:sldId id="368" r:id="rId12"/>
    <p:sldId id="362" r:id="rId13"/>
    <p:sldId id="287" r:id="rId14"/>
    <p:sldId id="369" r:id="rId15"/>
    <p:sldId id="371" r:id="rId16"/>
    <p:sldId id="367" r:id="rId17"/>
    <p:sldId id="377" r:id="rId18"/>
    <p:sldId id="372" r:id="rId19"/>
    <p:sldId id="363" r:id="rId20"/>
    <p:sldId id="373" r:id="rId21"/>
    <p:sldId id="374" r:id="rId22"/>
    <p:sldId id="375" r:id="rId23"/>
    <p:sldId id="376" r:id="rId24"/>
    <p:sldId id="378" r:id="rId25"/>
    <p:sldId id="364" r:id="rId26"/>
    <p:sldId id="379" r:id="rId27"/>
    <p:sldId id="380" r:id="rId28"/>
    <p:sldId id="381" r:id="rId29"/>
    <p:sldId id="382" r:id="rId30"/>
    <p:sldId id="365" r:id="rId31"/>
    <p:sldId id="383" r:id="rId32"/>
    <p:sldId id="366" r:id="rId33"/>
    <p:sldId id="384" r:id="rId34"/>
    <p:sldId id="389" r:id="rId35"/>
    <p:sldId id="390" r:id="rId36"/>
    <p:sldId id="392" r:id="rId37"/>
    <p:sldId id="385" r:id="rId38"/>
    <p:sldId id="391" r:id="rId39"/>
    <p:sldId id="393" r:id="rId40"/>
    <p:sldId id="396" r:id="rId41"/>
    <p:sldId id="388" r:id="rId42"/>
    <p:sldId id="394" r:id="rId43"/>
    <p:sldId id="319" r:id="rId44"/>
    <p:sldId id="386"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8582" autoAdjust="0"/>
  </p:normalViewPr>
  <p:slideViewPr>
    <p:cSldViewPr snapToGrid="0">
      <p:cViewPr varScale="1">
        <p:scale>
          <a:sx n="75" d="100"/>
          <a:sy n="75" d="100"/>
        </p:scale>
        <p:origin x="974"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04D8FB-36F7-477F-99C0-690E20283341}" type="datetimeFigureOut">
              <a:rPr lang="en-US" smtClean="0"/>
              <a:t>8/21/2023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8312C9-138E-41C2-98C1-6E921B08BAE5}" type="slidenum">
              <a:rPr lang="en-US" smtClean="0"/>
              <a:t>‹#›</a:t>
            </a:fld>
            <a:endParaRPr lang="en-US"/>
          </a:p>
        </p:txBody>
      </p:sp>
    </p:spTree>
    <p:extLst>
      <p:ext uri="{BB962C8B-B14F-4D97-AF65-F5344CB8AC3E}">
        <p14:creationId xmlns:p14="http://schemas.microsoft.com/office/powerpoint/2010/main" val="1228644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vtv.vn/suc-khoe/chien-luoc-han-che-benh-nhan-suy-than-man-tu-vong-vi-covid-19-la-gi-20200817112952309.htm"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https://www.youtube.com/watch?v=-y7UfA4lEH8 </a:t>
            </a:r>
            <a:r>
              <a:rPr lang="en-US" sz="1200" kern="1200" dirty="0">
                <a:solidFill>
                  <a:schemeClr val="tx1"/>
                </a:solidFill>
                <a:effectLst/>
                <a:latin typeface="+mn-lt"/>
                <a:ea typeface="+mn-ea"/>
                <a:cs typeface="+mn-cs"/>
              </a:rPr>
              <a:t>- GV </a:t>
            </a:r>
            <a:r>
              <a:rPr lang="en-US" sz="1200" kern="1200" dirty="0" err="1">
                <a:solidFill>
                  <a:schemeClr val="tx1"/>
                </a:solidFill>
                <a:effectLst/>
                <a:latin typeface="+mn-lt"/>
                <a:ea typeface="+mn-ea"/>
                <a:cs typeface="+mn-cs"/>
              </a:rPr>
              <a:t>giới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thiệu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chức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năng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của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cơ</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trong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hệ</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bài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tiết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nước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tiểu</a:t>
            </a:r>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738312C9-138E-41C2-98C1-6E921B08BAE5}" type="slidenum">
              <a:rPr lang="en-US" smtClean="0"/>
              <a:t>13</a:t>
            </a:fld>
            <a:endParaRPr lang="en-US"/>
          </a:p>
        </p:txBody>
      </p:sp>
    </p:spTree>
    <p:extLst>
      <p:ext uri="{BB962C8B-B14F-4D97-AF65-F5344CB8AC3E}">
        <p14:creationId xmlns:p14="http://schemas.microsoft.com/office/powerpoint/2010/main" val="1256945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8312C9-138E-41C2-98C1-6E921B08BAE5}" type="slidenum">
              <a:rPr lang="en-US" smtClean="0"/>
              <a:t>24</a:t>
            </a:fld>
            <a:endParaRPr lang="en-US"/>
          </a:p>
        </p:txBody>
      </p:sp>
    </p:spTree>
    <p:extLst>
      <p:ext uri="{BB962C8B-B14F-4D97-AF65-F5344CB8AC3E}">
        <p14:creationId xmlns:p14="http://schemas.microsoft.com/office/powerpoint/2010/main" val="2493374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8312C9-138E-41C2-98C1-6E921B08BAE5}" type="slidenum">
              <a:rPr lang="en-US" smtClean="0"/>
              <a:t>31</a:t>
            </a:fld>
            <a:endParaRPr lang="en-US"/>
          </a:p>
        </p:txBody>
      </p:sp>
    </p:spTree>
    <p:extLst>
      <p:ext uri="{BB962C8B-B14F-4D97-AF65-F5344CB8AC3E}">
        <p14:creationId xmlns:p14="http://schemas.microsoft.com/office/powerpoint/2010/main" val="2093016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https://vnexpress.net/ky-tich-qua-than-ghep-song-gan-30-nam-4535566.html </a:t>
            </a:r>
            <a:r>
              <a:rPr lang="vi-VN" dirty="0"/>
              <a:t>Vợ chồng bà Võ Thị Thượng - ca ghép thận 30 năm trước tại Bệnh viện Chợ Rẫy. Ảnh: GL.</a:t>
            </a:r>
            <a:br>
              <a:rPr lang="vi-VN" dirty="0"/>
            </a:br>
            <a:endParaRPr lang="en-US" dirty="0"/>
          </a:p>
        </p:txBody>
      </p:sp>
      <p:sp>
        <p:nvSpPr>
          <p:cNvPr id="4" name="Slide Number Placeholder 3"/>
          <p:cNvSpPr>
            <a:spLocks noGrp="1"/>
          </p:cNvSpPr>
          <p:nvPr>
            <p:ph type="sldNum" sz="quarter" idx="5"/>
          </p:nvPr>
        </p:nvSpPr>
        <p:spPr/>
        <p:txBody>
          <a:bodyPr/>
          <a:lstStyle/>
          <a:p>
            <a:fld id="{738312C9-138E-41C2-98C1-6E921B08BAE5}" type="slidenum">
              <a:rPr lang="en-US" smtClean="0"/>
              <a:t>32</a:t>
            </a:fld>
            <a:endParaRPr lang="en-US"/>
          </a:p>
        </p:txBody>
      </p:sp>
    </p:spTree>
    <p:extLst>
      <p:ext uri="{BB962C8B-B14F-4D97-AF65-F5344CB8AC3E}">
        <p14:creationId xmlns:p14="http://schemas.microsoft.com/office/powerpoint/2010/main" val="2123421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https://vtv.vn/suc-khoe/than-nhan-tao-tu-cong-nghe-in-3d-mang-hy-vong-cho-benh-nhan-ghep-tang-20201124133742053.htm</a:t>
            </a:r>
          </a:p>
        </p:txBody>
      </p:sp>
      <p:sp>
        <p:nvSpPr>
          <p:cNvPr id="4" name="Slide Number Placeholder 3"/>
          <p:cNvSpPr>
            <a:spLocks noGrp="1"/>
          </p:cNvSpPr>
          <p:nvPr>
            <p:ph type="sldNum" sz="quarter" idx="5"/>
          </p:nvPr>
        </p:nvSpPr>
        <p:spPr/>
        <p:txBody>
          <a:bodyPr/>
          <a:lstStyle/>
          <a:p>
            <a:fld id="{738312C9-138E-41C2-98C1-6E921B08BAE5}" type="slidenum">
              <a:rPr lang="en-US" smtClean="0"/>
              <a:t>34</a:t>
            </a:fld>
            <a:endParaRPr lang="en-US"/>
          </a:p>
        </p:txBody>
      </p:sp>
    </p:spTree>
    <p:extLst>
      <p:ext uri="{BB962C8B-B14F-4D97-AF65-F5344CB8AC3E}">
        <p14:creationId xmlns:p14="http://schemas.microsoft.com/office/powerpoint/2010/main" val="2401843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https://thanhnien.vn/mo-hinh-than-3d-dau-tien-tren-the-gioi-da-cuu-song-co-gai-suy-than-185730260.htm </a:t>
            </a:r>
            <a:r>
              <a:rPr lang="en-US" sz="1200" b="0" i="0" kern="1200" dirty="0">
                <a:solidFill>
                  <a:schemeClr val="tx1"/>
                </a:solidFill>
                <a:effectLst/>
                <a:latin typeface="+mn-lt"/>
                <a:ea typeface="+mn-ea"/>
                <a:cs typeface="+mn-cs"/>
              </a:rPr>
              <a:t>Theo The Irish Times </a:t>
            </a:r>
            <a:r>
              <a:rPr lang="en-US" sz="1200" b="0" i="0" kern="1200" dirty="0" err="1">
                <a:solidFill>
                  <a:schemeClr val="tx1"/>
                </a:solidFill>
                <a:effectLst/>
                <a:latin typeface="+mn-lt"/>
                <a:ea typeface="+mn-ea"/>
                <a:cs typeface="+mn-cs"/>
              </a:rPr>
              <a:t>ngày</a:t>
            </a:r>
            <a:r>
              <a:rPr lang="en-US" sz="1200" b="0" i="0" kern="1200" dirty="0">
                <a:solidFill>
                  <a:schemeClr val="tx1"/>
                </a:solidFill>
                <a:effectLst/>
                <a:latin typeface="+mn-lt"/>
                <a:ea typeface="+mn-ea"/>
                <a:cs typeface="+mn-cs"/>
              </a:rPr>
              <a:t> 22.1, </a:t>
            </a:r>
            <a:r>
              <a:rPr lang="en-US" sz="1200" b="0" i="0" kern="1200" dirty="0" err="1">
                <a:solidFill>
                  <a:schemeClr val="tx1"/>
                </a:solidFill>
                <a:effectLst/>
                <a:latin typeface="+mn-lt"/>
                <a:ea typeface="+mn-ea"/>
                <a:cs typeface="+mn-cs"/>
              </a:rPr>
              <a:t>cô</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gái</a:t>
            </a:r>
            <a:r>
              <a:rPr lang="en-US" sz="1200" b="0" i="0" kern="1200" dirty="0">
                <a:solidFill>
                  <a:schemeClr val="tx1"/>
                </a:solidFill>
                <a:effectLst/>
                <a:latin typeface="+mn-lt"/>
                <a:ea typeface="+mn-ea"/>
                <a:cs typeface="+mn-cs"/>
              </a:rPr>
              <a:t> 22 </a:t>
            </a:r>
            <a:r>
              <a:rPr lang="en-US" sz="1200" b="0" i="0" kern="1200" dirty="0" err="1">
                <a:solidFill>
                  <a:schemeClr val="tx1"/>
                </a:solidFill>
                <a:effectLst/>
                <a:latin typeface="+mn-lt"/>
                <a:ea typeface="+mn-ea"/>
                <a:cs typeface="+mn-cs"/>
              </a:rPr>
              <a:t>tuổi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này</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tên</a:t>
            </a:r>
            <a:r>
              <a:rPr lang="en-US" sz="1200" b="0" i="0" kern="1200" dirty="0">
                <a:solidFill>
                  <a:schemeClr val="tx1"/>
                </a:solidFill>
                <a:effectLst/>
                <a:latin typeface="+mn-lt"/>
                <a:ea typeface="+mn-ea"/>
                <a:cs typeface="+mn-cs"/>
              </a:rPr>
              <a:t> Pauline Fenton (ở Belfast, Ireland)</a:t>
            </a:r>
            <a:endParaRPr lang="en-US" dirty="0"/>
          </a:p>
        </p:txBody>
      </p:sp>
      <p:sp>
        <p:nvSpPr>
          <p:cNvPr id="4" name="Slide Number Placeholder 3"/>
          <p:cNvSpPr>
            <a:spLocks noGrp="1"/>
          </p:cNvSpPr>
          <p:nvPr>
            <p:ph type="sldNum" sz="quarter" idx="5"/>
          </p:nvPr>
        </p:nvSpPr>
        <p:spPr/>
        <p:txBody>
          <a:bodyPr/>
          <a:lstStyle/>
          <a:p>
            <a:fld id="{738312C9-138E-41C2-98C1-6E921B08BAE5}" type="slidenum">
              <a:rPr lang="en-US" smtClean="0"/>
              <a:t>35</a:t>
            </a:fld>
            <a:endParaRPr lang="en-US"/>
          </a:p>
        </p:txBody>
      </p:sp>
    </p:spTree>
    <p:extLst>
      <p:ext uri="{BB962C8B-B14F-4D97-AF65-F5344CB8AC3E}">
        <p14:creationId xmlns:p14="http://schemas.microsoft.com/office/powerpoint/2010/main" val="1547754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0" i="0" kern="1200" dirty="0">
                <a:solidFill>
                  <a:schemeClr val="tx1"/>
                </a:solidFill>
                <a:effectLst/>
                <a:latin typeface="+mn-lt"/>
                <a:ea typeface="+mn-ea"/>
                <a:cs typeface="+mn-cs"/>
              </a:rPr>
              <a:t>Chạy thận nhân tạo giúp cơ thể đào thải các chất độc, nước và muối ra khỏi cơ thể khi chức năng của thận bị suy giảm và không thể thực hiện được nhiệm vụ này. Chạy thận nhân tạo là một cách để điều trị suy thận, giúp bạn có thể tiếp tục sinh hoạt một cách bình thường.</a:t>
            </a:r>
            <a:endParaRPr lang="en-US" b="0" dirty="0"/>
          </a:p>
        </p:txBody>
      </p:sp>
      <p:sp>
        <p:nvSpPr>
          <p:cNvPr id="4" name="Slide Number Placeholder 3"/>
          <p:cNvSpPr>
            <a:spLocks noGrp="1"/>
          </p:cNvSpPr>
          <p:nvPr>
            <p:ph type="sldNum" sz="quarter" idx="5"/>
          </p:nvPr>
        </p:nvSpPr>
        <p:spPr/>
        <p:txBody>
          <a:bodyPr/>
          <a:lstStyle/>
          <a:p>
            <a:fld id="{738312C9-138E-41C2-98C1-6E921B08BAE5}" type="slidenum">
              <a:rPr lang="en-US" smtClean="0"/>
              <a:t>36</a:t>
            </a:fld>
            <a:endParaRPr lang="en-US"/>
          </a:p>
        </p:txBody>
      </p:sp>
    </p:spTree>
    <p:extLst>
      <p:ext uri="{BB962C8B-B14F-4D97-AF65-F5344CB8AC3E}">
        <p14:creationId xmlns:p14="http://schemas.microsoft.com/office/powerpoint/2010/main" val="1949132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Đ</a:t>
            </a:r>
            <a:r>
              <a:rPr lang="vi-VN" sz="1200" b="0" i="0" kern="1200" dirty="0">
                <a:solidFill>
                  <a:schemeClr val="tx1"/>
                </a:solidFill>
                <a:effectLst/>
                <a:latin typeface="+mn-lt"/>
                <a:ea typeface="+mn-ea"/>
                <a:cs typeface="+mn-cs"/>
              </a:rPr>
              <a:t>ặc thù của bệnh suy thận mạn giai đoạn cuối là nếu không thể có được thận thay thế, bệnh nhân sẽ phải sống phần đời còn lại với chiếc máy lọc. Mỗi tuần 3 lần đến viện, lọc máu 3 - 4 tiếng mỗi ca nhưng với tình trạng thiếu máy, bệnh nhân chẳng dễ để đăng ký được lượt chạy.</a:t>
            </a:r>
            <a:endParaRPr lang="en-US" dirty="0"/>
          </a:p>
        </p:txBody>
      </p:sp>
      <p:sp>
        <p:nvSpPr>
          <p:cNvPr id="4" name="Slide Number Placeholder 3"/>
          <p:cNvSpPr>
            <a:spLocks noGrp="1"/>
          </p:cNvSpPr>
          <p:nvPr>
            <p:ph type="sldNum" sz="quarter" idx="5"/>
          </p:nvPr>
        </p:nvSpPr>
        <p:spPr/>
        <p:txBody>
          <a:bodyPr/>
          <a:lstStyle/>
          <a:p>
            <a:fld id="{738312C9-138E-41C2-98C1-6E921B08BAE5}" type="slidenum">
              <a:rPr lang="en-US" smtClean="0"/>
              <a:t>37</a:t>
            </a:fld>
            <a:endParaRPr lang="en-US"/>
          </a:p>
        </p:txBody>
      </p:sp>
    </p:spTree>
    <p:extLst>
      <p:ext uri="{BB962C8B-B14F-4D97-AF65-F5344CB8AC3E}">
        <p14:creationId xmlns:p14="http://schemas.microsoft.com/office/powerpoint/2010/main" val="3587891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200" b="0" i="0" u="none" strike="noStrike" kern="1200" dirty="0">
                <a:solidFill>
                  <a:schemeClr val="tx1"/>
                </a:solidFill>
                <a:effectLst/>
                <a:latin typeface="+mn-lt"/>
                <a:ea typeface="+mn-ea"/>
                <a:cs typeface="+mn-cs"/>
              </a:rPr>
              <a:t>Những người bị suy thận giờ đây đã có thể tự lọc máu tại nhà với chiếc máy do công ty Quanta của Anh chế tạo.</a:t>
            </a:r>
            <a:r>
              <a:rPr lang="en-US" sz="1200" b="0" i="0" u="none" strike="noStrike" kern="1200" dirty="0">
                <a:solidFill>
                  <a:schemeClr val="tx1"/>
                </a:solidFill>
                <a:effectLst/>
                <a:latin typeface="+mn-lt"/>
                <a:ea typeface="+mn-ea"/>
                <a:cs typeface="+mn-cs"/>
              </a:rPr>
              <a:t> </a:t>
            </a:r>
            <a:r>
              <a:rPr lang="vi-VN" sz="1200" b="0" i="0" kern="1200" dirty="0">
                <a:solidFill>
                  <a:schemeClr val="tx1"/>
                </a:solidFill>
                <a:effectLst/>
                <a:latin typeface="+mn-lt"/>
                <a:ea typeface="+mn-ea"/>
                <a:cs typeface="+mn-cs"/>
              </a:rPr>
              <a:t>Không giống như những chiếc máy lọc máu truyền thống có kích thước bằng một chiếc tủ lạnh, chiếc máy lọc máu này chỉ có kích thước bằng một lò vi sóng, có thể đặt trên bàn. Nó giúp </a:t>
            </a:r>
            <a:r>
              <a:rPr lang="vi-VN" sz="1200" b="0" i="0" u="none" strike="noStrike" kern="1200" dirty="0">
                <a:solidFill>
                  <a:schemeClr val="tx1"/>
                </a:solidFill>
                <a:effectLst/>
                <a:latin typeface="+mn-lt"/>
                <a:ea typeface="+mn-ea"/>
                <a:cs typeface="+mn-cs"/>
                <a:hlinkClick r:id="rId3" tooltip="Chiến lược hạn chế bệnh nhân suy thận mạn tử vong vì COVID-19 là gì?"/>
              </a:rPr>
              <a:t>bệnh nhân suy thận</a:t>
            </a:r>
            <a:r>
              <a:rPr lang="vi-VN" sz="1200" b="0" i="0" kern="1200" dirty="0">
                <a:solidFill>
                  <a:schemeClr val="tx1"/>
                </a:solidFill>
                <a:effectLst/>
                <a:latin typeface="+mn-lt"/>
                <a:ea typeface="+mn-ea"/>
                <a:cs typeface="+mn-cs"/>
              </a:rPr>
              <a:t> có thể lọc máu tại nhà, giảm bớt áp lực cho hệ thống y tế quá căng thẳng.</a:t>
            </a:r>
            <a:endParaRPr lang="vi-VN"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38312C9-138E-41C2-98C1-6E921B08BAE5}" type="slidenum">
              <a:rPr lang="en-US" smtClean="0"/>
              <a:t>38</a:t>
            </a:fld>
            <a:endParaRPr lang="en-US"/>
          </a:p>
        </p:txBody>
      </p:sp>
    </p:spTree>
    <p:extLst>
      <p:ext uri="{BB962C8B-B14F-4D97-AF65-F5344CB8AC3E}">
        <p14:creationId xmlns:p14="http://schemas.microsoft.com/office/powerpoint/2010/main" val="1357622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8/21/2023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8/21/2023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8/21/2023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8/21/2023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2.xm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ài giảng môn Sinh học Khối 8 - Chủ đề: Bài tiết">
            <a:extLst>
              <a:ext uri="{FF2B5EF4-FFF2-40B4-BE49-F238E27FC236}">
                <a16:creationId xmlns:a16="http://schemas.microsoft.com/office/drawing/2014/main" id="{47A94B99-D564-4A54-BB1D-FC145B3B886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468" r="49005"/>
          <a:stretch/>
        </p:blipFill>
        <p:spPr bwMode="auto">
          <a:xfrm>
            <a:off x="1790700" y="101981"/>
            <a:ext cx="3988417" cy="671791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4BE0F7F-A4C9-45AA-864A-F957F064FE85}"/>
              </a:ext>
            </a:extLst>
          </p:cNvPr>
          <p:cNvSpPr txBox="1"/>
          <p:nvPr/>
        </p:nvSpPr>
        <p:spPr>
          <a:xfrm>
            <a:off x="5019675" y="2152650"/>
            <a:ext cx="7143750" cy="1446550"/>
          </a:xfrm>
          <a:prstGeom prst="rect">
            <a:avLst/>
          </a:prstGeom>
          <a:noFill/>
        </p:spPr>
        <p:txBody>
          <a:bodyPr wrap="square" rtlCol="0">
            <a:spAutoFit/>
          </a:bodyPr>
          <a:lstStyle/>
          <a:p>
            <a:pPr algn="ctr"/>
            <a:r>
              <a:rPr lang="en-US" sz="4400" dirty="0">
                <a:latin typeface="Arial" panose="020B0604020202020204" pitchFamily="34" charset="0"/>
                <a:cs typeface="Arial" panose="020B0604020202020204" pitchFamily="34" charset="0"/>
              </a:rPr>
              <a:t>BÀI 35</a:t>
            </a:r>
          </a:p>
          <a:p>
            <a:pPr algn="ctr"/>
            <a:r>
              <a:rPr lang="en-US" sz="4400" dirty="0">
                <a:latin typeface="Arial" panose="020B0604020202020204" pitchFamily="34" charset="0"/>
                <a:cs typeface="Arial" panose="020B0604020202020204" pitchFamily="34" charset="0"/>
              </a:rPr>
              <a:t>HỆ BÀI TIẾT Ở NG</a:t>
            </a:r>
            <a:r>
              <a:rPr lang="vi-VN" sz="4400" dirty="0">
                <a:latin typeface="Arial" panose="020B0604020202020204" pitchFamily="34" charset="0"/>
                <a:cs typeface="Arial" panose="020B0604020202020204" pitchFamily="34" charset="0"/>
              </a:rPr>
              <a:t>Ư</a:t>
            </a:r>
            <a:r>
              <a:rPr lang="en-US" sz="4400" dirty="0">
                <a:latin typeface="Arial" panose="020B0604020202020204" pitchFamily="34" charset="0"/>
                <a:cs typeface="Arial" panose="020B0604020202020204" pitchFamily="34" charset="0"/>
              </a:rPr>
              <a:t>ỜI</a:t>
            </a:r>
          </a:p>
        </p:txBody>
      </p:sp>
    </p:spTree>
    <p:extLst>
      <p:ext uri="{BB962C8B-B14F-4D97-AF65-F5344CB8AC3E}">
        <p14:creationId xmlns:p14="http://schemas.microsoft.com/office/powerpoint/2010/main" val="1937198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tuyensinhdilientuyendung.vn/wp-content/uploads/2019/04/cac-buoc-chuan-bi-cho-bai-thuyet-trinh-tieng-anh-1.jpg">
            <a:extLst>
              <a:ext uri="{FF2B5EF4-FFF2-40B4-BE49-F238E27FC236}">
                <a16:creationId xmlns:a16="http://schemas.microsoft.com/office/drawing/2014/main" id="{0F2A4E8C-4F4F-418A-A1E0-F1B55FDB15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81C0DC5-A5D7-465B-942B-13ECC8B13FFE}"/>
              </a:ext>
            </a:extLst>
          </p:cNvPr>
          <p:cNvSpPr txBox="1"/>
          <p:nvPr/>
        </p:nvSpPr>
        <p:spPr>
          <a:xfrm>
            <a:off x="6954253" y="1227222"/>
            <a:ext cx="4090736" cy="3046988"/>
          </a:xfrm>
          <a:prstGeom prst="rect">
            <a:avLst/>
          </a:prstGeom>
          <a:noFill/>
        </p:spPr>
        <p:txBody>
          <a:bodyPr wrap="square" rtlCol="0">
            <a:spAutoFit/>
          </a:bodyPr>
          <a:lstStyle/>
          <a:p>
            <a:pPr algn="ctr"/>
            <a:r>
              <a:rPr lang="en-US" sz="4800" dirty="0">
                <a:latin typeface="Tahoma" panose="020B0604030504040204" pitchFamily="34" charset="0"/>
                <a:ea typeface="Tahoma" panose="020B0604030504040204" pitchFamily="34" charset="0"/>
                <a:cs typeface="Tahoma" panose="020B0604030504040204" pitchFamily="34" charset="0"/>
              </a:rPr>
              <a:t>ĐẠI DIỆN NHÓM TRÌNH BÀY SẢN PHẨM</a:t>
            </a:r>
          </a:p>
        </p:txBody>
      </p:sp>
    </p:spTree>
    <p:extLst>
      <p:ext uri="{BB962C8B-B14F-4D97-AF65-F5344CB8AC3E}">
        <p14:creationId xmlns:p14="http://schemas.microsoft.com/office/powerpoint/2010/main" val="35476467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inh 1 copy">
            <a:extLst>
              <a:ext uri="{FF2B5EF4-FFF2-40B4-BE49-F238E27FC236}">
                <a16:creationId xmlns:a16="http://schemas.microsoft.com/office/drawing/2014/main" id="{869969E3-F2C9-4B14-BEA8-04989CC1D8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2300" y="216569"/>
            <a:ext cx="5867400" cy="5470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5">
            <a:extLst>
              <a:ext uri="{FF2B5EF4-FFF2-40B4-BE49-F238E27FC236}">
                <a16:creationId xmlns:a16="http://schemas.microsoft.com/office/drawing/2014/main" id="{8B913C00-F137-41C2-92C4-C966CDF70722}"/>
              </a:ext>
            </a:extLst>
          </p:cNvPr>
          <p:cNvSpPr>
            <a:spLocks noChangeArrowheads="1"/>
          </p:cNvSpPr>
          <p:nvPr/>
        </p:nvSpPr>
        <p:spPr bwMode="auto">
          <a:xfrm>
            <a:off x="1983874" y="5422232"/>
            <a:ext cx="8736013"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b="1" dirty="0" err="1">
                <a:latin typeface="Times New Roman" panose="02020603050405020304" pitchFamily="18" charset="0"/>
              </a:rPr>
              <a:t>Hệ</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bài</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tiết</a:t>
            </a:r>
            <a:r>
              <a:rPr lang="en-US" altLang="en-US" sz="3600" b="1" dirty="0">
                <a:latin typeface="Times New Roman" panose="02020603050405020304" pitchFamily="18" charset="0"/>
              </a:rPr>
              <a:t> n</a:t>
            </a:r>
            <a:r>
              <a:rPr lang="vi-VN" altLang="en-US" sz="3600" b="1" dirty="0">
                <a:latin typeface="Times New Roman" panose="02020603050405020304" pitchFamily="18" charset="0"/>
              </a:rPr>
              <a:t>ư</a:t>
            </a:r>
            <a:r>
              <a:rPr lang="en-US" altLang="en-US" sz="3600" b="1" dirty="0" err="1">
                <a:latin typeface="Times New Roman" panose="02020603050405020304" pitchFamily="18" charset="0"/>
              </a:rPr>
              <a:t>ớc</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tiểu</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nằm</a:t>
            </a:r>
            <a:r>
              <a:rPr lang="en-US" altLang="en-US" sz="3600" b="1" dirty="0">
                <a:latin typeface="Times New Roman" panose="02020603050405020304" pitchFamily="18" charset="0"/>
              </a:rPr>
              <a:t> ở </a:t>
            </a:r>
            <a:r>
              <a:rPr lang="en-US" altLang="en-US" sz="3600" b="1" dirty="0" err="1">
                <a:latin typeface="Times New Roman" panose="02020603050405020304" pitchFamily="18" charset="0"/>
              </a:rPr>
              <a:t>trong</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khoang</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bụng</a:t>
            </a:r>
            <a:endParaRPr lang="en-US" altLang="en-US" sz="3600" b="1" dirty="0">
              <a:latin typeface="Times New Roman" panose="02020603050405020304" pitchFamily="18" charset="0"/>
            </a:endParaRPr>
          </a:p>
        </p:txBody>
      </p:sp>
    </p:spTree>
    <p:extLst>
      <p:ext uri="{BB962C8B-B14F-4D97-AF65-F5344CB8AC3E}">
        <p14:creationId xmlns:p14="http://schemas.microsoft.com/office/powerpoint/2010/main" val="1853438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8F8535-4CED-49EC-AE69-996D025C9B03}"/>
              </a:ext>
            </a:extLst>
          </p:cNvPr>
          <p:cNvPicPr>
            <a:picLocks noChangeAspect="1"/>
          </p:cNvPicPr>
          <p:nvPr/>
        </p:nvPicPr>
        <p:blipFill rotWithShape="1">
          <a:blip r:embed="rId2"/>
          <a:srcRect l="29408" t="28411" r="24605" b="20687"/>
          <a:stretch/>
        </p:blipFill>
        <p:spPr>
          <a:xfrm>
            <a:off x="1227217" y="32325"/>
            <a:ext cx="10968151" cy="6825675"/>
          </a:xfrm>
          <a:prstGeom prst="rect">
            <a:avLst/>
          </a:prstGeom>
          <a:ln>
            <a:noFill/>
          </a:ln>
          <a:effectLst>
            <a:softEdge rad="112500"/>
          </a:effectLst>
        </p:spPr>
      </p:pic>
    </p:spTree>
    <p:extLst>
      <p:ext uri="{BB962C8B-B14F-4D97-AF65-F5344CB8AC3E}">
        <p14:creationId xmlns:p14="http://schemas.microsoft.com/office/powerpoint/2010/main" val="1419164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6">
            <a:extLst>
              <a:ext uri="{FF2B5EF4-FFF2-40B4-BE49-F238E27FC236}">
                <a16:creationId xmlns:a16="http://schemas.microsoft.com/office/drawing/2014/main" id="{522B9A93-3ACC-4876-BBB7-C876E37D920F}"/>
              </a:ext>
            </a:extLst>
          </p:cNvPr>
          <p:cNvSpPr txBox="1">
            <a:spLocks noChangeArrowheads="1"/>
          </p:cNvSpPr>
          <p:nvPr/>
        </p:nvSpPr>
        <p:spPr bwMode="auto">
          <a:xfrm>
            <a:off x="7413626" y="2362201"/>
            <a:ext cx="206375" cy="11207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sz="2700">
              <a:latin typeface="Times New Roman" panose="02020603050405020304" pitchFamily="18" charset="0"/>
            </a:endParaRPr>
          </a:p>
          <a:p>
            <a:pPr eaLnBrk="1" hangingPunct="1">
              <a:spcBef>
                <a:spcPct val="50000"/>
              </a:spcBef>
            </a:pPr>
            <a:endParaRPr lang="en-US" altLang="en-US" sz="2700">
              <a:latin typeface="Times New Roman" panose="02020603050405020304" pitchFamily="18" charset="0"/>
            </a:endParaRPr>
          </a:p>
        </p:txBody>
      </p:sp>
      <p:pic>
        <p:nvPicPr>
          <p:cNvPr id="48191" name="Picture 63" descr="Hinh 2">
            <a:extLst>
              <a:ext uri="{FF2B5EF4-FFF2-40B4-BE49-F238E27FC236}">
                <a16:creationId xmlns:a16="http://schemas.microsoft.com/office/drawing/2014/main" id="{D044C584-EEA3-4A9C-BBBD-40EDC89759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0"/>
            <a:ext cx="2514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92" name="Rectangle 64">
            <a:extLst>
              <a:ext uri="{FF2B5EF4-FFF2-40B4-BE49-F238E27FC236}">
                <a16:creationId xmlns:a16="http://schemas.microsoft.com/office/drawing/2014/main" id="{72E433A9-5E89-4DCF-9704-37BDBCCCA226}"/>
              </a:ext>
            </a:extLst>
          </p:cNvPr>
          <p:cNvSpPr>
            <a:spLocks noChangeArrowheads="1"/>
          </p:cNvSpPr>
          <p:nvPr/>
        </p:nvSpPr>
        <p:spPr bwMode="auto">
          <a:xfrm>
            <a:off x="2590800" y="1219200"/>
            <a:ext cx="45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660033"/>
                </a:solidFill>
                <a:latin typeface="Times New Roman" panose="02020603050405020304" pitchFamily="18" charset="0"/>
              </a:rPr>
              <a:t>1</a:t>
            </a:r>
            <a:endParaRPr lang="en-US" altLang="en-US" sz="2000" b="1">
              <a:solidFill>
                <a:srgbClr val="660033"/>
              </a:solidFill>
              <a:latin typeface="Times New Roman" panose="02020603050405020304" pitchFamily="18" charset="0"/>
            </a:endParaRPr>
          </a:p>
        </p:txBody>
      </p:sp>
      <p:sp>
        <p:nvSpPr>
          <p:cNvPr id="48193" name="Rectangle 65">
            <a:extLst>
              <a:ext uri="{FF2B5EF4-FFF2-40B4-BE49-F238E27FC236}">
                <a16:creationId xmlns:a16="http://schemas.microsoft.com/office/drawing/2014/main" id="{D43E387E-DC57-4202-BC01-CA8554C72B94}"/>
              </a:ext>
            </a:extLst>
          </p:cNvPr>
          <p:cNvSpPr>
            <a:spLocks noChangeArrowheads="1"/>
          </p:cNvSpPr>
          <p:nvPr/>
        </p:nvSpPr>
        <p:spPr bwMode="auto">
          <a:xfrm>
            <a:off x="4206875" y="628650"/>
            <a:ext cx="45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660033"/>
                </a:solidFill>
                <a:latin typeface="Times New Roman" panose="02020603050405020304" pitchFamily="18" charset="0"/>
              </a:rPr>
              <a:t>2</a:t>
            </a:r>
            <a:endParaRPr lang="en-US" altLang="en-US" sz="2000" b="1">
              <a:solidFill>
                <a:srgbClr val="660033"/>
              </a:solidFill>
              <a:latin typeface="Times New Roman" panose="02020603050405020304" pitchFamily="18" charset="0"/>
            </a:endParaRPr>
          </a:p>
        </p:txBody>
      </p:sp>
      <p:sp>
        <p:nvSpPr>
          <p:cNvPr id="48194" name="Rectangle 66">
            <a:extLst>
              <a:ext uri="{FF2B5EF4-FFF2-40B4-BE49-F238E27FC236}">
                <a16:creationId xmlns:a16="http://schemas.microsoft.com/office/drawing/2014/main" id="{0A6EBEDD-D8FF-4837-80B7-BD449E8BCA18}"/>
              </a:ext>
            </a:extLst>
          </p:cNvPr>
          <p:cNvSpPr>
            <a:spLocks noChangeArrowheads="1"/>
          </p:cNvSpPr>
          <p:nvPr/>
        </p:nvSpPr>
        <p:spPr bwMode="auto">
          <a:xfrm>
            <a:off x="2438400" y="2324100"/>
            <a:ext cx="45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660033"/>
                </a:solidFill>
                <a:latin typeface="Times New Roman" panose="02020603050405020304" pitchFamily="18" charset="0"/>
              </a:rPr>
              <a:t>3</a:t>
            </a:r>
            <a:endParaRPr lang="en-US" altLang="en-US" sz="2000" b="1">
              <a:solidFill>
                <a:srgbClr val="660033"/>
              </a:solidFill>
              <a:latin typeface="Times New Roman" panose="02020603050405020304" pitchFamily="18" charset="0"/>
            </a:endParaRPr>
          </a:p>
        </p:txBody>
      </p:sp>
      <p:sp>
        <p:nvSpPr>
          <p:cNvPr id="48195" name="Rectangle 67">
            <a:extLst>
              <a:ext uri="{FF2B5EF4-FFF2-40B4-BE49-F238E27FC236}">
                <a16:creationId xmlns:a16="http://schemas.microsoft.com/office/drawing/2014/main" id="{A764530C-8579-4F0B-8318-83476C696130}"/>
              </a:ext>
            </a:extLst>
          </p:cNvPr>
          <p:cNvSpPr>
            <a:spLocks noChangeArrowheads="1"/>
          </p:cNvSpPr>
          <p:nvPr/>
        </p:nvSpPr>
        <p:spPr bwMode="auto">
          <a:xfrm>
            <a:off x="2438400" y="2873375"/>
            <a:ext cx="45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660033"/>
                </a:solidFill>
                <a:latin typeface="Times New Roman" panose="02020603050405020304" pitchFamily="18" charset="0"/>
              </a:rPr>
              <a:t>4</a:t>
            </a:r>
            <a:endParaRPr lang="en-US" altLang="en-US" sz="2000" b="1">
              <a:solidFill>
                <a:srgbClr val="660033"/>
              </a:solidFill>
              <a:latin typeface="Times New Roman" panose="02020603050405020304" pitchFamily="18" charset="0"/>
            </a:endParaRPr>
          </a:p>
        </p:txBody>
      </p:sp>
      <p:sp>
        <p:nvSpPr>
          <p:cNvPr id="48196" name="Rectangle 68">
            <a:extLst>
              <a:ext uri="{FF2B5EF4-FFF2-40B4-BE49-F238E27FC236}">
                <a16:creationId xmlns:a16="http://schemas.microsoft.com/office/drawing/2014/main" id="{5720E0E9-77EF-4E78-8ED5-691506F3E27C}"/>
              </a:ext>
            </a:extLst>
          </p:cNvPr>
          <p:cNvSpPr>
            <a:spLocks noChangeArrowheads="1"/>
          </p:cNvSpPr>
          <p:nvPr/>
        </p:nvSpPr>
        <p:spPr bwMode="auto">
          <a:xfrm>
            <a:off x="2438400" y="3371850"/>
            <a:ext cx="45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660033"/>
                </a:solidFill>
                <a:latin typeface="Times New Roman" panose="02020603050405020304" pitchFamily="18" charset="0"/>
              </a:rPr>
              <a:t>5</a:t>
            </a:r>
            <a:endParaRPr lang="en-US" altLang="en-US" sz="2000" b="1">
              <a:solidFill>
                <a:srgbClr val="660033"/>
              </a:solidFill>
              <a:latin typeface="Times New Roman" panose="02020603050405020304" pitchFamily="18" charset="0"/>
            </a:endParaRPr>
          </a:p>
        </p:txBody>
      </p:sp>
      <p:sp>
        <p:nvSpPr>
          <p:cNvPr id="48197" name="Rectangle 69">
            <a:extLst>
              <a:ext uri="{FF2B5EF4-FFF2-40B4-BE49-F238E27FC236}">
                <a16:creationId xmlns:a16="http://schemas.microsoft.com/office/drawing/2014/main" id="{2B71ED28-D524-4456-9D89-296992DACA6C}"/>
              </a:ext>
            </a:extLst>
          </p:cNvPr>
          <p:cNvSpPr>
            <a:spLocks noChangeArrowheads="1"/>
          </p:cNvSpPr>
          <p:nvPr/>
        </p:nvSpPr>
        <p:spPr bwMode="auto">
          <a:xfrm>
            <a:off x="4343400" y="609600"/>
            <a:ext cx="1066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3333CC"/>
                </a:solidFill>
                <a:latin typeface="Times New Roman" panose="02020603050405020304" pitchFamily="18" charset="0"/>
              </a:rPr>
              <a:t>Thận trái</a:t>
            </a:r>
            <a:endParaRPr lang="en-US" altLang="en-US" sz="2000" b="1">
              <a:solidFill>
                <a:srgbClr val="3333CC"/>
              </a:solidFill>
              <a:latin typeface="Times New Roman" panose="02020603050405020304" pitchFamily="18" charset="0"/>
            </a:endParaRPr>
          </a:p>
        </p:txBody>
      </p:sp>
      <p:sp>
        <p:nvSpPr>
          <p:cNvPr id="48198" name="Rectangle 70">
            <a:extLst>
              <a:ext uri="{FF2B5EF4-FFF2-40B4-BE49-F238E27FC236}">
                <a16:creationId xmlns:a16="http://schemas.microsoft.com/office/drawing/2014/main" id="{502124F9-3F46-45F3-B71B-4BD6767B9160}"/>
              </a:ext>
            </a:extLst>
          </p:cNvPr>
          <p:cNvSpPr>
            <a:spLocks noChangeArrowheads="1"/>
          </p:cNvSpPr>
          <p:nvPr/>
        </p:nvSpPr>
        <p:spPr bwMode="auto">
          <a:xfrm>
            <a:off x="1905000" y="1143000"/>
            <a:ext cx="1066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3333CC"/>
                </a:solidFill>
                <a:latin typeface="Times New Roman" panose="02020603050405020304" pitchFamily="18" charset="0"/>
              </a:rPr>
              <a:t>Thận phải</a:t>
            </a:r>
            <a:endParaRPr lang="en-US" altLang="en-US" sz="2000" b="1">
              <a:solidFill>
                <a:srgbClr val="3333CC"/>
              </a:solidFill>
              <a:latin typeface="Times New Roman" panose="02020603050405020304" pitchFamily="18" charset="0"/>
            </a:endParaRPr>
          </a:p>
        </p:txBody>
      </p:sp>
      <p:sp>
        <p:nvSpPr>
          <p:cNvPr id="48199" name="Rectangle 71">
            <a:extLst>
              <a:ext uri="{FF2B5EF4-FFF2-40B4-BE49-F238E27FC236}">
                <a16:creationId xmlns:a16="http://schemas.microsoft.com/office/drawing/2014/main" id="{4754CB50-5D38-4D93-B6A6-8FBFA625BE04}"/>
              </a:ext>
            </a:extLst>
          </p:cNvPr>
          <p:cNvSpPr>
            <a:spLocks noChangeArrowheads="1"/>
          </p:cNvSpPr>
          <p:nvPr/>
        </p:nvSpPr>
        <p:spPr bwMode="auto">
          <a:xfrm>
            <a:off x="1676400" y="2286000"/>
            <a:ext cx="1066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3333CC"/>
                </a:solidFill>
                <a:latin typeface="Times New Roman" panose="02020603050405020304" pitchFamily="18" charset="0"/>
              </a:rPr>
              <a:t>Ống dẫn </a:t>
            </a:r>
          </a:p>
          <a:p>
            <a:pPr algn="ctr" eaLnBrk="1" hangingPunct="1"/>
            <a:r>
              <a:rPr lang="en-US" altLang="en-US" b="1">
                <a:solidFill>
                  <a:srgbClr val="3333CC"/>
                </a:solidFill>
                <a:latin typeface="Times New Roman" panose="02020603050405020304" pitchFamily="18" charset="0"/>
              </a:rPr>
              <a:t>n</a:t>
            </a:r>
            <a:r>
              <a:rPr lang="vi-VN" altLang="en-US" b="1">
                <a:solidFill>
                  <a:srgbClr val="3333CC"/>
                </a:solidFill>
                <a:latin typeface="Times New Roman" panose="02020603050405020304" pitchFamily="18" charset="0"/>
              </a:rPr>
              <a:t>ư</a:t>
            </a:r>
            <a:r>
              <a:rPr lang="en-US" altLang="en-US" b="1">
                <a:solidFill>
                  <a:srgbClr val="3333CC"/>
                </a:solidFill>
                <a:latin typeface="Times New Roman" panose="02020603050405020304" pitchFamily="18" charset="0"/>
              </a:rPr>
              <a:t>ớc tiểu</a:t>
            </a:r>
            <a:endParaRPr lang="en-US" altLang="en-US" sz="2000" b="1">
              <a:solidFill>
                <a:srgbClr val="3333CC"/>
              </a:solidFill>
              <a:latin typeface="Times New Roman" panose="02020603050405020304" pitchFamily="18" charset="0"/>
            </a:endParaRPr>
          </a:p>
        </p:txBody>
      </p:sp>
      <p:sp>
        <p:nvSpPr>
          <p:cNvPr id="48200" name="Rectangle 72">
            <a:extLst>
              <a:ext uri="{FF2B5EF4-FFF2-40B4-BE49-F238E27FC236}">
                <a16:creationId xmlns:a16="http://schemas.microsoft.com/office/drawing/2014/main" id="{6FD8C638-CF82-4A55-88C5-CBA0C1492984}"/>
              </a:ext>
            </a:extLst>
          </p:cNvPr>
          <p:cNvSpPr>
            <a:spLocks noChangeArrowheads="1"/>
          </p:cNvSpPr>
          <p:nvPr/>
        </p:nvSpPr>
        <p:spPr bwMode="auto">
          <a:xfrm>
            <a:off x="1828800" y="2819400"/>
            <a:ext cx="1066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3333CC"/>
                </a:solidFill>
                <a:latin typeface="Times New Roman" panose="02020603050405020304" pitchFamily="18" charset="0"/>
              </a:rPr>
              <a:t>Bóng </a:t>
            </a:r>
            <a:r>
              <a:rPr lang="vi-VN" altLang="en-US" b="1">
                <a:solidFill>
                  <a:srgbClr val="3333CC"/>
                </a:solidFill>
                <a:latin typeface="Times New Roman" panose="02020603050405020304" pitchFamily="18" charset="0"/>
              </a:rPr>
              <a:t>đ</a:t>
            </a:r>
            <a:r>
              <a:rPr lang="en-US" altLang="en-US" b="1">
                <a:solidFill>
                  <a:srgbClr val="3333CC"/>
                </a:solidFill>
                <a:latin typeface="Times New Roman" panose="02020603050405020304" pitchFamily="18" charset="0"/>
              </a:rPr>
              <a:t>ái</a:t>
            </a:r>
            <a:endParaRPr lang="en-US" altLang="en-US" sz="2000" b="1">
              <a:solidFill>
                <a:srgbClr val="3333CC"/>
              </a:solidFill>
              <a:latin typeface="Times New Roman" panose="02020603050405020304" pitchFamily="18" charset="0"/>
            </a:endParaRPr>
          </a:p>
        </p:txBody>
      </p:sp>
      <p:sp>
        <p:nvSpPr>
          <p:cNvPr id="48201" name="Rectangle 73">
            <a:extLst>
              <a:ext uri="{FF2B5EF4-FFF2-40B4-BE49-F238E27FC236}">
                <a16:creationId xmlns:a16="http://schemas.microsoft.com/office/drawing/2014/main" id="{C62F8E0B-BC25-494E-8023-14B7911A9B7E}"/>
              </a:ext>
            </a:extLst>
          </p:cNvPr>
          <p:cNvSpPr>
            <a:spLocks noChangeArrowheads="1"/>
          </p:cNvSpPr>
          <p:nvPr/>
        </p:nvSpPr>
        <p:spPr bwMode="auto">
          <a:xfrm>
            <a:off x="1752600" y="3352800"/>
            <a:ext cx="1066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3333CC"/>
                </a:solidFill>
                <a:latin typeface="Times New Roman" panose="02020603050405020304" pitchFamily="18" charset="0"/>
              </a:rPr>
              <a:t>Ống </a:t>
            </a:r>
            <a:r>
              <a:rPr lang="vi-VN" altLang="en-US" b="1">
                <a:solidFill>
                  <a:srgbClr val="3333CC"/>
                </a:solidFill>
                <a:latin typeface="Times New Roman" panose="02020603050405020304" pitchFamily="18" charset="0"/>
              </a:rPr>
              <a:t>đ</a:t>
            </a:r>
            <a:r>
              <a:rPr lang="en-US" altLang="en-US" b="1">
                <a:solidFill>
                  <a:srgbClr val="3333CC"/>
                </a:solidFill>
                <a:latin typeface="Times New Roman" panose="02020603050405020304" pitchFamily="18" charset="0"/>
              </a:rPr>
              <a:t>ái</a:t>
            </a:r>
            <a:endParaRPr lang="en-US" altLang="en-US" sz="2000" b="1">
              <a:solidFill>
                <a:srgbClr val="3333CC"/>
              </a:solidFill>
              <a:latin typeface="Times New Roman" panose="02020603050405020304" pitchFamily="18" charset="0"/>
            </a:endParaRPr>
          </a:p>
        </p:txBody>
      </p:sp>
      <p:sp>
        <p:nvSpPr>
          <p:cNvPr id="48202" name="Text Box 9">
            <a:extLst>
              <a:ext uri="{FF2B5EF4-FFF2-40B4-BE49-F238E27FC236}">
                <a16:creationId xmlns:a16="http://schemas.microsoft.com/office/drawing/2014/main" id="{A394C2C9-E7BB-4190-9A05-EAF8F6F3A460}"/>
              </a:ext>
            </a:extLst>
          </p:cNvPr>
          <p:cNvSpPr txBox="1">
            <a:spLocks noChangeArrowheads="1"/>
          </p:cNvSpPr>
          <p:nvPr/>
        </p:nvSpPr>
        <p:spPr bwMode="auto">
          <a:xfrm>
            <a:off x="1524000" y="3810001"/>
            <a:ext cx="42243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i="1">
                <a:latin typeface="Times New Roman" panose="02020603050405020304" pitchFamily="18" charset="0"/>
              </a:rPr>
              <a:t>A. Các cơ quan của hệ bài tiết nước tiểu</a:t>
            </a:r>
          </a:p>
        </p:txBody>
      </p:sp>
      <p:pic>
        <p:nvPicPr>
          <p:cNvPr id="48204" name="Picture 76" descr="Hinh 3">
            <a:extLst>
              <a:ext uri="{FF2B5EF4-FFF2-40B4-BE49-F238E27FC236}">
                <a16:creationId xmlns:a16="http://schemas.microsoft.com/office/drawing/2014/main" id="{07D08119-8F6A-4227-B1F5-E794BF069E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990600"/>
            <a:ext cx="9842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205" name="Text Box 12">
            <a:extLst>
              <a:ext uri="{FF2B5EF4-FFF2-40B4-BE49-F238E27FC236}">
                <a16:creationId xmlns:a16="http://schemas.microsoft.com/office/drawing/2014/main" id="{182221A6-281B-4DCC-9E68-E1CA2C37C415}"/>
              </a:ext>
            </a:extLst>
          </p:cNvPr>
          <p:cNvSpPr txBox="1">
            <a:spLocks noChangeArrowheads="1"/>
          </p:cNvSpPr>
          <p:nvPr/>
        </p:nvSpPr>
        <p:spPr bwMode="auto">
          <a:xfrm>
            <a:off x="1752600" y="6491288"/>
            <a:ext cx="2286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i="1">
                <a:latin typeface="Times New Roman" panose="02020603050405020304" pitchFamily="18" charset="0"/>
              </a:rPr>
              <a:t>B. Lát cắt dọc  thận</a:t>
            </a:r>
          </a:p>
        </p:txBody>
      </p:sp>
      <p:pic>
        <p:nvPicPr>
          <p:cNvPr id="48206" name="Picture 78" descr="Hinh 3">
            <a:extLst>
              <a:ext uri="{FF2B5EF4-FFF2-40B4-BE49-F238E27FC236}">
                <a16:creationId xmlns:a16="http://schemas.microsoft.com/office/drawing/2014/main" id="{60625CB7-F0FD-4A28-A20D-5A6DDF91BF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2664" y="4267200"/>
            <a:ext cx="1709737"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207" name="Text Box 79">
            <a:extLst>
              <a:ext uri="{FF2B5EF4-FFF2-40B4-BE49-F238E27FC236}">
                <a16:creationId xmlns:a16="http://schemas.microsoft.com/office/drawing/2014/main" id="{86256101-6636-4E19-A22B-6896F4168926}"/>
              </a:ext>
            </a:extLst>
          </p:cNvPr>
          <p:cNvSpPr txBox="1">
            <a:spLocks noChangeArrowheads="1"/>
          </p:cNvSpPr>
          <p:nvPr/>
        </p:nvSpPr>
        <p:spPr bwMode="auto">
          <a:xfrm>
            <a:off x="3810000" y="4800600"/>
            <a:ext cx="1219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600">
                <a:solidFill>
                  <a:srgbClr val="0000FF"/>
                </a:solidFill>
                <a:latin typeface="Times New Roman" panose="02020603050405020304" pitchFamily="18" charset="0"/>
              </a:rPr>
              <a:t>Phần vỏ</a:t>
            </a:r>
          </a:p>
        </p:txBody>
      </p:sp>
      <p:sp>
        <p:nvSpPr>
          <p:cNvPr id="48208" name="Text Box 80">
            <a:extLst>
              <a:ext uri="{FF2B5EF4-FFF2-40B4-BE49-F238E27FC236}">
                <a16:creationId xmlns:a16="http://schemas.microsoft.com/office/drawing/2014/main" id="{B304CF04-8836-471D-9EA5-CDA2CA6581B6}"/>
              </a:ext>
            </a:extLst>
          </p:cNvPr>
          <p:cNvSpPr txBox="1">
            <a:spLocks noChangeArrowheads="1"/>
          </p:cNvSpPr>
          <p:nvPr/>
        </p:nvSpPr>
        <p:spPr bwMode="auto">
          <a:xfrm>
            <a:off x="3810000" y="4572000"/>
            <a:ext cx="1219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600">
                <a:solidFill>
                  <a:srgbClr val="0000FF"/>
                </a:solidFill>
                <a:latin typeface="Times New Roman" panose="02020603050405020304" pitchFamily="18" charset="0"/>
              </a:rPr>
              <a:t>Phần tủy</a:t>
            </a:r>
          </a:p>
        </p:txBody>
      </p:sp>
      <p:sp>
        <p:nvSpPr>
          <p:cNvPr id="48209" name="Text Box 81">
            <a:extLst>
              <a:ext uri="{FF2B5EF4-FFF2-40B4-BE49-F238E27FC236}">
                <a16:creationId xmlns:a16="http://schemas.microsoft.com/office/drawing/2014/main" id="{09FA2919-A08C-4532-AC5D-28676B6A4FCA}"/>
              </a:ext>
            </a:extLst>
          </p:cNvPr>
          <p:cNvSpPr txBox="1">
            <a:spLocks noChangeArrowheads="1"/>
          </p:cNvSpPr>
          <p:nvPr/>
        </p:nvSpPr>
        <p:spPr bwMode="auto">
          <a:xfrm>
            <a:off x="1752600" y="5073650"/>
            <a:ext cx="1219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600">
                <a:solidFill>
                  <a:srgbClr val="0000FF"/>
                </a:solidFill>
                <a:latin typeface="Times New Roman" panose="02020603050405020304" pitchFamily="18" charset="0"/>
              </a:rPr>
              <a:t>Bể thận</a:t>
            </a:r>
          </a:p>
        </p:txBody>
      </p:sp>
      <p:sp>
        <p:nvSpPr>
          <p:cNvPr id="48210" name="Text Box 82">
            <a:extLst>
              <a:ext uri="{FF2B5EF4-FFF2-40B4-BE49-F238E27FC236}">
                <a16:creationId xmlns:a16="http://schemas.microsoft.com/office/drawing/2014/main" id="{C47F0026-6205-4AF7-9996-94D53823067C}"/>
              </a:ext>
            </a:extLst>
          </p:cNvPr>
          <p:cNvSpPr txBox="1">
            <a:spLocks noChangeArrowheads="1"/>
          </p:cNvSpPr>
          <p:nvPr/>
        </p:nvSpPr>
        <p:spPr bwMode="auto">
          <a:xfrm>
            <a:off x="1524000" y="5410201"/>
            <a:ext cx="12192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600">
                <a:solidFill>
                  <a:srgbClr val="0000FF"/>
                </a:solidFill>
                <a:latin typeface="Times New Roman" panose="02020603050405020304" pitchFamily="18" charset="0"/>
              </a:rPr>
              <a:t>Ống dẫn nước tiểu</a:t>
            </a:r>
          </a:p>
        </p:txBody>
      </p:sp>
      <p:pic>
        <p:nvPicPr>
          <p:cNvPr id="48215" name="Picture 87" descr="Hinh 4">
            <a:extLst>
              <a:ext uri="{FF2B5EF4-FFF2-40B4-BE49-F238E27FC236}">
                <a16:creationId xmlns:a16="http://schemas.microsoft.com/office/drawing/2014/main" id="{382B9CC4-3610-4D7B-9E2A-A69F7B13105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38597" t="37097" r="41228" b="42741"/>
          <a:stretch>
            <a:fillRect/>
          </a:stretch>
        </p:blipFill>
        <p:spPr bwMode="auto">
          <a:xfrm>
            <a:off x="7543800" y="4191000"/>
            <a:ext cx="2286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216" name="Picture 88" descr="Hinh 4">
            <a:extLst>
              <a:ext uri="{FF2B5EF4-FFF2-40B4-BE49-F238E27FC236}">
                <a16:creationId xmlns:a16="http://schemas.microsoft.com/office/drawing/2014/main" id="{8BB7C6D4-D5D5-41F7-B20F-B0181198B03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38597" t="37097" r="41228" b="42741"/>
          <a:stretch>
            <a:fillRect/>
          </a:stretch>
        </p:blipFill>
        <p:spPr bwMode="auto">
          <a:xfrm>
            <a:off x="2743200" y="4191000"/>
            <a:ext cx="381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217" name="Rectangle 89">
            <a:extLst>
              <a:ext uri="{FF2B5EF4-FFF2-40B4-BE49-F238E27FC236}">
                <a16:creationId xmlns:a16="http://schemas.microsoft.com/office/drawing/2014/main" id="{14E62D0B-C4E2-47AA-9D7C-90FE1E549B35}"/>
              </a:ext>
            </a:extLst>
          </p:cNvPr>
          <p:cNvSpPr>
            <a:spLocks noChangeArrowheads="1"/>
          </p:cNvSpPr>
          <p:nvPr/>
        </p:nvSpPr>
        <p:spPr bwMode="auto">
          <a:xfrm>
            <a:off x="2743200" y="4387850"/>
            <a:ext cx="381000" cy="457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8226" name="Rectangle 98">
            <a:extLst>
              <a:ext uri="{FF2B5EF4-FFF2-40B4-BE49-F238E27FC236}">
                <a16:creationId xmlns:a16="http://schemas.microsoft.com/office/drawing/2014/main" id="{21B3F3E3-145D-4AE4-B63E-9E4D811DA82C}"/>
              </a:ext>
            </a:extLst>
          </p:cNvPr>
          <p:cNvSpPr>
            <a:spLocks noChangeArrowheads="1"/>
          </p:cNvSpPr>
          <p:nvPr/>
        </p:nvSpPr>
        <p:spPr bwMode="auto">
          <a:xfrm>
            <a:off x="9207500" y="5673726"/>
            <a:ext cx="622300" cy="1936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200" b="1">
                <a:solidFill>
                  <a:srgbClr val="3333CC"/>
                </a:solidFill>
                <a:latin typeface="Times New Roman" panose="02020603050405020304" pitchFamily="18" charset="0"/>
              </a:rPr>
              <a:t>Ống góp</a:t>
            </a:r>
          </a:p>
        </p:txBody>
      </p:sp>
      <p:sp>
        <p:nvSpPr>
          <p:cNvPr id="48227" name="Rectangle 99">
            <a:extLst>
              <a:ext uri="{FF2B5EF4-FFF2-40B4-BE49-F238E27FC236}">
                <a16:creationId xmlns:a16="http://schemas.microsoft.com/office/drawing/2014/main" id="{CE37A9E5-FAE4-4512-98D5-BFD6D7F27F4F}"/>
              </a:ext>
            </a:extLst>
          </p:cNvPr>
          <p:cNvSpPr>
            <a:spLocks noChangeArrowheads="1"/>
          </p:cNvSpPr>
          <p:nvPr/>
        </p:nvSpPr>
        <p:spPr bwMode="auto">
          <a:xfrm>
            <a:off x="8658225" y="4343401"/>
            <a:ext cx="1524000"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0000"/>
              </a:lnSpc>
              <a:spcBef>
                <a:spcPct val="20000"/>
              </a:spcBef>
            </a:pPr>
            <a:r>
              <a:rPr lang="en-US" altLang="en-US" sz="1600" b="1">
                <a:solidFill>
                  <a:srgbClr val="3333CC"/>
                </a:solidFill>
                <a:latin typeface="Times New Roman" panose="02020603050405020304" pitchFamily="18" charset="0"/>
              </a:rPr>
              <a:t>ống thận</a:t>
            </a:r>
          </a:p>
        </p:txBody>
      </p:sp>
      <p:sp>
        <p:nvSpPr>
          <p:cNvPr id="48228" name="Rectangle 100">
            <a:extLst>
              <a:ext uri="{FF2B5EF4-FFF2-40B4-BE49-F238E27FC236}">
                <a16:creationId xmlns:a16="http://schemas.microsoft.com/office/drawing/2014/main" id="{4F5B5C9A-2634-4807-87D3-5C69CD0CDD88}"/>
              </a:ext>
            </a:extLst>
          </p:cNvPr>
          <p:cNvSpPr>
            <a:spLocks noChangeArrowheads="1"/>
          </p:cNvSpPr>
          <p:nvPr/>
        </p:nvSpPr>
        <p:spPr bwMode="auto">
          <a:xfrm>
            <a:off x="6934200" y="4038601"/>
            <a:ext cx="1905000" cy="53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0000"/>
              </a:lnSpc>
              <a:spcBef>
                <a:spcPct val="20000"/>
              </a:spcBef>
            </a:pPr>
            <a:r>
              <a:rPr lang="en-US" altLang="en-US" sz="1600" b="1">
                <a:solidFill>
                  <a:srgbClr val="3333CC"/>
                </a:solidFill>
                <a:latin typeface="Times New Roman" panose="02020603050405020304" pitchFamily="18" charset="0"/>
              </a:rPr>
              <a:t>Nang cầu thận</a:t>
            </a:r>
          </a:p>
          <a:p>
            <a:pPr algn="ctr" eaLnBrk="1" hangingPunct="1">
              <a:lnSpc>
                <a:spcPct val="80000"/>
              </a:lnSpc>
              <a:spcBef>
                <a:spcPct val="20000"/>
              </a:spcBef>
            </a:pPr>
            <a:r>
              <a:rPr lang="en-US" altLang="en-US" sz="1600" b="1">
                <a:solidFill>
                  <a:srgbClr val="3333CC"/>
                </a:solidFill>
                <a:latin typeface="Times New Roman" panose="02020603050405020304" pitchFamily="18" charset="0"/>
              </a:rPr>
              <a:t> và cầu thận</a:t>
            </a:r>
          </a:p>
        </p:txBody>
      </p:sp>
      <p:sp>
        <p:nvSpPr>
          <p:cNvPr id="48230" name="Rectangle 102">
            <a:extLst>
              <a:ext uri="{FF2B5EF4-FFF2-40B4-BE49-F238E27FC236}">
                <a16:creationId xmlns:a16="http://schemas.microsoft.com/office/drawing/2014/main" id="{DA622E21-B2C8-4514-AC32-A60C529CC51C}"/>
              </a:ext>
            </a:extLst>
          </p:cNvPr>
          <p:cNvSpPr>
            <a:spLocks noChangeArrowheads="1"/>
          </p:cNvSpPr>
          <p:nvPr/>
        </p:nvSpPr>
        <p:spPr bwMode="auto">
          <a:xfrm>
            <a:off x="9947276" y="4981575"/>
            <a:ext cx="639763"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b="1">
                <a:solidFill>
                  <a:schemeClr val="accent2"/>
                </a:solidFill>
                <a:latin typeface="Times New Roman" panose="02020603050405020304" pitchFamily="18" charset="0"/>
              </a:rPr>
              <a:t>Phần</a:t>
            </a:r>
          </a:p>
          <a:p>
            <a:pPr algn="ctr" eaLnBrk="1" hangingPunct="1"/>
            <a:r>
              <a:rPr lang="en-US" altLang="en-US" sz="1600" b="1">
                <a:solidFill>
                  <a:schemeClr val="accent2"/>
                </a:solidFill>
                <a:latin typeface="Times New Roman" panose="02020603050405020304" pitchFamily="18" charset="0"/>
              </a:rPr>
              <a:t> vỏ</a:t>
            </a:r>
          </a:p>
        </p:txBody>
      </p:sp>
      <p:sp>
        <p:nvSpPr>
          <p:cNvPr id="48231" name="Rectangle 103">
            <a:extLst>
              <a:ext uri="{FF2B5EF4-FFF2-40B4-BE49-F238E27FC236}">
                <a16:creationId xmlns:a16="http://schemas.microsoft.com/office/drawing/2014/main" id="{64993CDE-54E1-4FAD-8427-25DF30CBA36E}"/>
              </a:ext>
            </a:extLst>
          </p:cNvPr>
          <p:cNvSpPr>
            <a:spLocks noChangeArrowheads="1"/>
          </p:cNvSpPr>
          <p:nvPr/>
        </p:nvSpPr>
        <p:spPr bwMode="auto">
          <a:xfrm>
            <a:off x="9947276" y="5743575"/>
            <a:ext cx="639763"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b="1">
                <a:solidFill>
                  <a:schemeClr val="accent2"/>
                </a:solidFill>
                <a:latin typeface="Times New Roman" panose="02020603050405020304" pitchFamily="18" charset="0"/>
              </a:rPr>
              <a:t>Phần</a:t>
            </a:r>
          </a:p>
          <a:p>
            <a:pPr algn="ctr" eaLnBrk="1" hangingPunct="1"/>
            <a:r>
              <a:rPr lang="en-US" altLang="en-US" sz="1600" b="1">
                <a:solidFill>
                  <a:schemeClr val="accent2"/>
                </a:solidFill>
                <a:latin typeface="Times New Roman" panose="02020603050405020304" pitchFamily="18" charset="0"/>
              </a:rPr>
              <a:t> tuỷ</a:t>
            </a:r>
          </a:p>
        </p:txBody>
      </p:sp>
      <p:sp>
        <p:nvSpPr>
          <p:cNvPr id="48232" name="Text Box 14">
            <a:extLst>
              <a:ext uri="{FF2B5EF4-FFF2-40B4-BE49-F238E27FC236}">
                <a16:creationId xmlns:a16="http://schemas.microsoft.com/office/drawing/2014/main" id="{C9465F90-035A-4645-BF57-F9C3E186C368}"/>
              </a:ext>
            </a:extLst>
          </p:cNvPr>
          <p:cNvSpPr txBox="1">
            <a:spLocks noChangeArrowheads="1"/>
          </p:cNvSpPr>
          <p:nvPr/>
        </p:nvSpPr>
        <p:spPr bwMode="auto">
          <a:xfrm>
            <a:off x="6848476" y="6477001"/>
            <a:ext cx="4276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i="1">
                <a:latin typeface="Times New Roman" panose="02020603050405020304" pitchFamily="18" charset="0"/>
              </a:rPr>
              <a:t>C. Một đơn vị chức năng của thận</a:t>
            </a:r>
          </a:p>
        </p:txBody>
      </p:sp>
      <p:pic>
        <p:nvPicPr>
          <p:cNvPr id="48237" name="Picture 109" descr="Hinh 5">
            <a:extLst>
              <a:ext uri="{FF2B5EF4-FFF2-40B4-BE49-F238E27FC236}">
                <a16:creationId xmlns:a16="http://schemas.microsoft.com/office/drawing/2014/main" id="{295BFA28-0485-4AAB-B277-5C6255ABF31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10400" y="1371600"/>
            <a:ext cx="99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238" name="Rectangle 110">
            <a:extLst>
              <a:ext uri="{FF2B5EF4-FFF2-40B4-BE49-F238E27FC236}">
                <a16:creationId xmlns:a16="http://schemas.microsoft.com/office/drawing/2014/main" id="{40DC7966-A469-4B40-A042-1F88038C9071}"/>
              </a:ext>
            </a:extLst>
          </p:cNvPr>
          <p:cNvSpPr>
            <a:spLocks noChangeArrowheads="1"/>
          </p:cNvSpPr>
          <p:nvPr/>
        </p:nvSpPr>
        <p:spPr bwMode="auto">
          <a:xfrm>
            <a:off x="6400800" y="914400"/>
            <a:ext cx="1676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0000"/>
              </a:lnSpc>
              <a:spcBef>
                <a:spcPct val="20000"/>
              </a:spcBef>
            </a:pPr>
            <a:r>
              <a:rPr lang="en-US" altLang="en-US" sz="2000" b="1">
                <a:solidFill>
                  <a:srgbClr val="3333CC"/>
                </a:solidFill>
                <a:latin typeface="Times New Roman" panose="02020603050405020304" pitchFamily="18" charset="0"/>
              </a:rPr>
              <a:t>Cầu thận</a:t>
            </a:r>
          </a:p>
        </p:txBody>
      </p:sp>
      <p:pic>
        <p:nvPicPr>
          <p:cNvPr id="48239" name="Picture 111" descr="Hinh 5">
            <a:extLst>
              <a:ext uri="{FF2B5EF4-FFF2-40B4-BE49-F238E27FC236}">
                <a16:creationId xmlns:a16="http://schemas.microsoft.com/office/drawing/2014/main" id="{50DC4A99-77DA-441E-A6FE-BA8152300D4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29600" y="5029200"/>
            <a:ext cx="304800" cy="26193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8240" name="Rectangle 112">
            <a:extLst>
              <a:ext uri="{FF2B5EF4-FFF2-40B4-BE49-F238E27FC236}">
                <a16:creationId xmlns:a16="http://schemas.microsoft.com/office/drawing/2014/main" id="{2A525DFA-59D6-4501-A2D3-CBD2AE03B705}"/>
              </a:ext>
            </a:extLst>
          </p:cNvPr>
          <p:cNvSpPr>
            <a:spLocks noChangeArrowheads="1"/>
          </p:cNvSpPr>
          <p:nvPr/>
        </p:nvSpPr>
        <p:spPr bwMode="auto">
          <a:xfrm>
            <a:off x="6781800" y="609600"/>
            <a:ext cx="2667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0000"/>
              </a:lnSpc>
              <a:spcBef>
                <a:spcPct val="20000"/>
              </a:spcBef>
            </a:pPr>
            <a:r>
              <a:rPr lang="en-US" altLang="en-US" sz="2000" b="1">
                <a:solidFill>
                  <a:srgbClr val="0000FF"/>
                </a:solidFill>
                <a:latin typeface="Times New Roman" panose="02020603050405020304" pitchFamily="18" charset="0"/>
              </a:rPr>
              <a:t>Nang cầu thận</a:t>
            </a:r>
          </a:p>
        </p:txBody>
      </p:sp>
      <p:sp>
        <p:nvSpPr>
          <p:cNvPr id="48241" name="Rectangle 113">
            <a:extLst>
              <a:ext uri="{FF2B5EF4-FFF2-40B4-BE49-F238E27FC236}">
                <a16:creationId xmlns:a16="http://schemas.microsoft.com/office/drawing/2014/main" id="{4C7DA6B6-D6E1-41C0-8249-261A44BAE2FD}"/>
              </a:ext>
            </a:extLst>
          </p:cNvPr>
          <p:cNvSpPr>
            <a:spLocks noChangeArrowheads="1"/>
          </p:cNvSpPr>
          <p:nvPr/>
        </p:nvSpPr>
        <p:spPr bwMode="auto">
          <a:xfrm>
            <a:off x="7772400" y="2209800"/>
            <a:ext cx="1295400"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0000"/>
              </a:lnSpc>
              <a:spcBef>
                <a:spcPct val="20000"/>
              </a:spcBef>
            </a:pPr>
            <a:r>
              <a:rPr lang="en-US" altLang="en-US" b="1">
                <a:solidFill>
                  <a:srgbClr val="3333CC"/>
                </a:solidFill>
                <a:latin typeface="Times New Roman" panose="02020603050405020304" pitchFamily="18" charset="0"/>
              </a:rPr>
              <a:t>Ống thận</a:t>
            </a:r>
          </a:p>
        </p:txBody>
      </p:sp>
      <p:sp>
        <p:nvSpPr>
          <p:cNvPr id="48242" name="Rectangle 114">
            <a:extLst>
              <a:ext uri="{FF2B5EF4-FFF2-40B4-BE49-F238E27FC236}">
                <a16:creationId xmlns:a16="http://schemas.microsoft.com/office/drawing/2014/main" id="{97CEB6DF-225C-463C-843E-5C7DA7B257AD}"/>
              </a:ext>
            </a:extLst>
          </p:cNvPr>
          <p:cNvSpPr>
            <a:spLocks noChangeArrowheads="1"/>
          </p:cNvSpPr>
          <p:nvPr/>
        </p:nvSpPr>
        <p:spPr bwMode="auto">
          <a:xfrm>
            <a:off x="8229600" y="5029200"/>
            <a:ext cx="304800" cy="228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8243" name="Line 115">
            <a:extLst>
              <a:ext uri="{FF2B5EF4-FFF2-40B4-BE49-F238E27FC236}">
                <a16:creationId xmlns:a16="http://schemas.microsoft.com/office/drawing/2014/main" id="{F7A3D229-2678-4800-BED3-4B226B4444A2}"/>
              </a:ext>
            </a:extLst>
          </p:cNvPr>
          <p:cNvSpPr>
            <a:spLocks noChangeShapeType="1"/>
          </p:cNvSpPr>
          <p:nvPr/>
        </p:nvSpPr>
        <p:spPr bwMode="auto">
          <a:xfrm>
            <a:off x="7391400" y="1143000"/>
            <a:ext cx="76200" cy="533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44" name="Line 116">
            <a:extLst>
              <a:ext uri="{FF2B5EF4-FFF2-40B4-BE49-F238E27FC236}">
                <a16:creationId xmlns:a16="http://schemas.microsoft.com/office/drawing/2014/main" id="{2D3A602C-9A22-4704-8669-FB8C3FC9EAED}"/>
              </a:ext>
            </a:extLst>
          </p:cNvPr>
          <p:cNvSpPr>
            <a:spLocks noChangeShapeType="1"/>
          </p:cNvSpPr>
          <p:nvPr/>
        </p:nvSpPr>
        <p:spPr bwMode="auto">
          <a:xfrm flipH="1">
            <a:off x="7848600" y="914400"/>
            <a:ext cx="76200" cy="533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45" name="Line 117">
            <a:extLst>
              <a:ext uri="{FF2B5EF4-FFF2-40B4-BE49-F238E27FC236}">
                <a16:creationId xmlns:a16="http://schemas.microsoft.com/office/drawing/2014/main" id="{835D8DF5-1F62-4C22-8154-6E4B4C7D7CA1}"/>
              </a:ext>
            </a:extLst>
          </p:cNvPr>
          <p:cNvSpPr>
            <a:spLocks noChangeShapeType="1"/>
          </p:cNvSpPr>
          <p:nvPr/>
        </p:nvSpPr>
        <p:spPr bwMode="auto">
          <a:xfrm>
            <a:off x="8229600" y="1905000"/>
            <a:ext cx="0" cy="381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46" name="Text Box 118">
            <a:extLst>
              <a:ext uri="{FF2B5EF4-FFF2-40B4-BE49-F238E27FC236}">
                <a16:creationId xmlns:a16="http://schemas.microsoft.com/office/drawing/2014/main" id="{43A5197D-ACFA-40C5-A28A-F7FC9ACC4A61}"/>
              </a:ext>
            </a:extLst>
          </p:cNvPr>
          <p:cNvSpPr txBox="1">
            <a:spLocks noChangeArrowheads="1"/>
          </p:cNvSpPr>
          <p:nvPr/>
        </p:nvSpPr>
        <p:spPr bwMode="auto">
          <a:xfrm>
            <a:off x="5181600" y="1524001"/>
            <a:ext cx="1828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solidFill>
                  <a:srgbClr val="FF3300"/>
                </a:solidFill>
                <a:latin typeface="Times New Roman" panose="02020603050405020304" pitchFamily="18" charset="0"/>
              </a:rPr>
              <a:t>Động mạch đến</a:t>
            </a:r>
          </a:p>
        </p:txBody>
      </p:sp>
      <p:sp>
        <p:nvSpPr>
          <p:cNvPr id="48247" name="Text Box 119">
            <a:extLst>
              <a:ext uri="{FF2B5EF4-FFF2-40B4-BE49-F238E27FC236}">
                <a16:creationId xmlns:a16="http://schemas.microsoft.com/office/drawing/2014/main" id="{B079E296-B893-4853-B81E-73581326DBAA}"/>
              </a:ext>
            </a:extLst>
          </p:cNvPr>
          <p:cNvSpPr txBox="1">
            <a:spLocks noChangeArrowheads="1"/>
          </p:cNvSpPr>
          <p:nvPr/>
        </p:nvSpPr>
        <p:spPr bwMode="auto">
          <a:xfrm>
            <a:off x="5181600" y="1828801"/>
            <a:ext cx="1828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solidFill>
                  <a:srgbClr val="FF3300"/>
                </a:solidFill>
                <a:latin typeface="Times New Roman" panose="02020603050405020304" pitchFamily="18" charset="0"/>
              </a:rPr>
              <a:t>Động mạch đi</a:t>
            </a:r>
          </a:p>
        </p:txBody>
      </p:sp>
      <p:sp>
        <p:nvSpPr>
          <p:cNvPr id="48248" name="Line 120">
            <a:extLst>
              <a:ext uri="{FF2B5EF4-FFF2-40B4-BE49-F238E27FC236}">
                <a16:creationId xmlns:a16="http://schemas.microsoft.com/office/drawing/2014/main" id="{9B91D575-34AE-422A-A95C-998471306D3D}"/>
              </a:ext>
            </a:extLst>
          </p:cNvPr>
          <p:cNvSpPr>
            <a:spLocks noChangeShapeType="1"/>
          </p:cNvSpPr>
          <p:nvPr/>
        </p:nvSpPr>
        <p:spPr bwMode="auto">
          <a:xfrm>
            <a:off x="6781800" y="1752600"/>
            <a:ext cx="2286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49" name="Line 121">
            <a:extLst>
              <a:ext uri="{FF2B5EF4-FFF2-40B4-BE49-F238E27FC236}">
                <a16:creationId xmlns:a16="http://schemas.microsoft.com/office/drawing/2014/main" id="{2E4A3E3F-2556-4E51-B050-8AD81EE39ED9}"/>
              </a:ext>
            </a:extLst>
          </p:cNvPr>
          <p:cNvSpPr>
            <a:spLocks noChangeShapeType="1"/>
          </p:cNvSpPr>
          <p:nvPr/>
        </p:nvSpPr>
        <p:spPr bwMode="auto">
          <a:xfrm>
            <a:off x="6553200" y="2057400"/>
            <a:ext cx="5334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50" name="Text Box 17">
            <a:extLst>
              <a:ext uri="{FF2B5EF4-FFF2-40B4-BE49-F238E27FC236}">
                <a16:creationId xmlns:a16="http://schemas.microsoft.com/office/drawing/2014/main" id="{65E874CB-73CD-47FB-96A7-7B96A237E378}"/>
              </a:ext>
            </a:extLst>
          </p:cNvPr>
          <p:cNvSpPr txBox="1">
            <a:spLocks noChangeArrowheads="1"/>
          </p:cNvSpPr>
          <p:nvPr/>
        </p:nvSpPr>
        <p:spPr bwMode="auto">
          <a:xfrm>
            <a:off x="6400800" y="2895601"/>
            <a:ext cx="403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i="1">
                <a:latin typeface="Times New Roman" panose="02020603050405020304" pitchFamily="18" charset="0"/>
              </a:rPr>
              <a:t>D. Nang cầu thận và cầu thận phóng to</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48191"/>
                                        </p:tgtEl>
                                        <p:attrNameLst>
                                          <p:attrName>style.visibility</p:attrName>
                                        </p:attrNameLst>
                                      </p:cBhvr>
                                      <p:to>
                                        <p:strVal val="visible"/>
                                      </p:to>
                                    </p:set>
                                    <p:animEffect transition="in" filter="diamond(in)">
                                      <p:cBhvr>
                                        <p:cTn id="7" dur="500"/>
                                        <p:tgtEl>
                                          <p:spTgt spid="48191"/>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48193"/>
                                        </p:tgtEl>
                                        <p:attrNameLst>
                                          <p:attrName>style.visibility</p:attrName>
                                        </p:attrNameLst>
                                      </p:cBhvr>
                                      <p:to>
                                        <p:strVal val="visible"/>
                                      </p:to>
                                    </p:set>
                                    <p:animEffect transition="in" filter="diamond(in)">
                                      <p:cBhvr>
                                        <p:cTn id="10" dur="500"/>
                                        <p:tgtEl>
                                          <p:spTgt spid="48193"/>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48192"/>
                                        </p:tgtEl>
                                        <p:attrNameLst>
                                          <p:attrName>style.visibility</p:attrName>
                                        </p:attrNameLst>
                                      </p:cBhvr>
                                      <p:to>
                                        <p:strVal val="visible"/>
                                      </p:to>
                                    </p:set>
                                    <p:animEffect transition="in" filter="diamond(in)">
                                      <p:cBhvr>
                                        <p:cTn id="13" dur="500"/>
                                        <p:tgtEl>
                                          <p:spTgt spid="48192"/>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48194"/>
                                        </p:tgtEl>
                                        <p:attrNameLst>
                                          <p:attrName>style.visibility</p:attrName>
                                        </p:attrNameLst>
                                      </p:cBhvr>
                                      <p:to>
                                        <p:strVal val="visible"/>
                                      </p:to>
                                    </p:set>
                                    <p:animEffect transition="in" filter="diamond(in)">
                                      <p:cBhvr>
                                        <p:cTn id="16" dur="500"/>
                                        <p:tgtEl>
                                          <p:spTgt spid="48194"/>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48195"/>
                                        </p:tgtEl>
                                        <p:attrNameLst>
                                          <p:attrName>style.visibility</p:attrName>
                                        </p:attrNameLst>
                                      </p:cBhvr>
                                      <p:to>
                                        <p:strVal val="visible"/>
                                      </p:to>
                                    </p:set>
                                    <p:animEffect transition="in" filter="diamond(in)">
                                      <p:cBhvr>
                                        <p:cTn id="19" dur="500"/>
                                        <p:tgtEl>
                                          <p:spTgt spid="48195"/>
                                        </p:tgtEl>
                                      </p:cBhvr>
                                    </p:animEffect>
                                  </p:childTnLst>
                                </p:cTn>
                              </p:par>
                              <p:par>
                                <p:cTn id="20" presetID="8" presetClass="entr" presetSubtype="16" fill="hold" grpId="0" nodeType="withEffect">
                                  <p:stCondLst>
                                    <p:cond delay="0"/>
                                  </p:stCondLst>
                                  <p:childTnLst>
                                    <p:set>
                                      <p:cBhvr>
                                        <p:cTn id="21" dur="1" fill="hold">
                                          <p:stCondLst>
                                            <p:cond delay="0"/>
                                          </p:stCondLst>
                                        </p:cTn>
                                        <p:tgtEl>
                                          <p:spTgt spid="48196"/>
                                        </p:tgtEl>
                                        <p:attrNameLst>
                                          <p:attrName>style.visibility</p:attrName>
                                        </p:attrNameLst>
                                      </p:cBhvr>
                                      <p:to>
                                        <p:strVal val="visible"/>
                                      </p:to>
                                    </p:set>
                                    <p:animEffect transition="in" filter="diamond(in)">
                                      <p:cBhvr>
                                        <p:cTn id="22" dur="500"/>
                                        <p:tgtEl>
                                          <p:spTgt spid="48196"/>
                                        </p:tgtEl>
                                      </p:cBhvr>
                                    </p:animEffect>
                                  </p:childTnLst>
                                </p:cTn>
                              </p:par>
                            </p:childTnLst>
                          </p:cTn>
                        </p:par>
                        <p:par>
                          <p:cTn id="23" fill="hold" nodeType="afterGroup">
                            <p:stCondLst>
                              <p:cond delay="500"/>
                            </p:stCondLst>
                            <p:childTnLst>
                              <p:par>
                                <p:cTn id="24" presetID="5" presetClass="entr" presetSubtype="10" fill="hold" grpId="0" nodeType="afterEffect">
                                  <p:stCondLst>
                                    <p:cond delay="0"/>
                                  </p:stCondLst>
                                  <p:childTnLst>
                                    <p:set>
                                      <p:cBhvr>
                                        <p:cTn id="25" dur="1" fill="hold">
                                          <p:stCondLst>
                                            <p:cond delay="0"/>
                                          </p:stCondLst>
                                        </p:cTn>
                                        <p:tgtEl>
                                          <p:spTgt spid="48202"/>
                                        </p:tgtEl>
                                        <p:attrNameLst>
                                          <p:attrName>style.visibility</p:attrName>
                                        </p:attrNameLst>
                                      </p:cBhvr>
                                      <p:to>
                                        <p:strVal val="visible"/>
                                      </p:to>
                                    </p:set>
                                    <p:animEffect transition="in" filter="checkerboard(across)">
                                      <p:cBhvr>
                                        <p:cTn id="26" dur="500"/>
                                        <p:tgtEl>
                                          <p:spTgt spid="4820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48198"/>
                                        </p:tgtEl>
                                        <p:attrNameLst>
                                          <p:attrName>style.visibility</p:attrName>
                                        </p:attrNameLst>
                                      </p:cBhvr>
                                      <p:to>
                                        <p:strVal val="visible"/>
                                      </p:to>
                                    </p:set>
                                    <p:animEffect transition="in" filter="blinds(horizontal)">
                                      <p:cBhvr>
                                        <p:cTn id="31" dur="500"/>
                                        <p:tgtEl>
                                          <p:spTgt spid="48198"/>
                                        </p:tgtEl>
                                      </p:cBhvr>
                                    </p:animEffect>
                                  </p:childTnLst>
                                </p:cTn>
                              </p:par>
                              <p:par>
                                <p:cTn id="32" presetID="4" presetClass="exit" presetSubtype="16" fill="hold" grpId="1" nodeType="withEffect">
                                  <p:stCondLst>
                                    <p:cond delay="0"/>
                                  </p:stCondLst>
                                  <p:childTnLst>
                                    <p:animEffect transition="out" filter="box(in)">
                                      <p:cBhvr>
                                        <p:cTn id="33" dur="500"/>
                                        <p:tgtEl>
                                          <p:spTgt spid="48192"/>
                                        </p:tgtEl>
                                      </p:cBhvr>
                                    </p:animEffect>
                                    <p:set>
                                      <p:cBhvr>
                                        <p:cTn id="34" dur="1" fill="hold">
                                          <p:stCondLst>
                                            <p:cond delay="499"/>
                                          </p:stCondLst>
                                        </p:cTn>
                                        <p:tgtEl>
                                          <p:spTgt spid="48192"/>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45" presetClass="entr" presetSubtype="0" fill="hold" grpId="0" nodeType="clickEffect">
                                  <p:stCondLst>
                                    <p:cond delay="0"/>
                                  </p:stCondLst>
                                  <p:iterate type="lt">
                                    <p:tmPct val="10000"/>
                                  </p:iterate>
                                  <p:childTnLst>
                                    <p:set>
                                      <p:cBhvr>
                                        <p:cTn id="38" dur="1" fill="hold">
                                          <p:stCondLst>
                                            <p:cond delay="0"/>
                                          </p:stCondLst>
                                        </p:cTn>
                                        <p:tgtEl>
                                          <p:spTgt spid="48197"/>
                                        </p:tgtEl>
                                        <p:attrNameLst>
                                          <p:attrName>style.visibility</p:attrName>
                                        </p:attrNameLst>
                                      </p:cBhvr>
                                      <p:to>
                                        <p:strVal val="visible"/>
                                      </p:to>
                                    </p:set>
                                    <p:animEffect transition="in" filter="fade">
                                      <p:cBhvr>
                                        <p:cTn id="39" dur="500"/>
                                        <p:tgtEl>
                                          <p:spTgt spid="48197"/>
                                        </p:tgtEl>
                                      </p:cBhvr>
                                    </p:animEffect>
                                    <p:anim calcmode="lin" valueType="num">
                                      <p:cBhvr>
                                        <p:cTn id="40" dur="500" fill="hold"/>
                                        <p:tgtEl>
                                          <p:spTgt spid="48197"/>
                                        </p:tgtEl>
                                        <p:attrNameLst>
                                          <p:attrName>ppt_w</p:attrName>
                                        </p:attrNameLst>
                                      </p:cBhvr>
                                      <p:tavLst>
                                        <p:tav tm="0" fmla="#ppt_w*sin(2.5*pi*$)">
                                          <p:val>
                                            <p:fltVal val="0"/>
                                          </p:val>
                                        </p:tav>
                                        <p:tav tm="100000">
                                          <p:val>
                                            <p:fltVal val="1"/>
                                          </p:val>
                                        </p:tav>
                                      </p:tavLst>
                                    </p:anim>
                                    <p:anim calcmode="lin" valueType="num">
                                      <p:cBhvr>
                                        <p:cTn id="41" dur="500" fill="hold"/>
                                        <p:tgtEl>
                                          <p:spTgt spid="48197"/>
                                        </p:tgtEl>
                                        <p:attrNameLst>
                                          <p:attrName>ppt_h</p:attrName>
                                        </p:attrNameLst>
                                      </p:cBhvr>
                                      <p:tavLst>
                                        <p:tav tm="0">
                                          <p:val>
                                            <p:strVal val="#ppt_h"/>
                                          </p:val>
                                        </p:tav>
                                        <p:tav tm="100000">
                                          <p:val>
                                            <p:strVal val="#ppt_h"/>
                                          </p:val>
                                        </p:tav>
                                      </p:tavLst>
                                    </p:anim>
                                  </p:childTnLst>
                                </p:cTn>
                              </p:par>
                              <p:par>
                                <p:cTn id="42" presetID="3" presetClass="exit" presetSubtype="10" fill="hold" grpId="1" nodeType="withEffect">
                                  <p:stCondLst>
                                    <p:cond delay="0"/>
                                  </p:stCondLst>
                                  <p:childTnLst>
                                    <p:animEffect transition="out" filter="blinds(horizontal)">
                                      <p:cBhvr>
                                        <p:cTn id="43" dur="500"/>
                                        <p:tgtEl>
                                          <p:spTgt spid="48193"/>
                                        </p:tgtEl>
                                      </p:cBhvr>
                                    </p:animEffect>
                                    <p:set>
                                      <p:cBhvr>
                                        <p:cTn id="44" dur="1" fill="hold">
                                          <p:stCondLst>
                                            <p:cond delay="499"/>
                                          </p:stCondLst>
                                        </p:cTn>
                                        <p:tgtEl>
                                          <p:spTgt spid="48193"/>
                                        </p:tgtEl>
                                        <p:attrNameLst>
                                          <p:attrName>style.visibility</p:attrName>
                                        </p:attrNameLst>
                                      </p:cBhvr>
                                      <p:to>
                                        <p:strVal val="hidden"/>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45" presetClass="entr" presetSubtype="0" fill="hold" grpId="0" nodeType="clickEffect">
                                  <p:stCondLst>
                                    <p:cond delay="0"/>
                                  </p:stCondLst>
                                  <p:iterate type="lt">
                                    <p:tmPct val="10000"/>
                                  </p:iterate>
                                  <p:childTnLst>
                                    <p:set>
                                      <p:cBhvr>
                                        <p:cTn id="48" dur="1" fill="hold">
                                          <p:stCondLst>
                                            <p:cond delay="0"/>
                                          </p:stCondLst>
                                        </p:cTn>
                                        <p:tgtEl>
                                          <p:spTgt spid="48199"/>
                                        </p:tgtEl>
                                        <p:attrNameLst>
                                          <p:attrName>style.visibility</p:attrName>
                                        </p:attrNameLst>
                                      </p:cBhvr>
                                      <p:to>
                                        <p:strVal val="visible"/>
                                      </p:to>
                                    </p:set>
                                    <p:animEffect transition="in" filter="fade">
                                      <p:cBhvr>
                                        <p:cTn id="49" dur="500"/>
                                        <p:tgtEl>
                                          <p:spTgt spid="48199"/>
                                        </p:tgtEl>
                                      </p:cBhvr>
                                    </p:animEffect>
                                    <p:anim calcmode="lin" valueType="num">
                                      <p:cBhvr>
                                        <p:cTn id="50" dur="500" fill="hold"/>
                                        <p:tgtEl>
                                          <p:spTgt spid="48199"/>
                                        </p:tgtEl>
                                        <p:attrNameLst>
                                          <p:attrName>ppt_w</p:attrName>
                                        </p:attrNameLst>
                                      </p:cBhvr>
                                      <p:tavLst>
                                        <p:tav tm="0" fmla="#ppt_w*sin(2.5*pi*$)">
                                          <p:val>
                                            <p:fltVal val="0"/>
                                          </p:val>
                                        </p:tav>
                                        <p:tav tm="100000">
                                          <p:val>
                                            <p:fltVal val="1"/>
                                          </p:val>
                                        </p:tav>
                                      </p:tavLst>
                                    </p:anim>
                                    <p:anim calcmode="lin" valueType="num">
                                      <p:cBhvr>
                                        <p:cTn id="51" dur="500" fill="hold"/>
                                        <p:tgtEl>
                                          <p:spTgt spid="48199"/>
                                        </p:tgtEl>
                                        <p:attrNameLst>
                                          <p:attrName>ppt_h</p:attrName>
                                        </p:attrNameLst>
                                      </p:cBhvr>
                                      <p:tavLst>
                                        <p:tav tm="0">
                                          <p:val>
                                            <p:strVal val="#ppt_h"/>
                                          </p:val>
                                        </p:tav>
                                        <p:tav tm="100000">
                                          <p:val>
                                            <p:strVal val="#ppt_h"/>
                                          </p:val>
                                        </p:tav>
                                      </p:tavLst>
                                    </p:anim>
                                  </p:childTnLst>
                                </p:cTn>
                              </p:par>
                              <p:par>
                                <p:cTn id="52" presetID="3" presetClass="exit" presetSubtype="10" fill="hold" grpId="1" nodeType="withEffect">
                                  <p:stCondLst>
                                    <p:cond delay="0"/>
                                  </p:stCondLst>
                                  <p:childTnLst>
                                    <p:animEffect transition="out" filter="blinds(horizontal)">
                                      <p:cBhvr>
                                        <p:cTn id="53" dur="500"/>
                                        <p:tgtEl>
                                          <p:spTgt spid="48194"/>
                                        </p:tgtEl>
                                      </p:cBhvr>
                                    </p:animEffect>
                                    <p:set>
                                      <p:cBhvr>
                                        <p:cTn id="54" dur="1" fill="hold">
                                          <p:stCondLst>
                                            <p:cond delay="499"/>
                                          </p:stCondLst>
                                        </p:cTn>
                                        <p:tgtEl>
                                          <p:spTgt spid="48194"/>
                                        </p:tgtEl>
                                        <p:attrNameLst>
                                          <p:attrName>style.visibility</p:attrName>
                                        </p:attrNameLst>
                                      </p:cBhvr>
                                      <p:to>
                                        <p:strVal val="hidden"/>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24" presetClass="entr" presetSubtype="0" fill="hold" grpId="0" nodeType="clickEffect">
                                  <p:stCondLst>
                                    <p:cond delay="0"/>
                                  </p:stCondLst>
                                  <p:childTnLst>
                                    <p:set>
                                      <p:cBhvr>
                                        <p:cTn id="58" dur="1" fill="hold">
                                          <p:stCondLst>
                                            <p:cond delay="0"/>
                                          </p:stCondLst>
                                        </p:cTn>
                                        <p:tgtEl>
                                          <p:spTgt spid="48200"/>
                                        </p:tgtEl>
                                        <p:attrNameLst>
                                          <p:attrName>style.visibility</p:attrName>
                                        </p:attrNameLst>
                                      </p:cBhvr>
                                      <p:to>
                                        <p:strVal val="visible"/>
                                      </p:to>
                                    </p:set>
                                    <p:anim to="" calcmode="lin" valueType="num">
                                      <p:cBhvr>
                                        <p:cTn id="59" dur="1" fill="hold"/>
                                        <p:tgtEl>
                                          <p:spTgt spid="48200"/>
                                        </p:tgtEl>
                                        <p:attrNameLst>
                                          <p:attrName/>
                                        </p:attrNameLst>
                                      </p:cBhvr>
                                    </p:anim>
                                  </p:childTnLst>
                                </p:cTn>
                              </p:par>
                              <p:par>
                                <p:cTn id="60" presetID="3" presetClass="exit" presetSubtype="10" fill="hold" grpId="1" nodeType="withEffect">
                                  <p:stCondLst>
                                    <p:cond delay="0"/>
                                  </p:stCondLst>
                                  <p:childTnLst>
                                    <p:animEffect transition="out" filter="blinds(horizontal)">
                                      <p:cBhvr>
                                        <p:cTn id="61" dur="500"/>
                                        <p:tgtEl>
                                          <p:spTgt spid="48195"/>
                                        </p:tgtEl>
                                      </p:cBhvr>
                                    </p:animEffect>
                                    <p:set>
                                      <p:cBhvr>
                                        <p:cTn id="62" dur="1" fill="hold">
                                          <p:stCondLst>
                                            <p:cond delay="499"/>
                                          </p:stCondLst>
                                        </p:cTn>
                                        <p:tgtEl>
                                          <p:spTgt spid="48195"/>
                                        </p:tgtEl>
                                        <p:attrNameLst>
                                          <p:attrName>style.visibility</p:attrName>
                                        </p:attrNameLst>
                                      </p:cBhvr>
                                      <p:to>
                                        <p:strVal val="hidden"/>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5" presetClass="entr" presetSubtype="10" fill="hold" grpId="0" nodeType="clickEffect">
                                  <p:stCondLst>
                                    <p:cond delay="0"/>
                                  </p:stCondLst>
                                  <p:childTnLst>
                                    <p:set>
                                      <p:cBhvr>
                                        <p:cTn id="66" dur="1" fill="hold">
                                          <p:stCondLst>
                                            <p:cond delay="0"/>
                                          </p:stCondLst>
                                        </p:cTn>
                                        <p:tgtEl>
                                          <p:spTgt spid="48201"/>
                                        </p:tgtEl>
                                        <p:attrNameLst>
                                          <p:attrName>style.visibility</p:attrName>
                                        </p:attrNameLst>
                                      </p:cBhvr>
                                      <p:to>
                                        <p:strVal val="visible"/>
                                      </p:to>
                                    </p:set>
                                    <p:animEffect transition="in" filter="checkerboard(across)">
                                      <p:cBhvr>
                                        <p:cTn id="67" dur="500"/>
                                        <p:tgtEl>
                                          <p:spTgt spid="48201"/>
                                        </p:tgtEl>
                                      </p:cBhvr>
                                    </p:animEffect>
                                  </p:childTnLst>
                                </p:cTn>
                              </p:par>
                              <p:par>
                                <p:cTn id="68" presetID="4" presetClass="exit" presetSubtype="16" fill="hold" grpId="1" nodeType="withEffect">
                                  <p:stCondLst>
                                    <p:cond delay="0"/>
                                  </p:stCondLst>
                                  <p:childTnLst>
                                    <p:animEffect transition="out" filter="box(in)">
                                      <p:cBhvr>
                                        <p:cTn id="69" dur="500"/>
                                        <p:tgtEl>
                                          <p:spTgt spid="48196"/>
                                        </p:tgtEl>
                                      </p:cBhvr>
                                    </p:animEffect>
                                    <p:set>
                                      <p:cBhvr>
                                        <p:cTn id="70" dur="1" fill="hold">
                                          <p:stCondLst>
                                            <p:cond delay="499"/>
                                          </p:stCondLst>
                                        </p:cTn>
                                        <p:tgtEl>
                                          <p:spTgt spid="48196"/>
                                        </p:tgtEl>
                                        <p:attrNameLst>
                                          <p:attrName>style.visibility</p:attrName>
                                        </p:attrNameLst>
                                      </p:cBhvr>
                                      <p:to>
                                        <p:strVal val="hidden"/>
                                      </p:to>
                                    </p:set>
                                  </p:childTnLst>
                                </p:cTn>
                              </p:par>
                            </p:childTnLst>
                          </p:cTn>
                        </p:par>
                        <p:par>
                          <p:cTn id="71" fill="hold" nodeType="afterGroup">
                            <p:stCondLst>
                              <p:cond delay="500"/>
                            </p:stCondLst>
                            <p:childTnLst>
                              <p:par>
                                <p:cTn id="72" presetID="20" presetClass="entr" presetSubtype="0" fill="hold" nodeType="afterEffect">
                                  <p:stCondLst>
                                    <p:cond delay="0"/>
                                  </p:stCondLst>
                                  <p:childTnLst>
                                    <p:set>
                                      <p:cBhvr>
                                        <p:cTn id="73" dur="1" fill="hold">
                                          <p:stCondLst>
                                            <p:cond delay="0"/>
                                          </p:stCondLst>
                                        </p:cTn>
                                        <p:tgtEl>
                                          <p:spTgt spid="48204"/>
                                        </p:tgtEl>
                                        <p:attrNameLst>
                                          <p:attrName>style.visibility</p:attrName>
                                        </p:attrNameLst>
                                      </p:cBhvr>
                                      <p:to>
                                        <p:strVal val="visible"/>
                                      </p:to>
                                    </p:set>
                                    <p:animEffect transition="in" filter="wedge">
                                      <p:cBhvr>
                                        <p:cTn id="74" dur="2000"/>
                                        <p:tgtEl>
                                          <p:spTgt spid="48204"/>
                                        </p:tgtEl>
                                      </p:cBhvr>
                                    </p:animEffect>
                                  </p:childTnLst>
                                </p:cTn>
                              </p:par>
                            </p:childTnLst>
                          </p:cTn>
                        </p:par>
                        <p:par>
                          <p:cTn id="75" fill="hold" nodeType="afterGroup">
                            <p:stCondLst>
                              <p:cond delay="2500"/>
                            </p:stCondLst>
                            <p:childTnLst>
                              <p:par>
                                <p:cTn id="76" presetID="42" presetClass="path" presetSubtype="0" accel="50000" decel="50000" fill="hold" nodeType="afterEffect">
                                  <p:stCondLst>
                                    <p:cond delay="0"/>
                                  </p:stCondLst>
                                  <p:childTnLst>
                                    <p:animMotion origin="layout" path="M -4.58333E-6 3.33333E-6 L -0.10013 0.55 " pathEditMode="relative" rAng="0" ptsTypes="AA">
                                      <p:cBhvr>
                                        <p:cTn id="77" dur="2000" fill="hold"/>
                                        <p:tgtEl>
                                          <p:spTgt spid="48204"/>
                                        </p:tgtEl>
                                        <p:attrNameLst>
                                          <p:attrName>ppt_x</p:attrName>
                                          <p:attrName>ppt_y</p:attrName>
                                        </p:attrNameLst>
                                      </p:cBhvr>
                                      <p:rCtr x="-5013" y="27500"/>
                                    </p:animMotion>
                                  </p:childTnLst>
                                </p:cTn>
                              </p:par>
                            </p:childTnLst>
                          </p:cTn>
                        </p:par>
                        <p:par>
                          <p:cTn id="78" fill="hold" nodeType="afterGroup">
                            <p:stCondLst>
                              <p:cond delay="4500"/>
                            </p:stCondLst>
                            <p:childTnLst>
                              <p:par>
                                <p:cTn id="79" presetID="6" presetClass="emph" presetSubtype="0" fill="hold" nodeType="afterEffect">
                                  <p:stCondLst>
                                    <p:cond delay="0"/>
                                  </p:stCondLst>
                                  <p:childTnLst>
                                    <p:animScale>
                                      <p:cBhvr>
                                        <p:cTn id="80" dur="2000" fill="hold"/>
                                        <p:tgtEl>
                                          <p:spTgt spid="48204"/>
                                        </p:tgtEl>
                                      </p:cBhvr>
                                      <p:by x="230000" y="230000"/>
                                    </p:animScale>
                                  </p:childTnLst>
                                </p:cTn>
                              </p:par>
                            </p:childTnLst>
                          </p:cTn>
                        </p:par>
                        <p:par>
                          <p:cTn id="81" fill="hold" nodeType="afterGroup">
                            <p:stCondLst>
                              <p:cond delay="6500"/>
                            </p:stCondLst>
                            <p:childTnLst>
                              <p:par>
                                <p:cTn id="82" presetID="3" presetClass="entr" presetSubtype="10" fill="hold" grpId="0" nodeType="afterEffect">
                                  <p:stCondLst>
                                    <p:cond delay="0"/>
                                  </p:stCondLst>
                                  <p:childTnLst>
                                    <p:set>
                                      <p:cBhvr>
                                        <p:cTn id="83" dur="1" fill="hold">
                                          <p:stCondLst>
                                            <p:cond delay="0"/>
                                          </p:stCondLst>
                                        </p:cTn>
                                        <p:tgtEl>
                                          <p:spTgt spid="48205"/>
                                        </p:tgtEl>
                                        <p:attrNameLst>
                                          <p:attrName>style.visibility</p:attrName>
                                        </p:attrNameLst>
                                      </p:cBhvr>
                                      <p:to>
                                        <p:strVal val="visible"/>
                                      </p:to>
                                    </p:set>
                                    <p:animEffect transition="in" filter="blinds(horizontal)">
                                      <p:cBhvr>
                                        <p:cTn id="84" dur="500"/>
                                        <p:tgtEl>
                                          <p:spTgt spid="48205"/>
                                        </p:tgtEl>
                                      </p:cBhvr>
                                    </p:animEffect>
                                  </p:childTnLst>
                                </p:cTn>
                              </p:par>
                            </p:childTnLst>
                          </p:cTn>
                        </p:par>
                        <p:par>
                          <p:cTn id="85" fill="hold" nodeType="afterGroup">
                            <p:stCondLst>
                              <p:cond delay="7000"/>
                            </p:stCondLst>
                            <p:childTnLst>
                              <p:par>
                                <p:cTn id="86" presetID="3" presetClass="entr" presetSubtype="10" fill="hold" nodeType="afterEffect">
                                  <p:stCondLst>
                                    <p:cond delay="0"/>
                                  </p:stCondLst>
                                  <p:childTnLst>
                                    <p:set>
                                      <p:cBhvr>
                                        <p:cTn id="87" dur="1" fill="hold">
                                          <p:stCondLst>
                                            <p:cond delay="0"/>
                                          </p:stCondLst>
                                        </p:cTn>
                                        <p:tgtEl>
                                          <p:spTgt spid="48206"/>
                                        </p:tgtEl>
                                        <p:attrNameLst>
                                          <p:attrName>style.visibility</p:attrName>
                                        </p:attrNameLst>
                                      </p:cBhvr>
                                      <p:to>
                                        <p:strVal val="visible"/>
                                      </p:to>
                                    </p:set>
                                    <p:animEffect transition="in" filter="blinds(horizontal)">
                                      <p:cBhvr>
                                        <p:cTn id="88" dur="500"/>
                                        <p:tgtEl>
                                          <p:spTgt spid="48206"/>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3" presetClass="entr" presetSubtype="10" fill="hold" grpId="0" nodeType="clickEffect">
                                  <p:stCondLst>
                                    <p:cond delay="0"/>
                                  </p:stCondLst>
                                  <p:childTnLst>
                                    <p:set>
                                      <p:cBhvr>
                                        <p:cTn id="92" dur="1" fill="hold">
                                          <p:stCondLst>
                                            <p:cond delay="0"/>
                                          </p:stCondLst>
                                        </p:cTn>
                                        <p:tgtEl>
                                          <p:spTgt spid="48207"/>
                                        </p:tgtEl>
                                        <p:attrNameLst>
                                          <p:attrName>style.visibility</p:attrName>
                                        </p:attrNameLst>
                                      </p:cBhvr>
                                      <p:to>
                                        <p:strVal val="visible"/>
                                      </p:to>
                                    </p:set>
                                    <p:animEffect transition="in" filter="blinds(horizontal)">
                                      <p:cBhvr>
                                        <p:cTn id="93" dur="500"/>
                                        <p:tgtEl>
                                          <p:spTgt spid="48207"/>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45" presetClass="entr" presetSubtype="0" fill="hold" grpId="0" nodeType="clickEffect">
                                  <p:stCondLst>
                                    <p:cond delay="0"/>
                                  </p:stCondLst>
                                  <p:iterate type="lt">
                                    <p:tmPct val="10000"/>
                                  </p:iterate>
                                  <p:childTnLst>
                                    <p:set>
                                      <p:cBhvr>
                                        <p:cTn id="97" dur="1" fill="hold">
                                          <p:stCondLst>
                                            <p:cond delay="0"/>
                                          </p:stCondLst>
                                        </p:cTn>
                                        <p:tgtEl>
                                          <p:spTgt spid="48208"/>
                                        </p:tgtEl>
                                        <p:attrNameLst>
                                          <p:attrName>style.visibility</p:attrName>
                                        </p:attrNameLst>
                                      </p:cBhvr>
                                      <p:to>
                                        <p:strVal val="visible"/>
                                      </p:to>
                                    </p:set>
                                    <p:animEffect transition="in" filter="fade">
                                      <p:cBhvr>
                                        <p:cTn id="98" dur="500"/>
                                        <p:tgtEl>
                                          <p:spTgt spid="48208"/>
                                        </p:tgtEl>
                                      </p:cBhvr>
                                    </p:animEffect>
                                    <p:anim calcmode="lin" valueType="num">
                                      <p:cBhvr>
                                        <p:cTn id="99" dur="500" fill="hold"/>
                                        <p:tgtEl>
                                          <p:spTgt spid="48208"/>
                                        </p:tgtEl>
                                        <p:attrNameLst>
                                          <p:attrName>ppt_w</p:attrName>
                                        </p:attrNameLst>
                                      </p:cBhvr>
                                      <p:tavLst>
                                        <p:tav tm="0" fmla="#ppt_w*sin(2.5*pi*$)">
                                          <p:val>
                                            <p:fltVal val="0"/>
                                          </p:val>
                                        </p:tav>
                                        <p:tav tm="100000">
                                          <p:val>
                                            <p:fltVal val="1"/>
                                          </p:val>
                                        </p:tav>
                                      </p:tavLst>
                                    </p:anim>
                                    <p:anim calcmode="lin" valueType="num">
                                      <p:cBhvr>
                                        <p:cTn id="100" dur="500" fill="hold"/>
                                        <p:tgtEl>
                                          <p:spTgt spid="48208"/>
                                        </p:tgtEl>
                                        <p:attrNameLst>
                                          <p:attrName>ppt_h</p:attrName>
                                        </p:attrNameLst>
                                      </p:cBhvr>
                                      <p:tavLst>
                                        <p:tav tm="0">
                                          <p:val>
                                            <p:strVal val="#ppt_h"/>
                                          </p:val>
                                        </p:tav>
                                        <p:tav tm="100000">
                                          <p:val>
                                            <p:strVal val="#ppt_h"/>
                                          </p:val>
                                        </p:tav>
                                      </p:tavLst>
                                    </p:anim>
                                  </p:childTnLst>
                                </p:cTn>
                              </p:par>
                            </p:childTnLst>
                          </p:cTn>
                        </p:par>
                      </p:childTnLst>
                    </p:cTn>
                  </p:par>
                  <p:par>
                    <p:cTn id="101" fill="hold" nodeType="clickPar">
                      <p:stCondLst>
                        <p:cond delay="indefinite"/>
                      </p:stCondLst>
                      <p:childTnLst>
                        <p:par>
                          <p:cTn id="102" fill="hold" nodeType="withGroup">
                            <p:stCondLst>
                              <p:cond delay="0"/>
                            </p:stCondLst>
                            <p:childTnLst>
                              <p:par>
                                <p:cTn id="103" presetID="3" presetClass="entr" presetSubtype="10" fill="hold" grpId="0" nodeType="clickEffect">
                                  <p:stCondLst>
                                    <p:cond delay="0"/>
                                  </p:stCondLst>
                                  <p:childTnLst>
                                    <p:set>
                                      <p:cBhvr>
                                        <p:cTn id="104" dur="1" fill="hold">
                                          <p:stCondLst>
                                            <p:cond delay="0"/>
                                          </p:stCondLst>
                                        </p:cTn>
                                        <p:tgtEl>
                                          <p:spTgt spid="48209"/>
                                        </p:tgtEl>
                                        <p:attrNameLst>
                                          <p:attrName>style.visibility</p:attrName>
                                        </p:attrNameLst>
                                      </p:cBhvr>
                                      <p:to>
                                        <p:strVal val="visible"/>
                                      </p:to>
                                    </p:set>
                                    <p:animEffect transition="in" filter="blinds(horizontal)">
                                      <p:cBhvr>
                                        <p:cTn id="105" dur="500"/>
                                        <p:tgtEl>
                                          <p:spTgt spid="48209"/>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3" presetClass="entr" presetSubtype="10" fill="hold" grpId="0" nodeType="clickEffect">
                                  <p:stCondLst>
                                    <p:cond delay="0"/>
                                  </p:stCondLst>
                                  <p:childTnLst>
                                    <p:set>
                                      <p:cBhvr>
                                        <p:cTn id="109" dur="1" fill="hold">
                                          <p:stCondLst>
                                            <p:cond delay="0"/>
                                          </p:stCondLst>
                                        </p:cTn>
                                        <p:tgtEl>
                                          <p:spTgt spid="48210"/>
                                        </p:tgtEl>
                                        <p:attrNameLst>
                                          <p:attrName>style.visibility</p:attrName>
                                        </p:attrNameLst>
                                      </p:cBhvr>
                                      <p:to>
                                        <p:strVal val="visible"/>
                                      </p:to>
                                    </p:set>
                                    <p:animEffect transition="in" filter="blinds(horizontal)">
                                      <p:cBhvr>
                                        <p:cTn id="110" dur="500"/>
                                        <p:tgtEl>
                                          <p:spTgt spid="48210"/>
                                        </p:tgtEl>
                                      </p:cBhvr>
                                    </p:animEffec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8" presetClass="entr" presetSubtype="16" fill="hold" nodeType="clickEffect">
                                  <p:stCondLst>
                                    <p:cond delay="0"/>
                                  </p:stCondLst>
                                  <p:childTnLst>
                                    <p:set>
                                      <p:cBhvr>
                                        <p:cTn id="114" dur="1" fill="hold">
                                          <p:stCondLst>
                                            <p:cond delay="0"/>
                                          </p:stCondLst>
                                        </p:cTn>
                                        <p:tgtEl>
                                          <p:spTgt spid="48216"/>
                                        </p:tgtEl>
                                        <p:attrNameLst>
                                          <p:attrName>style.visibility</p:attrName>
                                        </p:attrNameLst>
                                      </p:cBhvr>
                                      <p:to>
                                        <p:strVal val="visible"/>
                                      </p:to>
                                    </p:set>
                                    <p:animEffect transition="in" filter="diamond(in)">
                                      <p:cBhvr>
                                        <p:cTn id="115" dur="2000"/>
                                        <p:tgtEl>
                                          <p:spTgt spid="48216"/>
                                        </p:tgtEl>
                                      </p:cBhvr>
                                    </p:animEffect>
                                  </p:childTnLst>
                                </p:cTn>
                              </p:par>
                            </p:childTnLst>
                          </p:cTn>
                        </p:par>
                        <p:par>
                          <p:cTn id="116" fill="hold" nodeType="afterGroup">
                            <p:stCondLst>
                              <p:cond delay="2000"/>
                            </p:stCondLst>
                            <p:childTnLst>
                              <p:par>
                                <p:cTn id="117" presetID="6" presetClass="emph" presetSubtype="0" fill="hold" nodeType="afterEffect">
                                  <p:stCondLst>
                                    <p:cond delay="0"/>
                                  </p:stCondLst>
                                  <p:childTnLst>
                                    <p:animScale>
                                      <p:cBhvr>
                                        <p:cTn id="118" dur="2000" fill="hold"/>
                                        <p:tgtEl>
                                          <p:spTgt spid="48216"/>
                                        </p:tgtEl>
                                      </p:cBhvr>
                                      <p:by x="130000" y="130000"/>
                                    </p:animScale>
                                  </p:childTnLst>
                                </p:cTn>
                              </p:par>
                            </p:childTnLst>
                          </p:cTn>
                        </p:par>
                        <p:par>
                          <p:cTn id="119" fill="hold" nodeType="afterGroup">
                            <p:stCondLst>
                              <p:cond delay="4000"/>
                            </p:stCondLst>
                            <p:childTnLst>
                              <p:par>
                                <p:cTn id="120" presetID="64" presetClass="path" presetSubtype="0" accel="50000" decel="50000" fill="hold" nodeType="afterEffect">
                                  <p:stCondLst>
                                    <p:cond delay="0"/>
                                  </p:stCondLst>
                                  <p:childTnLst>
                                    <p:animMotion origin="layout" path="M 3.33333E-6 -2.32477E-6 L 0.5125 0.10548 " pathEditMode="relative" rAng="0" ptsTypes="AA">
                                      <p:cBhvr>
                                        <p:cTn id="121" dur="2000" fill="hold"/>
                                        <p:tgtEl>
                                          <p:spTgt spid="48216"/>
                                        </p:tgtEl>
                                        <p:attrNameLst>
                                          <p:attrName>ppt_x</p:attrName>
                                          <p:attrName>ppt_y</p:attrName>
                                        </p:attrNameLst>
                                      </p:cBhvr>
                                      <p:rCtr x="25625" y="5274"/>
                                    </p:animMotion>
                                  </p:childTnLst>
                                </p:cTn>
                              </p:par>
                              <p:par>
                                <p:cTn id="122" presetID="9" presetClass="entr" presetSubtype="0" fill="hold" grpId="0" nodeType="withEffect">
                                  <p:stCondLst>
                                    <p:cond delay="0"/>
                                  </p:stCondLst>
                                  <p:childTnLst>
                                    <p:set>
                                      <p:cBhvr>
                                        <p:cTn id="123" dur="1" fill="hold">
                                          <p:stCondLst>
                                            <p:cond delay="0"/>
                                          </p:stCondLst>
                                        </p:cTn>
                                        <p:tgtEl>
                                          <p:spTgt spid="48217"/>
                                        </p:tgtEl>
                                        <p:attrNameLst>
                                          <p:attrName>style.visibility</p:attrName>
                                        </p:attrNameLst>
                                      </p:cBhvr>
                                      <p:to>
                                        <p:strVal val="visible"/>
                                      </p:to>
                                    </p:set>
                                    <p:animEffect transition="in" filter="dissolve">
                                      <p:cBhvr>
                                        <p:cTn id="124" dur="500"/>
                                        <p:tgtEl>
                                          <p:spTgt spid="48217"/>
                                        </p:tgtEl>
                                      </p:cBhvr>
                                    </p:animEffect>
                                  </p:childTnLst>
                                </p:cTn>
                              </p:par>
                            </p:childTnLst>
                          </p:cTn>
                        </p:par>
                        <p:par>
                          <p:cTn id="125" fill="hold" nodeType="afterGroup">
                            <p:stCondLst>
                              <p:cond delay="6000"/>
                            </p:stCondLst>
                            <p:childTnLst>
                              <p:par>
                                <p:cTn id="126" presetID="9" presetClass="entr" presetSubtype="0" fill="hold" nodeType="afterEffect">
                                  <p:stCondLst>
                                    <p:cond delay="0"/>
                                  </p:stCondLst>
                                  <p:childTnLst>
                                    <p:set>
                                      <p:cBhvr>
                                        <p:cTn id="127" dur="1" fill="hold">
                                          <p:stCondLst>
                                            <p:cond delay="0"/>
                                          </p:stCondLst>
                                        </p:cTn>
                                        <p:tgtEl>
                                          <p:spTgt spid="48215"/>
                                        </p:tgtEl>
                                        <p:attrNameLst>
                                          <p:attrName>style.visibility</p:attrName>
                                        </p:attrNameLst>
                                      </p:cBhvr>
                                      <p:to>
                                        <p:strVal val="visible"/>
                                      </p:to>
                                    </p:set>
                                    <p:animEffect transition="in" filter="dissolve">
                                      <p:cBhvr>
                                        <p:cTn id="128" dur="500"/>
                                        <p:tgtEl>
                                          <p:spTgt spid="48215"/>
                                        </p:tgtEl>
                                      </p:cBhvr>
                                    </p:animEffect>
                                  </p:childTnLst>
                                </p:cTn>
                              </p:par>
                              <p:par>
                                <p:cTn id="129" presetID="6" presetClass="exit" presetSubtype="16" fill="hold" nodeType="withEffect">
                                  <p:stCondLst>
                                    <p:cond delay="0"/>
                                  </p:stCondLst>
                                  <p:childTnLst>
                                    <p:animEffect transition="out" filter="circle(in)">
                                      <p:cBhvr>
                                        <p:cTn id="130" dur="2000"/>
                                        <p:tgtEl>
                                          <p:spTgt spid="48216"/>
                                        </p:tgtEl>
                                      </p:cBhvr>
                                    </p:animEffect>
                                    <p:set>
                                      <p:cBhvr>
                                        <p:cTn id="131" dur="1" fill="hold">
                                          <p:stCondLst>
                                            <p:cond delay="1999"/>
                                          </p:stCondLst>
                                        </p:cTn>
                                        <p:tgtEl>
                                          <p:spTgt spid="48216"/>
                                        </p:tgtEl>
                                        <p:attrNameLst>
                                          <p:attrName>style.visibility</p:attrName>
                                        </p:attrNameLst>
                                      </p:cBhvr>
                                      <p:to>
                                        <p:strVal val="hidden"/>
                                      </p:to>
                                    </p:set>
                                  </p:childTnLst>
                                </p:cTn>
                              </p:par>
                            </p:childTnLst>
                          </p:cTn>
                        </p:par>
                        <p:par>
                          <p:cTn id="132" fill="hold" nodeType="afterGroup">
                            <p:stCondLst>
                              <p:cond delay="8000"/>
                            </p:stCondLst>
                            <p:childTnLst>
                              <p:par>
                                <p:cTn id="133" presetID="6" presetClass="emph" presetSubtype="0" fill="hold" nodeType="afterEffect">
                                  <p:stCondLst>
                                    <p:cond delay="0"/>
                                  </p:stCondLst>
                                  <p:childTnLst>
                                    <p:animScale>
                                      <p:cBhvr>
                                        <p:cTn id="134" dur="2000" fill="hold"/>
                                        <p:tgtEl>
                                          <p:spTgt spid="48215"/>
                                        </p:tgtEl>
                                      </p:cBhvr>
                                      <p:by x="150000" y="150000"/>
                                    </p:animScale>
                                  </p:childTnLst>
                                </p:cTn>
                              </p:par>
                            </p:childTnLst>
                          </p:cTn>
                        </p:par>
                        <p:par>
                          <p:cTn id="135" fill="hold" nodeType="afterGroup">
                            <p:stCondLst>
                              <p:cond delay="10000"/>
                            </p:stCondLst>
                            <p:childTnLst>
                              <p:par>
                                <p:cTn id="136" presetID="9" presetClass="entr" presetSubtype="0" fill="hold" grpId="0" nodeType="afterEffect">
                                  <p:stCondLst>
                                    <p:cond delay="0"/>
                                  </p:stCondLst>
                                  <p:childTnLst>
                                    <p:set>
                                      <p:cBhvr>
                                        <p:cTn id="137" dur="1" fill="hold">
                                          <p:stCondLst>
                                            <p:cond delay="0"/>
                                          </p:stCondLst>
                                        </p:cTn>
                                        <p:tgtEl>
                                          <p:spTgt spid="48228"/>
                                        </p:tgtEl>
                                        <p:attrNameLst>
                                          <p:attrName>style.visibility</p:attrName>
                                        </p:attrNameLst>
                                      </p:cBhvr>
                                      <p:to>
                                        <p:strVal val="visible"/>
                                      </p:to>
                                    </p:set>
                                    <p:animEffect transition="in" filter="dissolve">
                                      <p:cBhvr>
                                        <p:cTn id="138" dur="500"/>
                                        <p:tgtEl>
                                          <p:spTgt spid="48228"/>
                                        </p:tgtEl>
                                      </p:cBhvr>
                                    </p:animEffect>
                                  </p:childTnLst>
                                </p:cTn>
                              </p:par>
                            </p:childTnLst>
                          </p:cTn>
                        </p:par>
                        <p:par>
                          <p:cTn id="139" fill="hold" nodeType="afterGroup">
                            <p:stCondLst>
                              <p:cond delay="10500"/>
                            </p:stCondLst>
                            <p:childTnLst>
                              <p:par>
                                <p:cTn id="140" presetID="9" presetClass="entr" presetSubtype="0" fill="hold" grpId="0" nodeType="afterEffect">
                                  <p:stCondLst>
                                    <p:cond delay="0"/>
                                  </p:stCondLst>
                                  <p:childTnLst>
                                    <p:set>
                                      <p:cBhvr>
                                        <p:cTn id="141" dur="1" fill="hold">
                                          <p:stCondLst>
                                            <p:cond delay="0"/>
                                          </p:stCondLst>
                                        </p:cTn>
                                        <p:tgtEl>
                                          <p:spTgt spid="48230"/>
                                        </p:tgtEl>
                                        <p:attrNameLst>
                                          <p:attrName>style.visibility</p:attrName>
                                        </p:attrNameLst>
                                      </p:cBhvr>
                                      <p:to>
                                        <p:strVal val="visible"/>
                                      </p:to>
                                    </p:set>
                                    <p:animEffect transition="in" filter="dissolve">
                                      <p:cBhvr>
                                        <p:cTn id="142" dur="500"/>
                                        <p:tgtEl>
                                          <p:spTgt spid="48230"/>
                                        </p:tgtEl>
                                      </p:cBhvr>
                                    </p:animEffect>
                                  </p:childTnLst>
                                </p:cTn>
                              </p:par>
                              <p:par>
                                <p:cTn id="143" presetID="18" presetClass="entr" presetSubtype="12" fill="hold" grpId="0" nodeType="withEffect">
                                  <p:stCondLst>
                                    <p:cond delay="0"/>
                                  </p:stCondLst>
                                  <p:childTnLst>
                                    <p:set>
                                      <p:cBhvr>
                                        <p:cTn id="144" dur="1" fill="hold">
                                          <p:stCondLst>
                                            <p:cond delay="0"/>
                                          </p:stCondLst>
                                        </p:cTn>
                                        <p:tgtEl>
                                          <p:spTgt spid="48226"/>
                                        </p:tgtEl>
                                        <p:attrNameLst>
                                          <p:attrName>style.visibility</p:attrName>
                                        </p:attrNameLst>
                                      </p:cBhvr>
                                      <p:to>
                                        <p:strVal val="visible"/>
                                      </p:to>
                                    </p:set>
                                    <p:animEffect transition="in" filter="strips(downLeft)">
                                      <p:cBhvr>
                                        <p:cTn id="145" dur="500"/>
                                        <p:tgtEl>
                                          <p:spTgt spid="48226"/>
                                        </p:tgtEl>
                                      </p:cBhvr>
                                    </p:animEffect>
                                  </p:childTnLst>
                                </p:cTn>
                              </p:par>
                              <p:par>
                                <p:cTn id="146" presetID="13" presetClass="entr" presetSubtype="16" fill="hold" grpId="0" nodeType="withEffect">
                                  <p:stCondLst>
                                    <p:cond delay="0"/>
                                  </p:stCondLst>
                                  <p:childTnLst>
                                    <p:set>
                                      <p:cBhvr>
                                        <p:cTn id="147" dur="1" fill="hold">
                                          <p:stCondLst>
                                            <p:cond delay="0"/>
                                          </p:stCondLst>
                                        </p:cTn>
                                        <p:tgtEl>
                                          <p:spTgt spid="48227"/>
                                        </p:tgtEl>
                                        <p:attrNameLst>
                                          <p:attrName>style.visibility</p:attrName>
                                        </p:attrNameLst>
                                      </p:cBhvr>
                                      <p:to>
                                        <p:strVal val="visible"/>
                                      </p:to>
                                    </p:set>
                                    <p:animEffect transition="in" filter="plus(in)">
                                      <p:cBhvr>
                                        <p:cTn id="148" dur="2000"/>
                                        <p:tgtEl>
                                          <p:spTgt spid="48227"/>
                                        </p:tgtEl>
                                      </p:cBhvr>
                                    </p:animEffect>
                                  </p:childTnLst>
                                </p:cTn>
                              </p:par>
                            </p:childTnLst>
                          </p:cTn>
                        </p:par>
                        <p:par>
                          <p:cTn id="149" fill="hold" nodeType="afterGroup">
                            <p:stCondLst>
                              <p:cond delay="12500"/>
                            </p:stCondLst>
                            <p:childTnLst>
                              <p:par>
                                <p:cTn id="150" presetID="9" presetClass="entr" presetSubtype="0" fill="hold" grpId="0" nodeType="afterEffect">
                                  <p:stCondLst>
                                    <p:cond delay="0"/>
                                  </p:stCondLst>
                                  <p:childTnLst>
                                    <p:set>
                                      <p:cBhvr>
                                        <p:cTn id="151" dur="1" fill="hold">
                                          <p:stCondLst>
                                            <p:cond delay="0"/>
                                          </p:stCondLst>
                                        </p:cTn>
                                        <p:tgtEl>
                                          <p:spTgt spid="48231"/>
                                        </p:tgtEl>
                                        <p:attrNameLst>
                                          <p:attrName>style.visibility</p:attrName>
                                        </p:attrNameLst>
                                      </p:cBhvr>
                                      <p:to>
                                        <p:strVal val="visible"/>
                                      </p:to>
                                    </p:set>
                                    <p:animEffect transition="in" filter="dissolve">
                                      <p:cBhvr>
                                        <p:cTn id="152" dur="500"/>
                                        <p:tgtEl>
                                          <p:spTgt spid="48231"/>
                                        </p:tgtEl>
                                      </p:cBhvr>
                                    </p:animEffect>
                                  </p:childTnLst>
                                </p:cTn>
                              </p:par>
                            </p:childTnLst>
                          </p:cTn>
                        </p:par>
                        <p:par>
                          <p:cTn id="153" fill="hold" nodeType="afterGroup">
                            <p:stCondLst>
                              <p:cond delay="13000"/>
                            </p:stCondLst>
                            <p:childTnLst>
                              <p:par>
                                <p:cTn id="154" presetID="3" presetClass="entr" presetSubtype="10" fill="hold" grpId="0" nodeType="afterEffect">
                                  <p:stCondLst>
                                    <p:cond delay="0"/>
                                  </p:stCondLst>
                                  <p:childTnLst>
                                    <p:set>
                                      <p:cBhvr>
                                        <p:cTn id="155" dur="1" fill="hold">
                                          <p:stCondLst>
                                            <p:cond delay="0"/>
                                          </p:stCondLst>
                                        </p:cTn>
                                        <p:tgtEl>
                                          <p:spTgt spid="48232"/>
                                        </p:tgtEl>
                                        <p:attrNameLst>
                                          <p:attrName>style.visibility</p:attrName>
                                        </p:attrNameLst>
                                      </p:cBhvr>
                                      <p:to>
                                        <p:strVal val="visible"/>
                                      </p:to>
                                    </p:set>
                                    <p:animEffect transition="in" filter="blinds(horizontal)">
                                      <p:cBhvr>
                                        <p:cTn id="156" dur="500"/>
                                        <p:tgtEl>
                                          <p:spTgt spid="48232"/>
                                        </p:tgtEl>
                                      </p:cBhvr>
                                    </p:animEffect>
                                  </p:childTnLst>
                                </p:cTn>
                              </p:par>
                            </p:childTnLst>
                          </p:cTn>
                        </p:par>
                      </p:childTnLst>
                    </p:cTn>
                  </p:par>
                  <p:par>
                    <p:cTn id="157" fill="hold" nodeType="clickPar">
                      <p:stCondLst>
                        <p:cond delay="indefinite"/>
                      </p:stCondLst>
                      <p:childTnLst>
                        <p:par>
                          <p:cTn id="158" fill="hold" nodeType="withGroup">
                            <p:stCondLst>
                              <p:cond delay="0"/>
                            </p:stCondLst>
                            <p:childTnLst>
                              <p:par>
                                <p:cTn id="159" presetID="18" presetClass="entr" presetSubtype="12" fill="hold" nodeType="clickEffect">
                                  <p:stCondLst>
                                    <p:cond delay="0"/>
                                  </p:stCondLst>
                                  <p:childTnLst>
                                    <p:set>
                                      <p:cBhvr>
                                        <p:cTn id="160" dur="1" fill="hold">
                                          <p:stCondLst>
                                            <p:cond delay="0"/>
                                          </p:stCondLst>
                                        </p:cTn>
                                        <p:tgtEl>
                                          <p:spTgt spid="48239"/>
                                        </p:tgtEl>
                                        <p:attrNameLst>
                                          <p:attrName>style.visibility</p:attrName>
                                        </p:attrNameLst>
                                      </p:cBhvr>
                                      <p:to>
                                        <p:strVal val="visible"/>
                                      </p:to>
                                    </p:set>
                                    <p:animEffect transition="in" filter="strips(downLeft)">
                                      <p:cBhvr>
                                        <p:cTn id="161" dur="500"/>
                                        <p:tgtEl>
                                          <p:spTgt spid="48239"/>
                                        </p:tgtEl>
                                      </p:cBhvr>
                                    </p:animEffect>
                                  </p:childTnLst>
                                </p:cTn>
                              </p:par>
                            </p:childTnLst>
                          </p:cTn>
                        </p:par>
                        <p:par>
                          <p:cTn id="162" fill="hold" nodeType="afterGroup">
                            <p:stCondLst>
                              <p:cond delay="500"/>
                            </p:stCondLst>
                            <p:childTnLst>
                              <p:par>
                                <p:cTn id="163" presetID="6" presetClass="emph" presetSubtype="0" fill="hold" nodeType="afterEffect">
                                  <p:stCondLst>
                                    <p:cond delay="0"/>
                                  </p:stCondLst>
                                  <p:childTnLst>
                                    <p:animScale>
                                      <p:cBhvr>
                                        <p:cTn id="164" dur="2000" fill="hold"/>
                                        <p:tgtEl>
                                          <p:spTgt spid="48239"/>
                                        </p:tgtEl>
                                      </p:cBhvr>
                                      <p:by x="150000" y="150000"/>
                                    </p:animScale>
                                  </p:childTnLst>
                                </p:cTn>
                              </p:par>
                            </p:childTnLst>
                          </p:cTn>
                        </p:par>
                        <p:par>
                          <p:cTn id="165" fill="hold" nodeType="afterGroup">
                            <p:stCondLst>
                              <p:cond delay="2500"/>
                            </p:stCondLst>
                            <p:childTnLst>
                              <p:par>
                                <p:cTn id="166" presetID="35" presetClass="path" presetSubtype="0" accel="50000" decel="50000" fill="hold" nodeType="afterEffect">
                                  <p:stCondLst>
                                    <p:cond delay="0"/>
                                  </p:stCondLst>
                                  <p:childTnLst>
                                    <p:animMotion origin="layout" path="M 1.11022E-16 -2.73653E-6 L -0.075 -0.452 " pathEditMode="relative" rAng="0" ptsTypes="AA">
                                      <p:cBhvr>
                                        <p:cTn id="167" dur="2000" fill="hold"/>
                                        <p:tgtEl>
                                          <p:spTgt spid="48239"/>
                                        </p:tgtEl>
                                        <p:attrNameLst>
                                          <p:attrName>ppt_x</p:attrName>
                                          <p:attrName>ppt_y</p:attrName>
                                        </p:attrNameLst>
                                      </p:cBhvr>
                                      <p:rCtr x="-3750" y="-22600"/>
                                    </p:animMotion>
                                  </p:childTnLst>
                                </p:cTn>
                              </p:par>
                              <p:par>
                                <p:cTn id="168" presetID="9" presetClass="entr" presetSubtype="0" fill="hold" grpId="0" nodeType="withEffect">
                                  <p:stCondLst>
                                    <p:cond delay="0"/>
                                  </p:stCondLst>
                                  <p:childTnLst>
                                    <p:set>
                                      <p:cBhvr>
                                        <p:cTn id="169" dur="1" fill="hold">
                                          <p:stCondLst>
                                            <p:cond delay="0"/>
                                          </p:stCondLst>
                                        </p:cTn>
                                        <p:tgtEl>
                                          <p:spTgt spid="48242"/>
                                        </p:tgtEl>
                                        <p:attrNameLst>
                                          <p:attrName>style.visibility</p:attrName>
                                        </p:attrNameLst>
                                      </p:cBhvr>
                                      <p:to>
                                        <p:strVal val="visible"/>
                                      </p:to>
                                    </p:set>
                                    <p:animEffect transition="in" filter="dissolve">
                                      <p:cBhvr>
                                        <p:cTn id="170" dur="500"/>
                                        <p:tgtEl>
                                          <p:spTgt spid="48242"/>
                                        </p:tgtEl>
                                      </p:cBhvr>
                                    </p:animEffect>
                                  </p:childTnLst>
                                </p:cTn>
                              </p:par>
                            </p:childTnLst>
                          </p:cTn>
                        </p:par>
                        <p:par>
                          <p:cTn id="171" fill="hold" nodeType="afterGroup">
                            <p:stCondLst>
                              <p:cond delay="4500"/>
                            </p:stCondLst>
                            <p:childTnLst>
                              <p:par>
                                <p:cTn id="172" presetID="9" presetClass="entr" presetSubtype="0" fill="hold" nodeType="afterEffect">
                                  <p:stCondLst>
                                    <p:cond delay="0"/>
                                  </p:stCondLst>
                                  <p:childTnLst>
                                    <p:set>
                                      <p:cBhvr>
                                        <p:cTn id="173" dur="1" fill="hold">
                                          <p:stCondLst>
                                            <p:cond delay="0"/>
                                          </p:stCondLst>
                                        </p:cTn>
                                        <p:tgtEl>
                                          <p:spTgt spid="48237"/>
                                        </p:tgtEl>
                                        <p:attrNameLst>
                                          <p:attrName>style.visibility</p:attrName>
                                        </p:attrNameLst>
                                      </p:cBhvr>
                                      <p:to>
                                        <p:strVal val="visible"/>
                                      </p:to>
                                    </p:set>
                                    <p:animEffect transition="in" filter="dissolve">
                                      <p:cBhvr>
                                        <p:cTn id="174" dur="500"/>
                                        <p:tgtEl>
                                          <p:spTgt spid="48237"/>
                                        </p:tgtEl>
                                      </p:cBhvr>
                                    </p:animEffect>
                                  </p:childTnLst>
                                </p:cTn>
                              </p:par>
                              <p:par>
                                <p:cTn id="175" presetID="8" presetClass="exit" presetSubtype="16" fill="hold" nodeType="withEffect">
                                  <p:stCondLst>
                                    <p:cond delay="0"/>
                                  </p:stCondLst>
                                  <p:childTnLst>
                                    <p:animEffect transition="out" filter="diamond(in)">
                                      <p:cBhvr>
                                        <p:cTn id="176" dur="500"/>
                                        <p:tgtEl>
                                          <p:spTgt spid="48239"/>
                                        </p:tgtEl>
                                      </p:cBhvr>
                                    </p:animEffect>
                                    <p:set>
                                      <p:cBhvr>
                                        <p:cTn id="177" dur="1" fill="hold">
                                          <p:stCondLst>
                                            <p:cond delay="499"/>
                                          </p:stCondLst>
                                        </p:cTn>
                                        <p:tgtEl>
                                          <p:spTgt spid="48239"/>
                                        </p:tgtEl>
                                        <p:attrNameLst>
                                          <p:attrName>style.visibility</p:attrName>
                                        </p:attrNameLst>
                                      </p:cBhvr>
                                      <p:to>
                                        <p:strVal val="hidden"/>
                                      </p:to>
                                    </p:set>
                                  </p:childTnLst>
                                </p:cTn>
                              </p:par>
                            </p:childTnLst>
                          </p:cTn>
                        </p:par>
                        <p:par>
                          <p:cTn id="178" fill="hold" nodeType="afterGroup">
                            <p:stCondLst>
                              <p:cond delay="5000"/>
                            </p:stCondLst>
                            <p:childTnLst>
                              <p:par>
                                <p:cTn id="179" presetID="6" presetClass="emph" presetSubtype="0" fill="hold" nodeType="afterEffect">
                                  <p:stCondLst>
                                    <p:cond delay="0"/>
                                  </p:stCondLst>
                                  <p:childTnLst>
                                    <p:animScale>
                                      <p:cBhvr>
                                        <p:cTn id="180" dur="2000" fill="hold"/>
                                        <p:tgtEl>
                                          <p:spTgt spid="48237"/>
                                        </p:tgtEl>
                                      </p:cBhvr>
                                      <p:by x="200000" y="200000"/>
                                    </p:animScale>
                                  </p:childTnLst>
                                </p:cTn>
                              </p:par>
                            </p:childTnLst>
                          </p:cTn>
                        </p:par>
                        <p:par>
                          <p:cTn id="181" fill="hold" nodeType="afterGroup">
                            <p:stCondLst>
                              <p:cond delay="7000"/>
                            </p:stCondLst>
                            <p:childTnLst>
                              <p:par>
                                <p:cTn id="182" presetID="8" presetClass="entr" presetSubtype="16" fill="hold" grpId="0" nodeType="afterEffect">
                                  <p:stCondLst>
                                    <p:cond delay="0"/>
                                  </p:stCondLst>
                                  <p:childTnLst>
                                    <p:set>
                                      <p:cBhvr>
                                        <p:cTn id="183" dur="1" fill="hold">
                                          <p:stCondLst>
                                            <p:cond delay="0"/>
                                          </p:stCondLst>
                                        </p:cTn>
                                        <p:tgtEl>
                                          <p:spTgt spid="48241"/>
                                        </p:tgtEl>
                                        <p:attrNameLst>
                                          <p:attrName>style.visibility</p:attrName>
                                        </p:attrNameLst>
                                      </p:cBhvr>
                                      <p:to>
                                        <p:strVal val="visible"/>
                                      </p:to>
                                    </p:set>
                                    <p:animEffect transition="in" filter="diamond(in)">
                                      <p:cBhvr>
                                        <p:cTn id="184" dur="500"/>
                                        <p:tgtEl>
                                          <p:spTgt spid="48241"/>
                                        </p:tgtEl>
                                      </p:cBhvr>
                                    </p:animEffect>
                                  </p:childTnLst>
                                </p:cTn>
                              </p:par>
                            </p:childTnLst>
                          </p:cTn>
                        </p:par>
                        <p:par>
                          <p:cTn id="185" fill="hold" nodeType="afterGroup">
                            <p:stCondLst>
                              <p:cond delay="7500"/>
                            </p:stCondLst>
                            <p:childTnLst>
                              <p:par>
                                <p:cTn id="186" presetID="8" presetClass="entr" presetSubtype="16" fill="hold" grpId="0" nodeType="afterEffect">
                                  <p:stCondLst>
                                    <p:cond delay="0"/>
                                  </p:stCondLst>
                                  <p:childTnLst>
                                    <p:set>
                                      <p:cBhvr>
                                        <p:cTn id="187" dur="1" fill="hold">
                                          <p:stCondLst>
                                            <p:cond delay="0"/>
                                          </p:stCondLst>
                                        </p:cTn>
                                        <p:tgtEl>
                                          <p:spTgt spid="48238"/>
                                        </p:tgtEl>
                                        <p:attrNameLst>
                                          <p:attrName>style.visibility</p:attrName>
                                        </p:attrNameLst>
                                      </p:cBhvr>
                                      <p:to>
                                        <p:strVal val="visible"/>
                                      </p:to>
                                    </p:set>
                                    <p:animEffect transition="in" filter="diamond(in)">
                                      <p:cBhvr>
                                        <p:cTn id="188" dur="500"/>
                                        <p:tgtEl>
                                          <p:spTgt spid="48238"/>
                                        </p:tgtEl>
                                      </p:cBhvr>
                                    </p:animEffect>
                                  </p:childTnLst>
                                </p:cTn>
                              </p:par>
                              <p:par>
                                <p:cTn id="189" presetID="13" presetClass="entr" presetSubtype="16" fill="hold" nodeType="withEffect">
                                  <p:stCondLst>
                                    <p:cond delay="0"/>
                                  </p:stCondLst>
                                  <p:childTnLst>
                                    <p:set>
                                      <p:cBhvr>
                                        <p:cTn id="190" dur="1" fill="hold">
                                          <p:stCondLst>
                                            <p:cond delay="0"/>
                                          </p:stCondLst>
                                        </p:cTn>
                                        <p:tgtEl>
                                          <p:spTgt spid="48244"/>
                                        </p:tgtEl>
                                        <p:attrNameLst>
                                          <p:attrName>style.visibility</p:attrName>
                                        </p:attrNameLst>
                                      </p:cBhvr>
                                      <p:to>
                                        <p:strVal val="visible"/>
                                      </p:to>
                                    </p:set>
                                    <p:animEffect transition="in" filter="plus(in)">
                                      <p:cBhvr>
                                        <p:cTn id="191" dur="500"/>
                                        <p:tgtEl>
                                          <p:spTgt spid="48244"/>
                                        </p:tgtEl>
                                      </p:cBhvr>
                                    </p:animEffect>
                                  </p:childTnLst>
                                </p:cTn>
                              </p:par>
                              <p:par>
                                <p:cTn id="192" presetID="13" presetClass="entr" presetSubtype="16" fill="hold" nodeType="withEffect">
                                  <p:stCondLst>
                                    <p:cond delay="0"/>
                                  </p:stCondLst>
                                  <p:childTnLst>
                                    <p:set>
                                      <p:cBhvr>
                                        <p:cTn id="193" dur="1" fill="hold">
                                          <p:stCondLst>
                                            <p:cond delay="0"/>
                                          </p:stCondLst>
                                        </p:cTn>
                                        <p:tgtEl>
                                          <p:spTgt spid="48243"/>
                                        </p:tgtEl>
                                        <p:attrNameLst>
                                          <p:attrName>style.visibility</p:attrName>
                                        </p:attrNameLst>
                                      </p:cBhvr>
                                      <p:to>
                                        <p:strVal val="visible"/>
                                      </p:to>
                                    </p:set>
                                    <p:animEffect transition="in" filter="plus(in)">
                                      <p:cBhvr>
                                        <p:cTn id="194" dur="500"/>
                                        <p:tgtEl>
                                          <p:spTgt spid="48243"/>
                                        </p:tgtEl>
                                      </p:cBhvr>
                                    </p:animEffect>
                                  </p:childTnLst>
                                </p:cTn>
                              </p:par>
                              <p:par>
                                <p:cTn id="195" presetID="13" presetClass="entr" presetSubtype="16" fill="hold" nodeType="withEffect">
                                  <p:stCondLst>
                                    <p:cond delay="0"/>
                                  </p:stCondLst>
                                  <p:childTnLst>
                                    <p:set>
                                      <p:cBhvr>
                                        <p:cTn id="196" dur="1" fill="hold">
                                          <p:stCondLst>
                                            <p:cond delay="0"/>
                                          </p:stCondLst>
                                        </p:cTn>
                                        <p:tgtEl>
                                          <p:spTgt spid="48245"/>
                                        </p:tgtEl>
                                        <p:attrNameLst>
                                          <p:attrName>style.visibility</p:attrName>
                                        </p:attrNameLst>
                                      </p:cBhvr>
                                      <p:to>
                                        <p:strVal val="visible"/>
                                      </p:to>
                                    </p:set>
                                    <p:animEffect transition="in" filter="plus(in)">
                                      <p:cBhvr>
                                        <p:cTn id="197" dur="500"/>
                                        <p:tgtEl>
                                          <p:spTgt spid="48245"/>
                                        </p:tgtEl>
                                      </p:cBhvr>
                                    </p:animEffect>
                                  </p:childTnLst>
                                </p:cTn>
                              </p:par>
                            </p:childTnLst>
                          </p:cTn>
                        </p:par>
                        <p:par>
                          <p:cTn id="198" fill="hold" nodeType="afterGroup">
                            <p:stCondLst>
                              <p:cond delay="8000"/>
                            </p:stCondLst>
                            <p:childTnLst>
                              <p:par>
                                <p:cTn id="199" presetID="18" presetClass="entr" presetSubtype="12" fill="hold" grpId="0" nodeType="afterEffect">
                                  <p:stCondLst>
                                    <p:cond delay="0"/>
                                  </p:stCondLst>
                                  <p:childTnLst>
                                    <p:set>
                                      <p:cBhvr>
                                        <p:cTn id="200" dur="1" fill="hold">
                                          <p:stCondLst>
                                            <p:cond delay="0"/>
                                          </p:stCondLst>
                                        </p:cTn>
                                        <p:tgtEl>
                                          <p:spTgt spid="48240"/>
                                        </p:tgtEl>
                                        <p:attrNameLst>
                                          <p:attrName>style.visibility</p:attrName>
                                        </p:attrNameLst>
                                      </p:cBhvr>
                                      <p:to>
                                        <p:strVal val="visible"/>
                                      </p:to>
                                    </p:set>
                                    <p:animEffect transition="in" filter="strips(downLeft)">
                                      <p:cBhvr>
                                        <p:cTn id="201" dur="500"/>
                                        <p:tgtEl>
                                          <p:spTgt spid="48240"/>
                                        </p:tgtEl>
                                      </p:cBhvr>
                                    </p:animEffect>
                                  </p:childTnLst>
                                </p:cTn>
                              </p:par>
                            </p:childTnLst>
                          </p:cTn>
                        </p:par>
                        <p:par>
                          <p:cTn id="202" fill="hold" nodeType="afterGroup">
                            <p:stCondLst>
                              <p:cond delay="8500"/>
                            </p:stCondLst>
                            <p:childTnLst>
                              <p:par>
                                <p:cTn id="203" presetID="24" presetClass="entr" presetSubtype="0" fill="hold" grpId="0" nodeType="afterEffect">
                                  <p:stCondLst>
                                    <p:cond delay="0"/>
                                  </p:stCondLst>
                                  <p:childTnLst>
                                    <p:set>
                                      <p:cBhvr>
                                        <p:cTn id="204" dur="1" fill="hold">
                                          <p:stCondLst>
                                            <p:cond delay="0"/>
                                          </p:stCondLst>
                                        </p:cTn>
                                        <p:tgtEl>
                                          <p:spTgt spid="48246"/>
                                        </p:tgtEl>
                                        <p:attrNameLst>
                                          <p:attrName>style.visibility</p:attrName>
                                        </p:attrNameLst>
                                      </p:cBhvr>
                                      <p:to>
                                        <p:strVal val="visible"/>
                                      </p:to>
                                    </p:set>
                                    <p:anim to="" calcmode="lin" valueType="num">
                                      <p:cBhvr>
                                        <p:cTn id="205" dur="1" fill="hold"/>
                                        <p:tgtEl>
                                          <p:spTgt spid="48246"/>
                                        </p:tgtEl>
                                        <p:attrNameLst>
                                          <p:attrName/>
                                        </p:attrNameLst>
                                      </p:cBhvr>
                                    </p:anim>
                                  </p:childTnLst>
                                </p:cTn>
                              </p:par>
                              <p:par>
                                <p:cTn id="206" presetID="24" presetClass="entr" presetSubtype="0" fill="hold" grpId="0" nodeType="withEffect">
                                  <p:stCondLst>
                                    <p:cond delay="0"/>
                                  </p:stCondLst>
                                  <p:childTnLst>
                                    <p:set>
                                      <p:cBhvr>
                                        <p:cTn id="207" dur="1" fill="hold">
                                          <p:stCondLst>
                                            <p:cond delay="0"/>
                                          </p:stCondLst>
                                        </p:cTn>
                                        <p:tgtEl>
                                          <p:spTgt spid="48247"/>
                                        </p:tgtEl>
                                        <p:attrNameLst>
                                          <p:attrName>style.visibility</p:attrName>
                                        </p:attrNameLst>
                                      </p:cBhvr>
                                      <p:to>
                                        <p:strVal val="visible"/>
                                      </p:to>
                                    </p:set>
                                    <p:anim to="" calcmode="lin" valueType="num">
                                      <p:cBhvr>
                                        <p:cTn id="208" dur="1" fill="hold"/>
                                        <p:tgtEl>
                                          <p:spTgt spid="48247"/>
                                        </p:tgtEl>
                                        <p:attrNameLst>
                                          <p:attrName/>
                                        </p:attrNameLst>
                                      </p:cBhvr>
                                    </p:anim>
                                  </p:childTnLst>
                                </p:cTn>
                              </p:par>
                              <p:par>
                                <p:cTn id="209" presetID="24" presetClass="entr" presetSubtype="0" fill="hold" nodeType="withEffect">
                                  <p:stCondLst>
                                    <p:cond delay="0"/>
                                  </p:stCondLst>
                                  <p:childTnLst>
                                    <p:set>
                                      <p:cBhvr>
                                        <p:cTn id="210" dur="1" fill="hold">
                                          <p:stCondLst>
                                            <p:cond delay="0"/>
                                          </p:stCondLst>
                                        </p:cTn>
                                        <p:tgtEl>
                                          <p:spTgt spid="48249"/>
                                        </p:tgtEl>
                                        <p:attrNameLst>
                                          <p:attrName>style.visibility</p:attrName>
                                        </p:attrNameLst>
                                      </p:cBhvr>
                                      <p:to>
                                        <p:strVal val="visible"/>
                                      </p:to>
                                    </p:set>
                                    <p:anim to="" calcmode="lin" valueType="num">
                                      <p:cBhvr>
                                        <p:cTn id="211" dur="1" fill="hold"/>
                                        <p:tgtEl>
                                          <p:spTgt spid="48249"/>
                                        </p:tgtEl>
                                        <p:attrNameLst>
                                          <p:attrName/>
                                        </p:attrNameLst>
                                      </p:cBhvr>
                                    </p:anim>
                                  </p:childTnLst>
                                </p:cTn>
                              </p:par>
                              <p:par>
                                <p:cTn id="212" presetID="24" presetClass="entr" presetSubtype="0" fill="hold" nodeType="withEffect">
                                  <p:stCondLst>
                                    <p:cond delay="0"/>
                                  </p:stCondLst>
                                  <p:childTnLst>
                                    <p:set>
                                      <p:cBhvr>
                                        <p:cTn id="213" dur="1" fill="hold">
                                          <p:stCondLst>
                                            <p:cond delay="0"/>
                                          </p:stCondLst>
                                        </p:cTn>
                                        <p:tgtEl>
                                          <p:spTgt spid="48248"/>
                                        </p:tgtEl>
                                        <p:attrNameLst>
                                          <p:attrName>style.visibility</p:attrName>
                                        </p:attrNameLst>
                                      </p:cBhvr>
                                      <p:to>
                                        <p:strVal val="visible"/>
                                      </p:to>
                                    </p:set>
                                    <p:anim to="" calcmode="lin" valueType="num">
                                      <p:cBhvr>
                                        <p:cTn id="214" dur="1" fill="hold"/>
                                        <p:tgtEl>
                                          <p:spTgt spid="48248"/>
                                        </p:tgtEl>
                                        <p:attrNameLst>
                                          <p:attrName/>
                                        </p:attrNameLst>
                                      </p:cBhvr>
                                    </p:anim>
                                  </p:childTnLst>
                                </p:cTn>
                              </p:par>
                            </p:childTnLst>
                          </p:cTn>
                        </p:par>
                        <p:par>
                          <p:cTn id="215" fill="hold" nodeType="afterGroup">
                            <p:stCondLst>
                              <p:cond delay="8500"/>
                            </p:stCondLst>
                            <p:childTnLst>
                              <p:par>
                                <p:cTn id="216" presetID="3" presetClass="entr" presetSubtype="10" fill="hold" grpId="0" nodeType="afterEffect">
                                  <p:stCondLst>
                                    <p:cond delay="0"/>
                                  </p:stCondLst>
                                  <p:childTnLst>
                                    <p:set>
                                      <p:cBhvr>
                                        <p:cTn id="217" dur="1" fill="hold">
                                          <p:stCondLst>
                                            <p:cond delay="0"/>
                                          </p:stCondLst>
                                        </p:cTn>
                                        <p:tgtEl>
                                          <p:spTgt spid="48250"/>
                                        </p:tgtEl>
                                        <p:attrNameLst>
                                          <p:attrName>style.visibility</p:attrName>
                                        </p:attrNameLst>
                                      </p:cBhvr>
                                      <p:to>
                                        <p:strVal val="visible"/>
                                      </p:to>
                                    </p:set>
                                    <p:animEffect transition="in" filter="blinds(horizontal)">
                                      <p:cBhvr>
                                        <p:cTn id="218" dur="500"/>
                                        <p:tgtEl>
                                          <p:spTgt spid="48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92" grpId="0"/>
      <p:bldP spid="48192" grpId="1"/>
      <p:bldP spid="48193" grpId="0"/>
      <p:bldP spid="48193" grpId="1"/>
      <p:bldP spid="48194" grpId="0"/>
      <p:bldP spid="48194" grpId="1"/>
      <p:bldP spid="48195" grpId="0"/>
      <p:bldP spid="48195" grpId="1"/>
      <p:bldP spid="48196" grpId="0"/>
      <p:bldP spid="48196" grpId="1"/>
      <p:bldP spid="48197" grpId="0"/>
      <p:bldP spid="48198" grpId="0"/>
      <p:bldP spid="48199" grpId="0"/>
      <p:bldP spid="48200" grpId="0"/>
      <p:bldP spid="48201" grpId="0"/>
      <p:bldP spid="48202" grpId="0"/>
      <p:bldP spid="48205" grpId="0"/>
      <p:bldP spid="48207" grpId="0"/>
      <p:bldP spid="48208" grpId="0"/>
      <p:bldP spid="48209" grpId="0"/>
      <p:bldP spid="48210" grpId="0"/>
      <p:bldP spid="48217" grpId="0" animBg="1"/>
      <p:bldP spid="48226" grpId="0" animBg="1"/>
      <p:bldP spid="48227" grpId="0"/>
      <p:bldP spid="48228" grpId="0"/>
      <p:bldP spid="48230" grpId="0"/>
      <p:bldP spid="48231" grpId="0"/>
      <p:bldP spid="48232" grpId="0"/>
      <p:bldP spid="48238" grpId="0"/>
      <p:bldP spid="48240" grpId="0"/>
      <p:bldP spid="48241" grpId="0"/>
      <p:bldP spid="48242" grpId="0" animBg="1"/>
      <p:bldP spid="48246" grpId="0"/>
      <p:bldP spid="48247" grpId="0"/>
      <p:bldP spid="4825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0404BDCA-7311-4977-80D4-2F2E74022B23}"/>
              </a:ext>
            </a:extLst>
          </p:cNvPr>
          <p:cNvGraphicFramePr>
            <a:graphicFrameLocks noGrp="1"/>
          </p:cNvGraphicFramePr>
          <p:nvPr>
            <p:extLst>
              <p:ext uri="{D42A27DB-BD31-4B8C-83A1-F6EECF244321}">
                <p14:modId xmlns:p14="http://schemas.microsoft.com/office/powerpoint/2010/main" val="1894995889"/>
              </p:ext>
            </p:extLst>
          </p:nvPr>
        </p:nvGraphicFramePr>
        <p:xfrm>
          <a:off x="2374230" y="672766"/>
          <a:ext cx="9288379" cy="6125020"/>
        </p:xfrm>
        <a:graphic>
          <a:graphicData uri="http://schemas.openxmlformats.org/drawingml/2006/table">
            <a:tbl>
              <a:tblPr firstRow="1" firstCol="1" bandRow="1">
                <a:tableStyleId>{5C22544A-7EE6-4342-B048-85BDC9FD1C3A}</a:tableStyleId>
              </a:tblPr>
              <a:tblGrid>
                <a:gridCol w="9288379">
                  <a:extLst>
                    <a:ext uri="{9D8B030D-6E8A-4147-A177-3AD203B41FA5}">
                      <a16:colId xmlns:a16="http://schemas.microsoft.com/office/drawing/2014/main" val="2444171514"/>
                    </a:ext>
                  </a:extLst>
                </a:gridCol>
              </a:tblGrid>
              <a:tr h="5975683">
                <a:tc>
                  <a:txBody>
                    <a:bodyPr/>
                    <a:lstStyle/>
                    <a:p>
                      <a:pPr marL="457200" marR="0" algn="ctr">
                        <a:lnSpc>
                          <a:spcPct val="130000"/>
                        </a:lnSpc>
                        <a:spcBef>
                          <a:spcPts val="0"/>
                        </a:spcBef>
                        <a:spcAft>
                          <a:spcPts val="0"/>
                        </a:spcAft>
                      </a:pPr>
                      <a:r>
                        <a:rPr lang="en-US" sz="2400" dirty="0">
                          <a:effectLst/>
                          <a:latin typeface="Tahoma" panose="020B0604030504040204" pitchFamily="34" charset="0"/>
                          <a:ea typeface="Tahoma" panose="020B0604030504040204" pitchFamily="34" charset="0"/>
                          <a:cs typeface="Tahoma" panose="020B0604030504040204" pitchFamily="34" charset="0"/>
                        </a:rPr>
                        <a:t>THẢO LUẬN</a:t>
                      </a:r>
                    </a:p>
                    <a:p>
                      <a:pPr marL="914400" indent="-457200">
                        <a:lnSpc>
                          <a:spcPct val="130000"/>
                        </a:lnSpc>
                        <a:buAutoNum type="arabicPeriod"/>
                      </a:pP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Trong</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hệ</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bài</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tiết</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nước</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tiểu</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cơ</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quan</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nào</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đóng</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vai</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trò</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quan</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trọng</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nhất</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Vì</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sao</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p>
                    <a:p>
                      <a:pPr marL="457200" marR="0" lvl="0" indent="0" algn="l" defTabSz="457200" rtl="0" eaLnBrk="1" fontAlgn="auto" latinLnBrk="0" hangingPunct="1">
                        <a:lnSpc>
                          <a:spcPct val="130000"/>
                        </a:lnSpc>
                        <a:spcBef>
                          <a:spcPts val="0"/>
                        </a:spcBef>
                        <a:spcAft>
                          <a:spcPts val="0"/>
                        </a:spcAft>
                        <a:buClrTx/>
                        <a:buSzTx/>
                        <a:buFontTx/>
                        <a:buNone/>
                        <a:tabLst/>
                        <a:defRPr/>
                      </a:pPr>
                      <a:r>
                        <a:rPr lang="en-US" sz="2400" b="0"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a:t>
                      </a:r>
                    </a:p>
                    <a:p>
                      <a:pPr marL="457200" indent="0">
                        <a:lnSpc>
                          <a:spcPct val="130000"/>
                        </a:lnSpc>
                        <a:buNone/>
                      </a:pP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2. </a:t>
                      </a:r>
                      <a:r>
                        <a:rPr lang="vi-VN"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Vì sao cần ghép/chạy thận để cứu sống bệnh nhân suy thận</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a:t>
                      </a:r>
                    </a:p>
                    <a:p>
                      <a:pPr marL="457200" marR="0" lvl="0" indent="0" algn="l" defTabSz="457200" rtl="0" eaLnBrk="1" fontAlgn="auto" latinLnBrk="0" hangingPunct="1">
                        <a:lnSpc>
                          <a:spcPct val="130000"/>
                        </a:lnSpc>
                        <a:spcBef>
                          <a:spcPts val="0"/>
                        </a:spcBef>
                        <a:spcAft>
                          <a:spcPts val="0"/>
                        </a:spcAft>
                        <a:buClrTx/>
                        <a:buSzTx/>
                        <a:buFontTx/>
                        <a:buNone/>
                        <a:tabLst/>
                        <a:defRPr/>
                      </a:pPr>
                      <a:r>
                        <a:rPr lang="en-US" sz="2400" b="0"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a:t>
                      </a:r>
                    </a:p>
                    <a:p>
                      <a:pPr marL="457200" indent="0">
                        <a:lnSpc>
                          <a:spcPct val="130000"/>
                        </a:lnSpc>
                        <a:buNone/>
                      </a:pP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3.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Tên</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gọi</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khác</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của</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bóng</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đái</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ống</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đái</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là</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gì</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p>
                    <a:p>
                      <a:pPr marL="457200" marR="0" lvl="0" indent="0" algn="l" defTabSz="457200" rtl="0" eaLnBrk="1" fontAlgn="auto" latinLnBrk="0" hangingPunct="1">
                        <a:lnSpc>
                          <a:spcPct val="130000"/>
                        </a:lnSpc>
                        <a:spcBef>
                          <a:spcPts val="0"/>
                        </a:spcBef>
                        <a:spcAft>
                          <a:spcPts val="0"/>
                        </a:spcAft>
                        <a:buClrTx/>
                        <a:buSzTx/>
                        <a:buFontTx/>
                        <a:buNone/>
                        <a:tabLst/>
                        <a:defRPr/>
                      </a:pPr>
                      <a:r>
                        <a:rPr lang="en-US" sz="2400" b="0"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a:t>
                      </a:r>
                    </a:p>
                    <a:p>
                      <a:pPr marL="457200" indent="0">
                        <a:lnSpc>
                          <a:spcPct val="130000"/>
                        </a:lnSpc>
                        <a:buNone/>
                      </a:pPr>
                      <a:endPar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3287465739"/>
                  </a:ext>
                </a:extLst>
              </a:tr>
            </a:tbl>
          </a:graphicData>
        </a:graphic>
      </p:graphicFrame>
      <p:pic>
        <p:nvPicPr>
          <p:cNvPr id="8" name="Picture 10" descr="Digit 180">
            <a:extLst>
              <a:ext uri="{FF2B5EF4-FFF2-40B4-BE49-F238E27FC236}">
                <a16:creationId xmlns:a16="http://schemas.microsoft.com/office/drawing/2014/main" id="{428D9BD8-8FBA-43A5-A8BB-FB68A976B78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16830" y="1403350"/>
            <a:ext cx="2057400" cy="11303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F3C5717-03F3-483E-AE91-5D58858E16DE}"/>
              </a:ext>
            </a:extLst>
          </p:cNvPr>
          <p:cNvSpPr txBox="1"/>
          <p:nvPr/>
        </p:nvSpPr>
        <p:spPr>
          <a:xfrm>
            <a:off x="3143249" y="2000250"/>
            <a:ext cx="8386009" cy="954107"/>
          </a:xfrm>
          <a:prstGeom prst="rect">
            <a:avLst/>
          </a:prstGeom>
          <a:noFill/>
        </p:spPr>
        <p:txBody>
          <a:bodyPr wrap="square" rtlCol="0">
            <a:spAutoFit/>
          </a:bodyPr>
          <a:lstStyle/>
          <a:p>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Hai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quả</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thận</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vì</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thận</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có</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chức</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năng</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lọc</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máu</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và</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hình</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thành</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nước</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tiểu</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a:t>
            </a:r>
            <a:endParaRPr lang="en-US" sz="2800" dirty="0">
              <a:solidFill>
                <a:srgbClr val="FFFF00"/>
              </a:solidFill>
            </a:endParaRPr>
          </a:p>
        </p:txBody>
      </p:sp>
      <p:sp>
        <p:nvSpPr>
          <p:cNvPr id="9" name="TextBox 8">
            <a:extLst>
              <a:ext uri="{FF2B5EF4-FFF2-40B4-BE49-F238E27FC236}">
                <a16:creationId xmlns:a16="http://schemas.microsoft.com/office/drawing/2014/main" id="{4B0B855E-AA94-448F-AE83-3F42F42322F5}"/>
              </a:ext>
            </a:extLst>
          </p:cNvPr>
          <p:cNvSpPr txBox="1"/>
          <p:nvPr/>
        </p:nvSpPr>
        <p:spPr>
          <a:xfrm>
            <a:off x="3143249" y="3867150"/>
            <a:ext cx="8386009" cy="954107"/>
          </a:xfrm>
          <a:prstGeom prst="rect">
            <a:avLst/>
          </a:prstGeom>
          <a:noFill/>
        </p:spPr>
        <p:txBody>
          <a:bodyPr wrap="square" rtlCol="0">
            <a:spAutoFit/>
          </a:bodyPr>
          <a:lstStyle/>
          <a:p>
            <a:r>
              <a:rPr lang="en-US" sz="2800" dirty="0" err="1">
                <a:solidFill>
                  <a:srgbClr val="FFFF00"/>
                </a:solidFill>
                <a:ea typeface="Tahoma" panose="020B0604030504040204" pitchFamily="34" charset="0"/>
                <a:cs typeface="Tahoma" panose="020B0604030504040204" pitchFamily="34" charset="0"/>
              </a:rPr>
              <a:t>Vì</a:t>
            </a:r>
            <a:r>
              <a:rPr lang="en-US" sz="2800" dirty="0">
                <a:solidFill>
                  <a:srgbClr val="FFFF00"/>
                </a:solidFill>
                <a:ea typeface="Tahoma" panose="020B0604030504040204" pitchFamily="34" charset="0"/>
                <a:cs typeface="Tahoma" panose="020B0604030504040204" pitchFamily="34" charset="0"/>
              </a:rPr>
              <a:t> t</a:t>
            </a:r>
            <a:r>
              <a:rPr lang="vi-VN" sz="2800" dirty="0">
                <a:solidFill>
                  <a:srgbClr val="FFFF00"/>
                </a:solidFill>
                <a:ea typeface="Tahoma" panose="020B0604030504040204" pitchFamily="34" charset="0"/>
                <a:cs typeface="Tahoma" panose="020B0604030504040204" pitchFamily="34" charset="0"/>
              </a:rPr>
              <a:t>hận mất khả năng lọc máu hình thành nước tiểu, chất độc</a:t>
            </a:r>
            <a:r>
              <a:rPr lang="en-US" sz="2800" dirty="0">
                <a:solidFill>
                  <a:srgbClr val="FFFF00"/>
                </a:solidFill>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sẽ</a:t>
            </a:r>
            <a:r>
              <a:rPr lang="en-US" sz="2800" dirty="0">
                <a:solidFill>
                  <a:srgbClr val="FFFF00"/>
                </a:solidFill>
                <a:ea typeface="Tahoma" panose="020B0604030504040204" pitchFamily="34" charset="0"/>
                <a:cs typeface="Tahoma" panose="020B0604030504040204" pitchFamily="34" charset="0"/>
              </a:rPr>
              <a:t> </a:t>
            </a:r>
            <a:r>
              <a:rPr lang="vi-VN" sz="2800" dirty="0">
                <a:solidFill>
                  <a:srgbClr val="FFFF00"/>
                </a:solidFill>
                <a:ea typeface="Tahoma" panose="020B0604030504040204" pitchFamily="34" charset="0"/>
                <a:cs typeface="Tahoma" panose="020B0604030504040204" pitchFamily="34" charset="0"/>
              </a:rPr>
              <a:t>tích tụ đầu độc cơ thể</a:t>
            </a:r>
            <a:r>
              <a:rPr lang="en-US" sz="2800" dirty="0">
                <a:solidFill>
                  <a:srgbClr val="FFFF00"/>
                </a:solidFill>
                <a:ea typeface="Tahoma" panose="020B0604030504040204" pitchFamily="34" charset="0"/>
                <a:cs typeface="Tahoma" panose="020B0604030504040204" pitchFamily="34" charset="0"/>
              </a:rPr>
              <a:t>.</a:t>
            </a:r>
            <a:endParaRPr lang="en-US" sz="2800" dirty="0">
              <a:solidFill>
                <a:srgbClr val="FFFF00"/>
              </a:solidFill>
            </a:endParaRPr>
          </a:p>
        </p:txBody>
      </p:sp>
      <p:sp>
        <p:nvSpPr>
          <p:cNvPr id="10" name="TextBox 9">
            <a:extLst>
              <a:ext uri="{FF2B5EF4-FFF2-40B4-BE49-F238E27FC236}">
                <a16:creationId xmlns:a16="http://schemas.microsoft.com/office/drawing/2014/main" id="{B21DDF9D-97EF-4A7A-82D6-988DCD96A104}"/>
              </a:ext>
            </a:extLst>
          </p:cNvPr>
          <p:cNvSpPr txBox="1"/>
          <p:nvPr/>
        </p:nvSpPr>
        <p:spPr>
          <a:xfrm>
            <a:off x="3143249" y="5353050"/>
            <a:ext cx="8386009" cy="954107"/>
          </a:xfrm>
          <a:prstGeom prst="rect">
            <a:avLst/>
          </a:prstGeom>
          <a:noFill/>
        </p:spPr>
        <p:txBody>
          <a:bodyPr wrap="square" rtlCol="0">
            <a:spAutoFit/>
          </a:bodyPr>
          <a:lstStyle/>
          <a:p>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Hai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quả</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thận</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vì</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thận</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có</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chức</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năng</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lọc</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máu</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và</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hình</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thành</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nước</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tiểu</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a:t>
            </a:r>
            <a:endParaRPr lang="en-US" sz="2800" dirty="0">
              <a:solidFill>
                <a:srgbClr val="FFFF00"/>
              </a:solidFill>
            </a:endParaRPr>
          </a:p>
        </p:txBody>
      </p:sp>
    </p:spTree>
    <p:extLst>
      <p:ext uri="{BB962C8B-B14F-4D97-AF65-F5344CB8AC3E}">
        <p14:creationId xmlns:p14="http://schemas.microsoft.com/office/powerpoint/2010/main" val="1672409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xit" presetSubtype="0" fill="hold" nodeType="withEffect">
                                  <p:stCondLst>
                                    <p:cond delay="183000"/>
                                  </p:stCondLst>
                                  <p:iterate type="lt">
                                    <p:tmPct val="5000"/>
                                  </p:iterate>
                                  <p:childTnLst>
                                    <p:anim calcmode="lin" valueType="num">
                                      <p:cBhvr>
                                        <p:cTn id="6" dur="1000"/>
                                        <p:tgtEl>
                                          <p:spTgt spid="8"/>
                                        </p:tgtEl>
                                        <p:attrNameLst>
                                          <p:attrName>ppt_w</p:attrName>
                                        </p:attrNameLst>
                                      </p:cBhvr>
                                      <p:tavLst>
                                        <p:tav tm="0">
                                          <p:val>
                                            <p:strVal val="ppt_w"/>
                                          </p:val>
                                        </p:tav>
                                        <p:tav tm="100000">
                                          <p:val>
                                            <p:fltVal val="0"/>
                                          </p:val>
                                        </p:tav>
                                      </p:tavLst>
                                    </p:anim>
                                    <p:anim calcmode="lin" valueType="num">
                                      <p:cBhvr>
                                        <p:cTn id="7" dur="1000"/>
                                        <p:tgtEl>
                                          <p:spTgt spid="8"/>
                                        </p:tgtEl>
                                        <p:attrNameLst>
                                          <p:attrName>ppt_h</p:attrName>
                                        </p:attrNameLst>
                                      </p:cBhvr>
                                      <p:tavLst>
                                        <p:tav tm="0">
                                          <p:val>
                                            <p:strVal val="ppt_h"/>
                                          </p:val>
                                        </p:tav>
                                        <p:tav tm="100000">
                                          <p:val>
                                            <p:fltVal val="0"/>
                                          </p:val>
                                        </p:tav>
                                      </p:tavLst>
                                    </p:anim>
                                    <p:anim calcmode="lin" valueType="num">
                                      <p:cBhvr>
                                        <p:cTn id="8" dur="1000"/>
                                        <p:tgtEl>
                                          <p:spTgt spid="8"/>
                                        </p:tgtEl>
                                        <p:attrNameLst>
                                          <p:attrName>style.rotation</p:attrName>
                                        </p:attrNameLst>
                                      </p:cBhvr>
                                      <p:tavLst>
                                        <p:tav tm="0">
                                          <p:val>
                                            <p:fltVal val="0"/>
                                          </p:val>
                                        </p:tav>
                                        <p:tav tm="100000">
                                          <p:val>
                                            <p:fltVal val="90"/>
                                          </p:val>
                                        </p:tav>
                                      </p:tavLst>
                                    </p:anim>
                                    <p:animEffect transition="out" filter="fade">
                                      <p:cBhvr>
                                        <p:cTn id="9" dur="1000"/>
                                        <p:tgtEl>
                                          <p:spTgt spid="8"/>
                                        </p:tgtEl>
                                      </p:cBhvr>
                                    </p:animEffect>
                                    <p:set>
                                      <p:cBhvr>
                                        <p:cTn id="10" dur="1" fill="hold">
                                          <p:stCondLst>
                                            <p:cond delay="999"/>
                                          </p:stCondLst>
                                        </p:cTn>
                                        <p:tgtEl>
                                          <p:spTgt spid="8"/>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RINGIN.WAV"/>
                                        </p:tgtEl>
                                      </p:cMediaNode>
                                    </p:audio>
                                  </p:sub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a:extLst>
              <a:ext uri="{FF2B5EF4-FFF2-40B4-BE49-F238E27FC236}">
                <a16:creationId xmlns:a16="http://schemas.microsoft.com/office/drawing/2014/main" id="{2B4C4AAD-5380-402A-AA8C-BB194DD596D2}"/>
              </a:ext>
            </a:extLst>
          </p:cNvPr>
          <p:cNvSpPr txBox="1">
            <a:spLocks noChangeArrowheads="1"/>
          </p:cNvSpPr>
          <p:nvPr/>
        </p:nvSpPr>
        <p:spPr bwMode="auto">
          <a:xfrm>
            <a:off x="1640306" y="533400"/>
            <a:ext cx="1128161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rgbClr val="800000"/>
                </a:solidFill>
                <a:latin typeface="Times New Roman" panose="02020603050405020304" pitchFamily="18" charset="0"/>
              </a:rPr>
              <a:t>I/ CẤU TẠO VÀ CHỨC NĂNG CỦA HỆ BÀI TIẾT</a:t>
            </a:r>
          </a:p>
          <a:p>
            <a:pPr eaLnBrk="1" hangingPunct="1"/>
            <a:r>
              <a:rPr lang="en-US" altLang="en-US" sz="3600" b="1" dirty="0">
                <a:solidFill>
                  <a:srgbClr val="800000"/>
                </a:solidFill>
                <a:latin typeface="Times New Roman" panose="02020603050405020304" pitchFamily="18" charset="0"/>
              </a:rPr>
              <a:t>2/ </a:t>
            </a:r>
            <a:r>
              <a:rPr lang="en-US" altLang="en-US" sz="3600" b="1" dirty="0" err="1">
                <a:solidFill>
                  <a:srgbClr val="800000"/>
                </a:solidFill>
                <a:latin typeface="Times New Roman" panose="02020603050405020304" pitchFamily="18" charset="0"/>
              </a:rPr>
              <a:t>Chức</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năng</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của</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hệ</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bài</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tiết</a:t>
            </a:r>
            <a:endParaRPr lang="en-US" altLang="en-US" sz="3600" b="1" dirty="0">
              <a:solidFill>
                <a:srgbClr val="800000"/>
              </a:solidFill>
              <a:latin typeface="Times New Roman" panose="02020603050405020304" pitchFamily="18" charset="0"/>
            </a:endParaRPr>
          </a:p>
        </p:txBody>
      </p:sp>
      <p:sp>
        <p:nvSpPr>
          <p:cNvPr id="5" name="TextBox 4">
            <a:extLst>
              <a:ext uri="{FF2B5EF4-FFF2-40B4-BE49-F238E27FC236}">
                <a16:creationId xmlns:a16="http://schemas.microsoft.com/office/drawing/2014/main" id="{FA939945-980D-4BAB-A84F-279FCE88BD02}"/>
              </a:ext>
            </a:extLst>
          </p:cNvPr>
          <p:cNvSpPr txBox="1"/>
          <p:nvPr/>
        </p:nvSpPr>
        <p:spPr>
          <a:xfrm>
            <a:off x="1905000" y="2117556"/>
            <a:ext cx="9910011" cy="3785652"/>
          </a:xfrm>
          <a:prstGeom prst="rect">
            <a:avLst/>
          </a:prstGeom>
          <a:noFill/>
        </p:spPr>
        <p:txBody>
          <a:bodyPr wrap="square" rtlCol="0">
            <a:spAutoFit/>
          </a:bodyPr>
          <a:lstStyle/>
          <a:p>
            <a:pPr algn="just"/>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Hệ</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bài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tiết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nước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tiểu</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gồm</a:t>
            </a:r>
            <a:r>
              <a:rPr lang="en-US" sz="3600" dirty="0">
                <a:latin typeface="Tahoma" panose="020B0604030504040204" pitchFamily="34" charset="0"/>
                <a:ea typeface="Tahoma" panose="020B0604030504040204" pitchFamily="34" charset="0"/>
                <a:cs typeface="Tahoma" panose="020B0604030504040204" pitchFamily="34" charset="0"/>
              </a:rPr>
              <a:t>: Hai </a:t>
            </a:r>
            <a:r>
              <a:rPr lang="en-US" sz="3600" dirty="0" err="1">
                <a:latin typeface="Tahoma" panose="020B0604030504040204" pitchFamily="34" charset="0"/>
                <a:ea typeface="Tahoma" panose="020B0604030504040204" pitchFamily="34" charset="0"/>
                <a:cs typeface="Tahoma" panose="020B0604030504040204" pitchFamily="34" charset="0"/>
              </a:rPr>
              <a:t>quả</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thận</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ống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dẫn</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nước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tiểu</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bóng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đái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ống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đái</a:t>
            </a:r>
            <a:r>
              <a:rPr lang="en-US" sz="3600" dirty="0">
                <a:latin typeface="Tahoma" panose="020B0604030504040204" pitchFamily="34" charset="0"/>
                <a:ea typeface="Tahoma" panose="020B0604030504040204" pitchFamily="34" charset="0"/>
                <a:cs typeface="Tahoma" panose="020B0604030504040204" pitchFamily="34" charset="0"/>
              </a:rPr>
              <a:t>.</a:t>
            </a:r>
          </a:p>
          <a:p>
            <a:pPr algn="just"/>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Thận</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gồm</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phần</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vỏ</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và</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phần</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tủy</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Mỗi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quả</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thận</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có</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khoảng</a:t>
            </a:r>
            <a:r>
              <a:rPr lang="en-US" sz="3600" dirty="0">
                <a:latin typeface="Tahoma" panose="020B0604030504040204" pitchFamily="34" charset="0"/>
                <a:ea typeface="Tahoma" panose="020B0604030504040204" pitchFamily="34" charset="0"/>
                <a:cs typeface="Tahoma" panose="020B0604030504040204" pitchFamily="34" charset="0"/>
              </a:rPr>
              <a:t> 1 </a:t>
            </a:r>
            <a:r>
              <a:rPr lang="en-US" sz="3600" dirty="0" err="1">
                <a:latin typeface="Tahoma" panose="020B0604030504040204" pitchFamily="34" charset="0"/>
                <a:ea typeface="Tahoma" panose="020B0604030504040204" pitchFamily="34" charset="0"/>
                <a:cs typeface="Tahoma" panose="020B0604030504040204" pitchFamily="34" charset="0"/>
              </a:rPr>
              <a:t>triệu</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đơn</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vị</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chức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năng</a:t>
            </a:r>
            <a:r>
              <a:rPr lang="en-US" sz="3600" dirty="0">
                <a:latin typeface="Tahoma" panose="020B0604030504040204" pitchFamily="34" charset="0"/>
                <a:ea typeface="Tahoma" panose="020B0604030504040204" pitchFamily="34" charset="0"/>
                <a:cs typeface="Tahoma" panose="020B0604030504040204" pitchFamily="34" charset="0"/>
              </a:rPr>
              <a:t> (Nephron) </a:t>
            </a:r>
            <a:r>
              <a:rPr lang="en-US" sz="3600" dirty="0" err="1">
                <a:latin typeface="Tahoma" panose="020B0604030504040204" pitchFamily="34" charset="0"/>
                <a:ea typeface="Tahoma" panose="020B0604030504040204" pitchFamily="34" charset="0"/>
                <a:cs typeface="Tahoma" panose="020B0604030504040204" pitchFamily="34" charset="0"/>
              </a:rPr>
              <a:t>để</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lọc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máu</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và</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hình</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thành</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nước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tiểu</a:t>
            </a:r>
            <a:r>
              <a:rPr lang="en-US" sz="3600" dirty="0">
                <a:latin typeface="Tahoma" panose="020B0604030504040204" pitchFamily="34" charset="0"/>
                <a:ea typeface="Tahoma" panose="020B0604030504040204" pitchFamily="34" charset="0"/>
                <a:cs typeface="Tahoma" panose="020B0604030504040204" pitchFamily="34" charset="0"/>
              </a:rPr>
              <a:t>.</a:t>
            </a:r>
          </a:p>
          <a:p>
            <a:pPr algn="just"/>
            <a:endParaRPr lang="en-US" sz="6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609029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0">
            <a:extLst>
              <a:ext uri="{FF2B5EF4-FFF2-40B4-BE49-F238E27FC236}">
                <a16:creationId xmlns:a16="http://schemas.microsoft.com/office/drawing/2014/main" id="{9AF0A6B4-83F7-479B-B77C-F09086EB8244}"/>
              </a:ext>
            </a:extLst>
          </p:cNvPr>
          <p:cNvSpPr txBox="1">
            <a:spLocks noChangeArrowheads="1"/>
          </p:cNvSpPr>
          <p:nvPr/>
        </p:nvSpPr>
        <p:spPr bwMode="auto">
          <a:xfrm>
            <a:off x="1640306" y="533400"/>
            <a:ext cx="1128161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rgbClr val="800000"/>
                </a:solidFill>
                <a:latin typeface="Times New Roman" panose="02020603050405020304" pitchFamily="18" charset="0"/>
              </a:rPr>
              <a:t>I/ MỘT SỐ BỆNH VỀ HỆ BÀI TIẾT</a:t>
            </a:r>
          </a:p>
        </p:txBody>
      </p:sp>
      <p:pic>
        <p:nvPicPr>
          <p:cNvPr id="4" name="Picture 3">
            <a:extLst>
              <a:ext uri="{FF2B5EF4-FFF2-40B4-BE49-F238E27FC236}">
                <a16:creationId xmlns:a16="http://schemas.microsoft.com/office/drawing/2014/main" id="{51086937-6BAD-4F22-B871-1B4683120115}"/>
              </a:ext>
            </a:extLst>
          </p:cNvPr>
          <p:cNvPicPr>
            <a:picLocks noChangeAspect="1"/>
          </p:cNvPicPr>
          <p:nvPr/>
        </p:nvPicPr>
        <p:blipFill rotWithShape="1">
          <a:blip r:embed="rId2">
            <a:extLst>
              <a:ext uri="{28A0092B-C50C-407E-A947-70E740481C1C}">
                <a14:useLocalDpi xmlns:a14="http://schemas.microsoft.com/office/drawing/2010/main" val="0"/>
              </a:ext>
            </a:extLst>
          </a:blip>
          <a:srcRect b="8100"/>
          <a:stretch/>
        </p:blipFill>
        <p:spPr>
          <a:xfrm>
            <a:off x="2200431" y="2884644"/>
            <a:ext cx="2729727" cy="3575747"/>
          </a:xfrm>
          <a:prstGeom prst="rect">
            <a:avLst/>
          </a:prstGeom>
          <a:ln>
            <a:noFill/>
          </a:ln>
          <a:effectLst>
            <a:softEdge rad="112500"/>
          </a:effectLst>
        </p:spPr>
      </p:pic>
      <p:pic>
        <p:nvPicPr>
          <p:cNvPr id="5" name="Picture 4">
            <a:extLst>
              <a:ext uri="{FF2B5EF4-FFF2-40B4-BE49-F238E27FC236}">
                <a16:creationId xmlns:a16="http://schemas.microsoft.com/office/drawing/2014/main" id="{E9D7F27F-E1CF-4BEB-8C6C-699CEBCACB3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rot="7802191">
            <a:off x="4434108" y="242907"/>
            <a:ext cx="5373519" cy="6008131"/>
          </a:xfrm>
          <a:prstGeom prst="rect">
            <a:avLst/>
          </a:prstGeom>
        </p:spPr>
      </p:pic>
      <p:sp>
        <p:nvSpPr>
          <p:cNvPr id="6" name="TextBox 5">
            <a:extLst>
              <a:ext uri="{FF2B5EF4-FFF2-40B4-BE49-F238E27FC236}">
                <a16:creationId xmlns:a16="http://schemas.microsoft.com/office/drawing/2014/main" id="{9893F0DF-C4D4-47CA-8AFB-4CD88E53E1BA}"/>
              </a:ext>
            </a:extLst>
          </p:cNvPr>
          <p:cNvSpPr txBox="1"/>
          <p:nvPr/>
        </p:nvSpPr>
        <p:spPr>
          <a:xfrm>
            <a:off x="5810213" y="2598807"/>
            <a:ext cx="3459159" cy="1938992"/>
          </a:xfrm>
          <a:prstGeom prst="rect">
            <a:avLst/>
          </a:prstGeom>
          <a:noFill/>
        </p:spPr>
        <p:txBody>
          <a:bodyPr wrap="square" rtlCol="0">
            <a:spAutoFit/>
          </a:bodyPr>
          <a:lstStyle/>
          <a:p>
            <a:pPr algn="ctr"/>
            <a:r>
              <a:rPr lang="en-US" sz="4000" dirty="0" err="1">
                <a:latin typeface="Times New Roman" panose="02020603050405020304" pitchFamily="18" charset="0"/>
                <a:cs typeface="Times New Roman" panose="02020603050405020304" pitchFamily="18" charset="0"/>
              </a:rPr>
              <a:t>Kể</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tên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bệnh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liên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quan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đến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hệ</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bài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tiết</a:t>
            </a:r>
            <a:r>
              <a:rPr lang="en-US" sz="4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329197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xit" presetSubtype="4" fill="hold" nodeType="clickEffect">
                                  <p:stCondLst>
                                    <p:cond delay="0"/>
                                  </p:stCondLst>
                                  <p:childTnLst>
                                    <p:anim calcmode="lin" valueType="num">
                                      <p:cBhvr additive="base">
                                        <p:cTn id="14" dur="500"/>
                                        <p:tgtEl>
                                          <p:spTgt spid="5"/>
                                        </p:tgtEl>
                                        <p:attrNameLst>
                                          <p:attrName>ppt_x</p:attrName>
                                        </p:attrNameLst>
                                      </p:cBhvr>
                                      <p:tavLst>
                                        <p:tav tm="0">
                                          <p:val>
                                            <p:strVal val="ppt_x"/>
                                          </p:val>
                                        </p:tav>
                                        <p:tav tm="100000">
                                          <p:val>
                                            <p:strVal val="ppt_x"/>
                                          </p:val>
                                        </p:tav>
                                      </p:tavLst>
                                    </p:anim>
                                    <p:anim calcmode="lin" valueType="num">
                                      <p:cBhvr additive="base">
                                        <p:cTn id="15" dur="500"/>
                                        <p:tgtEl>
                                          <p:spTgt spid="5"/>
                                        </p:tgtEl>
                                        <p:attrNameLst>
                                          <p:attrName>ppt_y</p:attrName>
                                        </p:attrNameLst>
                                      </p:cBhvr>
                                      <p:tavLst>
                                        <p:tav tm="0">
                                          <p:val>
                                            <p:strVal val="ppt_y"/>
                                          </p:val>
                                        </p:tav>
                                        <p:tav tm="100000">
                                          <p:val>
                                            <p:strVal val="1+ppt_h/2"/>
                                          </p:val>
                                        </p:tav>
                                      </p:tavLst>
                                    </p:anim>
                                    <p:set>
                                      <p:cBhvr>
                                        <p:cTn id="16" dur="1" fill="hold">
                                          <p:stCondLst>
                                            <p:cond delay="499"/>
                                          </p:stCondLst>
                                        </p:cTn>
                                        <p:tgtEl>
                                          <p:spTgt spid="5"/>
                                        </p:tgtEl>
                                        <p:attrNameLst>
                                          <p:attrName>style.visibility</p:attrName>
                                        </p:attrNameLst>
                                      </p:cBhvr>
                                      <p:to>
                                        <p:strVal val="hidden"/>
                                      </p:to>
                                    </p:set>
                                  </p:childTnLst>
                                </p:cTn>
                              </p:par>
                              <p:par>
                                <p:cTn id="17" presetID="2" presetClass="exit" presetSubtype="4" fill="hold" nodeType="withEffect">
                                  <p:stCondLst>
                                    <p:cond delay="0"/>
                                  </p:stCondLst>
                                  <p:childTnLst>
                                    <p:anim calcmode="lin" valueType="num">
                                      <p:cBhvr additive="base">
                                        <p:cTn id="18" dur="500"/>
                                        <p:tgtEl>
                                          <p:spTgt spid="4"/>
                                        </p:tgtEl>
                                        <p:attrNameLst>
                                          <p:attrName>ppt_x</p:attrName>
                                        </p:attrNameLst>
                                      </p:cBhvr>
                                      <p:tavLst>
                                        <p:tav tm="0">
                                          <p:val>
                                            <p:strVal val="ppt_x"/>
                                          </p:val>
                                        </p:tav>
                                        <p:tav tm="100000">
                                          <p:val>
                                            <p:strVal val="ppt_x"/>
                                          </p:val>
                                        </p:tav>
                                      </p:tavLst>
                                    </p:anim>
                                    <p:anim calcmode="lin" valueType="num">
                                      <p:cBhvr additive="base">
                                        <p:cTn id="19" dur="500"/>
                                        <p:tgtEl>
                                          <p:spTgt spid="4"/>
                                        </p:tgtEl>
                                        <p:attrNameLst>
                                          <p:attrName>ppt_y</p:attrName>
                                        </p:attrNameLst>
                                      </p:cBhvr>
                                      <p:tavLst>
                                        <p:tav tm="0">
                                          <p:val>
                                            <p:strVal val="ppt_y"/>
                                          </p:val>
                                        </p:tav>
                                        <p:tav tm="100000">
                                          <p:val>
                                            <p:strVal val="1+ppt_h/2"/>
                                          </p:val>
                                        </p:tav>
                                      </p:tavLst>
                                    </p:anim>
                                    <p:set>
                                      <p:cBhvr>
                                        <p:cTn id="20" dur="1" fill="hold">
                                          <p:stCondLst>
                                            <p:cond delay="499"/>
                                          </p:stCondLst>
                                        </p:cTn>
                                        <p:tgtEl>
                                          <p:spTgt spid="4"/>
                                        </p:tgtEl>
                                        <p:attrNameLst>
                                          <p:attrName>style.visibility</p:attrName>
                                        </p:attrNameLst>
                                      </p:cBhvr>
                                      <p:to>
                                        <p:strVal val="hidden"/>
                                      </p:to>
                                    </p:set>
                                  </p:childTnLst>
                                </p:cTn>
                              </p:par>
                              <p:par>
                                <p:cTn id="21" presetID="2" presetClass="exit" presetSubtype="4" fill="hold" grpId="1" nodeType="withEffect">
                                  <p:stCondLst>
                                    <p:cond delay="0"/>
                                  </p:stCondLst>
                                  <p:childTnLst>
                                    <p:anim calcmode="lin" valueType="num">
                                      <p:cBhvr additive="base">
                                        <p:cTn id="22" dur="500"/>
                                        <p:tgtEl>
                                          <p:spTgt spid="6"/>
                                        </p:tgtEl>
                                        <p:attrNameLst>
                                          <p:attrName>ppt_x</p:attrName>
                                        </p:attrNameLst>
                                      </p:cBhvr>
                                      <p:tavLst>
                                        <p:tav tm="0">
                                          <p:val>
                                            <p:strVal val="ppt_x"/>
                                          </p:val>
                                        </p:tav>
                                        <p:tav tm="100000">
                                          <p:val>
                                            <p:strVal val="ppt_x"/>
                                          </p:val>
                                        </p:tav>
                                      </p:tavLst>
                                    </p:anim>
                                    <p:anim calcmode="lin" valueType="num">
                                      <p:cBhvr additive="base">
                                        <p:cTn id="23" dur="500"/>
                                        <p:tgtEl>
                                          <p:spTgt spid="6"/>
                                        </p:tgtEl>
                                        <p:attrNameLst>
                                          <p:attrName>ppt_y</p:attrName>
                                        </p:attrNameLst>
                                      </p:cBhvr>
                                      <p:tavLst>
                                        <p:tav tm="0">
                                          <p:val>
                                            <p:strVal val="ppt_y"/>
                                          </p:val>
                                        </p:tav>
                                        <p:tav tm="100000">
                                          <p:val>
                                            <p:strVal val="1+ppt_h/2"/>
                                          </p:val>
                                        </p:tav>
                                      </p:tavLst>
                                    </p:anim>
                                    <p:set>
                                      <p:cBhvr>
                                        <p:cTn id="24"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ỏi thận là gì? Nguyên nhân, triệu chứng, cách chữa an toàn">
            <a:extLst>
              <a:ext uri="{FF2B5EF4-FFF2-40B4-BE49-F238E27FC236}">
                <a16:creationId xmlns:a16="http://schemas.microsoft.com/office/drawing/2014/main" id="{3BB79F07-E412-4AD3-B299-14565C04E4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 y="1447800"/>
            <a:ext cx="11734800" cy="5215467"/>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10">
            <a:extLst>
              <a:ext uri="{FF2B5EF4-FFF2-40B4-BE49-F238E27FC236}">
                <a16:creationId xmlns:a16="http://schemas.microsoft.com/office/drawing/2014/main" id="{9AF0A6B4-83F7-479B-B77C-F09086EB8244}"/>
              </a:ext>
            </a:extLst>
          </p:cNvPr>
          <p:cNvSpPr txBox="1">
            <a:spLocks noChangeArrowheads="1"/>
          </p:cNvSpPr>
          <p:nvPr/>
        </p:nvSpPr>
        <p:spPr bwMode="auto">
          <a:xfrm>
            <a:off x="1640306" y="533400"/>
            <a:ext cx="1128161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rgbClr val="800000"/>
                </a:solidFill>
                <a:latin typeface="Times New Roman" panose="02020603050405020304" pitchFamily="18" charset="0"/>
              </a:rPr>
              <a:t>II/ MỘT SỐ BỆNH VỀ HỆ BÀI TIẾT</a:t>
            </a:r>
          </a:p>
        </p:txBody>
      </p:sp>
    </p:spTree>
    <p:extLst>
      <p:ext uri="{BB962C8B-B14F-4D97-AF65-F5344CB8AC3E}">
        <p14:creationId xmlns:p14="http://schemas.microsoft.com/office/powerpoint/2010/main" val="35239950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viêm cầu thận mạn là gì">
            <a:extLst>
              <a:ext uri="{FF2B5EF4-FFF2-40B4-BE49-F238E27FC236}">
                <a16:creationId xmlns:a16="http://schemas.microsoft.com/office/drawing/2014/main" id="{F1CBFB55-07CE-4C8B-B7EE-EF50BB8E62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8457" y="1347788"/>
            <a:ext cx="8489532" cy="5302199"/>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10">
            <a:extLst>
              <a:ext uri="{FF2B5EF4-FFF2-40B4-BE49-F238E27FC236}">
                <a16:creationId xmlns:a16="http://schemas.microsoft.com/office/drawing/2014/main" id="{B04C437A-75DD-4A73-88D5-01431A350877}"/>
              </a:ext>
            </a:extLst>
          </p:cNvPr>
          <p:cNvSpPr txBox="1">
            <a:spLocks noChangeArrowheads="1"/>
          </p:cNvSpPr>
          <p:nvPr/>
        </p:nvSpPr>
        <p:spPr bwMode="auto">
          <a:xfrm>
            <a:off x="1640306" y="533400"/>
            <a:ext cx="1128161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rgbClr val="800000"/>
                </a:solidFill>
                <a:latin typeface="Times New Roman" panose="02020603050405020304" pitchFamily="18" charset="0"/>
              </a:rPr>
              <a:t>II/ MỘT SỐ BỆNH VỀ HỆ BÀI TIẾT</a:t>
            </a:r>
          </a:p>
        </p:txBody>
      </p:sp>
    </p:spTree>
    <p:extLst>
      <p:ext uri="{BB962C8B-B14F-4D97-AF65-F5344CB8AC3E}">
        <p14:creationId xmlns:p14="http://schemas.microsoft.com/office/powerpoint/2010/main" val="40829497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Viêm cầu thận là gì? Nguyên nhân, dấu hiệu và cách chữa hiệu quả">
            <a:extLst>
              <a:ext uri="{FF2B5EF4-FFF2-40B4-BE49-F238E27FC236}">
                <a16:creationId xmlns:a16="http://schemas.microsoft.com/office/drawing/2014/main" id="{2DE352E0-3B25-4496-B79E-A2B54A12CB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0" y="571500"/>
            <a:ext cx="85725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8403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dấu hiệu suy thận">
            <a:extLst>
              <a:ext uri="{FF2B5EF4-FFF2-40B4-BE49-F238E27FC236}">
                <a16:creationId xmlns:a16="http://schemas.microsoft.com/office/drawing/2014/main" id="{CA8E31DE-A7C8-4297-B024-086EF41D395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072" r="16786"/>
          <a:stretch/>
        </p:blipFill>
        <p:spPr bwMode="auto">
          <a:xfrm>
            <a:off x="781050" y="3248025"/>
            <a:ext cx="3581400" cy="30003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37D6819-6BBC-4FF1-B09B-62A861A522F2}"/>
              </a:ext>
            </a:extLst>
          </p:cNvPr>
          <p:cNvSpPr txBox="1"/>
          <p:nvPr/>
        </p:nvSpPr>
        <p:spPr>
          <a:xfrm>
            <a:off x="781050" y="1619250"/>
            <a:ext cx="3486150" cy="1384995"/>
          </a:xfrm>
          <a:prstGeom prst="rect">
            <a:avLst/>
          </a:prstGeom>
          <a:noFill/>
        </p:spPr>
        <p:txBody>
          <a:bodyPr wrap="square" rtlCol="0">
            <a:spAutoFit/>
          </a:bodyPr>
          <a:lstStyle/>
          <a:p>
            <a:pPr algn="ctr"/>
            <a:r>
              <a:rPr lang="vi-VN" sz="2800" b="1" dirty="0"/>
              <a:t>Suy thận </a:t>
            </a:r>
            <a:r>
              <a:rPr lang="vi-VN" sz="2800" dirty="0"/>
              <a:t>là hiện tượng thận bị suy giảm chức năng.</a:t>
            </a:r>
            <a:endParaRPr lang="en-US" sz="2800" dirty="0"/>
          </a:p>
        </p:txBody>
      </p:sp>
      <p:sp>
        <p:nvSpPr>
          <p:cNvPr id="7" name="TextBox 6">
            <a:extLst>
              <a:ext uri="{FF2B5EF4-FFF2-40B4-BE49-F238E27FC236}">
                <a16:creationId xmlns:a16="http://schemas.microsoft.com/office/drawing/2014/main" id="{DEDB1157-0D81-4EDF-BA27-3CA8940AAA3C}"/>
              </a:ext>
            </a:extLst>
          </p:cNvPr>
          <p:cNvSpPr txBox="1"/>
          <p:nvPr/>
        </p:nvSpPr>
        <p:spPr>
          <a:xfrm>
            <a:off x="5257800" y="5048250"/>
            <a:ext cx="6610350" cy="1384995"/>
          </a:xfrm>
          <a:prstGeom prst="rect">
            <a:avLst/>
          </a:prstGeom>
          <a:noFill/>
        </p:spPr>
        <p:txBody>
          <a:bodyPr wrap="square" rtlCol="0">
            <a:spAutoFit/>
          </a:bodyPr>
          <a:lstStyle/>
          <a:p>
            <a:pPr algn="ctr"/>
            <a:r>
              <a:rPr lang="en-US" sz="2800" dirty="0">
                <a:latin typeface="Tahoma" panose="020B0604030504040204" pitchFamily="34" charset="0"/>
                <a:ea typeface="Tahoma" panose="020B0604030504040204" pitchFamily="34" charset="0"/>
                <a:cs typeface="Tahoma" panose="020B0604030504040204" pitchFamily="34" charset="0"/>
              </a:rPr>
              <a:t>Ng</a:t>
            </a:r>
            <a:r>
              <a:rPr lang="vi-VN" sz="2800" dirty="0">
                <a:latin typeface="Tahoma" panose="020B0604030504040204" pitchFamily="34" charset="0"/>
                <a:ea typeface="Tahoma" panose="020B0604030504040204" pitchFamily="34" charset="0"/>
                <a:cs typeface="Tahoma" panose="020B0604030504040204" pitchFamily="34" charset="0"/>
              </a:rPr>
              <a:t>ư</a:t>
            </a:r>
            <a:r>
              <a:rPr lang="en-US" sz="2800" dirty="0" err="1">
                <a:latin typeface="Tahoma" panose="020B0604030504040204" pitchFamily="34" charset="0"/>
                <a:ea typeface="Tahoma" panose="020B0604030504040204" pitchFamily="34" charset="0"/>
                <a:cs typeface="Tahoma" panose="020B0604030504040204" pitchFamily="34" charset="0"/>
              </a:rPr>
              <a:t>ời</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bị</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suy</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thận</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giai</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đoạn</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cuối</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nếu</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muốn</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duy</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trì</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sự</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sống</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sẽ</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cần</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phải</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chạy</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thận</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hoặc</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ghép</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thận</a:t>
            </a:r>
            <a:endParaRPr lang="en-US" sz="2800" dirty="0">
              <a:latin typeface="Tahoma" panose="020B0604030504040204" pitchFamily="34" charset="0"/>
              <a:ea typeface="Tahoma" panose="020B0604030504040204" pitchFamily="34" charset="0"/>
              <a:cs typeface="Tahoma" panose="020B0604030504040204" pitchFamily="34" charset="0"/>
            </a:endParaRPr>
          </a:p>
        </p:txBody>
      </p:sp>
      <p:pic>
        <p:nvPicPr>
          <p:cNvPr id="12" name="Picture 4" descr="Tổng quan về ghép thận | BvNTP">
            <a:extLst>
              <a:ext uri="{FF2B5EF4-FFF2-40B4-BE49-F238E27FC236}">
                <a16:creationId xmlns:a16="http://schemas.microsoft.com/office/drawing/2014/main" id="{65258709-7984-4783-B2A9-6C178871B8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5206" y="1313535"/>
            <a:ext cx="3672944" cy="215856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5E3BBA38-F8B1-4DFD-80E0-A99A82164843}"/>
              </a:ext>
            </a:extLst>
          </p:cNvPr>
          <p:cNvGrpSpPr/>
          <p:nvPr/>
        </p:nvGrpSpPr>
        <p:grpSpPr>
          <a:xfrm>
            <a:off x="4267200" y="2114550"/>
            <a:ext cx="3832756" cy="2811810"/>
            <a:chOff x="4267200" y="2114550"/>
            <a:chExt cx="3832756" cy="2811810"/>
          </a:xfrm>
        </p:grpSpPr>
        <p:pic>
          <p:nvPicPr>
            <p:cNvPr id="11" name="Picture 2" descr="Chạy thận là gì? - Những điều có thể bạn chưa biết">
              <a:extLst>
                <a:ext uri="{FF2B5EF4-FFF2-40B4-BE49-F238E27FC236}">
                  <a16:creationId xmlns:a16="http://schemas.microsoft.com/office/drawing/2014/main" id="{1DA72318-EEFF-4F20-BC1F-FE7669915C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2780416"/>
              <a:ext cx="3832756" cy="214594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02131A5-E1FD-4BD2-B98F-07F229F5DF2A}"/>
                </a:ext>
              </a:extLst>
            </p:cNvPr>
            <p:cNvSpPr txBox="1"/>
            <p:nvPr/>
          </p:nvSpPr>
          <p:spPr>
            <a:xfrm>
              <a:off x="5219700" y="2114550"/>
              <a:ext cx="2286000" cy="523220"/>
            </a:xfrm>
            <a:prstGeom prst="rect">
              <a:avLst/>
            </a:prstGeom>
            <a:noFill/>
          </p:spPr>
          <p:txBody>
            <a:bodyPr wrap="square" rtlCol="0">
              <a:spAutoFit/>
            </a:bodyPr>
            <a:lstStyle/>
            <a:p>
              <a:pPr algn="ctr"/>
              <a:r>
                <a:rPr lang="en-US" sz="2800" b="1" dirty="0">
                  <a:latin typeface="Tahoma" panose="020B0604030504040204" pitchFamily="34" charset="0"/>
                  <a:ea typeface="Tahoma" panose="020B0604030504040204" pitchFamily="34" charset="0"/>
                  <a:cs typeface="Tahoma" panose="020B0604030504040204" pitchFamily="34" charset="0"/>
                </a:rPr>
                <a:t>CHẠY</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a:solidFill>
                    <a:srgbClr val="C00000"/>
                  </a:solidFill>
                  <a:latin typeface="Tahoma" panose="020B0604030504040204" pitchFamily="34" charset="0"/>
                  <a:ea typeface="Tahoma" panose="020B0604030504040204" pitchFamily="34" charset="0"/>
                  <a:cs typeface="Tahoma" panose="020B0604030504040204" pitchFamily="34" charset="0"/>
                </a:rPr>
                <a:t>THẬN</a:t>
              </a:r>
            </a:p>
          </p:txBody>
        </p:sp>
      </p:grpSp>
      <p:pic>
        <p:nvPicPr>
          <p:cNvPr id="3082" name="Picture 10" descr="Hình ảnh Dấu Hỏi PNG, Vector, PSD, và biểu tượng để tải về miễn phí |  pngtree">
            <a:extLst>
              <a:ext uri="{FF2B5EF4-FFF2-40B4-BE49-F238E27FC236}">
                <a16:creationId xmlns:a16="http://schemas.microsoft.com/office/drawing/2014/main" id="{16C67655-A7A9-408A-9DDF-168522FB6E29}"/>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376545" y="3593986"/>
            <a:ext cx="1590436" cy="1590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614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ấu hiệu nhận biết bệnh suy thận">
            <a:extLst>
              <a:ext uri="{FF2B5EF4-FFF2-40B4-BE49-F238E27FC236}">
                <a16:creationId xmlns:a16="http://schemas.microsoft.com/office/drawing/2014/main" id="{105C9721-F8DA-49DE-8625-EF6AA0EE1B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2151" y="1399209"/>
            <a:ext cx="8610476" cy="5230191"/>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10">
            <a:extLst>
              <a:ext uri="{FF2B5EF4-FFF2-40B4-BE49-F238E27FC236}">
                <a16:creationId xmlns:a16="http://schemas.microsoft.com/office/drawing/2014/main" id="{3F4DE692-B715-4124-AF42-3DD75E02C6FB}"/>
              </a:ext>
            </a:extLst>
          </p:cNvPr>
          <p:cNvSpPr txBox="1">
            <a:spLocks noChangeArrowheads="1"/>
          </p:cNvSpPr>
          <p:nvPr/>
        </p:nvSpPr>
        <p:spPr bwMode="auto">
          <a:xfrm>
            <a:off x="1640306" y="533400"/>
            <a:ext cx="1128161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rgbClr val="800000"/>
                </a:solidFill>
                <a:latin typeface="Times New Roman" panose="02020603050405020304" pitchFamily="18" charset="0"/>
              </a:rPr>
              <a:t>II/ MỘT SỐ BỆNH VỀ HỆ BÀI TIẾT</a:t>
            </a:r>
          </a:p>
        </p:txBody>
      </p:sp>
    </p:spTree>
    <p:extLst>
      <p:ext uri="{BB962C8B-B14F-4D97-AF65-F5344CB8AC3E}">
        <p14:creationId xmlns:p14="http://schemas.microsoft.com/office/powerpoint/2010/main" val="34823574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UNG THƯ THẬN VÀ NHỮNG ĐIỀU CẦN BIẾT">
            <a:extLst>
              <a:ext uri="{FF2B5EF4-FFF2-40B4-BE49-F238E27FC236}">
                <a16:creationId xmlns:a16="http://schemas.microsoft.com/office/drawing/2014/main" id="{F51A0246-DE46-4C98-A7EC-545AEC5073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9863" y="1281113"/>
            <a:ext cx="6810204" cy="5329237"/>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10">
            <a:extLst>
              <a:ext uri="{FF2B5EF4-FFF2-40B4-BE49-F238E27FC236}">
                <a16:creationId xmlns:a16="http://schemas.microsoft.com/office/drawing/2014/main" id="{3BA77BCB-15D3-4CBA-A530-DC23DCD05B47}"/>
              </a:ext>
            </a:extLst>
          </p:cNvPr>
          <p:cNvSpPr txBox="1">
            <a:spLocks noChangeArrowheads="1"/>
          </p:cNvSpPr>
          <p:nvPr/>
        </p:nvSpPr>
        <p:spPr bwMode="auto">
          <a:xfrm>
            <a:off x="1640306" y="533400"/>
            <a:ext cx="1128161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rgbClr val="800000"/>
                </a:solidFill>
                <a:latin typeface="Times New Roman" panose="02020603050405020304" pitchFamily="18" charset="0"/>
              </a:rPr>
              <a:t>II/ MỘT SỐ BỆNH VỀ HỆ BÀI TIẾT</a:t>
            </a:r>
          </a:p>
        </p:txBody>
      </p:sp>
      <p:sp>
        <p:nvSpPr>
          <p:cNvPr id="4" name="TextBox 3">
            <a:extLst>
              <a:ext uri="{FF2B5EF4-FFF2-40B4-BE49-F238E27FC236}">
                <a16:creationId xmlns:a16="http://schemas.microsoft.com/office/drawing/2014/main" id="{5B4CD02F-E0B9-41D0-A3F7-F080A6435901}"/>
              </a:ext>
            </a:extLst>
          </p:cNvPr>
          <p:cNvSpPr txBox="1"/>
          <p:nvPr/>
        </p:nvSpPr>
        <p:spPr>
          <a:xfrm>
            <a:off x="6553200" y="6019800"/>
            <a:ext cx="2552700" cy="646331"/>
          </a:xfrm>
          <a:prstGeom prst="rect">
            <a:avLst/>
          </a:prstGeom>
          <a:noFill/>
        </p:spPr>
        <p:txBody>
          <a:bodyPr wrap="square" rtlCol="0">
            <a:spAutoFit/>
          </a:bodyPr>
          <a:lstStyle/>
          <a:p>
            <a:r>
              <a:rPr lang="en-US" sz="3600" b="1" dirty="0">
                <a:latin typeface="Tahoma" panose="020B0604030504040204" pitchFamily="34" charset="0"/>
                <a:ea typeface="Tahoma" panose="020B0604030504040204" pitchFamily="34" charset="0"/>
                <a:cs typeface="Tahoma" panose="020B0604030504040204" pitchFamily="34" charset="0"/>
              </a:rPr>
              <a:t>UNG TH</a:t>
            </a:r>
            <a:r>
              <a:rPr lang="vi-VN" sz="3600" b="1" dirty="0">
                <a:latin typeface="Tahoma" panose="020B0604030504040204" pitchFamily="34" charset="0"/>
                <a:ea typeface="Tahoma" panose="020B0604030504040204" pitchFamily="34" charset="0"/>
                <a:cs typeface="Tahoma" panose="020B0604030504040204" pitchFamily="34" charset="0"/>
              </a:rPr>
              <a:t>Ư</a:t>
            </a:r>
            <a:endParaRPr lang="en-US" sz="36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83073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Nhiễm trùng đường tiết niệu: Nguyên nhân, triệu chứng, điều trị">
            <a:extLst>
              <a:ext uri="{FF2B5EF4-FFF2-40B4-BE49-F238E27FC236}">
                <a16:creationId xmlns:a16="http://schemas.microsoft.com/office/drawing/2014/main" id="{BCCDE30B-B97D-40E7-8FA5-B3D59E2529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0263" y="1290638"/>
            <a:ext cx="8067675" cy="5381625"/>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10">
            <a:extLst>
              <a:ext uri="{FF2B5EF4-FFF2-40B4-BE49-F238E27FC236}">
                <a16:creationId xmlns:a16="http://schemas.microsoft.com/office/drawing/2014/main" id="{0400AE21-B5EE-48BF-A9AD-1BE15A2CB43B}"/>
              </a:ext>
            </a:extLst>
          </p:cNvPr>
          <p:cNvSpPr txBox="1">
            <a:spLocks noChangeArrowheads="1"/>
          </p:cNvSpPr>
          <p:nvPr/>
        </p:nvSpPr>
        <p:spPr bwMode="auto">
          <a:xfrm>
            <a:off x="1640306" y="533400"/>
            <a:ext cx="1128161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rgbClr val="800000"/>
                </a:solidFill>
                <a:latin typeface="Times New Roman" panose="02020603050405020304" pitchFamily="18" charset="0"/>
              </a:rPr>
              <a:t>II/ MỘT SỐ BỆNH VỀ HỆ BÀI TIẾT</a:t>
            </a:r>
          </a:p>
        </p:txBody>
      </p:sp>
    </p:spTree>
    <p:extLst>
      <p:ext uri="{BB962C8B-B14F-4D97-AF65-F5344CB8AC3E}">
        <p14:creationId xmlns:p14="http://schemas.microsoft.com/office/powerpoint/2010/main" val="18575468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Tiểu không kiểm soát (không tự chủ): Nguyên nhân và cách chữa trị">
            <a:extLst>
              <a:ext uri="{FF2B5EF4-FFF2-40B4-BE49-F238E27FC236}">
                <a16:creationId xmlns:a16="http://schemas.microsoft.com/office/drawing/2014/main" id="{445CEE96-751F-4955-A673-AE5819AC61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4918" y="1409700"/>
            <a:ext cx="10265118" cy="523875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10">
            <a:extLst>
              <a:ext uri="{FF2B5EF4-FFF2-40B4-BE49-F238E27FC236}">
                <a16:creationId xmlns:a16="http://schemas.microsoft.com/office/drawing/2014/main" id="{87B6EB6C-FA67-4823-BCAF-A998069E22BC}"/>
              </a:ext>
            </a:extLst>
          </p:cNvPr>
          <p:cNvSpPr txBox="1">
            <a:spLocks noChangeArrowheads="1"/>
          </p:cNvSpPr>
          <p:nvPr/>
        </p:nvSpPr>
        <p:spPr bwMode="auto">
          <a:xfrm>
            <a:off x="1640306" y="533400"/>
            <a:ext cx="1128161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rgbClr val="800000"/>
                </a:solidFill>
                <a:latin typeface="Times New Roman" panose="02020603050405020304" pitchFamily="18" charset="0"/>
              </a:rPr>
              <a:t>II/ MỘT SỐ BỆNH VỀ HỆ BÀI TIẾT</a:t>
            </a:r>
          </a:p>
        </p:txBody>
      </p:sp>
      <p:sp>
        <p:nvSpPr>
          <p:cNvPr id="6" name="TextBox 5">
            <a:extLst>
              <a:ext uri="{FF2B5EF4-FFF2-40B4-BE49-F238E27FC236}">
                <a16:creationId xmlns:a16="http://schemas.microsoft.com/office/drawing/2014/main" id="{18BDB3E7-CD69-4012-954E-F4C7B3A02DF4}"/>
              </a:ext>
            </a:extLst>
          </p:cNvPr>
          <p:cNvSpPr txBox="1"/>
          <p:nvPr/>
        </p:nvSpPr>
        <p:spPr>
          <a:xfrm>
            <a:off x="6057900" y="1619250"/>
            <a:ext cx="5086350" cy="646331"/>
          </a:xfrm>
          <a:prstGeom prst="rect">
            <a:avLst/>
          </a:prstGeom>
          <a:noFill/>
        </p:spPr>
        <p:txBody>
          <a:bodyPr wrap="square" rtlCol="0">
            <a:spAutoFit/>
          </a:bodyPr>
          <a:lstStyle/>
          <a:p>
            <a:r>
              <a:rPr lang="en-US" sz="3600" b="1" dirty="0">
                <a:latin typeface="Tahoma" panose="020B0604030504040204" pitchFamily="34" charset="0"/>
                <a:ea typeface="Tahoma" panose="020B0604030504040204" pitchFamily="34" charset="0"/>
                <a:cs typeface="Tahoma" panose="020B0604030504040204" pitchFamily="34" charset="0"/>
              </a:rPr>
              <a:t>TIỂU KHÔNG TỰ CHỦ</a:t>
            </a:r>
          </a:p>
        </p:txBody>
      </p:sp>
    </p:spTree>
    <p:extLst>
      <p:ext uri="{BB962C8B-B14F-4D97-AF65-F5344CB8AC3E}">
        <p14:creationId xmlns:p14="http://schemas.microsoft.com/office/powerpoint/2010/main" val="35487975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218EAB3C-BEE4-4CD4-9B7B-49DDB6E36633}"/>
              </a:ext>
            </a:extLst>
          </p:cNvPr>
          <p:cNvSpPr>
            <a:spLocks noChangeArrowheads="1"/>
          </p:cNvSpPr>
          <p:nvPr/>
        </p:nvSpPr>
        <p:spPr bwMode="auto">
          <a:xfrm>
            <a:off x="1271336" y="1112785"/>
            <a:ext cx="10387263"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kumimoji="0" lang="en-US" altLang="en-US" sz="24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CH 1:</a:t>
            </a:r>
            <a:r>
              <a:rPr kumimoji="0" lang="en-US" altLang="en-US" sz="24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Nêu</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nguyên</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nhân</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gây</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nên</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các</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bệnh</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liên</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quan</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đến</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hệ</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bài</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tiết</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nước</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tiểu</a:t>
            </a:r>
            <a:endParaRPr lang="en-US" altLang="en-US" sz="2400" dirty="0">
              <a:solidFill>
                <a:srgbClr val="000000"/>
              </a:solidFill>
              <a:latin typeface="Arial" panose="020B0604020202020204" pitchFamily="34" charset="0"/>
              <a:ea typeface="Times New Roman" panose="02020603050405020304" pitchFamily="18" charset="0"/>
            </a:endParaRPr>
          </a:p>
          <a:p>
            <a:pPr lvl="0" defTabSz="914400" eaLnBrk="0" fontAlgn="base" hangingPunct="0">
              <a:spcBef>
                <a:spcPct val="0"/>
              </a:spcBef>
              <a:spcAft>
                <a:spcPct val="0"/>
              </a:spcAft>
            </a:pPr>
            <a:r>
              <a:rPr lang="en-US" altLang="en-US" sz="2400" dirty="0">
                <a:solidFill>
                  <a:srgbClr val="000000"/>
                </a:solidFill>
                <a:latin typeface="Arial" panose="020B0604020202020204" pitchFamily="34" charset="0"/>
              </a:rPr>
              <a:t>………………………………………………………………………………………………………………………………………………...........................................</a:t>
            </a:r>
            <a:endParaRPr kumimoji="0" lang="en-US" altLang="en-US" sz="2400" b="0" i="0" u="none" strike="noStrike" cap="none" normalizeH="0" baseline="0" dirty="0">
              <a:ln>
                <a:noFill/>
              </a:ln>
              <a:solidFill>
                <a:schemeClr val="tx1"/>
              </a:solidFill>
              <a:effectLst/>
              <a:latin typeface="Arial" panose="020B0604020202020204" pitchFamily="34" charset="0"/>
            </a:endParaRPr>
          </a:p>
          <a:p>
            <a:pPr defTabSz="914400" eaLnBrk="0" fontAlgn="base" hangingPunct="0">
              <a:spcBef>
                <a:spcPct val="0"/>
              </a:spcBef>
              <a:spcAft>
                <a:spcPct val="0"/>
              </a:spcAft>
            </a:pPr>
            <a:r>
              <a:rPr kumimoji="0" lang="en-US" altLang="en-US" sz="24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CH 2:</a:t>
            </a:r>
            <a:r>
              <a:rPr kumimoji="0" lang="en-US" altLang="en-US" sz="24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Đề</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xuất</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các</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biện</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pháp</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bảo</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vệ</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hệ</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bài</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tiết</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nước</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tiểu</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theo</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bảng</a:t>
            </a:r>
            <a:r>
              <a:rPr lang="en-US" altLang="en-US" sz="2400" dirty="0">
                <a:solidFill>
                  <a:srgbClr val="000000"/>
                </a:solidFill>
                <a:latin typeface="Arial" panose="020B0604020202020204" pitchFamily="34" charset="0"/>
                <a:ea typeface="Times New Roman" panose="02020603050405020304" pitchFamily="18" charset="0"/>
              </a:rPr>
              <a:t> 35.1 SGK.</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C5F8DB9E-B226-43D5-9726-2B43F6F8BCEF}"/>
              </a:ext>
            </a:extLst>
          </p:cNvPr>
          <p:cNvSpPr/>
          <p:nvPr/>
        </p:nvSpPr>
        <p:spPr>
          <a:xfrm>
            <a:off x="3006056" y="109835"/>
            <a:ext cx="6179898" cy="769441"/>
          </a:xfrm>
          <a:prstGeom prst="rect">
            <a:avLst/>
          </a:prstGeom>
          <a:noFill/>
        </p:spPr>
        <p:txBody>
          <a:bodyPr wrap="none" lIns="91440" tIns="45720" rIns="91440" bIns="45720">
            <a:spAutoFit/>
          </a:bodyPr>
          <a:lstStyle/>
          <a:p>
            <a:pPr algn="ctr"/>
            <a:r>
              <a:rPr lang="en-US" sz="4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PHIẾU HỌC TẬP SỐ 2</a:t>
            </a:r>
          </a:p>
        </p:txBody>
      </p:sp>
      <p:graphicFrame>
        <p:nvGraphicFramePr>
          <p:cNvPr id="11" name="Table 10">
            <a:extLst>
              <a:ext uri="{FF2B5EF4-FFF2-40B4-BE49-F238E27FC236}">
                <a16:creationId xmlns:a16="http://schemas.microsoft.com/office/drawing/2014/main" id="{C7506182-2F5A-42E0-9567-9AEE5839AF0E}"/>
              </a:ext>
            </a:extLst>
          </p:cNvPr>
          <p:cNvGraphicFramePr>
            <a:graphicFrameLocks noGrp="1"/>
          </p:cNvGraphicFramePr>
          <p:nvPr>
            <p:extLst>
              <p:ext uri="{D42A27DB-BD31-4B8C-83A1-F6EECF244321}">
                <p14:modId xmlns:p14="http://schemas.microsoft.com/office/powerpoint/2010/main" val="2562059012"/>
              </p:ext>
            </p:extLst>
          </p:nvPr>
        </p:nvGraphicFramePr>
        <p:xfrm>
          <a:off x="838200" y="3445068"/>
          <a:ext cx="11087100" cy="3371916"/>
        </p:xfrm>
        <a:graphic>
          <a:graphicData uri="http://schemas.openxmlformats.org/drawingml/2006/table">
            <a:tbl>
              <a:tblPr firstRow="1" firstCol="1" bandRow="1">
                <a:tableStyleId>{5C22544A-7EE6-4342-B048-85BDC9FD1C3A}</a:tableStyleId>
              </a:tblPr>
              <a:tblGrid>
                <a:gridCol w="3697739">
                  <a:extLst>
                    <a:ext uri="{9D8B030D-6E8A-4147-A177-3AD203B41FA5}">
                      <a16:colId xmlns:a16="http://schemas.microsoft.com/office/drawing/2014/main" val="1679422800"/>
                    </a:ext>
                  </a:extLst>
                </a:gridCol>
                <a:gridCol w="3695292">
                  <a:extLst>
                    <a:ext uri="{9D8B030D-6E8A-4147-A177-3AD203B41FA5}">
                      <a16:colId xmlns:a16="http://schemas.microsoft.com/office/drawing/2014/main" val="2480952611"/>
                    </a:ext>
                  </a:extLst>
                </a:gridCol>
                <a:gridCol w="3694069">
                  <a:extLst>
                    <a:ext uri="{9D8B030D-6E8A-4147-A177-3AD203B41FA5}">
                      <a16:colId xmlns:a16="http://schemas.microsoft.com/office/drawing/2014/main" val="2934743175"/>
                    </a:ext>
                  </a:extLst>
                </a:gridCol>
              </a:tblGrid>
              <a:tr h="224606">
                <a:tc>
                  <a:txBody>
                    <a:bodyPr/>
                    <a:lstStyle/>
                    <a:p>
                      <a:pPr marL="0" marR="0" algn="ctr">
                        <a:lnSpc>
                          <a:spcPct val="115000"/>
                        </a:lnSpc>
                        <a:spcBef>
                          <a:spcPts val="0"/>
                        </a:spcBef>
                        <a:spcAft>
                          <a:spcPts val="0"/>
                        </a:spcAft>
                      </a:pPr>
                      <a:r>
                        <a:rPr lang="en-US" sz="1800">
                          <a:effectLst/>
                        </a:rPr>
                        <a:t>Thói quen</a:t>
                      </a:r>
                      <a:endParaRPr lang="en-US" sz="18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800">
                          <a:effectLst/>
                        </a:rPr>
                        <a:t>Nguy cơ xảy ra</a:t>
                      </a:r>
                      <a:endParaRPr lang="en-US" sz="18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800">
                          <a:effectLst/>
                        </a:rPr>
                        <a:t>Đề xuất biện pháp</a:t>
                      </a:r>
                      <a:endParaRPr lang="en-US" sz="18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743250938"/>
                  </a:ext>
                </a:extLst>
              </a:tr>
              <a:tr h="465025">
                <a:tc>
                  <a:txBody>
                    <a:bodyPr/>
                    <a:lstStyle/>
                    <a:p>
                      <a:pPr marL="0" marR="0" algn="just">
                        <a:lnSpc>
                          <a:spcPct val="115000"/>
                        </a:lnSpc>
                        <a:spcBef>
                          <a:spcPts val="0"/>
                        </a:spcBef>
                        <a:spcAft>
                          <a:spcPts val="0"/>
                        </a:spcAft>
                      </a:pPr>
                      <a:r>
                        <a:rPr lang="en-US" sz="1800" dirty="0">
                          <a:effectLst/>
                        </a:rPr>
                        <a:t>1/ </a:t>
                      </a:r>
                      <a:r>
                        <a:rPr lang="en-US" sz="1800" dirty="0" err="1">
                          <a:effectLst/>
                        </a:rPr>
                        <a:t>Ăn</a:t>
                      </a:r>
                      <a:r>
                        <a:rPr lang="en-US" sz="1800" dirty="0">
                          <a:effectLst/>
                        </a:rPr>
                        <a:t> </a:t>
                      </a:r>
                      <a:r>
                        <a:rPr lang="en-US" sz="1800" dirty="0" err="1">
                          <a:effectLst/>
                        </a:rPr>
                        <a:t>quá</a:t>
                      </a:r>
                      <a:r>
                        <a:rPr lang="en-US" sz="1800" dirty="0">
                          <a:effectLst/>
                        </a:rPr>
                        <a:t> </a:t>
                      </a:r>
                      <a:r>
                        <a:rPr lang="en-US" sz="1800" dirty="0" err="1">
                          <a:effectLst/>
                        </a:rPr>
                        <a:t>mặn</a:t>
                      </a:r>
                      <a:r>
                        <a:rPr lang="en-US" sz="1800" dirty="0">
                          <a:effectLst/>
                        </a:rPr>
                        <a:t>, </a:t>
                      </a:r>
                      <a:r>
                        <a:rPr lang="en-US" sz="1800" dirty="0" err="1">
                          <a:effectLst/>
                        </a:rPr>
                        <a:t>quá</a:t>
                      </a:r>
                      <a:r>
                        <a:rPr lang="en-US" sz="1800" dirty="0">
                          <a:effectLst/>
                        </a:rPr>
                        <a:t> </a:t>
                      </a:r>
                      <a:r>
                        <a:rPr lang="en-US" sz="1800" dirty="0" err="1">
                          <a:effectLst/>
                        </a:rPr>
                        <a:t>chua</a:t>
                      </a:r>
                      <a:r>
                        <a:rPr lang="en-US" sz="1800" dirty="0">
                          <a:effectLst/>
                        </a:rPr>
                        <a:t>, </a:t>
                      </a:r>
                      <a:r>
                        <a:rPr lang="en-US" sz="1800" dirty="0" err="1">
                          <a:effectLst/>
                        </a:rPr>
                        <a:t>nhiều</a:t>
                      </a:r>
                      <a:r>
                        <a:rPr lang="en-US" sz="1800" dirty="0">
                          <a:effectLst/>
                        </a:rPr>
                        <a:t> </a:t>
                      </a:r>
                      <a:r>
                        <a:rPr lang="en-US" sz="1800" dirty="0" err="1">
                          <a:effectLst/>
                        </a:rPr>
                        <a:t>đường</a:t>
                      </a:r>
                      <a:r>
                        <a:rPr lang="en-US" sz="1800" dirty="0">
                          <a:effectLst/>
                        </a:rPr>
                        <a:t>.</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vi-VN" sz="1800" dirty="0">
                          <a:effectLst/>
                        </a:rPr>
                        <a:t>Hệ bài tiết làm việc qúa tải</a:t>
                      </a:r>
                      <a:r>
                        <a:rPr lang="en-US" sz="1800" dirty="0">
                          <a:effectLst/>
                        </a:rPr>
                        <a:t>.</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800">
                          <a:effectLst/>
                        </a:rPr>
                        <a:t> </a:t>
                      </a:r>
                      <a:endParaRPr lang="en-US" sz="18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104617933"/>
                  </a:ext>
                </a:extLst>
              </a:tr>
              <a:tr h="460603">
                <a:tc>
                  <a:txBody>
                    <a:bodyPr/>
                    <a:lstStyle/>
                    <a:p>
                      <a:pPr marL="0" marR="0" algn="just">
                        <a:lnSpc>
                          <a:spcPct val="115000"/>
                        </a:lnSpc>
                        <a:spcBef>
                          <a:spcPts val="0"/>
                        </a:spcBef>
                        <a:spcAft>
                          <a:spcPts val="0"/>
                        </a:spcAft>
                      </a:pPr>
                      <a:r>
                        <a:rPr lang="en-US" sz="1800" dirty="0">
                          <a:effectLst/>
                        </a:rPr>
                        <a:t>2/ </a:t>
                      </a:r>
                      <a:r>
                        <a:rPr lang="en-US" sz="1800" dirty="0" err="1">
                          <a:effectLst/>
                        </a:rPr>
                        <a:t>Không</a:t>
                      </a:r>
                      <a:r>
                        <a:rPr lang="en-US" sz="1800" dirty="0">
                          <a:effectLst/>
                        </a:rPr>
                        <a:t> </a:t>
                      </a:r>
                      <a:r>
                        <a:rPr lang="en-US" sz="1800" dirty="0" err="1">
                          <a:effectLst/>
                        </a:rPr>
                        <a:t>uống</a:t>
                      </a:r>
                      <a:r>
                        <a:rPr lang="en-US" sz="1800" dirty="0">
                          <a:effectLst/>
                        </a:rPr>
                        <a:t> </a:t>
                      </a:r>
                      <a:r>
                        <a:rPr lang="en-US" sz="1800" dirty="0" err="1">
                          <a:effectLst/>
                        </a:rPr>
                        <a:t>đủ</a:t>
                      </a:r>
                      <a:r>
                        <a:rPr lang="en-US" sz="1800" dirty="0">
                          <a:effectLst/>
                        </a:rPr>
                        <a:t> </a:t>
                      </a:r>
                      <a:r>
                        <a:rPr lang="en-US" sz="1800" dirty="0" err="1">
                          <a:effectLst/>
                        </a:rPr>
                        <a:t>nước</a:t>
                      </a:r>
                      <a:r>
                        <a:rPr lang="en-US" sz="1800" dirty="0">
                          <a:effectLst/>
                        </a:rPr>
                        <a:t>.</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vi-VN" sz="1800" dirty="0">
                          <a:effectLst/>
                        </a:rPr>
                        <a:t>Giảm khả năng tiết nước tiểu</a:t>
                      </a:r>
                      <a:r>
                        <a:rPr lang="en-US" sz="1800" dirty="0">
                          <a:effectLst/>
                        </a:rPr>
                        <a:t>.</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800">
                          <a:effectLst/>
                        </a:rPr>
                        <a:t> </a:t>
                      </a:r>
                      <a:endParaRPr lang="en-US" sz="18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355373151"/>
                  </a:ext>
                </a:extLst>
              </a:tr>
              <a:tr h="701022">
                <a:tc>
                  <a:txBody>
                    <a:bodyPr/>
                    <a:lstStyle/>
                    <a:p>
                      <a:pPr marL="0" marR="0" algn="just">
                        <a:lnSpc>
                          <a:spcPct val="115000"/>
                        </a:lnSpc>
                        <a:spcBef>
                          <a:spcPts val="0"/>
                        </a:spcBef>
                        <a:spcAft>
                          <a:spcPts val="0"/>
                        </a:spcAft>
                      </a:pPr>
                      <a:r>
                        <a:rPr lang="en-US" sz="1800" dirty="0">
                          <a:effectLst/>
                        </a:rPr>
                        <a:t>3/ </a:t>
                      </a:r>
                      <a:r>
                        <a:rPr lang="en-US" sz="1800" dirty="0" err="1">
                          <a:effectLst/>
                        </a:rPr>
                        <a:t>Nhịn</a:t>
                      </a:r>
                      <a:r>
                        <a:rPr lang="en-US" sz="1800" dirty="0">
                          <a:effectLst/>
                        </a:rPr>
                        <a:t> </a:t>
                      </a:r>
                      <a:r>
                        <a:rPr lang="en-US" sz="1800" dirty="0" err="1">
                          <a:effectLst/>
                        </a:rPr>
                        <a:t>đi</a:t>
                      </a:r>
                      <a:r>
                        <a:rPr lang="en-US" sz="1800" dirty="0">
                          <a:effectLst/>
                        </a:rPr>
                        <a:t> </a:t>
                      </a:r>
                      <a:r>
                        <a:rPr lang="en-US" sz="1800" dirty="0" err="1">
                          <a:effectLst/>
                        </a:rPr>
                        <a:t>tiểu</a:t>
                      </a:r>
                      <a:r>
                        <a:rPr lang="en-US" sz="1800" dirty="0">
                          <a:effectLst/>
                        </a:rPr>
                        <a:t> </a:t>
                      </a:r>
                      <a:r>
                        <a:rPr lang="en-US" sz="1800" dirty="0" err="1">
                          <a:effectLst/>
                        </a:rPr>
                        <a:t>khi</a:t>
                      </a:r>
                      <a:r>
                        <a:rPr lang="en-US" sz="1800" dirty="0">
                          <a:effectLst/>
                        </a:rPr>
                        <a:t> </a:t>
                      </a:r>
                      <a:r>
                        <a:rPr lang="en-US" sz="1800" dirty="0" err="1">
                          <a:effectLst/>
                        </a:rPr>
                        <a:t>buồn</a:t>
                      </a:r>
                      <a:r>
                        <a:rPr lang="en-US" sz="1800" dirty="0">
                          <a:effectLst/>
                        </a:rPr>
                        <a:t> </a:t>
                      </a:r>
                      <a:r>
                        <a:rPr lang="en-US" sz="1800" dirty="0" err="1">
                          <a:effectLst/>
                        </a:rPr>
                        <a:t>tiểu</a:t>
                      </a:r>
                      <a:r>
                        <a:rPr lang="en-US" sz="1800" dirty="0">
                          <a:effectLst/>
                        </a:rPr>
                        <a:t>.</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vi-VN" sz="1800" dirty="0">
                          <a:effectLst/>
                        </a:rPr>
                        <a:t>Tăng nguy cơ lắng sỏi trong hệ bài tiết nước tiểu</a:t>
                      </a:r>
                      <a:r>
                        <a:rPr lang="en-US" sz="1800" dirty="0">
                          <a:effectLst/>
                        </a:rPr>
                        <a:t>.</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800">
                          <a:effectLst/>
                        </a:rPr>
                        <a:t> </a:t>
                      </a:r>
                      <a:endParaRPr lang="en-US" sz="18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795131831"/>
                  </a:ext>
                </a:extLst>
              </a:tr>
              <a:tr h="701022">
                <a:tc>
                  <a:txBody>
                    <a:bodyPr/>
                    <a:lstStyle/>
                    <a:p>
                      <a:pPr marL="0" marR="0" algn="just">
                        <a:lnSpc>
                          <a:spcPct val="115000"/>
                        </a:lnSpc>
                        <a:spcBef>
                          <a:spcPts val="0"/>
                        </a:spcBef>
                        <a:spcAft>
                          <a:spcPts val="0"/>
                        </a:spcAft>
                      </a:pPr>
                      <a:r>
                        <a:rPr lang="en-US" sz="1800" dirty="0">
                          <a:effectLst/>
                        </a:rPr>
                        <a:t>4/ </a:t>
                      </a:r>
                      <a:r>
                        <a:rPr lang="en-US" sz="1800" dirty="0" err="1">
                          <a:effectLst/>
                        </a:rPr>
                        <a:t>Không</a:t>
                      </a:r>
                      <a:r>
                        <a:rPr lang="en-US" sz="1800" dirty="0">
                          <a:effectLst/>
                        </a:rPr>
                        <a:t> </a:t>
                      </a:r>
                      <a:r>
                        <a:rPr lang="en-US" sz="1800" dirty="0" err="1">
                          <a:effectLst/>
                        </a:rPr>
                        <a:t>giữ</a:t>
                      </a:r>
                      <a:r>
                        <a:rPr lang="en-US" sz="1800" dirty="0">
                          <a:effectLst/>
                        </a:rPr>
                        <a:t> </a:t>
                      </a:r>
                      <a:r>
                        <a:rPr lang="en-US" sz="1800" dirty="0" err="1">
                          <a:effectLst/>
                        </a:rPr>
                        <a:t>vệ</a:t>
                      </a:r>
                      <a:r>
                        <a:rPr lang="en-US" sz="1800" dirty="0">
                          <a:effectLst/>
                        </a:rPr>
                        <a:t> </a:t>
                      </a:r>
                      <a:r>
                        <a:rPr lang="en-US" sz="1800" dirty="0" err="1">
                          <a:effectLst/>
                        </a:rPr>
                        <a:t>sinh</a:t>
                      </a:r>
                      <a:r>
                        <a:rPr lang="en-US" sz="1800" dirty="0">
                          <a:effectLst/>
                        </a:rPr>
                        <a:t> </a:t>
                      </a:r>
                      <a:r>
                        <a:rPr lang="en-US" sz="1800" dirty="0" err="1">
                          <a:effectLst/>
                        </a:rPr>
                        <a:t>hệ</a:t>
                      </a:r>
                      <a:r>
                        <a:rPr lang="en-US" sz="1800" dirty="0">
                          <a:effectLst/>
                        </a:rPr>
                        <a:t> </a:t>
                      </a:r>
                      <a:r>
                        <a:rPr lang="en-US" sz="1800" dirty="0" err="1">
                          <a:effectLst/>
                        </a:rPr>
                        <a:t>bài</a:t>
                      </a:r>
                      <a:r>
                        <a:rPr lang="en-US" sz="1800" dirty="0">
                          <a:effectLst/>
                        </a:rPr>
                        <a:t> </a:t>
                      </a:r>
                      <a:r>
                        <a:rPr lang="en-US" sz="1800" dirty="0" err="1">
                          <a:effectLst/>
                        </a:rPr>
                        <a:t>tiết</a:t>
                      </a:r>
                      <a:r>
                        <a:rPr lang="en-US" sz="1800" dirty="0">
                          <a:effectLst/>
                        </a:rPr>
                        <a:t> </a:t>
                      </a:r>
                      <a:r>
                        <a:rPr lang="en-US" sz="1800" dirty="0" err="1">
                          <a:effectLst/>
                        </a:rPr>
                        <a:t>nước</a:t>
                      </a:r>
                      <a:r>
                        <a:rPr lang="en-US" sz="1800" dirty="0">
                          <a:effectLst/>
                        </a:rPr>
                        <a:t> </a:t>
                      </a:r>
                      <a:r>
                        <a:rPr lang="en-US" sz="1800" dirty="0" err="1">
                          <a:effectLst/>
                        </a:rPr>
                        <a:t>tiểu</a:t>
                      </a:r>
                      <a:r>
                        <a:rPr lang="en-US" sz="1800" dirty="0">
                          <a:effectLst/>
                        </a:rPr>
                        <a:t>.</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vi-VN" sz="1800" dirty="0">
                          <a:effectLst/>
                        </a:rPr>
                        <a:t>Tăng nguy cơ viêm nhiễm hệ bài tiết nước tiểu</a:t>
                      </a:r>
                      <a:r>
                        <a:rPr lang="en-US" sz="1800" dirty="0">
                          <a:effectLst/>
                        </a:rPr>
                        <a:t>.</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800">
                          <a:effectLst/>
                        </a:rPr>
                        <a:t> </a:t>
                      </a:r>
                      <a:endParaRPr lang="en-US" sz="18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614525772"/>
                  </a:ext>
                </a:extLst>
              </a:tr>
              <a:tr h="460603">
                <a:tc>
                  <a:txBody>
                    <a:bodyPr/>
                    <a:lstStyle/>
                    <a:p>
                      <a:pPr marL="0" marR="0" algn="just">
                        <a:lnSpc>
                          <a:spcPct val="115000"/>
                        </a:lnSpc>
                        <a:spcBef>
                          <a:spcPts val="0"/>
                        </a:spcBef>
                        <a:spcAft>
                          <a:spcPts val="0"/>
                        </a:spcAft>
                      </a:pPr>
                      <a:r>
                        <a:rPr lang="en-US" sz="1800" dirty="0">
                          <a:effectLst/>
                        </a:rPr>
                        <a:t>5/ </a:t>
                      </a:r>
                      <a:r>
                        <a:rPr lang="en-US" sz="1800" dirty="0" err="1">
                          <a:effectLst/>
                        </a:rPr>
                        <a:t>Ăn</a:t>
                      </a:r>
                      <a:r>
                        <a:rPr lang="en-US" sz="1800" dirty="0">
                          <a:effectLst/>
                        </a:rPr>
                        <a:t> </a:t>
                      </a:r>
                      <a:r>
                        <a:rPr lang="en-US" sz="1800" dirty="0" err="1">
                          <a:effectLst/>
                        </a:rPr>
                        <a:t>thức</a:t>
                      </a:r>
                      <a:r>
                        <a:rPr lang="en-US" sz="1800" dirty="0">
                          <a:effectLst/>
                        </a:rPr>
                        <a:t> </a:t>
                      </a:r>
                      <a:r>
                        <a:rPr lang="en-US" sz="1800" dirty="0" err="1">
                          <a:effectLst/>
                        </a:rPr>
                        <a:t>ăn</a:t>
                      </a:r>
                      <a:r>
                        <a:rPr lang="en-US" sz="1800" dirty="0">
                          <a:effectLst/>
                        </a:rPr>
                        <a:t> </a:t>
                      </a:r>
                      <a:r>
                        <a:rPr lang="en-US" sz="1800" dirty="0" err="1">
                          <a:effectLst/>
                        </a:rPr>
                        <a:t>ôi</a:t>
                      </a:r>
                      <a:r>
                        <a:rPr lang="en-US" sz="1800" dirty="0">
                          <a:effectLst/>
                        </a:rPr>
                        <a:t> </a:t>
                      </a:r>
                      <a:r>
                        <a:rPr lang="en-US" sz="1800" dirty="0" err="1">
                          <a:effectLst/>
                        </a:rPr>
                        <a:t>thiu</a:t>
                      </a:r>
                      <a:r>
                        <a:rPr lang="en-US" sz="1800" dirty="0">
                          <a:effectLst/>
                        </a:rPr>
                        <a:t>.</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vi-VN" sz="1800" dirty="0">
                          <a:effectLst/>
                        </a:rPr>
                        <a:t>Gây độc hại cho hệ bài tiết nước tiểu</a:t>
                      </a:r>
                      <a:r>
                        <a:rPr lang="en-US" sz="1800" dirty="0">
                          <a:effectLst/>
                        </a:rPr>
                        <a:t>.</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800" dirty="0">
                          <a:effectLst/>
                        </a:rPr>
                        <a:t> </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640033457"/>
                  </a:ext>
                </a:extLst>
              </a:tr>
            </a:tbl>
          </a:graphicData>
        </a:graphic>
      </p:graphicFrame>
      <p:sp>
        <p:nvSpPr>
          <p:cNvPr id="14" name="TextBox 13">
            <a:extLst>
              <a:ext uri="{FF2B5EF4-FFF2-40B4-BE49-F238E27FC236}">
                <a16:creationId xmlns:a16="http://schemas.microsoft.com/office/drawing/2014/main" id="{964B8411-DAEC-4C9A-B7D3-34607A12074A}"/>
              </a:ext>
            </a:extLst>
          </p:cNvPr>
          <p:cNvSpPr txBox="1"/>
          <p:nvPr/>
        </p:nvSpPr>
        <p:spPr>
          <a:xfrm>
            <a:off x="1790699" y="1771650"/>
            <a:ext cx="9867900" cy="830997"/>
          </a:xfrm>
          <a:prstGeom prst="rect">
            <a:avLst/>
          </a:prstGeom>
          <a:noFill/>
        </p:spPr>
        <p:txBody>
          <a:bodyPr wrap="square" rtlCol="0">
            <a:spAutoFit/>
          </a:bodyPr>
          <a:lstStyle/>
          <a:p>
            <a:r>
              <a:rPr lang="vi-VN" sz="2400" dirty="0">
                <a:solidFill>
                  <a:srgbClr val="6600FF"/>
                </a:solidFill>
              </a:rPr>
              <a:t>Do thói quen ăn uống, sinh hoạt; do nhịn tiểu thường xuyên; do nhiễm khuẩn.</a:t>
            </a:r>
            <a:endParaRPr lang="en-US" sz="2400" dirty="0">
              <a:solidFill>
                <a:srgbClr val="6600FF"/>
              </a:solidFill>
            </a:endParaRPr>
          </a:p>
        </p:txBody>
      </p:sp>
      <p:sp>
        <p:nvSpPr>
          <p:cNvPr id="15" name="TextBox 14">
            <a:extLst>
              <a:ext uri="{FF2B5EF4-FFF2-40B4-BE49-F238E27FC236}">
                <a16:creationId xmlns:a16="http://schemas.microsoft.com/office/drawing/2014/main" id="{A3C5D4AE-7210-445B-AC68-48988BF3C499}"/>
              </a:ext>
            </a:extLst>
          </p:cNvPr>
          <p:cNvSpPr txBox="1"/>
          <p:nvPr/>
        </p:nvSpPr>
        <p:spPr>
          <a:xfrm>
            <a:off x="8286750" y="3752850"/>
            <a:ext cx="3543298" cy="646331"/>
          </a:xfrm>
          <a:prstGeom prst="rect">
            <a:avLst/>
          </a:prstGeom>
          <a:noFill/>
        </p:spPr>
        <p:txBody>
          <a:bodyPr wrap="square" rtlCol="0">
            <a:spAutoFit/>
          </a:bodyPr>
          <a:lstStyle/>
          <a:p>
            <a:r>
              <a:rPr lang="vi-VN" dirty="0">
                <a:solidFill>
                  <a:srgbClr val="6600FF"/>
                </a:solidFill>
              </a:rPr>
              <a:t>Hạn chế ăn muối, ăn quá chua, ăn quá nhiều đường</a:t>
            </a:r>
            <a:r>
              <a:rPr lang="en-US" dirty="0">
                <a:solidFill>
                  <a:srgbClr val="6600FF"/>
                </a:solidFill>
              </a:rPr>
              <a:t>.</a:t>
            </a:r>
          </a:p>
        </p:txBody>
      </p:sp>
      <p:sp>
        <p:nvSpPr>
          <p:cNvPr id="16" name="TextBox 15">
            <a:extLst>
              <a:ext uri="{FF2B5EF4-FFF2-40B4-BE49-F238E27FC236}">
                <a16:creationId xmlns:a16="http://schemas.microsoft.com/office/drawing/2014/main" id="{5560EDF8-5DE9-454C-91F7-24D7D715E98E}"/>
              </a:ext>
            </a:extLst>
          </p:cNvPr>
          <p:cNvSpPr txBox="1"/>
          <p:nvPr/>
        </p:nvSpPr>
        <p:spPr>
          <a:xfrm>
            <a:off x="8286750" y="4324350"/>
            <a:ext cx="3543298" cy="369332"/>
          </a:xfrm>
          <a:prstGeom prst="rect">
            <a:avLst/>
          </a:prstGeom>
          <a:noFill/>
        </p:spPr>
        <p:txBody>
          <a:bodyPr wrap="square" rtlCol="0">
            <a:spAutoFit/>
          </a:bodyPr>
          <a:lstStyle/>
          <a:p>
            <a:r>
              <a:rPr lang="en-US" dirty="0" err="1">
                <a:solidFill>
                  <a:srgbClr val="6600FF"/>
                </a:solidFill>
                <a:latin typeface="Tahoma" panose="020B0604030504040204" pitchFamily="34" charset="0"/>
                <a:ea typeface="Tahoma" panose="020B0604030504040204" pitchFamily="34" charset="0"/>
                <a:cs typeface="Tahoma" panose="020B0604030504040204" pitchFamily="34" charset="0"/>
              </a:rPr>
              <a:t>Uống</a:t>
            </a:r>
            <a:r>
              <a:rPr lang="en-US"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6600FF"/>
                </a:solidFill>
                <a:latin typeface="Tahoma" panose="020B0604030504040204" pitchFamily="34" charset="0"/>
                <a:ea typeface="Tahoma" panose="020B0604030504040204" pitchFamily="34" charset="0"/>
                <a:cs typeface="Tahoma" panose="020B0604030504040204" pitchFamily="34" charset="0"/>
              </a:rPr>
              <a:t>đủ</a:t>
            </a:r>
            <a:r>
              <a:rPr lang="en-US"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6600FF"/>
                </a:solidFill>
                <a:latin typeface="Tahoma" panose="020B0604030504040204" pitchFamily="34" charset="0"/>
                <a:ea typeface="Tahoma" panose="020B0604030504040204" pitchFamily="34" charset="0"/>
                <a:cs typeface="Tahoma" panose="020B0604030504040204" pitchFamily="34" charset="0"/>
              </a:rPr>
              <a:t>nước</a:t>
            </a:r>
            <a:r>
              <a:rPr lang="en-US"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6600FF"/>
                </a:solidFill>
                <a:latin typeface="Tahoma" panose="020B0604030504040204" pitchFamily="34" charset="0"/>
                <a:ea typeface="Tahoma" panose="020B0604030504040204" pitchFamily="34" charset="0"/>
                <a:cs typeface="Tahoma" panose="020B0604030504040204" pitchFamily="34" charset="0"/>
              </a:rPr>
              <a:t>hàng</a:t>
            </a:r>
            <a:r>
              <a:rPr lang="en-US"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6600FF"/>
                </a:solidFill>
                <a:latin typeface="Tahoma" panose="020B0604030504040204" pitchFamily="34" charset="0"/>
                <a:ea typeface="Tahoma" panose="020B0604030504040204" pitchFamily="34" charset="0"/>
                <a:cs typeface="Tahoma" panose="020B0604030504040204" pitchFamily="34" charset="0"/>
              </a:rPr>
              <a:t>ngày</a:t>
            </a:r>
            <a:r>
              <a:rPr lang="en-US" dirty="0">
                <a:solidFill>
                  <a:srgbClr val="6600FF"/>
                </a:solidFill>
                <a:latin typeface="Tahoma" panose="020B0604030504040204" pitchFamily="34" charset="0"/>
                <a:ea typeface="Tahoma" panose="020B0604030504040204" pitchFamily="34" charset="0"/>
                <a:cs typeface="Tahoma" panose="020B0604030504040204" pitchFamily="34" charset="0"/>
              </a:rPr>
              <a:t>.</a:t>
            </a:r>
          </a:p>
        </p:txBody>
      </p:sp>
      <p:sp>
        <p:nvSpPr>
          <p:cNvPr id="17" name="TextBox 16">
            <a:extLst>
              <a:ext uri="{FF2B5EF4-FFF2-40B4-BE49-F238E27FC236}">
                <a16:creationId xmlns:a16="http://schemas.microsoft.com/office/drawing/2014/main" id="{5D55A2B2-37E6-4F16-AF9C-B600BD66B0AC}"/>
              </a:ext>
            </a:extLst>
          </p:cNvPr>
          <p:cNvSpPr txBox="1"/>
          <p:nvPr/>
        </p:nvSpPr>
        <p:spPr>
          <a:xfrm>
            <a:off x="8267700" y="4838700"/>
            <a:ext cx="3543298" cy="646331"/>
          </a:xfrm>
          <a:prstGeom prst="rect">
            <a:avLst/>
          </a:prstGeom>
          <a:noFill/>
        </p:spPr>
        <p:txBody>
          <a:bodyPr wrap="square" rtlCol="0">
            <a:spAutoFit/>
          </a:bodyPr>
          <a:lstStyle/>
          <a:p>
            <a:r>
              <a:rPr lang="vi-VN" dirty="0">
                <a:solidFill>
                  <a:srgbClr val="6600FF"/>
                </a:solidFill>
                <a:latin typeface="+mj-lt"/>
              </a:rPr>
              <a:t>Không nhị tiểu khi có nhu cầu đi tiểu</a:t>
            </a:r>
            <a:r>
              <a:rPr lang="en-US" dirty="0">
                <a:solidFill>
                  <a:srgbClr val="6600FF"/>
                </a:solidFill>
                <a:latin typeface="+mj-lt"/>
              </a:rPr>
              <a:t>.</a:t>
            </a:r>
          </a:p>
        </p:txBody>
      </p:sp>
      <p:sp>
        <p:nvSpPr>
          <p:cNvPr id="18" name="TextBox 17">
            <a:extLst>
              <a:ext uri="{FF2B5EF4-FFF2-40B4-BE49-F238E27FC236}">
                <a16:creationId xmlns:a16="http://schemas.microsoft.com/office/drawing/2014/main" id="{25400FE2-0CF5-41DE-850C-30C903F6AC26}"/>
              </a:ext>
            </a:extLst>
          </p:cNvPr>
          <p:cNvSpPr txBox="1"/>
          <p:nvPr/>
        </p:nvSpPr>
        <p:spPr>
          <a:xfrm>
            <a:off x="8267700" y="5524500"/>
            <a:ext cx="3543298" cy="369332"/>
          </a:xfrm>
          <a:prstGeom prst="rect">
            <a:avLst/>
          </a:prstGeom>
          <a:noFill/>
        </p:spPr>
        <p:txBody>
          <a:bodyPr wrap="square" rtlCol="0">
            <a:spAutoFit/>
          </a:bodyPr>
          <a:lstStyle/>
          <a:p>
            <a:r>
              <a:rPr lang="en-US" dirty="0" err="1">
                <a:solidFill>
                  <a:srgbClr val="6600FF"/>
                </a:solidFill>
                <a:latin typeface="Tahoma" panose="020B0604030504040204" pitchFamily="34" charset="0"/>
                <a:ea typeface="Tahoma" panose="020B0604030504040204" pitchFamily="34" charset="0"/>
                <a:cs typeface="Tahoma" panose="020B0604030504040204" pitchFamily="34" charset="0"/>
              </a:rPr>
              <a:t>Vệ</a:t>
            </a:r>
            <a:r>
              <a:rPr lang="en-US"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6600FF"/>
                </a:solidFill>
                <a:latin typeface="Tahoma" panose="020B0604030504040204" pitchFamily="34" charset="0"/>
                <a:ea typeface="Tahoma" panose="020B0604030504040204" pitchFamily="34" charset="0"/>
                <a:cs typeface="Tahoma" panose="020B0604030504040204" pitchFamily="34" charset="0"/>
              </a:rPr>
              <a:t>sinh</a:t>
            </a:r>
            <a:r>
              <a:rPr lang="en-US"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6600FF"/>
                </a:solidFill>
                <a:latin typeface="Tahoma" panose="020B0604030504040204" pitchFamily="34" charset="0"/>
                <a:ea typeface="Tahoma" panose="020B0604030504040204" pitchFamily="34" charset="0"/>
                <a:cs typeface="Tahoma" panose="020B0604030504040204" pitchFamily="34" charset="0"/>
              </a:rPr>
              <a:t>cơ</a:t>
            </a:r>
            <a:r>
              <a:rPr lang="en-US"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6600FF"/>
                </a:solidFill>
                <a:latin typeface="Tahoma" panose="020B0604030504040204" pitchFamily="34" charset="0"/>
                <a:ea typeface="Tahoma" panose="020B0604030504040204" pitchFamily="34" charset="0"/>
                <a:cs typeface="Tahoma" panose="020B0604030504040204" pitchFamily="34" charset="0"/>
              </a:rPr>
              <a:t>thể</a:t>
            </a:r>
            <a:r>
              <a:rPr lang="en-US"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6600FF"/>
                </a:solidFill>
                <a:latin typeface="Tahoma" panose="020B0604030504040204" pitchFamily="34" charset="0"/>
                <a:ea typeface="Tahoma" panose="020B0604030504040204" pitchFamily="34" charset="0"/>
                <a:cs typeface="Tahoma" panose="020B0604030504040204" pitchFamily="34" charset="0"/>
              </a:rPr>
              <a:t>hàng</a:t>
            </a:r>
            <a:r>
              <a:rPr lang="en-US"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6600FF"/>
                </a:solidFill>
                <a:latin typeface="Tahoma" panose="020B0604030504040204" pitchFamily="34" charset="0"/>
                <a:ea typeface="Tahoma" panose="020B0604030504040204" pitchFamily="34" charset="0"/>
                <a:cs typeface="Tahoma" panose="020B0604030504040204" pitchFamily="34" charset="0"/>
              </a:rPr>
              <a:t>ngày</a:t>
            </a:r>
            <a:r>
              <a:rPr lang="en-US" dirty="0">
                <a:solidFill>
                  <a:srgbClr val="6600FF"/>
                </a:solidFill>
                <a:latin typeface="Tahoma" panose="020B0604030504040204" pitchFamily="34" charset="0"/>
                <a:ea typeface="Tahoma" panose="020B0604030504040204" pitchFamily="34" charset="0"/>
                <a:cs typeface="Tahoma" panose="020B0604030504040204" pitchFamily="34" charset="0"/>
              </a:rPr>
              <a:t>.</a:t>
            </a:r>
          </a:p>
        </p:txBody>
      </p:sp>
      <p:sp>
        <p:nvSpPr>
          <p:cNvPr id="19" name="TextBox 18">
            <a:extLst>
              <a:ext uri="{FF2B5EF4-FFF2-40B4-BE49-F238E27FC236}">
                <a16:creationId xmlns:a16="http://schemas.microsoft.com/office/drawing/2014/main" id="{D3DA6F81-5EE8-4321-97D1-44DD0483A673}"/>
              </a:ext>
            </a:extLst>
          </p:cNvPr>
          <p:cNvSpPr txBox="1"/>
          <p:nvPr/>
        </p:nvSpPr>
        <p:spPr>
          <a:xfrm>
            <a:off x="8267700" y="6210300"/>
            <a:ext cx="3543298" cy="646331"/>
          </a:xfrm>
          <a:prstGeom prst="rect">
            <a:avLst/>
          </a:prstGeom>
          <a:noFill/>
        </p:spPr>
        <p:txBody>
          <a:bodyPr wrap="square" rtlCol="0">
            <a:spAutoFit/>
          </a:bodyPr>
          <a:lstStyle/>
          <a:p>
            <a:r>
              <a:rPr lang="vi-VN" dirty="0">
                <a:solidFill>
                  <a:srgbClr val="6600FF"/>
                </a:solidFill>
                <a:latin typeface="+mj-lt"/>
              </a:rPr>
              <a:t>Không ăn thức ăn ôi thiu, hết hạn sử dụng.</a:t>
            </a:r>
            <a:endParaRPr lang="en-US" dirty="0">
              <a:solidFill>
                <a:srgbClr val="6600FF"/>
              </a:solidFill>
              <a:latin typeface="+mj-lt"/>
            </a:endParaRPr>
          </a:p>
        </p:txBody>
      </p:sp>
    </p:spTree>
    <p:extLst>
      <p:ext uri="{BB962C8B-B14F-4D97-AF65-F5344CB8AC3E}">
        <p14:creationId xmlns:p14="http://schemas.microsoft.com/office/powerpoint/2010/main" val="3037770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B693310C-3C5C-4235-9906-7AEC6EC0CF91}"/>
              </a:ext>
            </a:extLst>
          </p:cNvPr>
          <p:cNvSpPr>
            <a:spLocks noChangeArrowheads="1"/>
          </p:cNvSpPr>
          <p:nvPr/>
        </p:nvSpPr>
        <p:spPr bwMode="auto">
          <a:xfrm>
            <a:off x="2359343" y="581516"/>
            <a:ext cx="288862"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3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1AC0EB58-6AD3-41EF-ADD3-B769A8AFF721}"/>
              </a:ext>
            </a:extLst>
          </p:cNvPr>
          <p:cNvSpPr txBox="1"/>
          <p:nvPr/>
        </p:nvSpPr>
        <p:spPr>
          <a:xfrm>
            <a:off x="1905000" y="581516"/>
            <a:ext cx="9772650" cy="954107"/>
          </a:xfrm>
          <a:prstGeom prst="rect">
            <a:avLst/>
          </a:prstGeom>
          <a:noFill/>
        </p:spPr>
        <p:txBody>
          <a:bodyPr wrap="square" rtlCol="0">
            <a:spAutoFit/>
          </a:bodyPr>
          <a:lstStyle/>
          <a:p>
            <a:pPr algn="ct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Khi</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có</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những</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biểu</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hiện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bệnh</a:t>
            </a:r>
            <a:r>
              <a:rPr lang="vi-VN" sz="2800" b="1" dirty="0">
                <a:solidFill>
                  <a:srgbClr val="FF0000"/>
                </a:solidFill>
                <a:latin typeface="Tahoma" panose="020B0604030504040204" pitchFamily="34" charset="0"/>
                <a:ea typeface="Tahoma" panose="020B0604030504040204" pitchFamily="34" charset="0"/>
                <a:cs typeface="Tahoma" panose="020B0604030504040204" pitchFamily="34" charset="0"/>
              </a:rPr>
              <a:t> về thận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làm</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thế</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nào</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để</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xác</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định</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chắc</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chắn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có</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mắc</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bệnh</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hay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không</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p>
        </p:txBody>
      </p:sp>
      <p:pic>
        <p:nvPicPr>
          <p:cNvPr id="1026" name="Picture 2" descr="Siêu âm hệ tiết niệu ở trẻ em và những điều ba mẹ cần biết">
            <a:extLst>
              <a:ext uri="{FF2B5EF4-FFF2-40B4-BE49-F238E27FC236}">
                <a16:creationId xmlns:a16="http://schemas.microsoft.com/office/drawing/2014/main" id="{0E91B8FE-B0C2-4D3A-A01B-BC2CA14321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050" y="2324100"/>
            <a:ext cx="5632450" cy="374571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ướng dẫn cách đọc kết quả xét nghiệm nước tiểu dễ hiểu nhất">
            <a:extLst>
              <a:ext uri="{FF2B5EF4-FFF2-40B4-BE49-F238E27FC236}">
                <a16:creationId xmlns:a16="http://schemas.microsoft.com/office/drawing/2014/main" id="{D2E6529E-EC3C-4066-A342-DCCAFA1919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000" y="2344718"/>
            <a:ext cx="5632450" cy="375718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E8D8CAD-883E-4B93-81C6-49EA6B502ECB}"/>
              </a:ext>
            </a:extLst>
          </p:cNvPr>
          <p:cNvSpPr txBox="1"/>
          <p:nvPr/>
        </p:nvSpPr>
        <p:spPr>
          <a:xfrm>
            <a:off x="800100" y="6115050"/>
            <a:ext cx="4914900" cy="584775"/>
          </a:xfrm>
          <a:prstGeom prst="rect">
            <a:avLst/>
          </a:prstGeom>
          <a:noFill/>
        </p:spPr>
        <p:txBody>
          <a:bodyPr wrap="square" rtlCol="0">
            <a:spAutoFit/>
          </a:bodyPr>
          <a:lstStyle/>
          <a:p>
            <a:pPr algn="ctr"/>
            <a:r>
              <a:rPr lang="en-US" sz="3200" dirty="0" err="1">
                <a:latin typeface="Tahoma" panose="020B0604030504040204" pitchFamily="34" charset="0"/>
                <a:ea typeface="Tahoma" panose="020B0604030504040204" pitchFamily="34" charset="0"/>
                <a:cs typeface="Tahoma" panose="020B0604030504040204" pitchFamily="34" charset="0"/>
              </a:rPr>
              <a:t>Siêu</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âm</a:t>
            </a:r>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a:extLst>
              <a:ext uri="{FF2B5EF4-FFF2-40B4-BE49-F238E27FC236}">
                <a16:creationId xmlns:a16="http://schemas.microsoft.com/office/drawing/2014/main" id="{A5D1A10A-502B-401F-92B1-A5EF6666B61D}"/>
              </a:ext>
            </a:extLst>
          </p:cNvPr>
          <p:cNvSpPr txBox="1"/>
          <p:nvPr/>
        </p:nvSpPr>
        <p:spPr>
          <a:xfrm>
            <a:off x="6629400" y="6115050"/>
            <a:ext cx="4914900" cy="584775"/>
          </a:xfrm>
          <a:prstGeom prst="rect">
            <a:avLst/>
          </a:prstGeom>
          <a:noFill/>
        </p:spPr>
        <p:txBody>
          <a:bodyPr wrap="square" rtlCol="0">
            <a:spAutoFit/>
          </a:bodyPr>
          <a:lstStyle/>
          <a:p>
            <a:pPr algn="ctr"/>
            <a:r>
              <a:rPr lang="en-US" sz="3200" dirty="0" err="1">
                <a:latin typeface="Tahoma" panose="020B0604030504040204" pitchFamily="34" charset="0"/>
                <a:ea typeface="Tahoma" panose="020B0604030504040204" pitchFamily="34" charset="0"/>
                <a:cs typeface="Tahoma" panose="020B0604030504040204" pitchFamily="34" charset="0"/>
              </a:rPr>
              <a:t>Xét</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nghiệm</a:t>
            </a:r>
            <a:r>
              <a:rPr lang="en-US" sz="3200" dirty="0">
                <a:latin typeface="Tahoma" panose="020B0604030504040204" pitchFamily="34" charset="0"/>
                <a:ea typeface="Tahoma" panose="020B0604030504040204" pitchFamily="34" charset="0"/>
                <a:cs typeface="Tahoma" panose="020B0604030504040204" pitchFamily="34" charset="0"/>
              </a:rPr>
              <a:t> n</a:t>
            </a:r>
            <a:r>
              <a:rPr lang="vi-VN" sz="3200" dirty="0">
                <a:latin typeface="Tahoma" panose="020B0604030504040204" pitchFamily="34" charset="0"/>
                <a:ea typeface="Tahoma" panose="020B0604030504040204" pitchFamily="34" charset="0"/>
                <a:cs typeface="Tahoma" panose="020B0604030504040204" pitchFamily="34" charset="0"/>
              </a:rPr>
              <a:t>ư</a:t>
            </a:r>
            <a:r>
              <a:rPr lang="en-US" sz="3200" dirty="0" err="1">
                <a:latin typeface="Tahoma" panose="020B0604030504040204" pitchFamily="34" charset="0"/>
                <a:ea typeface="Tahoma" panose="020B0604030504040204" pitchFamily="34" charset="0"/>
                <a:cs typeface="Tahoma" panose="020B0604030504040204" pitchFamily="34" charset="0"/>
              </a:rPr>
              <a:t>ớc</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tiểu</a:t>
            </a:r>
            <a:endParaRPr lang="en-US" sz="3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931313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B693310C-3C5C-4235-9906-7AEC6EC0CF91}"/>
              </a:ext>
            </a:extLst>
          </p:cNvPr>
          <p:cNvSpPr>
            <a:spLocks noChangeArrowheads="1"/>
          </p:cNvSpPr>
          <p:nvPr/>
        </p:nvSpPr>
        <p:spPr bwMode="auto">
          <a:xfrm>
            <a:off x="2359343" y="581516"/>
            <a:ext cx="288862"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3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1AC0EB58-6AD3-41EF-ADD3-B769A8AFF721}"/>
              </a:ext>
            </a:extLst>
          </p:cNvPr>
          <p:cNvSpPr txBox="1"/>
          <p:nvPr/>
        </p:nvSpPr>
        <p:spPr>
          <a:xfrm>
            <a:off x="1905000" y="581516"/>
            <a:ext cx="9772650" cy="1384995"/>
          </a:xfrm>
          <a:prstGeom prst="rect">
            <a:avLst/>
          </a:prstGeom>
          <a:noFill/>
        </p:spPr>
        <p:txBody>
          <a:bodyPr wrap="square" rtlCol="0">
            <a:spAutoFit/>
          </a:bodyPr>
          <a:lstStyle/>
          <a:p>
            <a:pPr algn="ct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Vì</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sao</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người</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bị</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bệnh</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thận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được</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bác</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sĩ</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khuyên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nên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tránh</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sử</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dụng</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thực</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phẩm</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đóng</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hộp</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thịt</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đã</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qua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chế</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biến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xúc</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xích</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thịt</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nguội</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a:t>
            </a:r>
            <a:endPar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2050" name="Picture 2" descr="Cách chọn mua và bảo quản thực phẩm đóng hộp">
            <a:extLst>
              <a:ext uri="{FF2B5EF4-FFF2-40B4-BE49-F238E27FC236}">
                <a16:creationId xmlns:a16="http://schemas.microsoft.com/office/drawing/2014/main" id="{32850156-F5A4-42E2-9357-94AE8AD15C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 y="2343150"/>
            <a:ext cx="7620000" cy="42862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Flowchart: Delay 2">
            <a:extLst>
              <a:ext uri="{FF2B5EF4-FFF2-40B4-BE49-F238E27FC236}">
                <a16:creationId xmlns:a16="http://schemas.microsoft.com/office/drawing/2014/main" id="{340C069A-73C2-40F2-9AEB-383043E5944B}"/>
              </a:ext>
            </a:extLst>
          </p:cNvPr>
          <p:cNvSpPr/>
          <p:nvPr/>
        </p:nvSpPr>
        <p:spPr>
          <a:xfrm>
            <a:off x="8667750" y="2819400"/>
            <a:ext cx="3200400" cy="3467100"/>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ahoma" panose="020B0604030504040204" pitchFamily="34" charset="0"/>
                <a:ea typeface="Tahoma" panose="020B0604030504040204" pitchFamily="34" charset="0"/>
                <a:cs typeface="Tahoma" panose="020B0604030504040204" pitchFamily="34" charset="0"/>
              </a:rPr>
              <a:t>Vì đồ hộp chứa hàm lượng natri cao, thịt đã qua chế biến chứa muối, chất bảo quản.</a:t>
            </a:r>
            <a:endParaRPr lang="en-US" sz="2400">
              <a:solidFill>
                <a:schemeClr val="bg1"/>
              </a:solidFill>
            </a:endParaRPr>
          </a:p>
        </p:txBody>
      </p:sp>
    </p:spTree>
    <p:extLst>
      <p:ext uri="{BB962C8B-B14F-4D97-AF65-F5344CB8AC3E}">
        <p14:creationId xmlns:p14="http://schemas.microsoft.com/office/powerpoint/2010/main" val="31838819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B693310C-3C5C-4235-9906-7AEC6EC0CF91}"/>
              </a:ext>
            </a:extLst>
          </p:cNvPr>
          <p:cNvSpPr>
            <a:spLocks noChangeArrowheads="1"/>
          </p:cNvSpPr>
          <p:nvPr/>
        </p:nvSpPr>
        <p:spPr bwMode="auto">
          <a:xfrm>
            <a:off x="2359343" y="581516"/>
            <a:ext cx="288862"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3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1AC0EB58-6AD3-41EF-ADD3-B769A8AFF721}"/>
              </a:ext>
            </a:extLst>
          </p:cNvPr>
          <p:cNvSpPr txBox="1"/>
          <p:nvPr/>
        </p:nvSpPr>
        <p:spPr>
          <a:xfrm>
            <a:off x="1905000" y="581516"/>
            <a:ext cx="9772650" cy="523220"/>
          </a:xfrm>
          <a:prstGeom prst="rect">
            <a:avLst/>
          </a:prstGeom>
          <a:noFill/>
        </p:spPr>
        <p:txBody>
          <a:bodyPr wrap="square" rtlCol="0">
            <a:spAutoFit/>
          </a:bodyPr>
          <a:lstStyle/>
          <a:p>
            <a:pPr algn="ct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Kể</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tên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1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số</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loại</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thức</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ăn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thức</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uống</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tốt</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cho</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thận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a:t>
            </a:r>
            <a:endParaRPr lang="en-US" sz="5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3074" name="Picture 2" descr="15 thực phẩm tốt cho sức khỏe của thận">
            <a:extLst>
              <a:ext uri="{FF2B5EF4-FFF2-40B4-BE49-F238E27FC236}">
                <a16:creationId xmlns:a16="http://schemas.microsoft.com/office/drawing/2014/main" id="{F5D03D99-8595-4F68-A595-A03638B1CF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3774" y="1348563"/>
            <a:ext cx="8358679" cy="5509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05114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B693310C-3C5C-4235-9906-7AEC6EC0CF91}"/>
              </a:ext>
            </a:extLst>
          </p:cNvPr>
          <p:cNvSpPr>
            <a:spLocks noChangeArrowheads="1"/>
          </p:cNvSpPr>
          <p:nvPr/>
        </p:nvSpPr>
        <p:spPr bwMode="auto">
          <a:xfrm>
            <a:off x="2359343" y="581516"/>
            <a:ext cx="288862"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3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1AC0EB58-6AD3-41EF-ADD3-B769A8AFF721}"/>
              </a:ext>
            </a:extLst>
          </p:cNvPr>
          <p:cNvSpPr txBox="1"/>
          <p:nvPr/>
        </p:nvSpPr>
        <p:spPr>
          <a:xfrm>
            <a:off x="1905000" y="581516"/>
            <a:ext cx="9772650" cy="523220"/>
          </a:xfrm>
          <a:prstGeom prst="rect">
            <a:avLst/>
          </a:prstGeom>
          <a:noFill/>
        </p:spPr>
        <p:txBody>
          <a:bodyPr wrap="square" rtlCol="0">
            <a:spAutoFit/>
          </a:bodyPr>
          <a:lstStyle/>
          <a:p>
            <a:pPr algn="ct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Kể</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tên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1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số</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loại</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thức</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ăn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thức</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uống</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tốt</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cho</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thận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a:t>
            </a:r>
            <a:endParaRPr lang="en-US" sz="5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4098" name="Picture 2" descr="Uống Gì Tốt Cho Thận? 15 Loại Nước Đỉnh Nhất, Dễ Làm">
            <a:extLst>
              <a:ext uri="{FF2B5EF4-FFF2-40B4-BE49-F238E27FC236}">
                <a16:creationId xmlns:a16="http://schemas.microsoft.com/office/drawing/2014/main" id="{65CD6B59-EB4E-45B1-8CBD-85EA65C3DD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8982" y="1414464"/>
            <a:ext cx="4001168" cy="266223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12 loại thức uống giúp tăng cường sức khỏe cho thận">
            <a:extLst>
              <a:ext uri="{FF2B5EF4-FFF2-40B4-BE49-F238E27FC236}">
                <a16:creationId xmlns:a16="http://schemas.microsoft.com/office/drawing/2014/main" id="{6208AC30-F9F8-4CBD-9B1E-F7DA9AEAE0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2588895"/>
            <a:ext cx="4457700" cy="234029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5 lý do bạn nên ăn trái cây thay vì uống nước ép">
            <a:extLst>
              <a:ext uri="{FF2B5EF4-FFF2-40B4-BE49-F238E27FC236}">
                <a16:creationId xmlns:a16="http://schemas.microsoft.com/office/drawing/2014/main" id="{92278E3E-293B-4F32-91CA-945CA35446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5772" y="4253707"/>
            <a:ext cx="4246677" cy="2385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15002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a:extLst>
              <a:ext uri="{FF2B5EF4-FFF2-40B4-BE49-F238E27FC236}">
                <a16:creationId xmlns:a16="http://schemas.microsoft.com/office/drawing/2014/main" id="{2B4C4AAD-5380-402A-AA8C-BB194DD596D2}"/>
              </a:ext>
            </a:extLst>
          </p:cNvPr>
          <p:cNvSpPr txBox="1">
            <a:spLocks noChangeArrowheads="1"/>
          </p:cNvSpPr>
          <p:nvPr/>
        </p:nvSpPr>
        <p:spPr bwMode="auto">
          <a:xfrm>
            <a:off x="1640306" y="533400"/>
            <a:ext cx="1128161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rgbClr val="800000"/>
                </a:solidFill>
                <a:latin typeface="Times New Roman" panose="02020603050405020304" pitchFamily="18" charset="0"/>
              </a:rPr>
              <a:t>II/ MỘT SỐ BỆNH VỀ HỆ BÀI TIẾT</a:t>
            </a:r>
          </a:p>
        </p:txBody>
      </p:sp>
      <p:sp>
        <p:nvSpPr>
          <p:cNvPr id="5" name="TextBox 4">
            <a:extLst>
              <a:ext uri="{FF2B5EF4-FFF2-40B4-BE49-F238E27FC236}">
                <a16:creationId xmlns:a16="http://schemas.microsoft.com/office/drawing/2014/main" id="{FA939945-980D-4BAB-A84F-279FCE88BD02}"/>
              </a:ext>
            </a:extLst>
          </p:cNvPr>
          <p:cNvSpPr txBox="1"/>
          <p:nvPr/>
        </p:nvSpPr>
        <p:spPr>
          <a:xfrm>
            <a:off x="1905000" y="1184106"/>
            <a:ext cx="9910011" cy="5016758"/>
          </a:xfrm>
          <a:prstGeom prst="rect">
            <a:avLst/>
          </a:prstGeom>
          <a:noFill/>
        </p:spPr>
        <p:txBody>
          <a:bodyPr wrap="square" rtlCol="0">
            <a:spAutoFit/>
          </a:bodyPr>
          <a:lstStyle/>
          <a:p>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Có</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nhiều</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bệnh</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liên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quan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đến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hệ</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bài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tiết</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nước</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tiểu</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Sỏi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thận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viêm</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cầu</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thận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suy</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thận</a:t>
            </a:r>
            <a:r>
              <a:rPr lang="en-US" sz="3200" dirty="0">
                <a:latin typeface="Tahoma" panose="020B0604030504040204" pitchFamily="34" charset="0"/>
                <a:ea typeface="Tahoma" panose="020B0604030504040204" pitchFamily="34" charset="0"/>
                <a:cs typeface="Tahoma" panose="020B0604030504040204" pitchFamily="34" charset="0"/>
              </a:rPr>
              <a:t>.. - </a:t>
            </a:r>
            <a:r>
              <a:rPr lang="en-US" sz="3200" dirty="0" err="1">
                <a:latin typeface="Tahoma" panose="020B0604030504040204" pitchFamily="34" charset="0"/>
                <a:ea typeface="Tahoma" panose="020B0604030504040204" pitchFamily="34" charset="0"/>
                <a:cs typeface="Tahoma" panose="020B0604030504040204" pitchFamily="34" charset="0"/>
              </a:rPr>
              <a:t>Nguyên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nhân</a:t>
            </a:r>
            <a:r>
              <a:rPr lang="en-US" sz="3200" dirty="0">
                <a:latin typeface="Tahoma" panose="020B0604030504040204" pitchFamily="34" charset="0"/>
                <a:ea typeface="Tahoma" panose="020B0604030504040204" pitchFamily="34" charset="0"/>
                <a:cs typeface="Tahoma" panose="020B0604030504040204" pitchFamily="34" charset="0"/>
              </a:rPr>
              <a:t>: do </a:t>
            </a:r>
            <a:r>
              <a:rPr lang="en-US" sz="3200" dirty="0" err="1">
                <a:latin typeface="Tahoma" panose="020B0604030504040204" pitchFamily="34" charset="0"/>
                <a:ea typeface="Tahoma" panose="020B0604030504040204" pitchFamily="34" charset="0"/>
                <a:cs typeface="Tahoma" panose="020B0604030504040204" pitchFamily="34" charset="0"/>
              </a:rPr>
              <a:t>nhiễm</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khuẩn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thói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quen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ăn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uống</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sinh</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hoạt</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không</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lành</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mạnh</a:t>
            </a:r>
            <a:r>
              <a:rPr lang="en-US" sz="3200" dirty="0">
                <a:latin typeface="Tahoma" panose="020B0604030504040204" pitchFamily="34" charset="0"/>
                <a:ea typeface="Tahoma" panose="020B0604030504040204" pitchFamily="34" charset="0"/>
                <a:cs typeface="Tahoma" panose="020B0604030504040204" pitchFamily="34" charset="0"/>
              </a:rPr>
              <a:t>.</a:t>
            </a:r>
          </a:p>
          <a:p>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Để</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bảo</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vệ</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hệ</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bài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tiết</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nước</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tiểu</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cần</a:t>
            </a:r>
            <a:r>
              <a:rPr lang="en-US" sz="3200" dirty="0">
                <a:latin typeface="Tahoma" panose="020B0604030504040204" pitchFamily="34" charset="0"/>
                <a:ea typeface="Tahoma" panose="020B0604030504040204" pitchFamily="34" charset="0"/>
                <a:cs typeface="Tahoma" panose="020B0604030504040204" pitchFamily="34" charset="0"/>
              </a:rPr>
              <a:t>:</a:t>
            </a:r>
          </a:p>
          <a:p>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Thường</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xuyên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giữ</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vệ</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sinh</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cơ</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thể</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cũng</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như</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vệ</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sinh</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hệ</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bài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tiết</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nước</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tiểu</a:t>
            </a:r>
            <a:endParaRPr lang="en-US" sz="3200" dirty="0">
              <a:latin typeface="Tahoma" panose="020B0604030504040204" pitchFamily="34" charset="0"/>
              <a:ea typeface="Tahoma" panose="020B0604030504040204" pitchFamily="34" charset="0"/>
              <a:cs typeface="Tahoma" panose="020B0604030504040204" pitchFamily="34" charset="0"/>
            </a:endParaRPr>
          </a:p>
          <a:p>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Khẩu</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phần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ăn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uống</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hợp</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lý</a:t>
            </a:r>
            <a:endParaRPr lang="en-US" sz="3200" dirty="0">
              <a:latin typeface="Tahoma" panose="020B0604030504040204" pitchFamily="34" charset="0"/>
              <a:ea typeface="Tahoma" panose="020B0604030504040204" pitchFamily="34" charset="0"/>
              <a:cs typeface="Tahoma" panose="020B0604030504040204" pitchFamily="34" charset="0"/>
            </a:endParaRPr>
          </a:p>
          <a:p>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Khi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muốn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đi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tiểu</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thì</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nên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đi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ngay</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không</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nên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nhịn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lâu</a:t>
            </a:r>
            <a:r>
              <a:rPr lang="en-US" sz="3200" dirty="0">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882079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84E7307-0CA3-43D9-836C-BA4413C0C972}"/>
              </a:ext>
            </a:extLst>
          </p:cNvPr>
          <p:cNvGrpSpPr/>
          <p:nvPr/>
        </p:nvGrpSpPr>
        <p:grpSpPr>
          <a:xfrm>
            <a:off x="1058782" y="1519985"/>
            <a:ext cx="10202773" cy="4191000"/>
            <a:chOff x="1058782" y="76200"/>
            <a:chExt cx="10202773" cy="4191000"/>
          </a:xfrm>
        </p:grpSpPr>
        <p:sp>
          <p:nvSpPr>
            <p:cNvPr id="138250" name="Rectangle 10">
              <a:extLst>
                <a:ext uri="{FF2B5EF4-FFF2-40B4-BE49-F238E27FC236}">
                  <a16:creationId xmlns:a16="http://schemas.microsoft.com/office/drawing/2014/main" id="{A45443A0-52B0-4EAC-84DE-EDE30B127D3E}"/>
                </a:ext>
              </a:extLst>
            </p:cNvPr>
            <p:cNvSpPr>
              <a:spLocks noChangeArrowheads="1"/>
            </p:cNvSpPr>
            <p:nvPr/>
          </p:nvSpPr>
          <p:spPr bwMode="auto">
            <a:xfrm>
              <a:off x="3717758" y="381000"/>
              <a:ext cx="5277852" cy="3886200"/>
            </a:xfrm>
            <a:prstGeom prst="rect">
              <a:avLst/>
            </a:prstGeom>
            <a:solidFill>
              <a:schemeClr val="accent2">
                <a:lumMod val="60000"/>
                <a:lumOff val="40000"/>
              </a:schemeClr>
            </a:solidFill>
            <a:ln w="57150" cmpd="thinThick" algn="ctr">
              <a:solidFill>
                <a:srgbClr val="FFCCCC"/>
              </a:solidFill>
              <a:miter lim="800000"/>
              <a:headEnd/>
              <a:tailEnd/>
            </a:ln>
            <a:effectLst>
              <a:outerShdw dist="53882" dir="2700000" algn="ctr" rotWithShape="0">
                <a:srgbClr val="9999FF">
                  <a:alpha val="79999"/>
                </a:srgbClr>
              </a:outerShdw>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3200">
                <a:latin typeface=".VnTime" panose="020B7200000000000000" pitchFamily="34" charset="0"/>
              </a:endParaRPr>
            </a:p>
          </p:txBody>
        </p:sp>
        <p:sp>
          <p:nvSpPr>
            <p:cNvPr id="138251" name="Rectangle 11">
              <a:extLst>
                <a:ext uri="{FF2B5EF4-FFF2-40B4-BE49-F238E27FC236}">
                  <a16:creationId xmlns:a16="http://schemas.microsoft.com/office/drawing/2014/main" id="{3663493F-1312-4F5A-88AD-79D5B97A5A88}"/>
                </a:ext>
              </a:extLst>
            </p:cNvPr>
            <p:cNvSpPr>
              <a:spLocks noChangeArrowheads="1"/>
            </p:cNvSpPr>
            <p:nvPr/>
          </p:nvSpPr>
          <p:spPr bwMode="auto">
            <a:xfrm>
              <a:off x="5486400" y="1676400"/>
              <a:ext cx="1828800" cy="1371600"/>
            </a:xfrm>
            <a:prstGeom prst="rect">
              <a:avLst/>
            </a:prstGeom>
            <a:solidFill>
              <a:srgbClr val="FFFF00"/>
            </a:solidFill>
            <a:ln w="57150" cmpd="thickThin" algn="ctr">
              <a:pattFill prst="pct5">
                <a:fgClr>
                  <a:srgbClr val="FFCCCC"/>
                </a:fgClr>
                <a:bgClr>
                  <a:srgbClr val="FFCCCC"/>
                </a:bgClr>
              </a:pattFill>
              <a:miter lim="800000"/>
              <a:headEnd/>
              <a:tailEnd/>
            </a:ln>
            <a:effectLst>
              <a:outerShdw dist="53882" dir="2700000" algn="ctr" rotWithShape="0">
                <a:srgbClr val="9999FF">
                  <a:alpha val="79999"/>
                </a:srgbClr>
              </a:outerShdw>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dirty="0">
                  <a:solidFill>
                    <a:srgbClr val="990033"/>
                  </a:solidFill>
                  <a:latin typeface="Times New Roman" panose="02020603050405020304" pitchFamily="18" charset="0"/>
                </a:rPr>
                <a:t>TẾ BÀO</a:t>
              </a:r>
            </a:p>
          </p:txBody>
        </p:sp>
        <p:sp>
          <p:nvSpPr>
            <p:cNvPr id="138253" name="Text Box 13">
              <a:extLst>
                <a:ext uri="{FF2B5EF4-FFF2-40B4-BE49-F238E27FC236}">
                  <a16:creationId xmlns:a16="http://schemas.microsoft.com/office/drawing/2014/main" id="{03858D73-F576-4534-8E2C-D22E4F53DE4B}"/>
                </a:ext>
              </a:extLst>
            </p:cNvPr>
            <p:cNvSpPr txBox="1">
              <a:spLocks noChangeArrowheads="1"/>
            </p:cNvSpPr>
            <p:nvPr/>
          </p:nvSpPr>
          <p:spPr bwMode="auto">
            <a:xfrm>
              <a:off x="2398296" y="685801"/>
              <a:ext cx="914400" cy="461665"/>
            </a:xfrm>
            <a:prstGeom prst="rect">
              <a:avLst/>
            </a:prstGeom>
            <a:noFill/>
            <a:ln>
              <a:noFill/>
            </a:ln>
            <a:effectLst/>
            <a:extLst>
              <a:ext uri="{909E8E84-426E-40DD-AFC4-6F175D3DCCD1}">
                <a14:hiddenFill xmlns:a14="http://schemas.microsoft.com/office/drawing/2010/main">
                  <a:gradFill rotWithShape="0">
                    <a:gsLst>
                      <a:gs pos="0">
                        <a:srgbClr val="6600CC"/>
                      </a:gs>
                      <a:gs pos="100000">
                        <a:srgbClr val="CC00CC"/>
                      </a:gs>
                    </a:gsLst>
                    <a:lin ang="5400000" scaled="1"/>
                  </a:gradFill>
                </a14:hiddenFill>
              </a:ext>
              <a:ext uri="{91240B29-F687-4F45-9708-019B960494DF}">
                <a14:hiddenLine xmlns:a14="http://schemas.microsoft.com/office/drawing/2010/main" w="57150" cmpd="thinThick" algn="ctr">
                  <a:solidFill>
                    <a:srgbClr val="0000CC"/>
                  </a:solidFill>
                  <a:miter lim="800000"/>
                  <a:headEnd/>
                  <a:tailEnd/>
                </a14:hiddenLine>
              </a:ext>
              <a:ext uri="{AF507438-7753-43E0-B8FC-AC1667EBCBE1}">
                <a14:hiddenEffects xmlns:a14="http://schemas.microsoft.com/office/drawing/2010/main">
                  <a:effectLst>
                    <a:outerShdw dist="53882" dir="2700000" algn="ctr" rotWithShape="0">
                      <a:srgbClr val="9999FF">
                        <a:alpha val="79999"/>
                      </a:srgbClr>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b="1" dirty="0">
                  <a:solidFill>
                    <a:srgbClr val="6600FF"/>
                  </a:solidFill>
                  <a:latin typeface="Times New Roman" panose="02020603050405020304" pitchFamily="18" charset="0"/>
                </a:rPr>
                <a:t>O</a:t>
              </a:r>
              <a:r>
                <a:rPr lang="en-US" altLang="en-US" sz="2400" b="1" baseline="-25000" dirty="0">
                  <a:solidFill>
                    <a:srgbClr val="6600FF"/>
                  </a:solidFill>
                  <a:latin typeface="Times New Roman" panose="02020603050405020304" pitchFamily="18" charset="0"/>
                </a:rPr>
                <a:t>2</a:t>
              </a:r>
              <a:endParaRPr lang="en-US" altLang="en-US" sz="2400" b="1" dirty="0">
                <a:solidFill>
                  <a:srgbClr val="6600FF"/>
                </a:solidFill>
                <a:latin typeface="Times New Roman" panose="02020603050405020304" pitchFamily="18" charset="0"/>
              </a:endParaRPr>
            </a:p>
          </p:txBody>
        </p:sp>
        <p:sp>
          <p:nvSpPr>
            <p:cNvPr id="138254" name="Line 14">
              <a:extLst>
                <a:ext uri="{FF2B5EF4-FFF2-40B4-BE49-F238E27FC236}">
                  <a16:creationId xmlns:a16="http://schemas.microsoft.com/office/drawing/2014/main" id="{C4ABD959-B23B-4ACA-9BB4-1A7C43A5300B}"/>
                </a:ext>
              </a:extLst>
            </p:cNvPr>
            <p:cNvSpPr>
              <a:spLocks noChangeShapeType="1"/>
            </p:cNvSpPr>
            <p:nvPr/>
          </p:nvSpPr>
          <p:spPr bwMode="auto">
            <a:xfrm>
              <a:off x="7391400" y="1981200"/>
              <a:ext cx="609600" cy="0"/>
            </a:xfrm>
            <a:prstGeom prst="line">
              <a:avLst/>
            </a:prstGeom>
            <a:noFill/>
            <a:ln w="57150">
              <a:solidFill>
                <a:srgbClr val="0000CC"/>
              </a:solidFill>
              <a:round/>
              <a:headEnd/>
              <a:tailEnd type="triangle" w="med" len="med"/>
            </a:ln>
            <a:effectLst>
              <a:outerShdw dist="53882" dir="2700000" algn="ctr" rotWithShape="0">
                <a:srgbClr val="9999FF">
                  <a:alpha val="79999"/>
                </a:srgb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38255" name="Text Box 15">
              <a:extLst>
                <a:ext uri="{FF2B5EF4-FFF2-40B4-BE49-F238E27FC236}">
                  <a16:creationId xmlns:a16="http://schemas.microsoft.com/office/drawing/2014/main" id="{1E7689E9-A31A-476E-ABD8-E1D7B612A55E}"/>
                </a:ext>
              </a:extLst>
            </p:cNvPr>
            <p:cNvSpPr txBox="1">
              <a:spLocks noChangeArrowheads="1"/>
            </p:cNvSpPr>
            <p:nvPr/>
          </p:nvSpPr>
          <p:spPr bwMode="auto">
            <a:xfrm>
              <a:off x="7916778" y="1752601"/>
              <a:ext cx="990600" cy="461665"/>
            </a:xfrm>
            <a:prstGeom prst="rect">
              <a:avLst/>
            </a:prstGeom>
            <a:noFill/>
            <a:ln>
              <a:noFill/>
            </a:ln>
            <a:effectLst/>
            <a:extLst>
              <a:ext uri="{909E8E84-426E-40DD-AFC4-6F175D3DCCD1}">
                <a14:hiddenFill xmlns:a14="http://schemas.microsoft.com/office/drawing/2010/main">
                  <a:gradFill rotWithShape="0">
                    <a:gsLst>
                      <a:gs pos="0">
                        <a:srgbClr val="6600CC"/>
                      </a:gs>
                      <a:gs pos="100000">
                        <a:srgbClr val="CC00CC"/>
                      </a:gs>
                    </a:gsLst>
                    <a:lin ang="5400000" scaled="1"/>
                  </a:gradFill>
                </a14:hiddenFill>
              </a:ext>
              <a:ext uri="{91240B29-F687-4F45-9708-019B960494DF}">
                <a14:hiddenLine xmlns:a14="http://schemas.microsoft.com/office/drawing/2010/main" w="57150" cmpd="thinThick" algn="ctr">
                  <a:solidFill>
                    <a:srgbClr val="0000CC"/>
                  </a:solidFill>
                  <a:miter lim="800000"/>
                  <a:headEnd/>
                  <a:tailEnd/>
                </a14:hiddenLine>
              </a:ext>
              <a:ext uri="{AF507438-7753-43E0-B8FC-AC1667EBCBE1}">
                <a14:hiddenEffects xmlns:a14="http://schemas.microsoft.com/office/drawing/2010/main">
                  <a:effectLst>
                    <a:outerShdw dist="53882" dir="2700000" algn="ctr" rotWithShape="0">
                      <a:srgbClr val="9999FF">
                        <a:alpha val="79999"/>
                      </a:srgbClr>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b="1" dirty="0">
                  <a:solidFill>
                    <a:schemeClr val="bg1"/>
                  </a:solidFill>
                  <a:latin typeface="Times New Roman" panose="02020603050405020304" pitchFamily="18" charset="0"/>
                </a:rPr>
                <a:t>CO</a:t>
              </a:r>
              <a:r>
                <a:rPr lang="en-US" altLang="en-US" sz="2400" b="1" baseline="-25000" dirty="0">
                  <a:solidFill>
                    <a:schemeClr val="bg1"/>
                  </a:solidFill>
                  <a:latin typeface="Times New Roman" panose="02020603050405020304" pitchFamily="18" charset="0"/>
                </a:rPr>
                <a:t>2</a:t>
              </a:r>
              <a:endParaRPr lang="en-US" altLang="en-US" sz="2400" b="1" dirty="0">
                <a:solidFill>
                  <a:schemeClr val="bg1"/>
                </a:solidFill>
                <a:latin typeface="Times New Roman" panose="02020603050405020304" pitchFamily="18" charset="0"/>
              </a:endParaRPr>
            </a:p>
          </p:txBody>
        </p:sp>
        <p:sp>
          <p:nvSpPr>
            <p:cNvPr id="138256" name="Line 16">
              <a:extLst>
                <a:ext uri="{FF2B5EF4-FFF2-40B4-BE49-F238E27FC236}">
                  <a16:creationId xmlns:a16="http://schemas.microsoft.com/office/drawing/2014/main" id="{739B3069-0E2C-40C4-85A8-1207E5C79175}"/>
                </a:ext>
              </a:extLst>
            </p:cNvPr>
            <p:cNvSpPr>
              <a:spLocks noChangeShapeType="1"/>
            </p:cNvSpPr>
            <p:nvPr/>
          </p:nvSpPr>
          <p:spPr bwMode="auto">
            <a:xfrm>
              <a:off x="7391400" y="2362200"/>
              <a:ext cx="457200" cy="304800"/>
            </a:xfrm>
            <a:prstGeom prst="line">
              <a:avLst/>
            </a:prstGeom>
            <a:noFill/>
            <a:ln w="57150">
              <a:solidFill>
                <a:srgbClr val="0000CC"/>
              </a:solidFill>
              <a:round/>
              <a:headEnd/>
              <a:tailEnd type="triangle" w="med" len="med"/>
            </a:ln>
            <a:effectLst>
              <a:outerShdw dist="53882" dir="2700000" algn="ctr" rotWithShape="0">
                <a:srgbClr val="9999FF">
                  <a:alpha val="79999"/>
                </a:srgb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38257" name="Text Box 17">
              <a:extLst>
                <a:ext uri="{FF2B5EF4-FFF2-40B4-BE49-F238E27FC236}">
                  <a16:creationId xmlns:a16="http://schemas.microsoft.com/office/drawing/2014/main" id="{861E3A29-1697-4B9A-8104-4AED15194C22}"/>
                </a:ext>
              </a:extLst>
            </p:cNvPr>
            <p:cNvSpPr txBox="1">
              <a:spLocks noChangeArrowheads="1"/>
            </p:cNvSpPr>
            <p:nvPr/>
          </p:nvSpPr>
          <p:spPr bwMode="auto">
            <a:xfrm>
              <a:off x="7483640" y="2590800"/>
              <a:ext cx="1447800" cy="830997"/>
            </a:xfrm>
            <a:prstGeom prst="rect">
              <a:avLst/>
            </a:prstGeom>
            <a:noFill/>
            <a:ln>
              <a:noFill/>
            </a:ln>
            <a:effectLst/>
            <a:extLst>
              <a:ext uri="{909E8E84-426E-40DD-AFC4-6F175D3DCCD1}">
                <a14:hiddenFill xmlns:a14="http://schemas.microsoft.com/office/drawing/2010/main">
                  <a:gradFill rotWithShape="0">
                    <a:gsLst>
                      <a:gs pos="0">
                        <a:srgbClr val="6600CC"/>
                      </a:gs>
                      <a:gs pos="100000">
                        <a:srgbClr val="CC00CC"/>
                      </a:gs>
                    </a:gsLst>
                    <a:lin ang="5400000" scaled="1"/>
                  </a:gradFill>
                </a14:hiddenFill>
              </a:ext>
              <a:ext uri="{91240B29-F687-4F45-9708-019B960494DF}">
                <a14:hiddenLine xmlns:a14="http://schemas.microsoft.com/office/drawing/2010/main" w="57150" cmpd="thinThick" algn="ctr">
                  <a:solidFill>
                    <a:srgbClr val="0000CC"/>
                  </a:solidFill>
                  <a:miter lim="800000"/>
                  <a:headEnd/>
                  <a:tailEnd/>
                </a14:hiddenLine>
              </a:ext>
              <a:ext uri="{AF507438-7753-43E0-B8FC-AC1667EBCBE1}">
                <a14:hiddenEffects xmlns:a14="http://schemas.microsoft.com/office/drawing/2010/main">
                  <a:effectLst>
                    <a:outerShdw dist="53882" dir="2700000" algn="ctr" rotWithShape="0">
                      <a:srgbClr val="9999FF">
                        <a:alpha val="79999"/>
                      </a:srgbClr>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b="1" dirty="0" err="1">
                  <a:solidFill>
                    <a:schemeClr val="bg1"/>
                  </a:solidFill>
                  <a:latin typeface="Times New Roman" panose="02020603050405020304" pitchFamily="18" charset="0"/>
                </a:rPr>
                <a:t>Các</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chất</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thải</a:t>
              </a:r>
              <a:endParaRPr lang="en-US" altLang="en-US" sz="2400" b="1" dirty="0">
                <a:solidFill>
                  <a:schemeClr val="bg1"/>
                </a:solidFill>
                <a:latin typeface="Times New Roman" panose="02020603050405020304" pitchFamily="18" charset="0"/>
              </a:endParaRPr>
            </a:p>
          </p:txBody>
        </p:sp>
        <p:sp>
          <p:nvSpPr>
            <p:cNvPr id="138258" name="Line 18">
              <a:extLst>
                <a:ext uri="{FF2B5EF4-FFF2-40B4-BE49-F238E27FC236}">
                  <a16:creationId xmlns:a16="http://schemas.microsoft.com/office/drawing/2014/main" id="{19310F53-E9D2-439D-8E2F-1978CF726699}"/>
                </a:ext>
              </a:extLst>
            </p:cNvPr>
            <p:cNvSpPr>
              <a:spLocks noChangeShapeType="1"/>
            </p:cNvSpPr>
            <p:nvPr/>
          </p:nvSpPr>
          <p:spPr bwMode="auto">
            <a:xfrm flipV="1">
              <a:off x="4953000" y="2133600"/>
              <a:ext cx="533400" cy="0"/>
            </a:xfrm>
            <a:prstGeom prst="line">
              <a:avLst/>
            </a:prstGeom>
            <a:noFill/>
            <a:ln w="57150">
              <a:solidFill>
                <a:srgbClr val="0000CC"/>
              </a:solidFill>
              <a:round/>
              <a:headEnd/>
              <a:tailEnd type="triangle" w="med" len="med"/>
            </a:ln>
            <a:effectLst>
              <a:outerShdw dist="53882" dir="2700000" algn="ctr" rotWithShape="0">
                <a:srgbClr val="9999FF">
                  <a:alpha val="79999"/>
                </a:srgb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38259" name="Text Box 19">
              <a:extLst>
                <a:ext uri="{FF2B5EF4-FFF2-40B4-BE49-F238E27FC236}">
                  <a16:creationId xmlns:a16="http://schemas.microsoft.com/office/drawing/2014/main" id="{2B225B41-4B56-4D65-AFB4-1CBB0912D0B9}"/>
                </a:ext>
              </a:extLst>
            </p:cNvPr>
            <p:cNvSpPr txBox="1">
              <a:spLocks noChangeArrowheads="1"/>
            </p:cNvSpPr>
            <p:nvPr/>
          </p:nvSpPr>
          <p:spPr bwMode="auto">
            <a:xfrm>
              <a:off x="3810000" y="1149350"/>
              <a:ext cx="1143000" cy="1974850"/>
            </a:xfrm>
            <a:prstGeom prst="rect">
              <a:avLst/>
            </a:prstGeom>
            <a:noFill/>
            <a:ln w="57150" cmpd="thinThick" algn="ctr">
              <a:solidFill>
                <a:srgbClr val="0000CC"/>
              </a:solidFill>
              <a:miter lim="800000"/>
              <a:headEnd/>
              <a:tailEnd/>
            </a:ln>
            <a:effectLst/>
            <a:extLst>
              <a:ext uri="{909E8E84-426E-40DD-AFC4-6F175D3DCCD1}">
                <a14:hiddenFill xmlns:a14="http://schemas.microsoft.com/office/drawing/2010/main">
                  <a:gradFill rotWithShape="0">
                    <a:gsLst>
                      <a:gs pos="0">
                        <a:srgbClr val="6600CC"/>
                      </a:gs>
                      <a:gs pos="100000">
                        <a:srgbClr val="CC00CC"/>
                      </a:gs>
                    </a:gsLst>
                    <a:lin ang="5400000" scaled="1"/>
                  </a:gradFill>
                </a14:hiddenFill>
              </a:ext>
              <a:ext uri="{AF507438-7753-43E0-B8FC-AC1667EBCBE1}">
                <a14:hiddenEffects xmlns:a14="http://schemas.microsoft.com/office/drawing/2010/main">
                  <a:effectLst>
                    <a:outerShdw dist="53882" dir="2700000" algn="ctr" rotWithShape="0">
                      <a:srgbClr val="9999FF">
                        <a:alpha val="79999"/>
                      </a:srgbClr>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b="1" dirty="0" err="1">
                  <a:solidFill>
                    <a:schemeClr val="bg1"/>
                  </a:solidFill>
                  <a:latin typeface="Times New Roman" panose="02020603050405020304" pitchFamily="18" charset="0"/>
                </a:rPr>
                <a:t>Chất</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dinh</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dưỡng</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đã</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hấp</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thụ</a:t>
              </a:r>
              <a:endParaRPr lang="en-US" altLang="en-US" sz="2400" b="1" dirty="0">
                <a:solidFill>
                  <a:schemeClr val="bg1"/>
                </a:solidFill>
                <a:latin typeface="Times New Roman" panose="02020603050405020304" pitchFamily="18" charset="0"/>
              </a:endParaRPr>
            </a:p>
          </p:txBody>
        </p:sp>
        <p:sp>
          <p:nvSpPr>
            <p:cNvPr id="138260" name="Text Box 20">
              <a:extLst>
                <a:ext uri="{FF2B5EF4-FFF2-40B4-BE49-F238E27FC236}">
                  <a16:creationId xmlns:a16="http://schemas.microsoft.com/office/drawing/2014/main" id="{40B9A216-61E8-4F72-8F30-8720AB28C065}"/>
                </a:ext>
              </a:extLst>
            </p:cNvPr>
            <p:cNvSpPr txBox="1">
              <a:spLocks noChangeArrowheads="1"/>
            </p:cNvSpPr>
            <p:nvPr/>
          </p:nvSpPr>
          <p:spPr bwMode="auto">
            <a:xfrm>
              <a:off x="5157538" y="3545305"/>
              <a:ext cx="2514600" cy="707886"/>
            </a:xfrm>
            <a:prstGeom prst="rect">
              <a:avLst/>
            </a:prstGeom>
            <a:noFill/>
            <a:ln>
              <a:noFill/>
            </a:ln>
            <a:effectLst/>
            <a:extLst>
              <a:ext uri="{909E8E84-426E-40DD-AFC4-6F175D3DCCD1}">
                <a14:hiddenFill xmlns:a14="http://schemas.microsoft.com/office/drawing/2010/main">
                  <a:gradFill rotWithShape="0">
                    <a:gsLst>
                      <a:gs pos="0">
                        <a:srgbClr val="6600CC"/>
                      </a:gs>
                      <a:gs pos="100000">
                        <a:srgbClr val="CC00CC"/>
                      </a:gs>
                    </a:gsLst>
                    <a:lin ang="5400000" scaled="1"/>
                  </a:gradFill>
                </a14:hiddenFill>
              </a:ext>
              <a:ext uri="{91240B29-F687-4F45-9708-019B960494DF}">
                <a14:hiddenLine xmlns:a14="http://schemas.microsoft.com/office/drawing/2010/main" w="9525" algn="ctr">
                  <a:solidFill>
                    <a:srgbClr val="FFCCCC"/>
                  </a:solidFill>
                  <a:miter lim="800000"/>
                  <a:headEnd/>
                  <a:tailEnd/>
                </a14:hiddenLine>
              </a:ext>
              <a:ext uri="{AF507438-7753-43E0-B8FC-AC1667EBCBE1}">
                <a14:hiddenEffects xmlns:a14="http://schemas.microsoft.com/office/drawing/2010/main">
                  <a:effectLst>
                    <a:outerShdw dist="53882" dir="2700000" algn="ctr" rotWithShape="0">
                      <a:srgbClr val="9999FF">
                        <a:alpha val="79999"/>
                      </a:srgbClr>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4000" b="1" dirty="0">
                  <a:solidFill>
                    <a:srgbClr val="990033"/>
                  </a:solidFill>
                  <a:latin typeface="Times New Roman" panose="02020603050405020304" pitchFamily="18" charset="0"/>
                </a:rPr>
                <a:t>CƠ THỂ</a:t>
              </a:r>
            </a:p>
          </p:txBody>
        </p:sp>
        <p:sp>
          <p:nvSpPr>
            <p:cNvPr id="138261" name="Text Box 21">
              <a:extLst>
                <a:ext uri="{FF2B5EF4-FFF2-40B4-BE49-F238E27FC236}">
                  <a16:creationId xmlns:a16="http://schemas.microsoft.com/office/drawing/2014/main" id="{6CF41CA8-87F9-4ED1-A3FE-A52584BCA426}"/>
                </a:ext>
              </a:extLst>
            </p:cNvPr>
            <p:cNvSpPr txBox="1">
              <a:spLocks noChangeArrowheads="1"/>
            </p:cNvSpPr>
            <p:nvPr/>
          </p:nvSpPr>
          <p:spPr bwMode="auto">
            <a:xfrm>
              <a:off x="5486400" y="2451100"/>
              <a:ext cx="19812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0000FF"/>
                  </a:solidFill>
                  <a:latin typeface="Times New Roman" panose="02020603050405020304" pitchFamily="18" charset="0"/>
                </a:rPr>
                <a:t>Hoạt động Trao Đổi Chất</a:t>
              </a:r>
            </a:p>
            <a:p>
              <a:pPr eaLnBrk="1" hangingPunct="1">
                <a:spcBef>
                  <a:spcPct val="50000"/>
                </a:spcBef>
              </a:pPr>
              <a:endParaRPr lang="en-US" altLang="en-US">
                <a:solidFill>
                  <a:srgbClr val="0000FF"/>
                </a:solidFill>
              </a:endParaRPr>
            </a:p>
          </p:txBody>
        </p:sp>
        <p:sp>
          <p:nvSpPr>
            <p:cNvPr id="138262" name="Text Box 22">
              <a:extLst>
                <a:ext uri="{FF2B5EF4-FFF2-40B4-BE49-F238E27FC236}">
                  <a16:creationId xmlns:a16="http://schemas.microsoft.com/office/drawing/2014/main" id="{76BB4E7F-C4FB-4751-A6F8-7D2B48BFA5FF}"/>
                </a:ext>
              </a:extLst>
            </p:cNvPr>
            <p:cNvSpPr txBox="1">
              <a:spLocks noChangeArrowheads="1"/>
            </p:cNvSpPr>
            <p:nvPr/>
          </p:nvSpPr>
          <p:spPr bwMode="auto">
            <a:xfrm>
              <a:off x="1600200" y="152400"/>
              <a:ext cx="2133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a:latin typeface="Times New Roman" panose="02020603050405020304" pitchFamily="18" charset="0"/>
                </a:rPr>
                <a:t>Môi trường</a:t>
              </a:r>
            </a:p>
          </p:txBody>
        </p:sp>
        <p:sp>
          <p:nvSpPr>
            <p:cNvPr id="138263" name="Text Box 23">
              <a:extLst>
                <a:ext uri="{FF2B5EF4-FFF2-40B4-BE49-F238E27FC236}">
                  <a16:creationId xmlns:a16="http://schemas.microsoft.com/office/drawing/2014/main" id="{F1A7C46D-16AB-4052-BAFA-87E9C7B4AF9A}"/>
                </a:ext>
              </a:extLst>
            </p:cNvPr>
            <p:cNvSpPr txBox="1">
              <a:spLocks noChangeArrowheads="1"/>
            </p:cNvSpPr>
            <p:nvPr/>
          </p:nvSpPr>
          <p:spPr bwMode="auto">
            <a:xfrm>
              <a:off x="9204155" y="76200"/>
              <a:ext cx="2057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dirty="0" err="1">
                  <a:latin typeface="Times New Roman" panose="02020603050405020304" pitchFamily="18" charset="0"/>
                </a:rPr>
                <a:t>Môi</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trường</a:t>
              </a:r>
              <a:endParaRPr lang="en-US" altLang="en-US" sz="3200" dirty="0">
                <a:latin typeface="Times New Roman" panose="02020603050405020304" pitchFamily="18" charset="0"/>
              </a:endParaRPr>
            </a:p>
          </p:txBody>
        </p:sp>
        <p:sp>
          <p:nvSpPr>
            <p:cNvPr id="138265" name="Text Box 25">
              <a:extLst>
                <a:ext uri="{FF2B5EF4-FFF2-40B4-BE49-F238E27FC236}">
                  <a16:creationId xmlns:a16="http://schemas.microsoft.com/office/drawing/2014/main" id="{1DEB1DE1-A9DC-480B-B58B-987C09216F26}"/>
                </a:ext>
              </a:extLst>
            </p:cNvPr>
            <p:cNvSpPr txBox="1">
              <a:spLocks noChangeArrowheads="1"/>
            </p:cNvSpPr>
            <p:nvPr/>
          </p:nvSpPr>
          <p:spPr bwMode="auto">
            <a:xfrm>
              <a:off x="1058782" y="2452688"/>
              <a:ext cx="2209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dirty="0" err="1">
                  <a:solidFill>
                    <a:srgbClr val="6600FF"/>
                  </a:solidFill>
                  <a:latin typeface="Times New Roman" panose="02020603050405020304" pitchFamily="18" charset="0"/>
                </a:rPr>
                <a:t>Thức</a:t>
              </a:r>
              <a:r>
                <a:rPr lang="en-US" altLang="en-US" sz="2400" dirty="0">
                  <a:solidFill>
                    <a:srgbClr val="6600FF"/>
                  </a:solidFill>
                  <a:latin typeface="Times New Roman" panose="02020603050405020304" pitchFamily="18" charset="0"/>
                </a:rPr>
                <a:t> </a:t>
              </a:r>
              <a:r>
                <a:rPr lang="en-US" altLang="en-US" sz="2400" dirty="0" err="1">
                  <a:solidFill>
                    <a:srgbClr val="6600FF"/>
                  </a:solidFill>
                  <a:latin typeface="Times New Roman" panose="02020603050405020304" pitchFamily="18" charset="0"/>
                </a:rPr>
                <a:t>ăn</a:t>
              </a:r>
              <a:r>
                <a:rPr lang="en-US" altLang="en-US" sz="2400" dirty="0">
                  <a:solidFill>
                    <a:srgbClr val="6600FF"/>
                  </a:solidFill>
                  <a:latin typeface="Times New Roman" panose="02020603050405020304" pitchFamily="18" charset="0"/>
                </a:rPr>
                <a:t>, </a:t>
              </a:r>
              <a:r>
                <a:rPr lang="en-US" altLang="en-US" sz="2400" dirty="0" err="1">
                  <a:solidFill>
                    <a:srgbClr val="6600FF"/>
                  </a:solidFill>
                  <a:latin typeface="Times New Roman" panose="02020603050405020304" pitchFamily="18" charset="0"/>
                </a:rPr>
                <a:t>nước</a:t>
              </a:r>
              <a:r>
                <a:rPr lang="en-US" altLang="en-US" sz="2400" dirty="0">
                  <a:solidFill>
                    <a:srgbClr val="6600FF"/>
                  </a:solidFill>
                  <a:latin typeface="Times New Roman" panose="02020603050405020304" pitchFamily="18" charset="0"/>
                </a:rPr>
                <a:t>,</a:t>
              </a:r>
            </a:p>
          </p:txBody>
        </p:sp>
        <p:sp>
          <p:nvSpPr>
            <p:cNvPr id="138266" name="Text Box 26">
              <a:extLst>
                <a:ext uri="{FF2B5EF4-FFF2-40B4-BE49-F238E27FC236}">
                  <a16:creationId xmlns:a16="http://schemas.microsoft.com/office/drawing/2014/main" id="{B9B9097E-1EEC-40BA-82D1-D454BE826D6A}"/>
                </a:ext>
              </a:extLst>
            </p:cNvPr>
            <p:cNvSpPr txBox="1">
              <a:spLocks noChangeArrowheads="1"/>
            </p:cNvSpPr>
            <p:nvPr/>
          </p:nvSpPr>
          <p:spPr bwMode="auto">
            <a:xfrm>
              <a:off x="1363582" y="2986088"/>
              <a:ext cx="1828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a:solidFill>
                    <a:srgbClr val="6600FF"/>
                  </a:solidFill>
                  <a:latin typeface="Times New Roman" panose="02020603050405020304" pitchFamily="18" charset="0"/>
                </a:rPr>
                <a:t>Muối khoáng</a:t>
              </a:r>
            </a:p>
          </p:txBody>
        </p:sp>
        <p:sp>
          <p:nvSpPr>
            <p:cNvPr id="138267" name="Line 27">
              <a:extLst>
                <a:ext uri="{FF2B5EF4-FFF2-40B4-BE49-F238E27FC236}">
                  <a16:creationId xmlns:a16="http://schemas.microsoft.com/office/drawing/2014/main" id="{06F2FD7C-5191-4728-B6C9-D067EAA420F0}"/>
                </a:ext>
              </a:extLst>
            </p:cNvPr>
            <p:cNvSpPr>
              <a:spLocks noChangeShapeType="1"/>
            </p:cNvSpPr>
            <p:nvPr/>
          </p:nvSpPr>
          <p:spPr bwMode="auto">
            <a:xfrm>
              <a:off x="3200400" y="914400"/>
              <a:ext cx="5334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8268" name="Line 28">
              <a:extLst>
                <a:ext uri="{FF2B5EF4-FFF2-40B4-BE49-F238E27FC236}">
                  <a16:creationId xmlns:a16="http://schemas.microsoft.com/office/drawing/2014/main" id="{441A8799-08B8-4915-A3CB-A221824F4472}"/>
                </a:ext>
              </a:extLst>
            </p:cNvPr>
            <p:cNvSpPr>
              <a:spLocks noChangeShapeType="1"/>
            </p:cNvSpPr>
            <p:nvPr/>
          </p:nvSpPr>
          <p:spPr bwMode="auto">
            <a:xfrm>
              <a:off x="3140242" y="2666998"/>
              <a:ext cx="593558" cy="1"/>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8269" name="Line 29">
              <a:extLst>
                <a:ext uri="{FF2B5EF4-FFF2-40B4-BE49-F238E27FC236}">
                  <a16:creationId xmlns:a16="http://schemas.microsoft.com/office/drawing/2014/main" id="{F0400CC4-F3E6-4194-967F-2C6B8C29F8E6}"/>
                </a:ext>
              </a:extLst>
            </p:cNvPr>
            <p:cNvSpPr>
              <a:spLocks noChangeShapeType="1"/>
            </p:cNvSpPr>
            <p:nvPr/>
          </p:nvSpPr>
          <p:spPr bwMode="auto">
            <a:xfrm flipH="1">
              <a:off x="3140242" y="2667000"/>
              <a:ext cx="356940" cy="56515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138270" name="Text Box 30">
              <a:extLst>
                <a:ext uri="{FF2B5EF4-FFF2-40B4-BE49-F238E27FC236}">
                  <a16:creationId xmlns:a16="http://schemas.microsoft.com/office/drawing/2014/main" id="{5C6D5AC4-60D7-404F-886C-D51A803E2E98}"/>
                </a:ext>
              </a:extLst>
            </p:cNvPr>
            <p:cNvSpPr txBox="1">
              <a:spLocks noChangeArrowheads="1"/>
            </p:cNvSpPr>
            <p:nvPr/>
          </p:nvSpPr>
          <p:spPr bwMode="auto">
            <a:xfrm>
              <a:off x="4162928" y="605591"/>
              <a:ext cx="914400" cy="461665"/>
            </a:xfrm>
            <a:prstGeom prst="rect">
              <a:avLst/>
            </a:prstGeom>
            <a:noFill/>
            <a:ln>
              <a:noFill/>
            </a:ln>
            <a:effectLst/>
            <a:extLst>
              <a:ext uri="{909E8E84-426E-40DD-AFC4-6F175D3DCCD1}">
                <a14:hiddenFill xmlns:a14="http://schemas.microsoft.com/office/drawing/2010/main">
                  <a:gradFill rotWithShape="0">
                    <a:gsLst>
                      <a:gs pos="0">
                        <a:srgbClr val="6600CC"/>
                      </a:gs>
                      <a:gs pos="100000">
                        <a:srgbClr val="CC00CC"/>
                      </a:gs>
                    </a:gsLst>
                    <a:lin ang="5400000" scaled="1"/>
                  </a:gradFill>
                </a14:hiddenFill>
              </a:ext>
              <a:ext uri="{91240B29-F687-4F45-9708-019B960494DF}">
                <a14:hiddenLine xmlns:a14="http://schemas.microsoft.com/office/drawing/2010/main" w="57150" cmpd="thinThick" algn="ctr">
                  <a:solidFill>
                    <a:srgbClr val="0000CC"/>
                  </a:solidFill>
                  <a:miter lim="800000"/>
                  <a:headEnd/>
                  <a:tailEnd/>
                </a14:hiddenLine>
              </a:ext>
              <a:ext uri="{AF507438-7753-43E0-B8FC-AC1667EBCBE1}">
                <a14:hiddenEffects xmlns:a14="http://schemas.microsoft.com/office/drawing/2010/main">
                  <a:effectLst>
                    <a:outerShdw dist="53882" dir="2700000" algn="ctr" rotWithShape="0">
                      <a:srgbClr val="9999FF">
                        <a:alpha val="79999"/>
                      </a:srgbClr>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b="1" dirty="0">
                  <a:solidFill>
                    <a:srgbClr val="0000FF"/>
                  </a:solidFill>
                  <a:latin typeface="Times New Roman" panose="02020603050405020304" pitchFamily="18" charset="0"/>
                </a:rPr>
                <a:t>O</a:t>
              </a:r>
              <a:r>
                <a:rPr lang="en-US" altLang="en-US" sz="2400" b="1" baseline="-25000" dirty="0">
                  <a:solidFill>
                    <a:srgbClr val="0000FF"/>
                  </a:solidFill>
                  <a:latin typeface="Times New Roman" panose="02020603050405020304" pitchFamily="18" charset="0"/>
                </a:rPr>
                <a:t>2</a:t>
              </a:r>
              <a:endParaRPr lang="en-US" altLang="en-US" sz="2400" b="1" dirty="0">
                <a:solidFill>
                  <a:srgbClr val="0000FF"/>
                </a:solidFill>
                <a:latin typeface="Times New Roman" panose="02020603050405020304" pitchFamily="18" charset="0"/>
              </a:endParaRPr>
            </a:p>
          </p:txBody>
        </p:sp>
        <p:sp>
          <p:nvSpPr>
            <p:cNvPr id="138271" name="Line 31">
              <a:extLst>
                <a:ext uri="{FF2B5EF4-FFF2-40B4-BE49-F238E27FC236}">
                  <a16:creationId xmlns:a16="http://schemas.microsoft.com/office/drawing/2014/main" id="{9890298F-9127-4C9F-AF72-10DFE333DDDF}"/>
                </a:ext>
              </a:extLst>
            </p:cNvPr>
            <p:cNvSpPr>
              <a:spLocks noChangeShapeType="1"/>
            </p:cNvSpPr>
            <p:nvPr/>
          </p:nvSpPr>
          <p:spPr bwMode="auto">
            <a:xfrm>
              <a:off x="5029200" y="914400"/>
              <a:ext cx="609600" cy="762000"/>
            </a:xfrm>
            <a:prstGeom prst="line">
              <a:avLst/>
            </a:prstGeom>
            <a:noFill/>
            <a:ln w="5715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8272" name="Line 32">
              <a:extLst>
                <a:ext uri="{FF2B5EF4-FFF2-40B4-BE49-F238E27FC236}">
                  <a16:creationId xmlns:a16="http://schemas.microsoft.com/office/drawing/2014/main" id="{C2F26C85-6250-455D-9DE8-097AAA2DB7D3}"/>
                </a:ext>
              </a:extLst>
            </p:cNvPr>
            <p:cNvSpPr>
              <a:spLocks noChangeShapeType="1"/>
            </p:cNvSpPr>
            <p:nvPr/>
          </p:nvSpPr>
          <p:spPr bwMode="auto">
            <a:xfrm>
              <a:off x="8875292" y="1981200"/>
              <a:ext cx="609600" cy="0"/>
            </a:xfrm>
            <a:prstGeom prst="line">
              <a:avLst/>
            </a:prstGeom>
            <a:noFill/>
            <a:ln w="57150">
              <a:solidFill>
                <a:srgbClr val="0000CC"/>
              </a:solidFill>
              <a:round/>
              <a:headEnd/>
              <a:tailEnd type="triangle" w="med" len="med"/>
            </a:ln>
            <a:effectLst>
              <a:outerShdw dist="53882" dir="2700000" algn="ctr" rotWithShape="0">
                <a:srgbClr val="9999FF">
                  <a:alpha val="79999"/>
                </a:srgbClr>
              </a:outerShdw>
            </a:effectLst>
            <a:extLst>
              <a:ext uri="{909E8E84-426E-40DD-AFC4-6F175D3DCCD1}">
                <a14:hiddenFill xmlns:a14="http://schemas.microsoft.com/office/drawing/2010/main">
                  <a:noFill/>
                </a14:hiddenFill>
              </a:ext>
            </a:extLst>
          </p:spPr>
          <p:txBody>
            <a:bodyPr wrap="none" anchor="ctr"/>
            <a:lstStyle/>
            <a:p>
              <a:r>
                <a:rPr lang="en-US" dirty="0"/>
                <a:t>                        </a:t>
              </a:r>
            </a:p>
          </p:txBody>
        </p:sp>
        <p:sp>
          <p:nvSpPr>
            <p:cNvPr id="138273" name="Line 33">
              <a:extLst>
                <a:ext uri="{FF2B5EF4-FFF2-40B4-BE49-F238E27FC236}">
                  <a16:creationId xmlns:a16="http://schemas.microsoft.com/office/drawing/2014/main" id="{CAF5DC70-EB85-4DFB-A0F3-87FC39198A67}"/>
                </a:ext>
              </a:extLst>
            </p:cNvPr>
            <p:cNvSpPr>
              <a:spLocks noChangeShapeType="1"/>
            </p:cNvSpPr>
            <p:nvPr/>
          </p:nvSpPr>
          <p:spPr bwMode="auto">
            <a:xfrm flipV="1">
              <a:off x="8875292" y="2667000"/>
              <a:ext cx="609600" cy="152400"/>
            </a:xfrm>
            <a:prstGeom prst="line">
              <a:avLst/>
            </a:prstGeom>
            <a:noFill/>
            <a:ln w="57150">
              <a:solidFill>
                <a:srgbClr val="0000CC"/>
              </a:solidFill>
              <a:round/>
              <a:headEnd/>
              <a:tailEnd type="triangle" w="med" len="med"/>
            </a:ln>
            <a:effectLst>
              <a:outerShdw dist="53882" dir="2700000" algn="ctr" rotWithShape="0">
                <a:srgbClr val="9999FF">
                  <a:alpha val="79999"/>
                </a:srgb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38274" name="Line 34">
              <a:extLst>
                <a:ext uri="{FF2B5EF4-FFF2-40B4-BE49-F238E27FC236}">
                  <a16:creationId xmlns:a16="http://schemas.microsoft.com/office/drawing/2014/main" id="{5EB928D2-EE69-44A4-A61E-0FA016A2B860}"/>
                </a:ext>
              </a:extLst>
            </p:cNvPr>
            <p:cNvSpPr>
              <a:spLocks noChangeShapeType="1"/>
            </p:cNvSpPr>
            <p:nvPr/>
          </p:nvSpPr>
          <p:spPr bwMode="auto">
            <a:xfrm>
              <a:off x="8875292" y="2819400"/>
              <a:ext cx="457200" cy="457200"/>
            </a:xfrm>
            <a:prstGeom prst="line">
              <a:avLst/>
            </a:prstGeom>
            <a:noFill/>
            <a:ln w="57150">
              <a:solidFill>
                <a:srgbClr val="0000CC"/>
              </a:solidFill>
              <a:round/>
              <a:headEnd/>
              <a:tailEnd type="triangle" w="med" len="med"/>
            </a:ln>
            <a:effectLst>
              <a:outerShdw dist="53882" dir="2700000" algn="ctr" rotWithShape="0">
                <a:srgbClr val="9999FF">
                  <a:alpha val="79999"/>
                </a:srgb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38275" name="Text Box 35">
              <a:extLst>
                <a:ext uri="{FF2B5EF4-FFF2-40B4-BE49-F238E27FC236}">
                  <a16:creationId xmlns:a16="http://schemas.microsoft.com/office/drawing/2014/main" id="{A6034A3D-4F1B-4CE0-AC51-0B9BC6DA836E}"/>
                </a:ext>
              </a:extLst>
            </p:cNvPr>
            <p:cNvSpPr txBox="1">
              <a:spLocks noChangeArrowheads="1"/>
            </p:cNvSpPr>
            <p:nvPr/>
          </p:nvSpPr>
          <p:spPr bwMode="auto">
            <a:xfrm>
              <a:off x="9352544" y="1752601"/>
              <a:ext cx="990600" cy="461665"/>
            </a:xfrm>
            <a:prstGeom prst="rect">
              <a:avLst/>
            </a:prstGeom>
            <a:noFill/>
            <a:ln>
              <a:noFill/>
            </a:ln>
            <a:effectLst/>
            <a:extLst>
              <a:ext uri="{909E8E84-426E-40DD-AFC4-6F175D3DCCD1}">
                <a14:hiddenFill xmlns:a14="http://schemas.microsoft.com/office/drawing/2010/main">
                  <a:gradFill rotWithShape="0">
                    <a:gsLst>
                      <a:gs pos="0">
                        <a:srgbClr val="6600CC"/>
                      </a:gs>
                      <a:gs pos="100000">
                        <a:srgbClr val="CC00CC"/>
                      </a:gs>
                    </a:gsLst>
                    <a:lin ang="5400000" scaled="1"/>
                  </a:gradFill>
                </a14:hiddenFill>
              </a:ext>
              <a:ext uri="{91240B29-F687-4F45-9708-019B960494DF}">
                <a14:hiddenLine xmlns:a14="http://schemas.microsoft.com/office/drawing/2010/main" w="57150" cmpd="thinThick" algn="ctr">
                  <a:solidFill>
                    <a:srgbClr val="0000CC"/>
                  </a:solidFill>
                  <a:miter lim="800000"/>
                  <a:headEnd/>
                  <a:tailEnd/>
                </a14:hiddenLine>
              </a:ext>
              <a:ext uri="{AF507438-7753-43E0-B8FC-AC1667EBCBE1}">
                <a14:hiddenEffects xmlns:a14="http://schemas.microsoft.com/office/drawing/2010/main">
                  <a:effectLst>
                    <a:outerShdw dist="53882" dir="2700000" algn="ctr" rotWithShape="0">
                      <a:srgbClr val="9999FF">
                        <a:alpha val="79999"/>
                      </a:srgbClr>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b="1">
                  <a:solidFill>
                    <a:srgbClr val="6600FF"/>
                  </a:solidFill>
                  <a:latin typeface="Times New Roman" panose="02020603050405020304" pitchFamily="18" charset="0"/>
                </a:rPr>
                <a:t>CO</a:t>
              </a:r>
              <a:r>
                <a:rPr lang="en-US" altLang="en-US" sz="2400" b="1" baseline="-25000">
                  <a:solidFill>
                    <a:srgbClr val="6600FF"/>
                  </a:solidFill>
                  <a:latin typeface="Times New Roman" panose="02020603050405020304" pitchFamily="18" charset="0"/>
                </a:rPr>
                <a:t>2</a:t>
              </a:r>
              <a:endParaRPr lang="en-US" altLang="en-US" sz="2400" b="1">
                <a:solidFill>
                  <a:srgbClr val="6600FF"/>
                </a:solidFill>
                <a:latin typeface="Times New Roman" panose="02020603050405020304" pitchFamily="18" charset="0"/>
              </a:endParaRPr>
            </a:p>
          </p:txBody>
        </p:sp>
        <p:sp>
          <p:nvSpPr>
            <p:cNvPr id="138276" name="Text Box 36">
              <a:extLst>
                <a:ext uri="{FF2B5EF4-FFF2-40B4-BE49-F238E27FC236}">
                  <a16:creationId xmlns:a16="http://schemas.microsoft.com/office/drawing/2014/main" id="{7567AF3A-D678-41DD-8A8A-8099D1B618E0}"/>
                </a:ext>
              </a:extLst>
            </p:cNvPr>
            <p:cNvSpPr txBox="1">
              <a:spLocks noChangeArrowheads="1"/>
            </p:cNvSpPr>
            <p:nvPr/>
          </p:nvSpPr>
          <p:spPr bwMode="auto">
            <a:xfrm>
              <a:off x="9504944" y="2452688"/>
              <a:ext cx="1143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a:solidFill>
                    <a:srgbClr val="6600FF"/>
                  </a:solidFill>
                  <a:latin typeface="Times New Roman" panose="02020603050405020304" pitchFamily="18" charset="0"/>
                </a:rPr>
                <a:t>Phân</a:t>
              </a:r>
            </a:p>
          </p:txBody>
        </p:sp>
        <p:sp>
          <p:nvSpPr>
            <p:cNvPr id="138277" name="Text Box 37">
              <a:extLst>
                <a:ext uri="{FF2B5EF4-FFF2-40B4-BE49-F238E27FC236}">
                  <a16:creationId xmlns:a16="http://schemas.microsoft.com/office/drawing/2014/main" id="{02AD54EF-A0D0-48E5-B265-14CBB2F0203B}"/>
                </a:ext>
              </a:extLst>
            </p:cNvPr>
            <p:cNvSpPr txBox="1">
              <a:spLocks noChangeArrowheads="1"/>
            </p:cNvSpPr>
            <p:nvPr/>
          </p:nvSpPr>
          <p:spPr bwMode="auto">
            <a:xfrm>
              <a:off x="9352544" y="3062288"/>
              <a:ext cx="1828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dirty="0" err="1">
                  <a:solidFill>
                    <a:srgbClr val="6600FF"/>
                  </a:solidFill>
                  <a:latin typeface="Times New Roman" panose="02020603050405020304" pitchFamily="18" charset="0"/>
                </a:rPr>
                <a:t>Nước</a:t>
              </a:r>
              <a:r>
                <a:rPr lang="en-US" altLang="en-US" sz="2400" dirty="0">
                  <a:solidFill>
                    <a:srgbClr val="6600FF"/>
                  </a:solidFill>
                  <a:latin typeface="Times New Roman" panose="02020603050405020304" pitchFamily="18" charset="0"/>
                </a:rPr>
                <a:t> </a:t>
              </a:r>
              <a:r>
                <a:rPr lang="en-US" altLang="en-US" sz="2400" dirty="0" err="1">
                  <a:solidFill>
                    <a:srgbClr val="6600FF"/>
                  </a:solidFill>
                  <a:latin typeface="Times New Roman" panose="02020603050405020304" pitchFamily="18" charset="0"/>
                </a:rPr>
                <a:t>tiểu</a:t>
              </a:r>
              <a:endParaRPr lang="en-US" altLang="en-US" sz="2400" dirty="0">
                <a:solidFill>
                  <a:srgbClr val="6600FF"/>
                </a:solidFill>
                <a:latin typeface="Times New Roman" panose="02020603050405020304" pitchFamily="18" charset="0"/>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ình ảnh Thảo Luận Nhóm PNG, Vector, PSD, và biểu tượng để tải về miễn phí  | pngtree">
            <a:extLst>
              <a:ext uri="{FF2B5EF4-FFF2-40B4-BE49-F238E27FC236}">
                <a16:creationId xmlns:a16="http://schemas.microsoft.com/office/drawing/2014/main" id="{47717D2D-86C3-4DEF-9355-6448F7012F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3429000"/>
            <a:ext cx="3429000" cy="3429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 Box 10">
            <a:extLst>
              <a:ext uri="{FF2B5EF4-FFF2-40B4-BE49-F238E27FC236}">
                <a16:creationId xmlns:a16="http://schemas.microsoft.com/office/drawing/2014/main" id="{DA3B2AA2-FE18-4D2F-A50E-933376F3C7BA}"/>
              </a:ext>
            </a:extLst>
          </p:cNvPr>
          <p:cNvSpPr txBox="1">
            <a:spLocks noChangeArrowheads="1"/>
          </p:cNvSpPr>
          <p:nvPr/>
        </p:nvSpPr>
        <p:spPr bwMode="auto">
          <a:xfrm>
            <a:off x="1640306" y="533400"/>
            <a:ext cx="1128161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rgbClr val="800000"/>
                </a:solidFill>
                <a:latin typeface="Times New Roman" panose="02020603050405020304" pitchFamily="18" charset="0"/>
              </a:rPr>
              <a:t>III/ MỘT SỐ THÀNH TỰU CHẠY THẬN, GHÉP THẬN NHÂN TẠO</a:t>
            </a:r>
          </a:p>
        </p:txBody>
      </p:sp>
      <p:sp>
        <p:nvSpPr>
          <p:cNvPr id="4" name="Thought Bubble: Cloud 3">
            <a:extLst>
              <a:ext uri="{FF2B5EF4-FFF2-40B4-BE49-F238E27FC236}">
                <a16:creationId xmlns:a16="http://schemas.microsoft.com/office/drawing/2014/main" id="{BC53AE24-5740-4759-9D81-286E1475FEE7}"/>
              </a:ext>
            </a:extLst>
          </p:cNvPr>
          <p:cNvSpPr/>
          <p:nvPr/>
        </p:nvSpPr>
        <p:spPr>
          <a:xfrm>
            <a:off x="1447800" y="2076450"/>
            <a:ext cx="8020050" cy="3067050"/>
          </a:xfrm>
          <a:prstGeom prst="cloudCallout">
            <a:avLst>
              <a:gd name="adj1" fmla="val 34749"/>
              <a:gd name="adj2" fmla="val 877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Hãy nghiên cứu thông tin SGK trang 148, quan sát H35.2-3, thảo luận nhóm 5 phút hoàn thành nhiệm vụ sau:</a:t>
            </a:r>
          </a:p>
        </p:txBody>
      </p:sp>
    </p:spTree>
    <p:extLst>
      <p:ext uri="{BB962C8B-B14F-4D97-AF65-F5344CB8AC3E}">
        <p14:creationId xmlns:p14="http://schemas.microsoft.com/office/powerpoint/2010/main" val="9319463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218EAB3C-BEE4-4CD4-9B7B-49DDB6E36633}"/>
              </a:ext>
            </a:extLst>
          </p:cNvPr>
          <p:cNvSpPr>
            <a:spLocks noChangeArrowheads="1"/>
          </p:cNvSpPr>
          <p:nvPr/>
        </p:nvSpPr>
        <p:spPr bwMode="auto">
          <a:xfrm>
            <a:off x="1271336" y="828226"/>
            <a:ext cx="10387263"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r>
              <a:rPr kumimoji="0" lang="en-US" altLang="en-US" sz="2400" b="1"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CH 1:</a:t>
            </a:r>
            <a:r>
              <a:rPr kumimoji="0" lang="en-US" altLang="en-US" sz="2400" b="0"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Bạn</a:t>
            </a:r>
            <a:r>
              <a:rPr lang="en-US" sz="2400" dirty="0">
                <a:latin typeface="Tahoma" panose="020B0604030504040204" pitchFamily="34" charset="0"/>
                <a:ea typeface="Tahoma" panose="020B0604030504040204" pitchFamily="34" charset="0"/>
                <a:cs typeface="Tahoma" panose="020B0604030504040204" pitchFamily="34" charset="0"/>
              </a:rPr>
              <a:t> Lan </a:t>
            </a:r>
            <a:r>
              <a:rPr lang="en-US" sz="2400" dirty="0" err="1">
                <a:latin typeface="Tahoma" panose="020B0604030504040204" pitchFamily="34" charset="0"/>
                <a:ea typeface="Tahoma" panose="020B0604030504040204" pitchFamily="34" charset="0"/>
                <a:cs typeface="Tahoma" panose="020B0604030504040204" pitchFamily="34" charset="0"/>
              </a:rPr>
              <a:t>cho</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rằng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ghép</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thận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là</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cắt</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bỏ</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quả</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thận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hư</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hỏng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và</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thay</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thể</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vào</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đúng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vị</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trí</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đó</a:t>
            </a:r>
            <a:r>
              <a:rPr lang="en-US" sz="2400" dirty="0">
                <a:latin typeface="Tahoma" panose="020B0604030504040204" pitchFamily="34" charset="0"/>
                <a:ea typeface="Tahoma" panose="020B0604030504040204" pitchFamily="34" charset="0"/>
                <a:cs typeface="Tahoma" panose="020B0604030504040204" pitchFamily="34" charset="0"/>
              </a:rPr>
              <a:t> 1 </a:t>
            </a:r>
            <a:r>
              <a:rPr lang="en-US" sz="2400" dirty="0" err="1">
                <a:latin typeface="Tahoma" panose="020B0604030504040204" pitchFamily="34" charset="0"/>
                <a:ea typeface="Tahoma" panose="020B0604030504040204" pitchFamily="34" charset="0"/>
                <a:cs typeface="Tahoma" panose="020B0604030504040204" pitchFamily="34" charset="0"/>
              </a:rPr>
              <a:t>quả</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thận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mới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khỏe</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mạnh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Em</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hãy</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quan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sát</a:t>
            </a:r>
            <a:r>
              <a:rPr lang="en-US" sz="2400" dirty="0">
                <a:latin typeface="Tahoma" panose="020B0604030504040204" pitchFamily="34" charset="0"/>
                <a:ea typeface="Tahoma" panose="020B0604030504040204" pitchFamily="34" charset="0"/>
                <a:cs typeface="Tahoma" panose="020B0604030504040204" pitchFamily="34" charset="0"/>
              </a:rPr>
              <a:t> H35.2 </a:t>
            </a:r>
            <a:r>
              <a:rPr lang="en-US" sz="2400" dirty="0" err="1">
                <a:latin typeface="Tahoma" panose="020B0604030504040204" pitchFamily="34" charset="0"/>
                <a:ea typeface="Tahoma" panose="020B0604030504040204" pitchFamily="34" charset="0"/>
                <a:cs typeface="Tahoma" panose="020B0604030504040204" pitchFamily="34" charset="0"/>
              </a:rPr>
              <a:t>cho</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biết</a:t>
            </a:r>
            <a:r>
              <a:rPr lang="en-US" sz="2400" dirty="0">
                <a:latin typeface="Tahoma" panose="020B0604030504040204" pitchFamily="34" charset="0"/>
                <a:ea typeface="Tahoma" panose="020B0604030504040204" pitchFamily="34" charset="0"/>
                <a:cs typeface="Tahoma" panose="020B0604030504040204" pitchFamily="34" charset="0"/>
              </a:rPr>
              <a:t> ý </a:t>
            </a:r>
            <a:r>
              <a:rPr lang="en-US" sz="2400" dirty="0" err="1">
                <a:latin typeface="Tahoma" panose="020B0604030504040204" pitchFamily="34" charset="0"/>
                <a:ea typeface="Tahoma" panose="020B0604030504040204" pitchFamily="34" charset="0"/>
                <a:cs typeface="Tahoma" panose="020B0604030504040204" pitchFamily="34" charset="0"/>
              </a:rPr>
              <a:t>kiến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của</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bạn</a:t>
            </a:r>
            <a:r>
              <a:rPr lang="en-US" sz="2400" dirty="0">
                <a:latin typeface="Tahoma" panose="020B0604030504040204" pitchFamily="34" charset="0"/>
                <a:ea typeface="Tahoma" panose="020B0604030504040204" pitchFamily="34" charset="0"/>
                <a:cs typeface="Tahoma" panose="020B0604030504040204" pitchFamily="34" charset="0"/>
              </a:rPr>
              <a:t> Lan </a:t>
            </a:r>
            <a:r>
              <a:rPr lang="en-US" sz="2400" dirty="0" err="1">
                <a:latin typeface="Tahoma" panose="020B0604030504040204" pitchFamily="34" charset="0"/>
                <a:ea typeface="Tahoma" panose="020B0604030504040204" pitchFamily="34" charset="0"/>
                <a:cs typeface="Tahoma" panose="020B0604030504040204" pitchFamily="34" charset="0"/>
              </a:rPr>
              <a:t>có</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đúng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không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Tại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sao</a:t>
            </a:r>
            <a:r>
              <a:rPr lang="en-US" sz="2400" dirty="0">
                <a:latin typeface="Tahoma" panose="020B0604030504040204" pitchFamily="34" charset="0"/>
                <a:ea typeface="Tahoma" panose="020B0604030504040204" pitchFamily="34" charset="0"/>
                <a:cs typeface="Tahoma" panose="020B0604030504040204" pitchFamily="34" charset="0"/>
              </a:rPr>
              <a:t>?</a:t>
            </a:r>
          </a:p>
          <a:p>
            <a:pPr lvl="0" algn="just" defTabSz="914400" eaLnBrk="0" fontAlgn="base" hangingPunct="0">
              <a:spcBef>
                <a:spcPct val="0"/>
              </a:spcBef>
              <a:spcAft>
                <a:spcPct val="0"/>
              </a:spcAft>
            </a:pPr>
            <a:r>
              <a:rPr lang="en-US" altLang="en-US" sz="2400" dirty="0">
                <a:solidFill>
                  <a:srgbClr val="000000"/>
                </a:solidFill>
                <a:latin typeface="Tahoma" panose="020B0604030504040204" pitchFamily="34" charset="0"/>
                <a:ea typeface="Tahoma" panose="020B0604030504040204" pitchFamily="34" charset="0"/>
                <a:cs typeface="Tahoma" panose="020B0604030504040204" pitchFamily="34" charset="0"/>
              </a:rPr>
              <a:t>………………………………………………………………………………………………………….</a:t>
            </a:r>
          </a:p>
          <a:p>
            <a:pPr lvl="0" algn="just" defTabSz="914400" eaLnBrk="0" fontAlgn="base" hangingPunct="0">
              <a:spcBef>
                <a:spcPct val="0"/>
              </a:spcBef>
              <a:spcAft>
                <a:spcPct val="0"/>
              </a:spcAft>
            </a:pPr>
            <a:r>
              <a:rPr lang="en-US" altLang="en-US" sz="2400" dirty="0">
                <a:solidFill>
                  <a:srgbClr val="000000"/>
                </a:solidFill>
                <a:latin typeface="Tahoma" panose="020B0604030504040204" pitchFamily="34" charset="0"/>
                <a:ea typeface="Tahoma" panose="020B0604030504040204" pitchFamily="34" charset="0"/>
                <a:cs typeface="Tahoma" panose="020B0604030504040204" pitchFamily="34" charset="0"/>
              </a:rPr>
              <a:t>……………………………………….....................................................................</a:t>
            </a:r>
          </a:p>
          <a:p>
            <a:pPr lvl="0" algn="just" defTabSz="914400" eaLnBrk="0" fontAlgn="base" hangingPunct="0">
              <a:spcBef>
                <a:spcPct val="0"/>
              </a:spcBef>
              <a:spcAft>
                <a:spcPct val="0"/>
              </a:spcAft>
            </a:pPr>
            <a:r>
              <a:rPr lang="en-US" altLang="en-US" sz="2400" dirty="0">
                <a:solidFill>
                  <a:srgbClr val="000000"/>
                </a:solidFill>
                <a:latin typeface="Tahoma" panose="020B0604030504040204" pitchFamily="34" charset="0"/>
                <a:ea typeface="Tahoma" panose="020B0604030504040204" pitchFamily="34" charset="0"/>
                <a:cs typeface="Tahoma" panose="020B0604030504040204" pitchFamily="34" charset="0"/>
              </a:rPr>
              <a:t>.............................................................................................................</a:t>
            </a:r>
            <a:endParaRPr kumimoji="0" lang="en-US" alt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r>
              <a:rPr lang="en-US" altLang="en-US" sz="2400" dirty="0">
                <a:solidFill>
                  <a:srgbClr val="000000"/>
                </a:solidFill>
                <a:latin typeface="Tahoma" panose="020B0604030504040204" pitchFamily="34" charset="0"/>
                <a:ea typeface="Tahoma" panose="020B0604030504040204" pitchFamily="34" charset="0"/>
                <a:cs typeface="Tahoma" panose="020B0604030504040204" pitchFamily="34" charset="0"/>
              </a:rPr>
              <a:t>.............................................................................................................</a:t>
            </a:r>
            <a:endParaRPr lang="en-US" altLang="en-US" sz="2400" dirty="0">
              <a:latin typeface="Tahoma" panose="020B0604030504040204" pitchFamily="34" charset="0"/>
              <a:ea typeface="Tahoma" panose="020B0604030504040204" pitchFamily="34" charset="0"/>
              <a:cs typeface="Tahoma" panose="020B0604030504040204" pitchFamily="34" charset="0"/>
            </a:endParaRPr>
          </a:p>
          <a:p>
            <a:pPr algn="just"/>
            <a:endParaRPr kumimoji="0" lang="en-US" altLang="en-US" sz="2400" b="1"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algn="just"/>
            <a:r>
              <a:rPr kumimoji="0" lang="en-US" altLang="en-US" sz="2400" b="1"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CH 2:</a:t>
            </a:r>
            <a:r>
              <a:rPr kumimoji="0" lang="en-US" altLang="en-US" sz="2400" b="0"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Sử</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dụng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các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từ</a:t>
            </a:r>
            <a:r>
              <a:rPr lang="en-US" sz="2400" dirty="0">
                <a:latin typeface="Tahoma" panose="020B0604030504040204" pitchFamily="34" charset="0"/>
                <a:ea typeface="Tahoma" panose="020B0604030504040204" pitchFamily="34" charset="0"/>
                <a:cs typeface="Tahoma" panose="020B0604030504040204" pitchFamily="34" charset="0"/>
              </a:rPr>
              <a:t>/</a:t>
            </a:r>
            <a:r>
              <a:rPr lang="en-US" sz="2400" dirty="0" err="1">
                <a:latin typeface="Tahoma" panose="020B0604030504040204" pitchFamily="34" charset="0"/>
                <a:ea typeface="Tahoma" panose="020B0604030504040204" pitchFamily="34" charset="0"/>
                <a:cs typeface="Tahoma" panose="020B0604030504040204" pitchFamily="34" charset="0"/>
              </a:rPr>
              <a:t>cụm</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từ</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sau</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b="1" i="1" dirty="0" err="1">
                <a:solidFill>
                  <a:srgbClr val="6600FF"/>
                </a:solidFill>
                <a:latin typeface="Tahoma" panose="020B0604030504040204" pitchFamily="34" charset="0"/>
                <a:ea typeface="Tahoma" panose="020B0604030504040204" pitchFamily="34" charset="0"/>
                <a:cs typeface="Tahoma" panose="020B0604030504040204" pitchFamily="34" charset="0"/>
              </a:rPr>
              <a:t>động</a:t>
            </a:r>
            <a:r>
              <a:rPr lang="en-US" sz="2400" b="1" i="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b="1" i="1" dirty="0" err="1">
                <a:solidFill>
                  <a:srgbClr val="6600FF"/>
                </a:solidFill>
                <a:latin typeface="Tahoma" panose="020B0604030504040204" pitchFamily="34" charset="0"/>
                <a:ea typeface="Tahoma" panose="020B0604030504040204" pitchFamily="34" charset="0"/>
                <a:cs typeface="Tahoma" panose="020B0604030504040204" pitchFamily="34" charset="0"/>
              </a:rPr>
              <a:t>mạch</a:t>
            </a:r>
            <a:r>
              <a:rPr lang="en-US" sz="2400" b="1" i="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b="1" i="1" dirty="0" err="1">
                <a:solidFill>
                  <a:srgbClr val="6600FF"/>
                </a:solidFill>
                <a:latin typeface="Tahoma" panose="020B0604030504040204" pitchFamily="34" charset="0"/>
                <a:ea typeface="Tahoma" panose="020B0604030504040204" pitchFamily="34" charset="0"/>
                <a:cs typeface="Tahoma" panose="020B0604030504040204" pitchFamily="34" charset="0"/>
              </a:rPr>
              <a:t>chất</a:t>
            </a:r>
            <a:r>
              <a:rPr lang="en-US" sz="2400" b="1" i="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b="1" i="1" dirty="0" err="1">
                <a:solidFill>
                  <a:srgbClr val="6600FF"/>
                </a:solidFill>
                <a:latin typeface="Tahoma" panose="020B0604030504040204" pitchFamily="34" charset="0"/>
                <a:ea typeface="Tahoma" panose="020B0604030504040204" pitchFamily="34" charset="0"/>
                <a:cs typeface="Tahoma" panose="020B0604030504040204" pitchFamily="34" charset="0"/>
              </a:rPr>
              <a:t>thải</a:t>
            </a:r>
            <a:r>
              <a:rPr lang="en-US" sz="2400" b="1" i="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b="1" i="1" dirty="0" err="1">
                <a:solidFill>
                  <a:srgbClr val="6600FF"/>
                </a:solidFill>
                <a:latin typeface="Tahoma" panose="020B0604030504040204" pitchFamily="34" charset="0"/>
                <a:ea typeface="Tahoma" panose="020B0604030504040204" pitchFamily="34" charset="0"/>
                <a:cs typeface="Tahoma" panose="020B0604030504040204" pitchFamily="34" charset="0"/>
              </a:rPr>
              <a:t>màng</a:t>
            </a:r>
            <a:r>
              <a:rPr lang="en-US" sz="2400" b="1" i="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b="1" i="1" dirty="0" err="1">
                <a:solidFill>
                  <a:srgbClr val="6600FF"/>
                </a:solidFill>
                <a:latin typeface="Tahoma" panose="020B0604030504040204" pitchFamily="34" charset="0"/>
                <a:ea typeface="Tahoma" panose="020B0604030504040204" pitchFamily="34" charset="0"/>
                <a:cs typeface="Tahoma" panose="020B0604030504040204" pitchFamily="34" charset="0"/>
              </a:rPr>
              <a:t>lọc</a:t>
            </a:r>
            <a:r>
              <a:rPr lang="en-US" sz="2400" b="1" i="1" dirty="0">
                <a:solidFill>
                  <a:srgbClr val="6600FF"/>
                </a:solidFill>
                <a:latin typeface="Tahoma" panose="020B0604030504040204" pitchFamily="34" charset="0"/>
                <a:ea typeface="Tahoma" panose="020B0604030504040204" pitchFamily="34" charset="0"/>
                <a:cs typeface="Tahoma" panose="020B0604030504040204" pitchFamily="34" charset="0"/>
              </a:rPr>
              <a:t>, dung </a:t>
            </a:r>
            <a:r>
              <a:rPr lang="en-US" sz="2400" b="1" i="1" dirty="0" err="1">
                <a:solidFill>
                  <a:srgbClr val="6600FF"/>
                </a:solidFill>
                <a:latin typeface="Tahoma" panose="020B0604030504040204" pitchFamily="34" charset="0"/>
                <a:ea typeface="Tahoma" panose="020B0604030504040204" pitchFamily="34" charset="0"/>
                <a:cs typeface="Tahoma" panose="020B0604030504040204" pitchFamily="34" charset="0"/>
              </a:rPr>
              <a:t>dịch</a:t>
            </a:r>
            <a:r>
              <a:rPr lang="en-US" sz="2400" b="1" i="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b="1" i="1" dirty="0" err="1">
                <a:solidFill>
                  <a:srgbClr val="6600FF"/>
                </a:solidFill>
                <a:latin typeface="Tahoma" panose="020B0604030504040204" pitchFamily="34" charset="0"/>
                <a:ea typeface="Tahoma" panose="020B0604030504040204" pitchFamily="34" charset="0"/>
                <a:cs typeface="Tahoma" panose="020B0604030504040204" pitchFamily="34" charset="0"/>
              </a:rPr>
              <a:t>nhân</a:t>
            </a:r>
            <a:r>
              <a:rPr lang="en-US" sz="2400" b="1" i="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b="1" i="1" dirty="0" err="1">
                <a:solidFill>
                  <a:srgbClr val="6600FF"/>
                </a:solidFill>
                <a:latin typeface="Tahoma" panose="020B0604030504040204" pitchFamily="34" charset="0"/>
                <a:ea typeface="Tahoma" panose="020B0604030504040204" pitchFamily="34" charset="0"/>
                <a:cs typeface="Tahoma" panose="020B0604030504040204" pitchFamily="34" charset="0"/>
              </a:rPr>
              <a:t>tạo</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để</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hoàn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chỉnh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thông</a:t>
            </a:r>
            <a:r>
              <a:rPr lang="en-US" sz="2400" dirty="0">
                <a:latin typeface="Tahoma" panose="020B0604030504040204" pitchFamily="34" charset="0"/>
                <a:ea typeface="Tahoma" panose="020B0604030504040204" pitchFamily="34" charset="0"/>
                <a:cs typeface="Tahoma" panose="020B0604030504040204" pitchFamily="34" charset="0"/>
              </a:rPr>
              <a:t> tin </a:t>
            </a:r>
            <a:r>
              <a:rPr lang="en-US" sz="2400" dirty="0" err="1">
                <a:latin typeface="Tahoma" panose="020B0604030504040204" pitchFamily="34" charset="0"/>
                <a:ea typeface="Tahoma" panose="020B0604030504040204" pitchFamily="34" charset="0"/>
                <a:cs typeface="Tahoma" panose="020B0604030504040204" pitchFamily="34" charset="0"/>
              </a:rPr>
              <a:t>về</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chạy</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thận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nhân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tạo</a:t>
            </a:r>
            <a:r>
              <a:rPr lang="en-US" sz="2400" dirty="0">
                <a:latin typeface="Tahoma" panose="020B0604030504040204" pitchFamily="34" charset="0"/>
                <a:ea typeface="Tahoma" panose="020B0604030504040204" pitchFamily="34" charset="0"/>
                <a:cs typeface="Tahoma" panose="020B0604030504040204" pitchFamily="34" charset="0"/>
              </a:rPr>
              <a:t>.</a:t>
            </a:r>
          </a:p>
          <a:p>
            <a:pPr algn="just"/>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Máu</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của</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người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bệnh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được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bơm</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từ</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(1) ……………………….</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vào</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thận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nhân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tạo</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Thận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nhân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tạo</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có</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hệ</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thống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(2) ………………..... </a:t>
            </a:r>
            <a:r>
              <a:rPr lang="en-US" sz="2400" dirty="0" err="1">
                <a:latin typeface="Tahoma" panose="020B0604030504040204" pitchFamily="34" charset="0"/>
                <a:ea typeface="Tahoma" panose="020B0604030504040204" pitchFamily="34" charset="0"/>
                <a:cs typeface="Tahoma" panose="020B0604030504040204" pitchFamily="34" charset="0"/>
              </a:rPr>
              <a:t>chứa</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máu</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người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bệnh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với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áp</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lực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lớn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Bên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ngoài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màng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lọc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là</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(3) ……………………….. </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giống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hệt</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huyết</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tương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chỉ</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khác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là</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không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có</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chất</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thải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Sự</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chênh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lệch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nồng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độ</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giúp</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các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(4) ………………….. </a:t>
            </a:r>
            <a:r>
              <a:rPr lang="en-US" sz="2400" dirty="0" err="1">
                <a:latin typeface="Tahoma" panose="020B0604030504040204" pitchFamily="34" charset="0"/>
                <a:ea typeface="Tahoma" panose="020B0604030504040204" pitchFamily="34" charset="0"/>
                <a:cs typeface="Tahoma" panose="020B0604030504040204" pitchFamily="34" charset="0"/>
              </a:rPr>
              <a:t>trong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máu</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khuếch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tán</a:t>
            </a:r>
            <a:r>
              <a:rPr lang="en-US" sz="2400" dirty="0">
                <a:latin typeface="Tahoma" panose="020B0604030504040204" pitchFamily="34" charset="0"/>
                <a:ea typeface="Tahoma" panose="020B0604030504040204" pitchFamily="34" charset="0"/>
                <a:cs typeface="Tahoma" panose="020B0604030504040204" pitchFamily="34" charset="0"/>
              </a:rPr>
              <a:t> sang dung </a:t>
            </a:r>
            <a:r>
              <a:rPr lang="en-US" sz="2400" dirty="0" err="1">
                <a:latin typeface="Tahoma" panose="020B0604030504040204" pitchFamily="34" charset="0"/>
                <a:ea typeface="Tahoma" panose="020B0604030504040204" pitchFamily="34" charset="0"/>
                <a:cs typeface="Tahoma" panose="020B0604030504040204" pitchFamily="34" charset="0"/>
              </a:rPr>
              <a:t>dịch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nhân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tạo</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và</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máu</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được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lọc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sạch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lại</a:t>
            </a:r>
            <a:r>
              <a:rPr lang="en-US" sz="2400" dirty="0">
                <a:latin typeface="Tahoma" panose="020B0604030504040204" pitchFamily="34" charset="0"/>
                <a:ea typeface="Tahoma" panose="020B0604030504040204" pitchFamily="34" charset="0"/>
                <a:cs typeface="Tahoma" panose="020B0604030504040204" pitchFamily="34" charset="0"/>
              </a:rPr>
              <a:t> qua </a:t>
            </a:r>
            <a:r>
              <a:rPr lang="en-US" sz="2400" dirty="0" err="1">
                <a:latin typeface="Tahoma" panose="020B0604030504040204" pitchFamily="34" charset="0"/>
                <a:ea typeface="Tahoma" panose="020B0604030504040204" pitchFamily="34" charset="0"/>
                <a:cs typeface="Tahoma" panose="020B0604030504040204" pitchFamily="34" charset="0"/>
              </a:rPr>
              <a:t>tĩnh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mạch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về</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cơ</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thể</a:t>
            </a:r>
            <a:r>
              <a:rPr lang="en-US" sz="2400" dirty="0">
                <a:latin typeface="Tahoma" panose="020B0604030504040204" pitchFamily="34" charset="0"/>
                <a:ea typeface="Tahoma" panose="020B0604030504040204" pitchFamily="34" charset="0"/>
                <a:cs typeface="Tahoma" panose="020B0604030504040204" pitchFamily="34" charset="0"/>
              </a:rPr>
              <a:t>.</a:t>
            </a:r>
            <a:endParaRPr kumimoji="0" lang="en-US" alt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2" name="Rectangle 1">
            <a:extLst>
              <a:ext uri="{FF2B5EF4-FFF2-40B4-BE49-F238E27FC236}">
                <a16:creationId xmlns:a16="http://schemas.microsoft.com/office/drawing/2014/main" id="{C5F8DB9E-B226-43D5-9726-2B43F6F8BCEF}"/>
              </a:ext>
            </a:extLst>
          </p:cNvPr>
          <p:cNvSpPr/>
          <p:nvPr/>
        </p:nvSpPr>
        <p:spPr>
          <a:xfrm>
            <a:off x="3006057" y="109835"/>
            <a:ext cx="6179897" cy="769441"/>
          </a:xfrm>
          <a:prstGeom prst="rect">
            <a:avLst/>
          </a:prstGeom>
          <a:noFill/>
        </p:spPr>
        <p:txBody>
          <a:bodyPr wrap="none" lIns="91440" tIns="45720" rIns="91440" bIns="45720">
            <a:spAutoFit/>
          </a:bodyPr>
          <a:lstStyle/>
          <a:p>
            <a:pPr algn="ctr"/>
            <a:r>
              <a:rPr lang="en-US" sz="4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PHIẾU HỌC TẬP SỐ 3</a:t>
            </a:r>
          </a:p>
        </p:txBody>
      </p:sp>
      <p:sp>
        <p:nvSpPr>
          <p:cNvPr id="14" name="TextBox 13">
            <a:extLst>
              <a:ext uri="{FF2B5EF4-FFF2-40B4-BE49-F238E27FC236}">
                <a16:creationId xmlns:a16="http://schemas.microsoft.com/office/drawing/2014/main" id="{964B8411-DAEC-4C9A-B7D3-34607A12074A}"/>
              </a:ext>
            </a:extLst>
          </p:cNvPr>
          <p:cNvSpPr txBox="1"/>
          <p:nvPr/>
        </p:nvSpPr>
        <p:spPr>
          <a:xfrm>
            <a:off x="1271337" y="2038347"/>
            <a:ext cx="10539664" cy="1569660"/>
          </a:xfrm>
          <a:prstGeom prst="rect">
            <a:avLst/>
          </a:prstGeom>
          <a:solidFill>
            <a:schemeClr val="accent1">
              <a:lumMod val="20000"/>
              <a:lumOff val="80000"/>
            </a:schemeClr>
          </a:solidFill>
        </p:spPr>
        <p:txBody>
          <a:bodyPr wrap="square" rtlCol="0">
            <a:spAutoFit/>
          </a:bodyPr>
          <a:lstStyle/>
          <a:p>
            <a:pPr lvl="0" algn="just"/>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Ý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kiến</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của</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bạn</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Lan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chưa</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đúng</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thông</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thường</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bác</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sĩ</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sẽ</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ghép</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1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quả</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thận</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khỏe</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mạnh</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vào</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cơ</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thể</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người</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bệnh</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2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quả</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thận</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của</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người</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bệnh</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vẫn</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được</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giữ</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lại</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Một</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số</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trường</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hợp</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phải</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cắt</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bỏ</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1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hoặc</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2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thận</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bệnh</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lý</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nếu</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thận</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đa</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nang</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quá</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to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hoặc</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viêm</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mãn</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tính</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nặng</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a:t>
            </a:r>
          </a:p>
        </p:txBody>
      </p:sp>
      <p:sp>
        <p:nvSpPr>
          <p:cNvPr id="12" name="TextBox 11">
            <a:extLst>
              <a:ext uri="{FF2B5EF4-FFF2-40B4-BE49-F238E27FC236}">
                <a16:creationId xmlns:a16="http://schemas.microsoft.com/office/drawing/2014/main" id="{1CE9E8B1-FBF6-451F-BA70-3947FCE83490}"/>
              </a:ext>
            </a:extLst>
          </p:cNvPr>
          <p:cNvSpPr txBox="1"/>
          <p:nvPr/>
        </p:nvSpPr>
        <p:spPr>
          <a:xfrm>
            <a:off x="7714090" y="4450240"/>
            <a:ext cx="2039510" cy="461665"/>
          </a:xfrm>
          <a:prstGeom prst="rect">
            <a:avLst/>
          </a:prstGeom>
          <a:noFill/>
        </p:spPr>
        <p:txBody>
          <a:bodyPr wrap="square" rtlCol="0">
            <a:spAutoFit/>
          </a:bodyPr>
          <a:lstStyle/>
          <a:p>
            <a:pPr lvl="0" algn="just"/>
            <a:r>
              <a:rPr lang="en-US" sz="2400" b="1" dirty="0" err="1">
                <a:solidFill>
                  <a:srgbClr val="6600FF"/>
                </a:solidFill>
                <a:latin typeface="Tahoma" panose="020B0604030504040204" pitchFamily="34" charset="0"/>
                <a:ea typeface="Tahoma" panose="020B0604030504040204" pitchFamily="34" charset="0"/>
                <a:cs typeface="Tahoma" panose="020B0604030504040204" pitchFamily="34" charset="0"/>
              </a:rPr>
              <a:t>động</a:t>
            </a:r>
            <a:r>
              <a:rPr lang="en-US" sz="2400" b="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6600FF"/>
                </a:solidFill>
                <a:latin typeface="Tahoma" panose="020B0604030504040204" pitchFamily="34" charset="0"/>
                <a:ea typeface="Tahoma" panose="020B0604030504040204" pitchFamily="34" charset="0"/>
                <a:cs typeface="Tahoma" panose="020B0604030504040204" pitchFamily="34" charset="0"/>
              </a:rPr>
              <a:t>mạch</a:t>
            </a:r>
            <a:endParaRPr lang="en-US" sz="2400" b="1" dirty="0">
              <a:solidFill>
                <a:srgbClr val="6600FF"/>
              </a:solidFill>
              <a:latin typeface="Tahoma" panose="020B0604030504040204" pitchFamily="34" charset="0"/>
              <a:ea typeface="Tahoma" panose="020B0604030504040204" pitchFamily="34" charset="0"/>
              <a:cs typeface="Tahoma" panose="020B0604030504040204" pitchFamily="34" charset="0"/>
            </a:endParaRPr>
          </a:p>
        </p:txBody>
      </p:sp>
      <p:sp>
        <p:nvSpPr>
          <p:cNvPr id="20" name="TextBox 19">
            <a:extLst>
              <a:ext uri="{FF2B5EF4-FFF2-40B4-BE49-F238E27FC236}">
                <a16:creationId xmlns:a16="http://schemas.microsoft.com/office/drawing/2014/main" id="{D786010B-95B6-4610-AA2C-E40679115D4E}"/>
              </a:ext>
            </a:extLst>
          </p:cNvPr>
          <p:cNvSpPr txBox="1"/>
          <p:nvPr/>
        </p:nvSpPr>
        <p:spPr>
          <a:xfrm>
            <a:off x="7771240" y="4803166"/>
            <a:ext cx="2039510" cy="461665"/>
          </a:xfrm>
          <a:prstGeom prst="rect">
            <a:avLst/>
          </a:prstGeom>
          <a:noFill/>
        </p:spPr>
        <p:txBody>
          <a:bodyPr wrap="square" rtlCol="0">
            <a:spAutoFit/>
          </a:bodyPr>
          <a:lstStyle/>
          <a:p>
            <a:pPr lvl="0" algn="ctr"/>
            <a:r>
              <a:rPr lang="en-US" sz="2400" b="1" dirty="0" err="1">
                <a:solidFill>
                  <a:srgbClr val="6600FF"/>
                </a:solidFill>
                <a:latin typeface="Tahoma" panose="020B0604030504040204" pitchFamily="34" charset="0"/>
                <a:ea typeface="Tahoma" panose="020B0604030504040204" pitchFamily="34" charset="0"/>
                <a:cs typeface="Tahoma" panose="020B0604030504040204" pitchFamily="34" charset="0"/>
              </a:rPr>
              <a:t>màng</a:t>
            </a:r>
            <a:r>
              <a:rPr lang="en-US" sz="2400" b="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6600FF"/>
                </a:solidFill>
                <a:latin typeface="Tahoma" panose="020B0604030504040204" pitchFamily="34" charset="0"/>
                <a:ea typeface="Tahoma" panose="020B0604030504040204" pitchFamily="34" charset="0"/>
                <a:cs typeface="Tahoma" panose="020B0604030504040204" pitchFamily="34" charset="0"/>
              </a:rPr>
              <a:t>lọc</a:t>
            </a:r>
            <a:endParaRPr lang="en-US" sz="2400" b="1" dirty="0">
              <a:solidFill>
                <a:srgbClr val="6600FF"/>
              </a:solidFill>
              <a:latin typeface="Tahoma" panose="020B0604030504040204" pitchFamily="34" charset="0"/>
              <a:ea typeface="Tahoma" panose="020B0604030504040204" pitchFamily="34" charset="0"/>
              <a:cs typeface="Tahoma" panose="020B0604030504040204" pitchFamily="34" charset="0"/>
            </a:endParaRPr>
          </a:p>
        </p:txBody>
      </p:sp>
      <p:sp>
        <p:nvSpPr>
          <p:cNvPr id="21" name="TextBox 20">
            <a:extLst>
              <a:ext uri="{FF2B5EF4-FFF2-40B4-BE49-F238E27FC236}">
                <a16:creationId xmlns:a16="http://schemas.microsoft.com/office/drawing/2014/main" id="{B7C6D567-3B97-45BE-9FC4-801E8CF1FCD6}"/>
              </a:ext>
            </a:extLst>
          </p:cNvPr>
          <p:cNvSpPr txBox="1"/>
          <p:nvPr/>
        </p:nvSpPr>
        <p:spPr>
          <a:xfrm>
            <a:off x="8515349" y="5174140"/>
            <a:ext cx="3143249" cy="461665"/>
          </a:xfrm>
          <a:prstGeom prst="rect">
            <a:avLst/>
          </a:prstGeom>
          <a:noFill/>
        </p:spPr>
        <p:txBody>
          <a:bodyPr wrap="square" rtlCol="0">
            <a:spAutoFit/>
          </a:bodyPr>
          <a:lstStyle/>
          <a:p>
            <a:pPr lvl="0" algn="ctr"/>
            <a:r>
              <a:rPr lang="en-US" sz="2400" b="1" dirty="0">
                <a:solidFill>
                  <a:srgbClr val="6600FF"/>
                </a:solidFill>
                <a:latin typeface="Tahoma" panose="020B0604030504040204" pitchFamily="34" charset="0"/>
                <a:ea typeface="Tahoma" panose="020B0604030504040204" pitchFamily="34" charset="0"/>
                <a:cs typeface="Tahoma" panose="020B0604030504040204" pitchFamily="34" charset="0"/>
              </a:rPr>
              <a:t>dung </a:t>
            </a:r>
            <a:r>
              <a:rPr lang="en-US" sz="2400" b="1" dirty="0" err="1">
                <a:solidFill>
                  <a:srgbClr val="6600FF"/>
                </a:solidFill>
                <a:latin typeface="Tahoma" panose="020B0604030504040204" pitchFamily="34" charset="0"/>
                <a:ea typeface="Tahoma" panose="020B0604030504040204" pitchFamily="34" charset="0"/>
                <a:cs typeface="Tahoma" panose="020B0604030504040204" pitchFamily="34" charset="0"/>
              </a:rPr>
              <a:t>dịch</a:t>
            </a:r>
            <a:r>
              <a:rPr lang="en-US" sz="2400" b="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6600FF"/>
                </a:solidFill>
                <a:latin typeface="Tahoma" panose="020B0604030504040204" pitchFamily="34" charset="0"/>
                <a:ea typeface="Tahoma" panose="020B0604030504040204" pitchFamily="34" charset="0"/>
                <a:cs typeface="Tahoma" panose="020B0604030504040204" pitchFamily="34" charset="0"/>
              </a:rPr>
              <a:t>nhân</a:t>
            </a:r>
            <a:r>
              <a:rPr lang="en-US" sz="2400" b="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6600FF"/>
                </a:solidFill>
                <a:latin typeface="Tahoma" panose="020B0604030504040204" pitchFamily="34" charset="0"/>
                <a:ea typeface="Tahoma" panose="020B0604030504040204" pitchFamily="34" charset="0"/>
                <a:cs typeface="Tahoma" panose="020B0604030504040204" pitchFamily="34" charset="0"/>
              </a:rPr>
              <a:t>tạo</a:t>
            </a:r>
            <a:endParaRPr lang="en-US" sz="2400" b="1" dirty="0">
              <a:solidFill>
                <a:srgbClr val="6600FF"/>
              </a:solidFill>
              <a:latin typeface="Tahoma" panose="020B0604030504040204" pitchFamily="34" charset="0"/>
              <a:ea typeface="Tahoma" panose="020B0604030504040204" pitchFamily="34" charset="0"/>
              <a:cs typeface="Tahoma" panose="020B0604030504040204" pitchFamily="34" charset="0"/>
            </a:endParaRPr>
          </a:p>
        </p:txBody>
      </p:sp>
      <p:sp>
        <p:nvSpPr>
          <p:cNvPr id="22" name="TextBox 21">
            <a:extLst>
              <a:ext uri="{FF2B5EF4-FFF2-40B4-BE49-F238E27FC236}">
                <a16:creationId xmlns:a16="http://schemas.microsoft.com/office/drawing/2014/main" id="{9604A6A5-0AF2-4669-B445-6A08509674D7}"/>
              </a:ext>
            </a:extLst>
          </p:cNvPr>
          <p:cNvSpPr txBox="1"/>
          <p:nvPr/>
        </p:nvSpPr>
        <p:spPr>
          <a:xfrm>
            <a:off x="3770740" y="5894191"/>
            <a:ext cx="2039510" cy="461665"/>
          </a:xfrm>
          <a:prstGeom prst="rect">
            <a:avLst/>
          </a:prstGeom>
          <a:noFill/>
        </p:spPr>
        <p:txBody>
          <a:bodyPr wrap="square" rtlCol="0">
            <a:spAutoFit/>
          </a:bodyPr>
          <a:lstStyle/>
          <a:p>
            <a:pPr lvl="0" algn="ctr"/>
            <a:r>
              <a:rPr lang="en-US" sz="2400" b="1" dirty="0" err="1">
                <a:solidFill>
                  <a:srgbClr val="6600FF"/>
                </a:solidFill>
                <a:latin typeface="Tahoma" panose="020B0604030504040204" pitchFamily="34" charset="0"/>
                <a:ea typeface="Tahoma" panose="020B0604030504040204" pitchFamily="34" charset="0"/>
                <a:cs typeface="Tahoma" panose="020B0604030504040204" pitchFamily="34" charset="0"/>
              </a:rPr>
              <a:t>chất</a:t>
            </a:r>
            <a:r>
              <a:rPr lang="en-US" sz="2400" b="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6600FF"/>
                </a:solidFill>
                <a:latin typeface="Tahoma" panose="020B0604030504040204" pitchFamily="34" charset="0"/>
                <a:ea typeface="Tahoma" panose="020B0604030504040204" pitchFamily="34" charset="0"/>
                <a:cs typeface="Tahoma" panose="020B0604030504040204" pitchFamily="34" charset="0"/>
              </a:rPr>
              <a:t>thải</a:t>
            </a:r>
            <a:endParaRPr lang="en-US" sz="2400" b="1" dirty="0">
              <a:solidFill>
                <a:srgbClr val="6600FF"/>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88329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p:bldP spid="20" grpId="0"/>
      <p:bldP spid="21" grpId="0"/>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9E39EF2-4828-41F6-924A-B35C31FC9B29}"/>
              </a:ext>
            </a:extLst>
          </p:cNvPr>
          <p:cNvSpPr/>
          <p:nvPr/>
        </p:nvSpPr>
        <p:spPr>
          <a:xfrm>
            <a:off x="2182191" y="414635"/>
            <a:ext cx="9355446" cy="3354765"/>
          </a:xfrm>
          <a:prstGeom prst="rect">
            <a:avLst/>
          </a:prstGeom>
          <a:noFill/>
        </p:spPr>
        <p:txBody>
          <a:bodyPr wrap="none" lIns="91440" tIns="45720" rIns="91440" bIns="45720">
            <a:spAutoFit/>
          </a:bodyPr>
          <a:lstStyle/>
          <a:p>
            <a:r>
              <a:rPr lang="en-US" sz="3600" b="1" dirty="0" err="1">
                <a:latin typeface="Tahoma" panose="020B0604030504040204" pitchFamily="34" charset="0"/>
                <a:ea typeface="Tahoma" panose="020B0604030504040204" pitchFamily="34" charset="0"/>
                <a:cs typeface="Tahoma" panose="020B0604030504040204" pitchFamily="34" charset="0"/>
              </a:rPr>
              <a:t>Kỳ</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tích</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quả</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thận</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ghép</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sống</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gần</a:t>
            </a:r>
            <a:r>
              <a:rPr lang="en-US" sz="3600" b="1" dirty="0">
                <a:latin typeface="Tahoma" panose="020B0604030504040204" pitchFamily="34" charset="0"/>
                <a:ea typeface="Tahoma" panose="020B0604030504040204" pitchFamily="34" charset="0"/>
                <a:cs typeface="Tahoma" panose="020B0604030504040204" pitchFamily="34" charset="0"/>
              </a:rPr>
              <a:t> 30 </a:t>
            </a:r>
            <a:r>
              <a:rPr lang="en-US" sz="3600" b="1" dirty="0" err="1">
                <a:latin typeface="Tahoma" panose="020B0604030504040204" pitchFamily="34" charset="0"/>
                <a:ea typeface="Tahoma" panose="020B0604030504040204" pitchFamily="34" charset="0"/>
                <a:cs typeface="Tahoma" panose="020B0604030504040204" pitchFamily="34" charset="0"/>
              </a:rPr>
              <a:t>năm</a:t>
            </a:r>
            <a:endParaRPr lang="en-US" sz="3600" b="1" dirty="0">
              <a:latin typeface="Tahoma" panose="020B0604030504040204" pitchFamily="34" charset="0"/>
              <a:ea typeface="Tahoma" panose="020B0604030504040204" pitchFamily="34" charset="0"/>
              <a:cs typeface="Tahoma" panose="020B0604030504040204" pitchFamily="34" charset="0"/>
            </a:endParaRPr>
          </a:p>
          <a:p>
            <a:br>
              <a:rPr lang="en-US" sz="8800" dirty="0">
                <a:latin typeface="Tahoma" panose="020B0604030504040204" pitchFamily="34" charset="0"/>
                <a:ea typeface="Tahoma" panose="020B0604030504040204" pitchFamily="34" charset="0"/>
                <a:cs typeface="Tahoma" panose="020B0604030504040204" pitchFamily="34" charset="0"/>
              </a:rPr>
            </a:br>
            <a:endParaRPr lang="en-US" sz="8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6148" name="Picture 4" descr="https://static-images.vnncdn.net/files/publish/2023/3/16/ghep-than-1008.jpg">
            <a:extLst>
              <a:ext uri="{FF2B5EF4-FFF2-40B4-BE49-F238E27FC236}">
                <a16:creationId xmlns:a16="http://schemas.microsoft.com/office/drawing/2014/main" id="{1ADEB07B-6D80-40C2-A227-3CFA9F0B2E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50" y="1390650"/>
            <a:ext cx="8637653" cy="546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53084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ác cá nhận được nhận Bằng khen của UBND TP.">
            <a:extLst>
              <a:ext uri="{FF2B5EF4-FFF2-40B4-BE49-F238E27FC236}">
                <a16:creationId xmlns:a16="http://schemas.microsoft.com/office/drawing/2014/main" id="{BAE19F05-ACD4-42D2-9B05-1B148EC60C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138238"/>
            <a:ext cx="9101226" cy="547211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0FBA456D-287E-43D0-B091-D5E0606AC378}"/>
              </a:ext>
            </a:extLst>
          </p:cNvPr>
          <p:cNvSpPr/>
          <p:nvPr/>
        </p:nvSpPr>
        <p:spPr>
          <a:xfrm>
            <a:off x="1896441" y="147935"/>
            <a:ext cx="10162209" cy="5632311"/>
          </a:xfrm>
          <a:prstGeom prst="rect">
            <a:avLst/>
          </a:prstGeom>
          <a:noFill/>
        </p:spPr>
        <p:txBody>
          <a:bodyPr wrap="square" lIns="91440" tIns="45720" rIns="91440" bIns="45720">
            <a:spAutoFit/>
          </a:bodyPr>
          <a:lstStyle/>
          <a:p>
            <a:pPr algn="ctr"/>
            <a:r>
              <a:rPr lang="vi-VN" sz="2800" b="1" dirty="0">
                <a:latin typeface="Tahoma" panose="020B0604030504040204" pitchFamily="34" charset="0"/>
                <a:ea typeface="Tahoma" panose="020B0604030504040204" pitchFamily="34" charset="0"/>
                <a:cs typeface="Tahoma" panose="020B0604030504040204" pitchFamily="34" charset="0"/>
              </a:rPr>
              <a:t>Hơn 1.</a:t>
            </a:r>
            <a:r>
              <a:rPr lang="en-US" sz="2800" b="1" dirty="0">
                <a:latin typeface="Tahoma" panose="020B0604030504040204" pitchFamily="34" charset="0"/>
                <a:ea typeface="Tahoma" panose="020B0604030504040204" pitchFamily="34" charset="0"/>
                <a:cs typeface="Tahoma" panose="020B0604030504040204" pitchFamily="34" charset="0"/>
              </a:rPr>
              <a:t>1</a:t>
            </a:r>
            <a:r>
              <a:rPr lang="vi-VN" sz="2800" b="1" dirty="0">
                <a:latin typeface="Tahoma" panose="020B0604030504040204" pitchFamily="34" charset="0"/>
                <a:ea typeface="Tahoma" panose="020B0604030504040204" pitchFamily="34" charset="0"/>
                <a:cs typeface="Tahoma" panose="020B0604030504040204" pitchFamily="34" charset="0"/>
              </a:rPr>
              <a:t>00 ca ghép thận được thực hiện tại Bệnh viện Chợ Rẫy</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trong</a:t>
            </a:r>
            <a:r>
              <a:rPr lang="en-US" sz="2800" b="1" dirty="0">
                <a:latin typeface="Tahoma" panose="020B0604030504040204" pitchFamily="34" charset="0"/>
                <a:ea typeface="Tahoma" panose="020B0604030504040204" pitchFamily="34" charset="0"/>
                <a:cs typeface="Tahoma" panose="020B0604030504040204" pitchFamily="34" charset="0"/>
              </a:rPr>
              <a:t> 30 </a:t>
            </a:r>
            <a:r>
              <a:rPr lang="en-US" sz="2800" b="1" dirty="0" err="1">
                <a:latin typeface="Tahoma" panose="020B0604030504040204" pitchFamily="34" charset="0"/>
                <a:ea typeface="Tahoma" panose="020B0604030504040204" pitchFamily="34" charset="0"/>
                <a:cs typeface="Tahoma" panose="020B0604030504040204" pitchFamily="34" charset="0"/>
              </a:rPr>
              <a:t>năm</a:t>
            </a:r>
            <a:endParaRPr lang="vi-VN" sz="2800" b="1" dirty="0">
              <a:latin typeface="Tahoma" panose="020B0604030504040204" pitchFamily="34" charset="0"/>
              <a:ea typeface="Tahoma" panose="020B0604030504040204" pitchFamily="34" charset="0"/>
              <a:cs typeface="Tahoma" panose="020B0604030504040204" pitchFamily="34" charset="0"/>
            </a:endParaRPr>
          </a:p>
          <a:p>
            <a:pPr algn="ctr"/>
            <a:br>
              <a:rPr lang="vi-VN" sz="2800" dirty="0"/>
            </a:br>
            <a:br>
              <a:rPr lang="en-US" sz="13800" dirty="0">
                <a:ea typeface="Tahoma" panose="020B0604030504040204" pitchFamily="34" charset="0"/>
                <a:cs typeface="Tahoma" panose="020B0604030504040204" pitchFamily="34" charset="0"/>
              </a:rPr>
            </a:br>
            <a:endParaRPr lang="en-US" sz="13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408625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DF0D02-8976-46EE-AA62-C3D53662F7F4}"/>
              </a:ext>
            </a:extLst>
          </p:cNvPr>
          <p:cNvSpPr/>
          <p:nvPr/>
        </p:nvSpPr>
        <p:spPr>
          <a:xfrm>
            <a:off x="1629741" y="205085"/>
            <a:ext cx="10162209" cy="2677656"/>
          </a:xfrm>
          <a:prstGeom prst="rect">
            <a:avLst/>
          </a:prstGeom>
          <a:noFill/>
        </p:spPr>
        <p:txBody>
          <a:bodyPr wrap="square" lIns="91440" tIns="45720" rIns="91440" bIns="45720">
            <a:spAutoFit/>
          </a:bodyPr>
          <a:lstStyle/>
          <a:p>
            <a:pPr algn="ctr"/>
            <a:r>
              <a:rPr lang="vi-VN" sz="2400" dirty="0">
                <a:latin typeface="Tahoma" panose="020B0604030504040204" pitchFamily="34" charset="0"/>
                <a:ea typeface="Tahoma" panose="020B0604030504040204" pitchFamily="34" charset="0"/>
                <a:cs typeface="Tahoma" panose="020B0604030504040204" pitchFamily="34" charset="0"/>
              </a:rPr>
              <a:t>Những quả thận được các nhà khoa học “sản xuất” bằng phương pháp in 3D tại Australia đang hứa hẹn nhiều hy vọng cho những bệnh nhân suy thận giai đoạn cuối khi có thể được cấy ghép thận nhân tạo thay vì sẽ phải xếp hàng chờ được hiến tạng.</a:t>
            </a:r>
          </a:p>
          <a:p>
            <a:pPr algn="ctr"/>
            <a:br>
              <a:rPr lang="vi-VN" sz="2400" dirty="0">
                <a:latin typeface="Tahoma" panose="020B0604030504040204" pitchFamily="34" charset="0"/>
                <a:ea typeface="Tahoma" panose="020B0604030504040204" pitchFamily="34" charset="0"/>
                <a:cs typeface="Tahoma" panose="020B0604030504040204" pitchFamily="34" charset="0"/>
              </a:rPr>
            </a:br>
            <a:br>
              <a:rPr lang="en-US" sz="2400" dirty="0">
                <a:latin typeface="Tahoma" panose="020B0604030504040204" pitchFamily="34" charset="0"/>
                <a:ea typeface="Tahoma" panose="020B0604030504040204" pitchFamily="34" charset="0"/>
                <a:cs typeface="Tahoma" panose="020B0604030504040204" pitchFamily="34" charset="0"/>
              </a:rPr>
            </a:br>
            <a:endParaRPr lang="en-US" sz="2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9218" name="Picture 2" descr="Kết Xuất Thận Người 3d Hình ảnh Sẵn có - Tải xuống Hình ảnh Ngay bây giờ -  Biểu đồ - Phương tiện nhìn, Bệnh - Tình trạng sức khỏe, Bộ phận">
            <a:extLst>
              <a:ext uri="{FF2B5EF4-FFF2-40B4-BE49-F238E27FC236}">
                <a16:creationId xmlns:a16="http://schemas.microsoft.com/office/drawing/2014/main" id="{25EE128E-F72C-495E-80E0-4ED9FF9D9B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063186"/>
            <a:ext cx="6610350" cy="4409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35421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EFD5321-07FC-4CB3-888B-F62F9F749A89}"/>
              </a:ext>
            </a:extLst>
          </p:cNvPr>
          <p:cNvSpPr/>
          <p:nvPr/>
        </p:nvSpPr>
        <p:spPr>
          <a:xfrm>
            <a:off x="1629741" y="205085"/>
            <a:ext cx="10162209" cy="1815882"/>
          </a:xfrm>
          <a:prstGeom prst="rect">
            <a:avLst/>
          </a:prstGeom>
          <a:noFill/>
        </p:spPr>
        <p:txBody>
          <a:bodyPr wrap="square" lIns="91440" tIns="45720" rIns="91440" bIns="45720">
            <a:spAutoFit/>
          </a:bodyPr>
          <a:lstStyle/>
          <a:p>
            <a:pPr algn="ctr"/>
            <a:r>
              <a:rPr lang="en-US" sz="2800" b="1" dirty="0" err="1">
                <a:latin typeface="Tahoma" panose="020B0604030504040204" pitchFamily="34" charset="0"/>
                <a:ea typeface="Tahoma" panose="020B0604030504040204" pitchFamily="34" charset="0"/>
                <a:cs typeface="Tahoma" panose="020B0604030504040204" pitchFamily="34" charset="0"/>
              </a:rPr>
              <a:t>Lần</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đầu</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tiên</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trên</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thế</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giới</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các</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bác</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sĩ</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của</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Bệnh</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viện</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thành</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phố</a:t>
            </a:r>
            <a:r>
              <a:rPr lang="en-US" sz="2800" b="1" dirty="0">
                <a:latin typeface="Tahoma" panose="020B0604030504040204" pitchFamily="34" charset="0"/>
                <a:ea typeface="Tahoma" panose="020B0604030504040204" pitchFamily="34" charset="0"/>
                <a:cs typeface="Tahoma" panose="020B0604030504040204" pitchFamily="34" charset="0"/>
              </a:rPr>
              <a:t> Belfast (Ireland) </a:t>
            </a:r>
            <a:r>
              <a:rPr lang="en-US" sz="2800" b="1" dirty="0" err="1">
                <a:latin typeface="Tahoma" panose="020B0604030504040204" pitchFamily="34" charset="0"/>
                <a:ea typeface="Tahoma" panose="020B0604030504040204" pitchFamily="34" charset="0"/>
                <a:cs typeface="Tahoma" panose="020B0604030504040204" pitchFamily="34" charset="0"/>
              </a:rPr>
              <a:t>đã</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sử</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dụng</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mô</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hình</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thận</a:t>
            </a:r>
            <a:r>
              <a:rPr lang="en-US" sz="2800" b="1" dirty="0">
                <a:latin typeface="Tahoma" panose="020B0604030504040204" pitchFamily="34" charset="0"/>
                <a:ea typeface="Tahoma" panose="020B0604030504040204" pitchFamily="34" charset="0"/>
                <a:cs typeface="Tahoma" panose="020B0604030504040204" pitchFamily="34" charset="0"/>
              </a:rPr>
              <a:t> in 3D </a:t>
            </a:r>
            <a:r>
              <a:rPr lang="en-US" sz="2800" b="1" dirty="0" err="1">
                <a:latin typeface="Tahoma" panose="020B0604030504040204" pitchFamily="34" charset="0"/>
                <a:ea typeface="Tahoma" panose="020B0604030504040204" pitchFamily="34" charset="0"/>
                <a:cs typeface="Tahoma" panose="020B0604030504040204" pitchFamily="34" charset="0"/>
              </a:rPr>
              <a:t>để</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trợ</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giúp</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cho</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cuộc</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phẫu</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thuật</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ghép</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thận</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cứu</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sống</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cô</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gái</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bị</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suy</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thận</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nặng</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giai</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đoạn</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cuối</a:t>
            </a:r>
            <a:r>
              <a:rPr lang="en-US" sz="2800" b="1" dirty="0">
                <a:latin typeface="Tahoma" panose="020B0604030504040204" pitchFamily="34" charset="0"/>
                <a:ea typeface="Tahoma" panose="020B0604030504040204" pitchFamily="34" charset="0"/>
                <a:cs typeface="Tahoma" panose="020B0604030504040204" pitchFamily="34" charset="0"/>
              </a:rPr>
              <a:t>.</a:t>
            </a:r>
            <a:endParaRPr lang="en-US"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10242" name="Picture 2" descr="img">
            <a:extLst>
              <a:ext uri="{FF2B5EF4-FFF2-40B4-BE49-F238E27FC236}">
                <a16:creationId xmlns:a16="http://schemas.microsoft.com/office/drawing/2014/main" id="{7707873D-9434-4CF9-85AF-EF88329A63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9850" y="2259508"/>
            <a:ext cx="7810500" cy="4393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51405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Quy trình chạy thận | BvNTP">
            <a:extLst>
              <a:ext uri="{FF2B5EF4-FFF2-40B4-BE49-F238E27FC236}">
                <a16:creationId xmlns:a16="http://schemas.microsoft.com/office/drawing/2014/main" id="{5A157D40-1249-44F4-BDC5-94D260664C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2771" y="1074821"/>
            <a:ext cx="10215087"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7135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Lọc máu ngoài thận - Benh.vn">
            <a:extLst>
              <a:ext uri="{FF2B5EF4-FFF2-40B4-BE49-F238E27FC236}">
                <a16:creationId xmlns:a16="http://schemas.microsoft.com/office/drawing/2014/main" id="{97EE5BFF-53AF-45C1-98F8-F79EF13BCA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5701" y="990600"/>
            <a:ext cx="8184655" cy="546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70417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Máy lọc máu tại nhà cho bệnh nhân suy thận | VTV.VN">
            <a:extLst>
              <a:ext uri="{FF2B5EF4-FFF2-40B4-BE49-F238E27FC236}">
                <a16:creationId xmlns:a16="http://schemas.microsoft.com/office/drawing/2014/main" id="{3A0AD0A1-BB55-406A-85AA-F9F3B2F8B2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4267" y="1104900"/>
            <a:ext cx="9110133" cy="5124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36450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iến 1 quả thận có ảnh hưởng tới sức khỏe không? | Vinmec">
            <a:extLst>
              <a:ext uri="{FF2B5EF4-FFF2-40B4-BE49-F238E27FC236}">
                <a16:creationId xmlns:a16="http://schemas.microsoft.com/office/drawing/2014/main" id="{E69B0E6E-8A5B-4D09-9BB4-87D2464CE0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1946" y="1484647"/>
            <a:ext cx="6905625" cy="51720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ACD9993E-5D01-4041-9AA7-AC474F867DB4}"/>
              </a:ext>
            </a:extLst>
          </p:cNvPr>
          <p:cNvSpPr/>
          <p:nvPr/>
        </p:nvSpPr>
        <p:spPr>
          <a:xfrm>
            <a:off x="2090400" y="226093"/>
            <a:ext cx="8870119" cy="1200329"/>
          </a:xfrm>
          <a:prstGeom prst="rect">
            <a:avLst/>
          </a:prstGeom>
          <a:noFill/>
        </p:spPr>
        <p:txBody>
          <a:bodyPr wrap="square" lIns="91440" tIns="45720" rIns="91440" bIns="45720">
            <a:spAutoFit/>
          </a:bodyPr>
          <a:lstStyle/>
          <a:p>
            <a:pPr algn="ctr"/>
            <a:r>
              <a:rPr lang="en-US" sz="3600" b="1" cap="none" spc="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Hiến</a:t>
            </a:r>
            <a:r>
              <a:rPr lang="en-US"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 1 </a:t>
            </a:r>
            <a:r>
              <a:rPr lang="en-US" sz="3600" b="1" cap="none" spc="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quả</a:t>
            </a:r>
            <a:r>
              <a:rPr lang="en-US"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 </a:t>
            </a:r>
            <a:r>
              <a:rPr lang="en-US" sz="3600" b="1" cap="none" spc="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thận</a:t>
            </a:r>
            <a:r>
              <a:rPr lang="en-US"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 </a:t>
            </a:r>
            <a:r>
              <a:rPr lang="en-US" sz="3600" b="1" cap="none" spc="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có</a:t>
            </a:r>
            <a:r>
              <a:rPr lang="en-US"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 </a:t>
            </a:r>
            <a:r>
              <a:rPr lang="en-US" sz="3600" b="1" cap="none" spc="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ảnh</a:t>
            </a:r>
            <a:r>
              <a:rPr lang="en-US"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 h</a:t>
            </a:r>
            <a:r>
              <a:rPr lang="vi-VN"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ư</a:t>
            </a:r>
            <a:r>
              <a:rPr lang="en-US" sz="36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ởng</a:t>
            </a:r>
            <a:r>
              <a:rPr lang="en-US"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 </a:t>
            </a:r>
            <a:r>
              <a:rPr lang="en-US" sz="36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tới</a:t>
            </a:r>
            <a:r>
              <a:rPr lang="en-US"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 </a:t>
            </a:r>
            <a:r>
              <a:rPr lang="en-US" sz="36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sức</a:t>
            </a:r>
            <a:r>
              <a:rPr lang="en-US"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 </a:t>
            </a:r>
            <a:r>
              <a:rPr lang="en-US" sz="36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khoẻ</a:t>
            </a:r>
            <a:r>
              <a:rPr lang="en-US"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 </a:t>
            </a:r>
            <a:r>
              <a:rPr lang="en-US" sz="36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không</a:t>
            </a:r>
            <a:r>
              <a:rPr lang="en-US"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a:t>
            </a:r>
            <a:endParaRPr lang="en-US"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91550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89A71C49-DA1A-4CC8-AAFC-FB35D6818B12}"/>
              </a:ext>
            </a:extLst>
          </p:cNvPr>
          <p:cNvSpPr>
            <a:spLocks noGrp="1" noChangeArrowheads="1"/>
          </p:cNvSpPr>
          <p:nvPr>
            <p:ph type="title"/>
          </p:nvPr>
        </p:nvSpPr>
        <p:spPr>
          <a:xfrm>
            <a:off x="4114800" y="533400"/>
            <a:ext cx="4038600" cy="457200"/>
          </a:xfrm>
          <a:noFill/>
          <a:ln w="38100">
            <a:solidFill>
              <a:srgbClr val="009900"/>
            </a:solidFill>
            <a:miter lim="800000"/>
            <a:headEnd/>
            <a:tailEnd/>
          </a:ln>
        </p:spPr>
        <p:txBody>
          <a:bodyPr/>
          <a:lstStyle/>
          <a:p>
            <a:pPr eaLnBrk="1" hangingPunct="1"/>
            <a:r>
              <a:rPr lang="en-US" altLang="en-US" sz="2000">
                <a:solidFill>
                  <a:srgbClr val="800080"/>
                </a:solidFill>
                <a:latin typeface="Times New Roman" panose="02020603050405020304" pitchFamily="18" charset="0"/>
              </a:rPr>
              <a:t>CHẤT CẦN THIẾT CHO TẾ BÀO</a:t>
            </a:r>
          </a:p>
        </p:txBody>
      </p:sp>
      <p:sp>
        <p:nvSpPr>
          <p:cNvPr id="96259" name="Rectangle 3">
            <a:extLst>
              <a:ext uri="{FF2B5EF4-FFF2-40B4-BE49-F238E27FC236}">
                <a16:creationId xmlns:a16="http://schemas.microsoft.com/office/drawing/2014/main" id="{4508E527-25D6-491F-8765-8CD6F6D86778}"/>
              </a:ext>
            </a:extLst>
          </p:cNvPr>
          <p:cNvSpPr>
            <a:spLocks noChangeArrowheads="1"/>
          </p:cNvSpPr>
          <p:nvPr/>
        </p:nvSpPr>
        <p:spPr bwMode="auto">
          <a:xfrm>
            <a:off x="4114800" y="1295401"/>
            <a:ext cx="4038600" cy="411163"/>
          </a:xfrm>
          <a:prstGeom prst="rect">
            <a:avLst/>
          </a:prstGeom>
          <a:noFill/>
          <a:ln w="38100">
            <a:solidFill>
              <a:srgbClr val="D6009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rgbClr val="FF3300"/>
                </a:solidFill>
                <a:latin typeface="Times New Roman" panose="02020603050405020304" pitchFamily="18" charset="0"/>
              </a:rPr>
              <a:t>TRAO ĐỔI CHẤT CỦA TẾ BÀO</a:t>
            </a:r>
          </a:p>
        </p:txBody>
      </p:sp>
      <p:sp>
        <p:nvSpPr>
          <p:cNvPr id="96260" name="Rectangle 4">
            <a:extLst>
              <a:ext uri="{FF2B5EF4-FFF2-40B4-BE49-F238E27FC236}">
                <a16:creationId xmlns:a16="http://schemas.microsoft.com/office/drawing/2014/main" id="{54753E23-F16E-4AF3-BE80-D1A4A36A2096}"/>
              </a:ext>
            </a:extLst>
          </p:cNvPr>
          <p:cNvSpPr>
            <a:spLocks noChangeArrowheads="1"/>
          </p:cNvSpPr>
          <p:nvPr/>
        </p:nvSpPr>
        <p:spPr bwMode="auto">
          <a:xfrm>
            <a:off x="4114800" y="1981201"/>
            <a:ext cx="4038600" cy="334963"/>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a:solidFill>
                  <a:srgbClr val="0000FF"/>
                </a:solidFill>
                <a:latin typeface="Times New Roman" panose="02020603050405020304" pitchFamily="18" charset="0"/>
              </a:rPr>
              <a:t>CHẤT CẶN BÃ, DƯ THỪA</a:t>
            </a:r>
          </a:p>
        </p:txBody>
      </p:sp>
      <p:sp>
        <p:nvSpPr>
          <p:cNvPr id="96261" name="Rectangle 5">
            <a:extLst>
              <a:ext uri="{FF2B5EF4-FFF2-40B4-BE49-F238E27FC236}">
                <a16:creationId xmlns:a16="http://schemas.microsoft.com/office/drawing/2014/main" id="{14F7B6CA-1512-48DE-AC3F-7E1DCDB2B0BB}"/>
              </a:ext>
            </a:extLst>
          </p:cNvPr>
          <p:cNvSpPr>
            <a:spLocks noChangeArrowheads="1"/>
          </p:cNvSpPr>
          <p:nvPr/>
        </p:nvSpPr>
        <p:spPr bwMode="auto">
          <a:xfrm>
            <a:off x="1752600" y="1828800"/>
            <a:ext cx="8610600" cy="4114800"/>
          </a:xfrm>
          <a:prstGeom prst="rect">
            <a:avLst/>
          </a:prstGeom>
          <a:noFill/>
          <a:ln w="57150">
            <a:solidFill>
              <a:srgbClr val="66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2000">
              <a:solidFill>
                <a:srgbClr val="6600CC"/>
              </a:solidFill>
              <a:latin typeface=".VnTime" panose="020B7200000000000000" pitchFamily="34" charset="0"/>
            </a:endParaRPr>
          </a:p>
        </p:txBody>
      </p:sp>
      <p:sp>
        <p:nvSpPr>
          <p:cNvPr id="96262" name="Rectangle 6">
            <a:extLst>
              <a:ext uri="{FF2B5EF4-FFF2-40B4-BE49-F238E27FC236}">
                <a16:creationId xmlns:a16="http://schemas.microsoft.com/office/drawing/2014/main" id="{DEA72E21-589C-40A4-9A39-03DEDB154944}"/>
              </a:ext>
            </a:extLst>
          </p:cNvPr>
          <p:cNvSpPr>
            <a:spLocks noChangeArrowheads="1"/>
          </p:cNvSpPr>
          <p:nvPr/>
        </p:nvSpPr>
        <p:spPr bwMode="auto">
          <a:xfrm>
            <a:off x="7543800" y="2819400"/>
            <a:ext cx="2514600" cy="914400"/>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rgbClr val="0066FF"/>
                </a:solidFill>
                <a:latin typeface="Times New Roman" panose="02020603050405020304" pitchFamily="18" charset="0"/>
              </a:rPr>
              <a:t>CÁC CHẤT THẢI KHÁC</a:t>
            </a:r>
          </a:p>
        </p:txBody>
      </p:sp>
      <p:sp>
        <p:nvSpPr>
          <p:cNvPr id="96263" name="Rectangle 7">
            <a:extLst>
              <a:ext uri="{FF2B5EF4-FFF2-40B4-BE49-F238E27FC236}">
                <a16:creationId xmlns:a16="http://schemas.microsoft.com/office/drawing/2014/main" id="{2779E12A-7DA2-41B9-8FC7-F633FCC466C2}"/>
              </a:ext>
            </a:extLst>
          </p:cNvPr>
          <p:cNvSpPr>
            <a:spLocks noChangeArrowheads="1"/>
          </p:cNvSpPr>
          <p:nvPr/>
        </p:nvSpPr>
        <p:spPr bwMode="auto">
          <a:xfrm>
            <a:off x="7467600" y="4191000"/>
            <a:ext cx="990600" cy="609600"/>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chemeClr val="accent2"/>
                </a:solidFill>
                <a:latin typeface="Times New Roman" panose="02020603050405020304" pitchFamily="18" charset="0"/>
              </a:rPr>
              <a:t>Nước Tiểu</a:t>
            </a:r>
          </a:p>
        </p:txBody>
      </p:sp>
      <p:sp>
        <p:nvSpPr>
          <p:cNvPr id="96264" name="Rectangle 8">
            <a:extLst>
              <a:ext uri="{FF2B5EF4-FFF2-40B4-BE49-F238E27FC236}">
                <a16:creationId xmlns:a16="http://schemas.microsoft.com/office/drawing/2014/main" id="{AF5AC909-FC69-4760-BA1C-C899649C3D6C}"/>
              </a:ext>
            </a:extLst>
          </p:cNvPr>
          <p:cNvSpPr>
            <a:spLocks noChangeArrowheads="1"/>
          </p:cNvSpPr>
          <p:nvPr/>
        </p:nvSpPr>
        <p:spPr bwMode="auto">
          <a:xfrm>
            <a:off x="8991600" y="4191000"/>
            <a:ext cx="1143000" cy="609600"/>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chemeClr val="accent2"/>
                </a:solidFill>
                <a:latin typeface="Times New Roman" panose="02020603050405020304" pitchFamily="18" charset="0"/>
              </a:rPr>
              <a:t>Mồ Hôi</a:t>
            </a:r>
          </a:p>
        </p:txBody>
      </p:sp>
      <p:sp>
        <p:nvSpPr>
          <p:cNvPr id="96269" name="Rectangle 13">
            <a:extLst>
              <a:ext uri="{FF2B5EF4-FFF2-40B4-BE49-F238E27FC236}">
                <a16:creationId xmlns:a16="http://schemas.microsoft.com/office/drawing/2014/main" id="{52B335EC-2457-43BB-A216-B2F45A22FCBC}"/>
              </a:ext>
            </a:extLst>
          </p:cNvPr>
          <p:cNvSpPr>
            <a:spLocks noChangeArrowheads="1"/>
          </p:cNvSpPr>
          <p:nvPr/>
        </p:nvSpPr>
        <p:spPr bwMode="auto">
          <a:xfrm>
            <a:off x="2209800" y="2819400"/>
            <a:ext cx="2514600" cy="685800"/>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rgbClr val="0066FF"/>
                </a:solidFill>
                <a:latin typeface="Times New Roman" panose="02020603050405020304" pitchFamily="18" charset="0"/>
              </a:rPr>
              <a:t>CO</a:t>
            </a:r>
            <a:r>
              <a:rPr lang="en-US" altLang="en-US" sz="2000" b="1" baseline="-25000">
                <a:solidFill>
                  <a:srgbClr val="0066FF"/>
                </a:solidFill>
                <a:latin typeface="Times New Roman" panose="02020603050405020304" pitchFamily="18" charset="0"/>
              </a:rPr>
              <a:t>2</a:t>
            </a:r>
            <a:endParaRPr lang="en-US" altLang="en-US" sz="2000" b="1">
              <a:solidFill>
                <a:srgbClr val="0066FF"/>
              </a:solidFill>
              <a:latin typeface="Times New Roman" panose="02020603050405020304" pitchFamily="18" charset="0"/>
            </a:endParaRPr>
          </a:p>
        </p:txBody>
      </p:sp>
      <p:sp>
        <p:nvSpPr>
          <p:cNvPr id="96272" name="Rectangle 16">
            <a:extLst>
              <a:ext uri="{FF2B5EF4-FFF2-40B4-BE49-F238E27FC236}">
                <a16:creationId xmlns:a16="http://schemas.microsoft.com/office/drawing/2014/main" id="{F1C0CE51-FDC1-4179-835B-07EA2F6357EE}"/>
              </a:ext>
            </a:extLst>
          </p:cNvPr>
          <p:cNvSpPr>
            <a:spLocks noChangeArrowheads="1"/>
          </p:cNvSpPr>
          <p:nvPr/>
        </p:nvSpPr>
        <p:spPr bwMode="auto">
          <a:xfrm>
            <a:off x="2362200" y="5257800"/>
            <a:ext cx="7924800" cy="457200"/>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rgbClr val="FF3300"/>
                </a:solidFill>
                <a:latin typeface="Times New Roman" panose="02020603050405020304" pitchFamily="18" charset="0"/>
              </a:rPr>
              <a:t>MÔI TRƯỜNG NGOÀI</a:t>
            </a:r>
          </a:p>
        </p:txBody>
      </p:sp>
      <p:sp>
        <p:nvSpPr>
          <p:cNvPr id="96273" name="Rectangle 17">
            <a:extLst>
              <a:ext uri="{FF2B5EF4-FFF2-40B4-BE49-F238E27FC236}">
                <a16:creationId xmlns:a16="http://schemas.microsoft.com/office/drawing/2014/main" id="{8FE6EC49-2195-4906-BCDE-2C3993533FF6}"/>
              </a:ext>
            </a:extLst>
          </p:cNvPr>
          <p:cNvSpPr>
            <a:spLocks noChangeArrowheads="1"/>
          </p:cNvSpPr>
          <p:nvPr/>
        </p:nvSpPr>
        <p:spPr bwMode="auto">
          <a:xfrm>
            <a:off x="3657600" y="6172200"/>
            <a:ext cx="5410200" cy="457200"/>
          </a:xfrm>
          <a:prstGeom prst="rect">
            <a:avLst/>
          </a:prstGeom>
          <a:solidFill>
            <a:schemeClr val="bg1"/>
          </a:solidFill>
          <a:ln w="38100">
            <a:solidFill>
              <a:srgbClr val="66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rgbClr val="990000"/>
                </a:solidFill>
                <a:latin typeface="Times New Roman" panose="02020603050405020304" pitchFamily="18" charset="0"/>
              </a:rPr>
              <a:t>HOẠT ĐỘNG BÀI TIẾT</a:t>
            </a:r>
          </a:p>
        </p:txBody>
      </p:sp>
      <p:sp>
        <p:nvSpPr>
          <p:cNvPr id="96274" name="AutoShape 18">
            <a:extLst>
              <a:ext uri="{FF2B5EF4-FFF2-40B4-BE49-F238E27FC236}">
                <a16:creationId xmlns:a16="http://schemas.microsoft.com/office/drawing/2014/main" id="{E96C710F-86EB-4F2F-B8E3-F83A6B617A9C}"/>
              </a:ext>
            </a:extLst>
          </p:cNvPr>
          <p:cNvSpPr>
            <a:spLocks noChangeArrowheads="1"/>
          </p:cNvSpPr>
          <p:nvPr/>
        </p:nvSpPr>
        <p:spPr bwMode="auto">
          <a:xfrm>
            <a:off x="3276600" y="3505200"/>
            <a:ext cx="304800" cy="1676400"/>
          </a:xfrm>
          <a:prstGeom prst="downArrow">
            <a:avLst>
              <a:gd name="adj1" fmla="val 50000"/>
              <a:gd name="adj2" fmla="val 137500"/>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6276" name="AutoShape 20">
            <a:extLst>
              <a:ext uri="{FF2B5EF4-FFF2-40B4-BE49-F238E27FC236}">
                <a16:creationId xmlns:a16="http://schemas.microsoft.com/office/drawing/2014/main" id="{8E9503CE-130F-4C02-9881-697BA028BD61}"/>
              </a:ext>
            </a:extLst>
          </p:cNvPr>
          <p:cNvSpPr>
            <a:spLocks noChangeArrowheads="1"/>
          </p:cNvSpPr>
          <p:nvPr/>
        </p:nvSpPr>
        <p:spPr bwMode="auto">
          <a:xfrm>
            <a:off x="6019800" y="1676400"/>
            <a:ext cx="228600" cy="304800"/>
          </a:xfrm>
          <a:prstGeom prst="downArrow">
            <a:avLst>
              <a:gd name="adj1" fmla="val 50000"/>
              <a:gd name="adj2" fmla="val 33333"/>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158" name="AutoShape 21">
            <a:extLst>
              <a:ext uri="{FF2B5EF4-FFF2-40B4-BE49-F238E27FC236}">
                <a16:creationId xmlns:a16="http://schemas.microsoft.com/office/drawing/2014/main" id="{75AC0FA5-0631-4EC4-B3B7-52FD11E4296E}"/>
              </a:ext>
            </a:extLst>
          </p:cNvPr>
          <p:cNvSpPr>
            <a:spLocks noChangeArrowheads="1"/>
          </p:cNvSpPr>
          <p:nvPr/>
        </p:nvSpPr>
        <p:spPr bwMode="auto">
          <a:xfrm rot="10800000">
            <a:off x="8782050" y="-2522538"/>
            <a:ext cx="171450" cy="74613"/>
          </a:xfrm>
          <a:prstGeom prst="downArrow">
            <a:avLst>
              <a:gd name="adj1" fmla="val 50000"/>
              <a:gd name="adj2" fmla="val 25000"/>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6278" name="AutoShape 22">
            <a:extLst>
              <a:ext uri="{FF2B5EF4-FFF2-40B4-BE49-F238E27FC236}">
                <a16:creationId xmlns:a16="http://schemas.microsoft.com/office/drawing/2014/main" id="{C7C10B72-2182-463D-82B9-B346E6256FF9}"/>
              </a:ext>
            </a:extLst>
          </p:cNvPr>
          <p:cNvSpPr>
            <a:spLocks noChangeArrowheads="1"/>
          </p:cNvSpPr>
          <p:nvPr/>
        </p:nvSpPr>
        <p:spPr bwMode="auto">
          <a:xfrm>
            <a:off x="4343400" y="2286000"/>
            <a:ext cx="228600" cy="533400"/>
          </a:xfrm>
          <a:prstGeom prst="downArrow">
            <a:avLst>
              <a:gd name="adj1" fmla="val 50000"/>
              <a:gd name="adj2" fmla="val 58333"/>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160" name="AutoShape 23">
            <a:extLst>
              <a:ext uri="{FF2B5EF4-FFF2-40B4-BE49-F238E27FC236}">
                <a16:creationId xmlns:a16="http://schemas.microsoft.com/office/drawing/2014/main" id="{7FD4E51C-D4E3-433C-AD74-6CABB12D9891}"/>
              </a:ext>
            </a:extLst>
          </p:cNvPr>
          <p:cNvSpPr>
            <a:spLocks noChangeArrowheads="1"/>
          </p:cNvSpPr>
          <p:nvPr/>
        </p:nvSpPr>
        <p:spPr bwMode="auto">
          <a:xfrm rot="10800000">
            <a:off x="9848850" y="-3589338"/>
            <a:ext cx="171450" cy="74613"/>
          </a:xfrm>
          <a:prstGeom prst="downArrow">
            <a:avLst>
              <a:gd name="adj1" fmla="val 50000"/>
              <a:gd name="adj2" fmla="val 25000"/>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6280" name="AutoShape 24">
            <a:extLst>
              <a:ext uri="{FF2B5EF4-FFF2-40B4-BE49-F238E27FC236}">
                <a16:creationId xmlns:a16="http://schemas.microsoft.com/office/drawing/2014/main" id="{F95EB3BC-C8AA-4FF4-8968-C91B3799E9D8}"/>
              </a:ext>
            </a:extLst>
          </p:cNvPr>
          <p:cNvSpPr>
            <a:spLocks noChangeArrowheads="1"/>
          </p:cNvSpPr>
          <p:nvPr/>
        </p:nvSpPr>
        <p:spPr bwMode="auto">
          <a:xfrm>
            <a:off x="7772400" y="2286000"/>
            <a:ext cx="228600" cy="533400"/>
          </a:xfrm>
          <a:prstGeom prst="downArrow">
            <a:avLst>
              <a:gd name="adj1" fmla="val 50000"/>
              <a:gd name="adj2" fmla="val 58333"/>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6281" name="AutoShape 25">
            <a:extLst>
              <a:ext uri="{FF2B5EF4-FFF2-40B4-BE49-F238E27FC236}">
                <a16:creationId xmlns:a16="http://schemas.microsoft.com/office/drawing/2014/main" id="{D7498571-FE7F-450C-A65E-F19B9184E720}"/>
              </a:ext>
            </a:extLst>
          </p:cNvPr>
          <p:cNvSpPr>
            <a:spLocks noChangeArrowheads="1"/>
          </p:cNvSpPr>
          <p:nvPr/>
        </p:nvSpPr>
        <p:spPr bwMode="auto">
          <a:xfrm>
            <a:off x="7772400" y="3733800"/>
            <a:ext cx="228600" cy="457200"/>
          </a:xfrm>
          <a:prstGeom prst="downArrow">
            <a:avLst>
              <a:gd name="adj1" fmla="val 50000"/>
              <a:gd name="adj2" fmla="val 50000"/>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6282" name="AutoShape 26">
            <a:extLst>
              <a:ext uri="{FF2B5EF4-FFF2-40B4-BE49-F238E27FC236}">
                <a16:creationId xmlns:a16="http://schemas.microsoft.com/office/drawing/2014/main" id="{18816ABE-65B7-4F7C-AEB7-3A8C44350D70}"/>
              </a:ext>
            </a:extLst>
          </p:cNvPr>
          <p:cNvSpPr>
            <a:spLocks noChangeArrowheads="1"/>
          </p:cNvSpPr>
          <p:nvPr/>
        </p:nvSpPr>
        <p:spPr bwMode="auto">
          <a:xfrm>
            <a:off x="9372600" y="3733800"/>
            <a:ext cx="228600" cy="457200"/>
          </a:xfrm>
          <a:prstGeom prst="downArrow">
            <a:avLst>
              <a:gd name="adj1" fmla="val 50000"/>
              <a:gd name="adj2" fmla="val 50000"/>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6284" name="AutoShape 28">
            <a:extLst>
              <a:ext uri="{FF2B5EF4-FFF2-40B4-BE49-F238E27FC236}">
                <a16:creationId xmlns:a16="http://schemas.microsoft.com/office/drawing/2014/main" id="{36118AA0-B68D-46AC-BD4F-963024BE67C6}"/>
              </a:ext>
            </a:extLst>
          </p:cNvPr>
          <p:cNvSpPr>
            <a:spLocks noChangeArrowheads="1"/>
          </p:cNvSpPr>
          <p:nvPr/>
        </p:nvSpPr>
        <p:spPr bwMode="auto">
          <a:xfrm>
            <a:off x="7848600" y="4800600"/>
            <a:ext cx="228600" cy="457200"/>
          </a:xfrm>
          <a:prstGeom prst="downArrow">
            <a:avLst>
              <a:gd name="adj1" fmla="val 50000"/>
              <a:gd name="adj2" fmla="val 50000"/>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6286" name="AutoShape 30">
            <a:extLst>
              <a:ext uri="{FF2B5EF4-FFF2-40B4-BE49-F238E27FC236}">
                <a16:creationId xmlns:a16="http://schemas.microsoft.com/office/drawing/2014/main" id="{EE4E074D-3A5D-4EB7-B4FE-39F682D26DC1}"/>
              </a:ext>
            </a:extLst>
          </p:cNvPr>
          <p:cNvSpPr>
            <a:spLocks noChangeArrowheads="1"/>
          </p:cNvSpPr>
          <p:nvPr/>
        </p:nvSpPr>
        <p:spPr bwMode="auto">
          <a:xfrm>
            <a:off x="6019800" y="990600"/>
            <a:ext cx="228600" cy="304800"/>
          </a:xfrm>
          <a:prstGeom prst="downArrow">
            <a:avLst>
              <a:gd name="adj1" fmla="val 50000"/>
              <a:gd name="adj2" fmla="val 33333"/>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6287" name="AutoShape 31">
            <a:extLst>
              <a:ext uri="{FF2B5EF4-FFF2-40B4-BE49-F238E27FC236}">
                <a16:creationId xmlns:a16="http://schemas.microsoft.com/office/drawing/2014/main" id="{24DEC5AD-DE17-4BCB-BC74-096883092699}"/>
              </a:ext>
            </a:extLst>
          </p:cNvPr>
          <p:cNvSpPr>
            <a:spLocks noChangeArrowheads="1"/>
          </p:cNvSpPr>
          <p:nvPr/>
        </p:nvSpPr>
        <p:spPr bwMode="auto">
          <a:xfrm>
            <a:off x="9448800" y="4800600"/>
            <a:ext cx="228600" cy="457200"/>
          </a:xfrm>
          <a:prstGeom prst="downArrow">
            <a:avLst>
              <a:gd name="adj1" fmla="val 50000"/>
              <a:gd name="adj2" fmla="val 50000"/>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5" name="Text Box 61">
            <a:extLst>
              <a:ext uri="{FF2B5EF4-FFF2-40B4-BE49-F238E27FC236}">
                <a16:creationId xmlns:a16="http://schemas.microsoft.com/office/drawing/2014/main" id="{31CA3AF0-74E7-441C-B2F3-24F1E502C619}"/>
              </a:ext>
            </a:extLst>
          </p:cNvPr>
          <p:cNvSpPr txBox="1">
            <a:spLocks noChangeArrowheads="1"/>
          </p:cNvSpPr>
          <p:nvPr/>
        </p:nvSpPr>
        <p:spPr bwMode="auto">
          <a:xfrm>
            <a:off x="2362200" y="4110789"/>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dirty="0" err="1">
                <a:solidFill>
                  <a:srgbClr val="0066FF"/>
                </a:solidFill>
                <a:latin typeface="Times New Roman" panose="02020603050405020304" pitchFamily="18" charset="0"/>
              </a:rPr>
              <a:t>Phổi</a:t>
            </a:r>
            <a:endParaRPr lang="en-US" altLang="en-US" sz="2400" b="1" dirty="0">
              <a:solidFill>
                <a:srgbClr val="0066FF"/>
              </a:solidFill>
              <a:latin typeface="Times New Roman" panose="02020603050405020304" pitchFamily="18" charset="0"/>
            </a:endParaRPr>
          </a:p>
        </p:txBody>
      </p:sp>
      <p:sp>
        <p:nvSpPr>
          <p:cNvPr id="26" name="Text Box 62">
            <a:extLst>
              <a:ext uri="{FF2B5EF4-FFF2-40B4-BE49-F238E27FC236}">
                <a16:creationId xmlns:a16="http://schemas.microsoft.com/office/drawing/2014/main" id="{A6094310-0030-4AA8-997F-06A59FF7F8A6}"/>
              </a:ext>
            </a:extLst>
          </p:cNvPr>
          <p:cNvSpPr txBox="1">
            <a:spLocks noChangeArrowheads="1"/>
          </p:cNvSpPr>
          <p:nvPr/>
        </p:nvSpPr>
        <p:spPr bwMode="auto">
          <a:xfrm>
            <a:off x="6819900" y="48006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dirty="0" err="1">
                <a:solidFill>
                  <a:srgbClr val="0066FF"/>
                </a:solidFill>
                <a:latin typeface="Times New Roman" panose="02020603050405020304" pitchFamily="18" charset="0"/>
              </a:rPr>
              <a:t>Thận</a:t>
            </a:r>
            <a:endParaRPr lang="en-US" altLang="en-US" sz="2400" b="1" dirty="0">
              <a:solidFill>
                <a:srgbClr val="0066FF"/>
              </a:solidFill>
              <a:latin typeface="Times New Roman" panose="02020603050405020304" pitchFamily="18" charset="0"/>
            </a:endParaRPr>
          </a:p>
        </p:txBody>
      </p:sp>
      <p:sp>
        <p:nvSpPr>
          <p:cNvPr id="27" name="Text Box 63">
            <a:extLst>
              <a:ext uri="{FF2B5EF4-FFF2-40B4-BE49-F238E27FC236}">
                <a16:creationId xmlns:a16="http://schemas.microsoft.com/office/drawing/2014/main" id="{00464450-013F-4C7F-9CE8-D484BE383E55}"/>
              </a:ext>
            </a:extLst>
          </p:cNvPr>
          <p:cNvSpPr txBox="1">
            <a:spLocks noChangeArrowheads="1"/>
          </p:cNvSpPr>
          <p:nvPr/>
        </p:nvSpPr>
        <p:spPr bwMode="auto">
          <a:xfrm>
            <a:off x="9721516" y="48768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dirty="0">
                <a:solidFill>
                  <a:srgbClr val="0066FF"/>
                </a:solidFill>
                <a:latin typeface="Times New Roman" panose="02020603050405020304" pitchFamily="18" charset="0"/>
              </a:rPr>
              <a:t>Da</a:t>
            </a:r>
          </a:p>
        </p:txBody>
      </p:sp>
      <p:sp>
        <p:nvSpPr>
          <p:cNvPr id="28" name="AutoShape 65">
            <a:extLst>
              <a:ext uri="{FF2B5EF4-FFF2-40B4-BE49-F238E27FC236}">
                <a16:creationId xmlns:a16="http://schemas.microsoft.com/office/drawing/2014/main" id="{A8013C52-8064-40A6-87CF-2A2A2C0B305E}"/>
              </a:ext>
            </a:extLst>
          </p:cNvPr>
          <p:cNvSpPr>
            <a:spLocks noChangeArrowheads="1"/>
          </p:cNvSpPr>
          <p:nvPr/>
        </p:nvSpPr>
        <p:spPr bwMode="auto">
          <a:xfrm>
            <a:off x="5791200" y="3429000"/>
            <a:ext cx="1371600" cy="723900"/>
          </a:xfrm>
          <a:prstGeom prst="wedgeEllipseCallout">
            <a:avLst>
              <a:gd name="adj1" fmla="val 64931"/>
              <a:gd name="adj2" fmla="val 88463"/>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dirty="0">
                <a:solidFill>
                  <a:schemeClr val="bg1"/>
                </a:solidFill>
                <a:latin typeface="Times New Roman" panose="02020603050405020304" pitchFamily="18" charset="0"/>
              </a:rPr>
              <a:t>90%</a:t>
            </a:r>
          </a:p>
        </p:txBody>
      </p:sp>
      <p:sp>
        <p:nvSpPr>
          <p:cNvPr id="29" name="AutoShape 66">
            <a:extLst>
              <a:ext uri="{FF2B5EF4-FFF2-40B4-BE49-F238E27FC236}">
                <a16:creationId xmlns:a16="http://schemas.microsoft.com/office/drawing/2014/main" id="{D71519EC-0CB0-43C8-8E26-80AC6244BB9D}"/>
              </a:ext>
            </a:extLst>
          </p:cNvPr>
          <p:cNvSpPr>
            <a:spLocks noChangeArrowheads="1"/>
          </p:cNvSpPr>
          <p:nvPr/>
        </p:nvSpPr>
        <p:spPr bwMode="auto">
          <a:xfrm flipH="1">
            <a:off x="10439400" y="3733800"/>
            <a:ext cx="1295400" cy="656179"/>
          </a:xfrm>
          <a:prstGeom prst="wedgeEllipseCallout">
            <a:avLst>
              <a:gd name="adj1" fmla="val 64931"/>
              <a:gd name="adj2" fmla="val 88463"/>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dirty="0">
                <a:solidFill>
                  <a:schemeClr val="bg1"/>
                </a:solidFill>
                <a:latin typeface="Times New Roman" panose="02020603050405020304" pitchFamily="18" charset="0"/>
              </a:rPr>
              <a:t>10%</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96259"/>
                                        </p:tgtEl>
                                        <p:attrNameLst>
                                          <p:attrName>style.visibility</p:attrName>
                                        </p:attrNameLst>
                                      </p:cBhvr>
                                      <p:to>
                                        <p:strVal val="visible"/>
                                      </p:to>
                                    </p:set>
                                    <p:animEffect transition="in" filter="blinds(horizontal)">
                                      <p:cBhvr>
                                        <p:cTn id="7" dur="500"/>
                                        <p:tgtEl>
                                          <p:spTgt spid="96259"/>
                                        </p:tgtEl>
                                      </p:cBhvr>
                                    </p:animEffect>
                                  </p:childTnLst>
                                </p:cTn>
                              </p:par>
                            </p:childTnLst>
                          </p:cTn>
                        </p:par>
                        <p:par>
                          <p:cTn id="8" fill="hold" nodeType="afterGroup">
                            <p:stCondLst>
                              <p:cond delay="500"/>
                            </p:stCondLst>
                            <p:childTnLst>
                              <p:par>
                                <p:cTn id="9" presetID="24" presetClass="entr" presetSubtype="0" fill="hold" grpId="0" nodeType="afterEffect">
                                  <p:stCondLst>
                                    <p:cond delay="0"/>
                                  </p:stCondLst>
                                  <p:childTnLst>
                                    <p:set>
                                      <p:cBhvr>
                                        <p:cTn id="10" dur="1" fill="hold">
                                          <p:stCondLst>
                                            <p:cond delay="0"/>
                                          </p:stCondLst>
                                        </p:cTn>
                                        <p:tgtEl>
                                          <p:spTgt spid="96258"/>
                                        </p:tgtEl>
                                        <p:attrNameLst>
                                          <p:attrName>style.visibility</p:attrName>
                                        </p:attrNameLst>
                                      </p:cBhvr>
                                      <p:to>
                                        <p:strVal val="visible"/>
                                      </p:to>
                                    </p:set>
                                    <p:anim to="" calcmode="lin" valueType="num">
                                      <p:cBhvr>
                                        <p:cTn id="11" dur="1" fill="hold"/>
                                        <p:tgtEl>
                                          <p:spTgt spid="96258"/>
                                        </p:tgtEl>
                                        <p:attrNameLst>
                                          <p:attrName/>
                                        </p:attrNameLst>
                                      </p:cBhvr>
                                    </p:anim>
                                  </p:childTnLst>
                                </p:cTn>
                              </p:par>
                            </p:childTnLst>
                          </p:cTn>
                        </p:par>
                        <p:par>
                          <p:cTn id="12" fill="hold" nodeType="afterGroup">
                            <p:stCondLst>
                              <p:cond delay="500"/>
                            </p:stCondLst>
                            <p:childTnLst>
                              <p:par>
                                <p:cTn id="13" presetID="24" presetClass="entr" presetSubtype="0" fill="hold" grpId="0" nodeType="afterEffect">
                                  <p:stCondLst>
                                    <p:cond delay="0"/>
                                  </p:stCondLst>
                                  <p:childTnLst>
                                    <p:set>
                                      <p:cBhvr>
                                        <p:cTn id="14" dur="1" fill="hold">
                                          <p:stCondLst>
                                            <p:cond delay="0"/>
                                          </p:stCondLst>
                                        </p:cTn>
                                        <p:tgtEl>
                                          <p:spTgt spid="96286"/>
                                        </p:tgtEl>
                                        <p:attrNameLst>
                                          <p:attrName>style.visibility</p:attrName>
                                        </p:attrNameLst>
                                      </p:cBhvr>
                                      <p:to>
                                        <p:strVal val="visible"/>
                                      </p:to>
                                    </p:set>
                                    <p:anim to="" calcmode="lin" valueType="num">
                                      <p:cBhvr>
                                        <p:cTn id="15" dur="1" fill="hold"/>
                                        <p:tgtEl>
                                          <p:spTgt spid="96286"/>
                                        </p:tgtEl>
                                        <p:attrNameLst>
                                          <p:attrName/>
                                        </p:attrNameLst>
                                      </p:cBhvr>
                                    </p:anim>
                                  </p:childTnLst>
                                </p:cTn>
                              </p:par>
                            </p:childTnLst>
                          </p:cTn>
                        </p:par>
                        <p:par>
                          <p:cTn id="16" fill="hold" nodeType="afterGroup">
                            <p:stCondLst>
                              <p:cond delay="500"/>
                            </p:stCondLst>
                            <p:childTnLst>
                              <p:par>
                                <p:cTn id="17" presetID="3" presetClass="entr" presetSubtype="10" fill="hold" grpId="0" nodeType="afterEffect">
                                  <p:stCondLst>
                                    <p:cond delay="0"/>
                                  </p:stCondLst>
                                  <p:childTnLst>
                                    <p:set>
                                      <p:cBhvr>
                                        <p:cTn id="18" dur="1" fill="hold">
                                          <p:stCondLst>
                                            <p:cond delay="0"/>
                                          </p:stCondLst>
                                        </p:cTn>
                                        <p:tgtEl>
                                          <p:spTgt spid="96276"/>
                                        </p:tgtEl>
                                        <p:attrNameLst>
                                          <p:attrName>style.visibility</p:attrName>
                                        </p:attrNameLst>
                                      </p:cBhvr>
                                      <p:to>
                                        <p:strVal val="visible"/>
                                      </p:to>
                                    </p:set>
                                    <p:animEffect transition="in" filter="blinds(horizontal)">
                                      <p:cBhvr>
                                        <p:cTn id="19" dur="500"/>
                                        <p:tgtEl>
                                          <p:spTgt spid="96276"/>
                                        </p:tgtEl>
                                      </p:cBhvr>
                                    </p:animEffect>
                                  </p:childTnLst>
                                </p:cTn>
                              </p:par>
                            </p:childTnLst>
                          </p:cTn>
                        </p:par>
                        <p:par>
                          <p:cTn id="20" fill="hold" nodeType="afterGroup">
                            <p:stCondLst>
                              <p:cond delay="1000"/>
                            </p:stCondLst>
                            <p:childTnLst>
                              <p:par>
                                <p:cTn id="21" presetID="5" presetClass="entr" presetSubtype="10" fill="hold" grpId="0" nodeType="afterEffect">
                                  <p:stCondLst>
                                    <p:cond delay="0"/>
                                  </p:stCondLst>
                                  <p:childTnLst>
                                    <p:set>
                                      <p:cBhvr>
                                        <p:cTn id="22" dur="1" fill="hold">
                                          <p:stCondLst>
                                            <p:cond delay="0"/>
                                          </p:stCondLst>
                                        </p:cTn>
                                        <p:tgtEl>
                                          <p:spTgt spid="96260"/>
                                        </p:tgtEl>
                                        <p:attrNameLst>
                                          <p:attrName>style.visibility</p:attrName>
                                        </p:attrNameLst>
                                      </p:cBhvr>
                                      <p:to>
                                        <p:strVal val="visible"/>
                                      </p:to>
                                    </p:set>
                                    <p:animEffect transition="in" filter="checkerboard(across)">
                                      <p:cBhvr>
                                        <p:cTn id="23" dur="500"/>
                                        <p:tgtEl>
                                          <p:spTgt spid="96260"/>
                                        </p:tgtEl>
                                      </p:cBhvr>
                                    </p:animEffect>
                                  </p:childTnLst>
                                </p:cTn>
                              </p:par>
                            </p:childTnLst>
                          </p:cTn>
                        </p:par>
                        <p:par>
                          <p:cTn id="24" fill="hold" nodeType="afterGroup">
                            <p:stCondLst>
                              <p:cond delay="1500"/>
                            </p:stCondLst>
                            <p:childTnLst>
                              <p:par>
                                <p:cTn id="25" presetID="3" presetClass="entr" presetSubtype="10" fill="hold" grpId="0" nodeType="afterEffect">
                                  <p:stCondLst>
                                    <p:cond delay="0"/>
                                  </p:stCondLst>
                                  <p:childTnLst>
                                    <p:set>
                                      <p:cBhvr>
                                        <p:cTn id="26" dur="1" fill="hold">
                                          <p:stCondLst>
                                            <p:cond delay="0"/>
                                          </p:stCondLst>
                                        </p:cTn>
                                        <p:tgtEl>
                                          <p:spTgt spid="96278"/>
                                        </p:tgtEl>
                                        <p:attrNameLst>
                                          <p:attrName>style.visibility</p:attrName>
                                        </p:attrNameLst>
                                      </p:cBhvr>
                                      <p:to>
                                        <p:strVal val="visible"/>
                                      </p:to>
                                    </p:set>
                                    <p:animEffect transition="in" filter="blinds(horizontal)">
                                      <p:cBhvr>
                                        <p:cTn id="27" dur="500"/>
                                        <p:tgtEl>
                                          <p:spTgt spid="96278"/>
                                        </p:tgtEl>
                                      </p:cBhvr>
                                    </p:animEffect>
                                  </p:childTnLst>
                                </p:cTn>
                              </p:par>
                            </p:childTnLst>
                          </p:cTn>
                        </p:par>
                        <p:par>
                          <p:cTn id="28" fill="hold" nodeType="afterGroup">
                            <p:stCondLst>
                              <p:cond delay="2000"/>
                            </p:stCondLst>
                            <p:childTnLst>
                              <p:par>
                                <p:cTn id="29" presetID="3" presetClass="entr" presetSubtype="10" fill="hold" grpId="0" nodeType="afterEffect">
                                  <p:stCondLst>
                                    <p:cond delay="0"/>
                                  </p:stCondLst>
                                  <p:childTnLst>
                                    <p:set>
                                      <p:cBhvr>
                                        <p:cTn id="30" dur="1" fill="hold">
                                          <p:stCondLst>
                                            <p:cond delay="0"/>
                                          </p:stCondLst>
                                        </p:cTn>
                                        <p:tgtEl>
                                          <p:spTgt spid="96269"/>
                                        </p:tgtEl>
                                        <p:attrNameLst>
                                          <p:attrName>style.visibility</p:attrName>
                                        </p:attrNameLst>
                                      </p:cBhvr>
                                      <p:to>
                                        <p:strVal val="visible"/>
                                      </p:to>
                                    </p:set>
                                    <p:animEffect transition="in" filter="blinds(horizontal)">
                                      <p:cBhvr>
                                        <p:cTn id="31" dur="500"/>
                                        <p:tgtEl>
                                          <p:spTgt spid="96269"/>
                                        </p:tgtEl>
                                      </p:cBhvr>
                                    </p:animEffect>
                                  </p:childTnLst>
                                </p:cTn>
                              </p:par>
                            </p:childTnLst>
                          </p:cTn>
                        </p:par>
                        <p:par>
                          <p:cTn id="32" fill="hold" nodeType="afterGroup">
                            <p:stCondLst>
                              <p:cond delay="2500"/>
                            </p:stCondLst>
                            <p:childTnLst>
                              <p:par>
                                <p:cTn id="33" presetID="3" presetClass="entr" presetSubtype="10" fill="hold" grpId="0" nodeType="afterEffect">
                                  <p:stCondLst>
                                    <p:cond delay="0"/>
                                  </p:stCondLst>
                                  <p:childTnLst>
                                    <p:set>
                                      <p:cBhvr>
                                        <p:cTn id="34" dur="1" fill="hold">
                                          <p:stCondLst>
                                            <p:cond delay="0"/>
                                          </p:stCondLst>
                                        </p:cTn>
                                        <p:tgtEl>
                                          <p:spTgt spid="96280"/>
                                        </p:tgtEl>
                                        <p:attrNameLst>
                                          <p:attrName>style.visibility</p:attrName>
                                        </p:attrNameLst>
                                      </p:cBhvr>
                                      <p:to>
                                        <p:strVal val="visible"/>
                                      </p:to>
                                    </p:set>
                                    <p:animEffect transition="in" filter="blinds(horizontal)">
                                      <p:cBhvr>
                                        <p:cTn id="35" dur="500"/>
                                        <p:tgtEl>
                                          <p:spTgt spid="96280"/>
                                        </p:tgtEl>
                                      </p:cBhvr>
                                    </p:animEffect>
                                  </p:childTnLst>
                                </p:cTn>
                              </p:par>
                            </p:childTnLst>
                          </p:cTn>
                        </p:par>
                        <p:par>
                          <p:cTn id="36" fill="hold" nodeType="afterGroup">
                            <p:stCondLst>
                              <p:cond delay="3000"/>
                            </p:stCondLst>
                            <p:childTnLst>
                              <p:par>
                                <p:cTn id="37" presetID="3" presetClass="entr" presetSubtype="10" fill="hold" grpId="0" nodeType="afterEffect">
                                  <p:stCondLst>
                                    <p:cond delay="0"/>
                                  </p:stCondLst>
                                  <p:childTnLst>
                                    <p:set>
                                      <p:cBhvr>
                                        <p:cTn id="38" dur="1" fill="hold">
                                          <p:stCondLst>
                                            <p:cond delay="0"/>
                                          </p:stCondLst>
                                        </p:cTn>
                                        <p:tgtEl>
                                          <p:spTgt spid="96262"/>
                                        </p:tgtEl>
                                        <p:attrNameLst>
                                          <p:attrName>style.visibility</p:attrName>
                                        </p:attrNameLst>
                                      </p:cBhvr>
                                      <p:to>
                                        <p:strVal val="visible"/>
                                      </p:to>
                                    </p:set>
                                    <p:animEffect transition="in" filter="blinds(horizontal)">
                                      <p:cBhvr>
                                        <p:cTn id="39" dur="500"/>
                                        <p:tgtEl>
                                          <p:spTgt spid="96262"/>
                                        </p:tgtEl>
                                      </p:cBhvr>
                                    </p:animEffect>
                                  </p:childTnLst>
                                </p:cTn>
                              </p:par>
                            </p:childTnLst>
                          </p:cTn>
                        </p:par>
                        <p:par>
                          <p:cTn id="40" fill="hold" nodeType="afterGroup">
                            <p:stCondLst>
                              <p:cond delay="3500"/>
                            </p:stCondLst>
                            <p:childTnLst>
                              <p:par>
                                <p:cTn id="41" presetID="20" presetClass="entr" presetSubtype="0" fill="hold" grpId="0" nodeType="afterEffect">
                                  <p:stCondLst>
                                    <p:cond delay="0"/>
                                  </p:stCondLst>
                                  <p:childTnLst>
                                    <p:set>
                                      <p:cBhvr>
                                        <p:cTn id="42" dur="1" fill="hold">
                                          <p:stCondLst>
                                            <p:cond delay="0"/>
                                          </p:stCondLst>
                                        </p:cTn>
                                        <p:tgtEl>
                                          <p:spTgt spid="96263"/>
                                        </p:tgtEl>
                                        <p:attrNameLst>
                                          <p:attrName>style.visibility</p:attrName>
                                        </p:attrNameLst>
                                      </p:cBhvr>
                                      <p:to>
                                        <p:strVal val="visible"/>
                                      </p:to>
                                    </p:set>
                                    <p:animEffect transition="in" filter="wedge">
                                      <p:cBhvr>
                                        <p:cTn id="43" dur="500"/>
                                        <p:tgtEl>
                                          <p:spTgt spid="96263"/>
                                        </p:tgtEl>
                                      </p:cBhvr>
                                    </p:animEffect>
                                  </p:childTnLst>
                                </p:cTn>
                              </p:par>
                            </p:childTnLst>
                          </p:cTn>
                        </p:par>
                        <p:par>
                          <p:cTn id="44" fill="hold" nodeType="afterGroup">
                            <p:stCondLst>
                              <p:cond delay="4000"/>
                            </p:stCondLst>
                            <p:childTnLst>
                              <p:par>
                                <p:cTn id="45" presetID="20" presetClass="entr" presetSubtype="0" fill="hold" grpId="0" nodeType="afterEffect">
                                  <p:stCondLst>
                                    <p:cond delay="0"/>
                                  </p:stCondLst>
                                  <p:childTnLst>
                                    <p:set>
                                      <p:cBhvr>
                                        <p:cTn id="46" dur="1" fill="hold">
                                          <p:stCondLst>
                                            <p:cond delay="0"/>
                                          </p:stCondLst>
                                        </p:cTn>
                                        <p:tgtEl>
                                          <p:spTgt spid="96281"/>
                                        </p:tgtEl>
                                        <p:attrNameLst>
                                          <p:attrName>style.visibility</p:attrName>
                                        </p:attrNameLst>
                                      </p:cBhvr>
                                      <p:to>
                                        <p:strVal val="visible"/>
                                      </p:to>
                                    </p:set>
                                    <p:animEffect transition="in" filter="wedge">
                                      <p:cBhvr>
                                        <p:cTn id="47" dur="500"/>
                                        <p:tgtEl>
                                          <p:spTgt spid="96281"/>
                                        </p:tgtEl>
                                      </p:cBhvr>
                                    </p:animEffect>
                                  </p:childTnLst>
                                </p:cTn>
                              </p:par>
                            </p:childTnLst>
                          </p:cTn>
                        </p:par>
                        <p:par>
                          <p:cTn id="48" fill="hold" nodeType="afterGroup">
                            <p:stCondLst>
                              <p:cond delay="4500"/>
                            </p:stCondLst>
                            <p:childTnLst>
                              <p:par>
                                <p:cTn id="49" presetID="20" presetClass="entr" presetSubtype="0" fill="hold" grpId="0" nodeType="afterEffect">
                                  <p:stCondLst>
                                    <p:cond delay="0"/>
                                  </p:stCondLst>
                                  <p:childTnLst>
                                    <p:set>
                                      <p:cBhvr>
                                        <p:cTn id="50" dur="1" fill="hold">
                                          <p:stCondLst>
                                            <p:cond delay="0"/>
                                          </p:stCondLst>
                                        </p:cTn>
                                        <p:tgtEl>
                                          <p:spTgt spid="96282"/>
                                        </p:tgtEl>
                                        <p:attrNameLst>
                                          <p:attrName>style.visibility</p:attrName>
                                        </p:attrNameLst>
                                      </p:cBhvr>
                                      <p:to>
                                        <p:strVal val="visible"/>
                                      </p:to>
                                    </p:set>
                                    <p:animEffect transition="in" filter="wedge">
                                      <p:cBhvr>
                                        <p:cTn id="51" dur="500"/>
                                        <p:tgtEl>
                                          <p:spTgt spid="96282"/>
                                        </p:tgtEl>
                                      </p:cBhvr>
                                    </p:animEffect>
                                  </p:childTnLst>
                                </p:cTn>
                              </p:par>
                            </p:childTnLst>
                          </p:cTn>
                        </p:par>
                        <p:par>
                          <p:cTn id="52" fill="hold" nodeType="afterGroup">
                            <p:stCondLst>
                              <p:cond delay="5000"/>
                            </p:stCondLst>
                            <p:childTnLst>
                              <p:par>
                                <p:cTn id="53" presetID="20" presetClass="entr" presetSubtype="0" fill="hold" grpId="0" nodeType="afterEffect">
                                  <p:stCondLst>
                                    <p:cond delay="0"/>
                                  </p:stCondLst>
                                  <p:childTnLst>
                                    <p:set>
                                      <p:cBhvr>
                                        <p:cTn id="54" dur="1" fill="hold">
                                          <p:stCondLst>
                                            <p:cond delay="0"/>
                                          </p:stCondLst>
                                        </p:cTn>
                                        <p:tgtEl>
                                          <p:spTgt spid="96264"/>
                                        </p:tgtEl>
                                        <p:attrNameLst>
                                          <p:attrName>style.visibility</p:attrName>
                                        </p:attrNameLst>
                                      </p:cBhvr>
                                      <p:to>
                                        <p:strVal val="visible"/>
                                      </p:to>
                                    </p:set>
                                    <p:animEffect transition="in" filter="wedge">
                                      <p:cBhvr>
                                        <p:cTn id="55" dur="500"/>
                                        <p:tgtEl>
                                          <p:spTgt spid="96264"/>
                                        </p:tgtEl>
                                      </p:cBhvr>
                                    </p:animEffect>
                                  </p:childTnLst>
                                </p:cTn>
                              </p:par>
                            </p:childTnLst>
                          </p:cTn>
                        </p:par>
                        <p:par>
                          <p:cTn id="56" fill="hold" nodeType="afterGroup">
                            <p:stCondLst>
                              <p:cond delay="5500"/>
                            </p:stCondLst>
                            <p:childTnLst>
                              <p:par>
                                <p:cTn id="57" presetID="3" presetClass="entr" presetSubtype="10" fill="hold" grpId="0" nodeType="afterEffect">
                                  <p:stCondLst>
                                    <p:cond delay="0"/>
                                  </p:stCondLst>
                                  <p:childTnLst>
                                    <p:set>
                                      <p:cBhvr>
                                        <p:cTn id="58" dur="1" fill="hold">
                                          <p:stCondLst>
                                            <p:cond delay="0"/>
                                          </p:stCondLst>
                                        </p:cTn>
                                        <p:tgtEl>
                                          <p:spTgt spid="96274"/>
                                        </p:tgtEl>
                                        <p:attrNameLst>
                                          <p:attrName>style.visibility</p:attrName>
                                        </p:attrNameLst>
                                      </p:cBhvr>
                                      <p:to>
                                        <p:strVal val="visible"/>
                                      </p:to>
                                    </p:set>
                                    <p:animEffect transition="in" filter="blinds(horizontal)">
                                      <p:cBhvr>
                                        <p:cTn id="59" dur="500"/>
                                        <p:tgtEl>
                                          <p:spTgt spid="96274"/>
                                        </p:tgtEl>
                                      </p:cBhvr>
                                    </p:animEffect>
                                  </p:childTnLst>
                                </p:cTn>
                              </p:par>
                            </p:childTnLst>
                          </p:cTn>
                        </p:par>
                        <p:par>
                          <p:cTn id="60" fill="hold" nodeType="afterGroup">
                            <p:stCondLst>
                              <p:cond delay="6000"/>
                            </p:stCondLst>
                            <p:childTnLst>
                              <p:par>
                                <p:cTn id="61" presetID="3" presetClass="entr" presetSubtype="10" fill="hold" grpId="0" nodeType="afterEffect">
                                  <p:stCondLst>
                                    <p:cond delay="0"/>
                                  </p:stCondLst>
                                  <p:childTnLst>
                                    <p:set>
                                      <p:cBhvr>
                                        <p:cTn id="62" dur="1" fill="hold">
                                          <p:stCondLst>
                                            <p:cond delay="0"/>
                                          </p:stCondLst>
                                        </p:cTn>
                                        <p:tgtEl>
                                          <p:spTgt spid="96284"/>
                                        </p:tgtEl>
                                        <p:attrNameLst>
                                          <p:attrName>style.visibility</p:attrName>
                                        </p:attrNameLst>
                                      </p:cBhvr>
                                      <p:to>
                                        <p:strVal val="visible"/>
                                      </p:to>
                                    </p:set>
                                    <p:animEffect transition="in" filter="blinds(horizontal)">
                                      <p:cBhvr>
                                        <p:cTn id="63" dur="500"/>
                                        <p:tgtEl>
                                          <p:spTgt spid="96284"/>
                                        </p:tgtEl>
                                      </p:cBhvr>
                                    </p:animEffect>
                                  </p:childTnLst>
                                </p:cTn>
                              </p:par>
                            </p:childTnLst>
                          </p:cTn>
                        </p:par>
                        <p:par>
                          <p:cTn id="64" fill="hold" nodeType="afterGroup">
                            <p:stCondLst>
                              <p:cond delay="6500"/>
                            </p:stCondLst>
                            <p:childTnLst>
                              <p:par>
                                <p:cTn id="65" presetID="3" presetClass="entr" presetSubtype="10" fill="hold" grpId="0" nodeType="afterEffect">
                                  <p:stCondLst>
                                    <p:cond delay="0"/>
                                  </p:stCondLst>
                                  <p:childTnLst>
                                    <p:set>
                                      <p:cBhvr>
                                        <p:cTn id="66" dur="1" fill="hold">
                                          <p:stCondLst>
                                            <p:cond delay="0"/>
                                          </p:stCondLst>
                                        </p:cTn>
                                        <p:tgtEl>
                                          <p:spTgt spid="96287"/>
                                        </p:tgtEl>
                                        <p:attrNameLst>
                                          <p:attrName>style.visibility</p:attrName>
                                        </p:attrNameLst>
                                      </p:cBhvr>
                                      <p:to>
                                        <p:strVal val="visible"/>
                                      </p:to>
                                    </p:set>
                                    <p:animEffect transition="in" filter="blinds(horizontal)">
                                      <p:cBhvr>
                                        <p:cTn id="67" dur="500"/>
                                        <p:tgtEl>
                                          <p:spTgt spid="96287"/>
                                        </p:tgtEl>
                                      </p:cBhvr>
                                    </p:animEffect>
                                  </p:childTnLst>
                                </p:cTn>
                              </p:par>
                            </p:childTnLst>
                          </p:cTn>
                        </p:par>
                        <p:par>
                          <p:cTn id="68" fill="hold" nodeType="afterGroup">
                            <p:stCondLst>
                              <p:cond delay="7000"/>
                            </p:stCondLst>
                            <p:childTnLst>
                              <p:par>
                                <p:cTn id="69" presetID="3" presetClass="entr" presetSubtype="10" fill="hold" grpId="0" nodeType="afterEffect">
                                  <p:stCondLst>
                                    <p:cond delay="0"/>
                                  </p:stCondLst>
                                  <p:childTnLst>
                                    <p:set>
                                      <p:cBhvr>
                                        <p:cTn id="70" dur="1" fill="hold">
                                          <p:stCondLst>
                                            <p:cond delay="0"/>
                                          </p:stCondLst>
                                        </p:cTn>
                                        <p:tgtEl>
                                          <p:spTgt spid="96272"/>
                                        </p:tgtEl>
                                        <p:attrNameLst>
                                          <p:attrName>style.visibility</p:attrName>
                                        </p:attrNameLst>
                                      </p:cBhvr>
                                      <p:to>
                                        <p:strVal val="visible"/>
                                      </p:to>
                                    </p:set>
                                    <p:animEffect transition="in" filter="blinds(horizontal)">
                                      <p:cBhvr>
                                        <p:cTn id="71" dur="500"/>
                                        <p:tgtEl>
                                          <p:spTgt spid="96272"/>
                                        </p:tgtEl>
                                      </p:cBhvr>
                                    </p:animEffect>
                                  </p:childTnLst>
                                </p:cTn>
                              </p:par>
                            </p:childTnLst>
                          </p:cTn>
                        </p:par>
                        <p:par>
                          <p:cTn id="72" fill="hold" nodeType="afterGroup">
                            <p:stCondLst>
                              <p:cond delay="7500"/>
                            </p:stCondLst>
                            <p:childTnLst>
                              <p:par>
                                <p:cTn id="73" presetID="20" presetClass="entr" presetSubtype="0" fill="hold" grpId="0" nodeType="afterEffect">
                                  <p:stCondLst>
                                    <p:cond delay="0"/>
                                  </p:stCondLst>
                                  <p:childTnLst>
                                    <p:set>
                                      <p:cBhvr>
                                        <p:cTn id="74" dur="1" fill="hold">
                                          <p:stCondLst>
                                            <p:cond delay="0"/>
                                          </p:stCondLst>
                                        </p:cTn>
                                        <p:tgtEl>
                                          <p:spTgt spid="96261"/>
                                        </p:tgtEl>
                                        <p:attrNameLst>
                                          <p:attrName>style.visibility</p:attrName>
                                        </p:attrNameLst>
                                      </p:cBhvr>
                                      <p:to>
                                        <p:strVal val="visible"/>
                                      </p:to>
                                    </p:set>
                                    <p:animEffect transition="in" filter="wedge">
                                      <p:cBhvr>
                                        <p:cTn id="75" dur="2000"/>
                                        <p:tgtEl>
                                          <p:spTgt spid="96261"/>
                                        </p:tgtEl>
                                      </p:cBhvr>
                                    </p:animEffect>
                                  </p:childTnLst>
                                </p:cTn>
                              </p:par>
                            </p:childTnLst>
                          </p:cTn>
                        </p:par>
                        <p:par>
                          <p:cTn id="76" fill="hold" nodeType="afterGroup">
                            <p:stCondLst>
                              <p:cond delay="9500"/>
                            </p:stCondLst>
                            <p:childTnLst>
                              <p:par>
                                <p:cTn id="77" presetID="8" presetClass="entr" presetSubtype="16" fill="hold" grpId="0" nodeType="afterEffect">
                                  <p:stCondLst>
                                    <p:cond delay="0"/>
                                  </p:stCondLst>
                                  <p:childTnLst>
                                    <p:set>
                                      <p:cBhvr>
                                        <p:cTn id="78" dur="1" fill="hold">
                                          <p:stCondLst>
                                            <p:cond delay="0"/>
                                          </p:stCondLst>
                                        </p:cTn>
                                        <p:tgtEl>
                                          <p:spTgt spid="96273"/>
                                        </p:tgtEl>
                                        <p:attrNameLst>
                                          <p:attrName>style.visibility</p:attrName>
                                        </p:attrNameLst>
                                      </p:cBhvr>
                                      <p:to>
                                        <p:strVal val="visible"/>
                                      </p:to>
                                    </p:set>
                                    <p:animEffect transition="in" filter="diamond(in)">
                                      <p:cBhvr>
                                        <p:cTn id="79" dur="1000"/>
                                        <p:tgtEl>
                                          <p:spTgt spid="96273"/>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ntr" presetSubtype="10" fill="hold" grpId="0" nodeType="click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blinds(horizontal)">
                                      <p:cBhvr>
                                        <p:cTn id="84" dur="500"/>
                                        <p:tgtEl>
                                          <p:spTgt spid="25"/>
                                        </p:tgtEl>
                                      </p:cBhvr>
                                    </p:animEffect>
                                  </p:childTnLst>
                                </p:cTn>
                              </p:par>
                              <p:par>
                                <p:cTn id="85" presetID="45" presetClass="entr" presetSubtype="0" fill="hold" grpId="0" nodeType="withEffect">
                                  <p:stCondLst>
                                    <p:cond delay="0"/>
                                  </p:stCondLst>
                                  <p:iterate type="lt">
                                    <p:tmPct val="10000"/>
                                  </p:iterate>
                                  <p:childTnLst>
                                    <p:set>
                                      <p:cBhvr>
                                        <p:cTn id="86" dur="1" fill="hold">
                                          <p:stCondLst>
                                            <p:cond delay="0"/>
                                          </p:stCondLst>
                                        </p:cTn>
                                        <p:tgtEl>
                                          <p:spTgt spid="26"/>
                                        </p:tgtEl>
                                        <p:attrNameLst>
                                          <p:attrName>style.visibility</p:attrName>
                                        </p:attrNameLst>
                                      </p:cBhvr>
                                      <p:to>
                                        <p:strVal val="visible"/>
                                      </p:to>
                                    </p:set>
                                    <p:animEffect transition="in" filter="fade">
                                      <p:cBhvr>
                                        <p:cTn id="87" dur="500"/>
                                        <p:tgtEl>
                                          <p:spTgt spid="26"/>
                                        </p:tgtEl>
                                      </p:cBhvr>
                                    </p:animEffect>
                                    <p:anim calcmode="lin" valueType="num">
                                      <p:cBhvr>
                                        <p:cTn id="88" dur="500" fill="hold"/>
                                        <p:tgtEl>
                                          <p:spTgt spid="26"/>
                                        </p:tgtEl>
                                        <p:attrNameLst>
                                          <p:attrName>ppt_w</p:attrName>
                                        </p:attrNameLst>
                                      </p:cBhvr>
                                      <p:tavLst>
                                        <p:tav tm="0" fmla="#ppt_w*sin(2.5*pi*$)">
                                          <p:val>
                                            <p:fltVal val="0"/>
                                          </p:val>
                                        </p:tav>
                                        <p:tav tm="100000">
                                          <p:val>
                                            <p:fltVal val="1"/>
                                          </p:val>
                                        </p:tav>
                                      </p:tavLst>
                                    </p:anim>
                                    <p:anim calcmode="lin" valueType="num">
                                      <p:cBhvr>
                                        <p:cTn id="89" dur="500" fill="hold"/>
                                        <p:tgtEl>
                                          <p:spTgt spid="26"/>
                                        </p:tgtEl>
                                        <p:attrNameLst>
                                          <p:attrName>ppt_h</p:attrName>
                                        </p:attrNameLst>
                                      </p:cBhvr>
                                      <p:tavLst>
                                        <p:tav tm="0">
                                          <p:val>
                                            <p:strVal val="#ppt_h"/>
                                          </p:val>
                                        </p:tav>
                                        <p:tav tm="100000">
                                          <p:val>
                                            <p:strVal val="#ppt_h"/>
                                          </p:val>
                                        </p:tav>
                                      </p:tavLst>
                                    </p:anim>
                                  </p:childTnLst>
                                </p:cTn>
                              </p:par>
                              <p:par>
                                <p:cTn id="90" presetID="8" presetClass="entr" presetSubtype="16" fill="hold" grpId="0" nodeType="withEffect">
                                  <p:stCondLst>
                                    <p:cond delay="0"/>
                                  </p:stCondLst>
                                  <p:childTnLst>
                                    <p:set>
                                      <p:cBhvr>
                                        <p:cTn id="91" dur="1" fill="hold">
                                          <p:stCondLst>
                                            <p:cond delay="0"/>
                                          </p:stCondLst>
                                        </p:cTn>
                                        <p:tgtEl>
                                          <p:spTgt spid="27"/>
                                        </p:tgtEl>
                                        <p:attrNameLst>
                                          <p:attrName>style.visibility</p:attrName>
                                        </p:attrNameLst>
                                      </p:cBhvr>
                                      <p:to>
                                        <p:strVal val="visible"/>
                                      </p:to>
                                    </p:set>
                                    <p:animEffect transition="in" filter="diamond(in)">
                                      <p:cBhvr>
                                        <p:cTn id="92" dur="500"/>
                                        <p:tgtEl>
                                          <p:spTgt spid="27"/>
                                        </p:tgtEl>
                                      </p:cBhvr>
                                    </p:animEffect>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28"/>
                                        </p:tgtEl>
                                        <p:attrNameLst>
                                          <p:attrName>style.visibility</p:attrName>
                                        </p:attrNameLst>
                                      </p:cBhvr>
                                      <p:to>
                                        <p:strVal val="visible"/>
                                      </p:to>
                                    </p:set>
                                    <p:anim calcmode="lin" valueType="num">
                                      <p:cBhvr additive="base">
                                        <p:cTn id="97" dur="500" fill="hold"/>
                                        <p:tgtEl>
                                          <p:spTgt spid="28"/>
                                        </p:tgtEl>
                                        <p:attrNameLst>
                                          <p:attrName>ppt_x</p:attrName>
                                        </p:attrNameLst>
                                      </p:cBhvr>
                                      <p:tavLst>
                                        <p:tav tm="0">
                                          <p:val>
                                            <p:strVal val="#ppt_x"/>
                                          </p:val>
                                        </p:tav>
                                        <p:tav tm="100000">
                                          <p:val>
                                            <p:strVal val="#ppt_x"/>
                                          </p:val>
                                        </p:tav>
                                      </p:tavLst>
                                    </p:anim>
                                    <p:anim calcmode="lin" valueType="num">
                                      <p:cBhvr additive="base">
                                        <p:cTn id="9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4" presetClass="entr" presetSubtype="0" fill="hold" grpId="0" nodeType="clickEffect">
                                  <p:stCondLst>
                                    <p:cond delay="0"/>
                                  </p:stCondLst>
                                  <p:childTnLst>
                                    <p:set>
                                      <p:cBhvr>
                                        <p:cTn id="102" dur="1" fill="hold">
                                          <p:stCondLst>
                                            <p:cond delay="0"/>
                                          </p:stCondLst>
                                        </p:cTn>
                                        <p:tgtEl>
                                          <p:spTgt spid="29"/>
                                        </p:tgtEl>
                                        <p:attrNameLst>
                                          <p:attrName>style.visibility</p:attrName>
                                        </p:attrNameLst>
                                      </p:cBhvr>
                                      <p:to>
                                        <p:strVal val="visible"/>
                                      </p:to>
                                    </p:set>
                                    <p:anim to="" calcmode="lin" valueType="num">
                                      <p:cBhvr>
                                        <p:cTn id="103" dur="1" fill="hold"/>
                                        <p:tgtEl>
                                          <p:spTgt spid="2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8" grpId="0" animBg="1"/>
      <p:bldP spid="96259" grpId="0" animBg="1"/>
      <p:bldP spid="96260" grpId="0" animBg="1"/>
      <p:bldP spid="96261" grpId="0" animBg="1"/>
      <p:bldP spid="96262" grpId="0" animBg="1"/>
      <p:bldP spid="96263" grpId="0" animBg="1"/>
      <p:bldP spid="96264" grpId="0" animBg="1"/>
      <p:bldP spid="96269" grpId="0" animBg="1"/>
      <p:bldP spid="96272" grpId="0" animBg="1"/>
      <p:bldP spid="96273" grpId="0" animBg="1"/>
      <p:bldP spid="96274" grpId="0" animBg="1"/>
      <p:bldP spid="96276" grpId="0" animBg="1"/>
      <p:bldP spid="96278" grpId="0" animBg="1"/>
      <p:bldP spid="96280" grpId="0" animBg="1"/>
      <p:bldP spid="96281" grpId="0" animBg="1"/>
      <p:bldP spid="96282" grpId="0" animBg="1"/>
      <p:bldP spid="96284" grpId="0" animBg="1"/>
      <p:bldP spid="96286" grpId="0" animBg="1"/>
      <p:bldP spid="96287" grpId="0" animBg="1"/>
      <p:bldP spid="25" grpId="0"/>
      <p:bldP spid="26" grpId="0"/>
      <p:bldP spid="27" grpId="0"/>
      <p:bldP spid="28" grpId="0" animBg="1"/>
      <p:bldP spid="2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HỮNG ĐIỀU ÍT BIẾT VỀ HIẾN MÔ, HIẾN TẠNG | PHƯỜNG 6 TÂN BINH">
            <a:extLst>
              <a:ext uri="{FF2B5EF4-FFF2-40B4-BE49-F238E27FC236}">
                <a16:creationId xmlns:a16="http://schemas.microsoft.com/office/drawing/2014/main" id="{1349CFC3-D695-460C-9094-0997D343F1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8" y="0"/>
            <a:ext cx="1208722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27CB76D5-02DE-481B-B8F3-21F895AE4DB2}"/>
              </a:ext>
            </a:extLst>
          </p:cNvPr>
          <p:cNvSpPr/>
          <p:nvPr/>
        </p:nvSpPr>
        <p:spPr>
          <a:xfrm>
            <a:off x="0" y="5614283"/>
            <a:ext cx="6184706" cy="923330"/>
          </a:xfrm>
          <a:prstGeom prst="rect">
            <a:avLst/>
          </a:prstGeom>
          <a:noFill/>
        </p:spPr>
        <p:txBody>
          <a:bodyPr wrap="none" lIns="91440" tIns="45720" rIns="91440" bIns="45720">
            <a:spAutoFit/>
          </a:bodyPr>
          <a:lstStyle/>
          <a:p>
            <a:pPr algn="ctr"/>
            <a:r>
              <a:rPr lang="en-US" sz="5400" b="1" cap="none" spc="0" dirty="0">
                <a:ln w="12700">
                  <a:solidFill>
                    <a:schemeClr val="accent5"/>
                  </a:solidFill>
                  <a:prstDash val="solid"/>
                </a:ln>
                <a:pattFill prst="ltDnDiag">
                  <a:fgClr>
                    <a:schemeClr val="accent5">
                      <a:lumMod val="60000"/>
                      <a:lumOff val="40000"/>
                    </a:schemeClr>
                  </a:fgClr>
                  <a:bgClr>
                    <a:schemeClr val="bg1"/>
                  </a:bgClr>
                </a:pattFill>
                <a:effectLst/>
              </a:rPr>
              <a:t>Cho </a:t>
            </a:r>
            <a:r>
              <a:rPr lang="en-US" sz="5400" b="1" cap="none" spc="0" dirty="0" err="1">
                <a:ln w="12700">
                  <a:solidFill>
                    <a:schemeClr val="accent5"/>
                  </a:solidFill>
                  <a:prstDash val="solid"/>
                </a:ln>
                <a:pattFill prst="ltDnDiag">
                  <a:fgClr>
                    <a:schemeClr val="accent5">
                      <a:lumMod val="60000"/>
                      <a:lumOff val="40000"/>
                    </a:schemeClr>
                  </a:fgClr>
                  <a:bgClr>
                    <a:schemeClr val="bg1"/>
                  </a:bgClr>
                </a:pattFill>
                <a:effectLst/>
              </a:rPr>
              <a:t>đi</a:t>
            </a:r>
            <a:r>
              <a:rPr lang="en-US" sz="5400" b="1" cap="none" spc="0" dirty="0">
                <a:ln w="12700">
                  <a:solidFill>
                    <a:schemeClr val="accent5"/>
                  </a:solidFill>
                  <a:prstDash val="solid"/>
                </a:ln>
                <a:pattFill prst="ltDnDiag">
                  <a:fgClr>
                    <a:schemeClr val="accent5">
                      <a:lumMod val="60000"/>
                      <a:lumOff val="40000"/>
                    </a:schemeClr>
                  </a:fgClr>
                  <a:bgClr>
                    <a:schemeClr val="bg1"/>
                  </a:bgClr>
                </a:pattFill>
                <a:effectLst/>
              </a:rPr>
              <a:t> </a:t>
            </a:r>
            <a:r>
              <a:rPr lang="en-US" sz="5400" b="1" cap="none" spc="0" dirty="0" err="1">
                <a:ln w="12700">
                  <a:solidFill>
                    <a:schemeClr val="accent5"/>
                  </a:solidFill>
                  <a:prstDash val="solid"/>
                </a:ln>
                <a:pattFill prst="ltDnDiag">
                  <a:fgClr>
                    <a:schemeClr val="accent5">
                      <a:lumMod val="60000"/>
                      <a:lumOff val="40000"/>
                    </a:schemeClr>
                  </a:fgClr>
                  <a:bgClr>
                    <a:schemeClr val="bg1"/>
                  </a:bgClr>
                </a:pattFill>
                <a:effectLst/>
              </a:rPr>
              <a:t>là</a:t>
            </a:r>
            <a:r>
              <a:rPr lang="en-US" sz="5400" b="1" cap="none" spc="0" dirty="0">
                <a:ln w="12700">
                  <a:solidFill>
                    <a:schemeClr val="accent5"/>
                  </a:solidFill>
                  <a:prstDash val="solid"/>
                </a:ln>
                <a:pattFill prst="ltDnDiag">
                  <a:fgClr>
                    <a:schemeClr val="accent5">
                      <a:lumMod val="60000"/>
                      <a:lumOff val="40000"/>
                    </a:schemeClr>
                  </a:fgClr>
                  <a:bgClr>
                    <a:schemeClr val="bg1"/>
                  </a:bgClr>
                </a:pattFill>
                <a:effectLst/>
              </a:rPr>
              <a:t> </a:t>
            </a:r>
            <a:r>
              <a:rPr lang="en-US" sz="5400" b="1" cap="none" spc="0" dirty="0" err="1">
                <a:ln w="12700">
                  <a:solidFill>
                    <a:schemeClr val="accent5"/>
                  </a:solidFill>
                  <a:prstDash val="solid"/>
                </a:ln>
                <a:pattFill prst="ltDnDiag">
                  <a:fgClr>
                    <a:schemeClr val="accent5">
                      <a:lumMod val="60000"/>
                      <a:lumOff val="40000"/>
                    </a:schemeClr>
                  </a:fgClr>
                  <a:bgClr>
                    <a:schemeClr val="bg1"/>
                  </a:bgClr>
                </a:pattFill>
                <a:effectLst/>
              </a:rPr>
              <a:t>còn</a:t>
            </a:r>
            <a:r>
              <a:rPr lang="en-US" sz="5400" b="1" cap="none" spc="0" dirty="0">
                <a:ln w="12700">
                  <a:solidFill>
                    <a:schemeClr val="accent5"/>
                  </a:solidFill>
                  <a:prstDash val="solid"/>
                </a:ln>
                <a:pattFill prst="ltDnDiag">
                  <a:fgClr>
                    <a:schemeClr val="accent5">
                      <a:lumMod val="60000"/>
                      <a:lumOff val="40000"/>
                    </a:schemeClr>
                  </a:fgClr>
                  <a:bgClr>
                    <a:schemeClr val="bg1"/>
                  </a:bgClr>
                </a:pattFill>
                <a:effectLst/>
              </a:rPr>
              <a:t> </a:t>
            </a:r>
            <a:r>
              <a:rPr lang="en-US" sz="5400" b="1" cap="none" spc="0" dirty="0" err="1">
                <a:ln w="12700">
                  <a:solidFill>
                    <a:schemeClr val="accent5"/>
                  </a:solidFill>
                  <a:prstDash val="solid"/>
                </a:ln>
                <a:pattFill prst="ltDnDiag">
                  <a:fgClr>
                    <a:schemeClr val="accent5">
                      <a:lumMod val="60000"/>
                      <a:lumOff val="40000"/>
                    </a:schemeClr>
                  </a:fgClr>
                  <a:bgClr>
                    <a:schemeClr val="bg1"/>
                  </a:bgClr>
                </a:pattFill>
                <a:effectLst/>
              </a:rPr>
              <a:t>mãi</a:t>
            </a:r>
            <a:endParaRPr lang="en-US" sz="5400" b="1" cap="none" spc="0" dirty="0">
              <a:ln w="12700">
                <a:solidFill>
                  <a:schemeClr val="accent5"/>
                </a:solidFill>
                <a:prstDash val="solid"/>
              </a:ln>
              <a:pattFill prst="ltDnDiag">
                <a:fgClr>
                  <a:schemeClr val="accent5">
                    <a:lumMod val="60000"/>
                    <a:lumOff val="40000"/>
                  </a:schemeClr>
                </a:fgClr>
                <a:bgClr>
                  <a:schemeClr val="bg1"/>
                </a:bgClr>
              </a:pattFill>
              <a:effectLst/>
            </a:endParaRPr>
          </a:p>
        </p:txBody>
      </p:sp>
    </p:spTree>
    <p:extLst>
      <p:ext uri="{BB962C8B-B14F-4D97-AF65-F5344CB8AC3E}">
        <p14:creationId xmlns:p14="http://schemas.microsoft.com/office/powerpoint/2010/main" val="40186683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A939945-980D-4BAB-A84F-279FCE88BD02}"/>
              </a:ext>
            </a:extLst>
          </p:cNvPr>
          <p:cNvSpPr txBox="1"/>
          <p:nvPr/>
        </p:nvSpPr>
        <p:spPr>
          <a:xfrm>
            <a:off x="1905000" y="1888956"/>
            <a:ext cx="9910011" cy="1569660"/>
          </a:xfrm>
          <a:prstGeom prst="rect">
            <a:avLst/>
          </a:prstGeom>
          <a:noFill/>
        </p:spPr>
        <p:txBody>
          <a:bodyPr wrap="square" rtlCol="0">
            <a:spAutoFit/>
          </a:bodyPr>
          <a:lstStyle/>
          <a:p>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Khi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thận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bị</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suy</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giảm</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chức</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năng</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không</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có</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khả</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năng</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phục</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hồi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thì</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bệnh</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nhân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chỉ</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sống</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được</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nhờ</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vào</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ghép</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thận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chạy</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thận</a:t>
            </a:r>
            <a:r>
              <a:rPr lang="en-US" sz="3200" dirty="0">
                <a:latin typeface="Tahoma" panose="020B0604030504040204" pitchFamily="34" charset="0"/>
                <a:ea typeface="Tahoma" panose="020B0604030504040204" pitchFamily="34" charset="0"/>
                <a:cs typeface="Tahoma" panose="020B0604030504040204" pitchFamily="34" charset="0"/>
              </a:rPr>
              <a:t>.</a:t>
            </a:r>
          </a:p>
        </p:txBody>
      </p:sp>
      <p:sp>
        <p:nvSpPr>
          <p:cNvPr id="6" name="Text Box 10">
            <a:extLst>
              <a:ext uri="{FF2B5EF4-FFF2-40B4-BE49-F238E27FC236}">
                <a16:creationId xmlns:a16="http://schemas.microsoft.com/office/drawing/2014/main" id="{197BC159-2487-43E5-9B3F-28BE353A7408}"/>
              </a:ext>
            </a:extLst>
          </p:cNvPr>
          <p:cNvSpPr txBox="1">
            <a:spLocks noChangeArrowheads="1"/>
          </p:cNvSpPr>
          <p:nvPr/>
        </p:nvSpPr>
        <p:spPr bwMode="auto">
          <a:xfrm>
            <a:off x="1640306" y="533400"/>
            <a:ext cx="1128161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rgbClr val="800000"/>
                </a:solidFill>
                <a:latin typeface="Times New Roman" panose="02020603050405020304" pitchFamily="18" charset="0"/>
              </a:rPr>
              <a:t>III/ MỘT SỐ THÀNH TỰU CHẠY THẬN, GHÉP THẬN NHÂN TẠO</a:t>
            </a:r>
          </a:p>
        </p:txBody>
      </p:sp>
    </p:spTree>
    <p:extLst>
      <p:ext uri="{BB962C8B-B14F-4D97-AF65-F5344CB8AC3E}">
        <p14:creationId xmlns:p14="http://schemas.microsoft.com/office/powerpoint/2010/main" val="365688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C208DCC-7D77-459D-B20E-22076C8BC591}"/>
              </a:ext>
            </a:extLst>
          </p:cNvPr>
          <p:cNvSpPr/>
          <p:nvPr/>
        </p:nvSpPr>
        <p:spPr>
          <a:xfrm>
            <a:off x="3721768" y="1411705"/>
            <a:ext cx="1620253" cy="1427748"/>
          </a:xfrm>
          <a:prstGeom prst="roundRect">
            <a:avLst/>
          </a:prstGeom>
          <a:solidFill>
            <a:schemeClr val="accent1">
              <a:lumMod val="60000"/>
              <a:lumOff val="40000"/>
            </a:schemeClr>
          </a:solidFill>
          <a:effectLst>
            <a:glow rad="63500">
              <a:schemeClr val="accent3">
                <a:satMod val="175000"/>
                <a:alpha val="40000"/>
              </a:schemeClr>
            </a:glow>
          </a:effectLst>
          <a:scene3d>
            <a:camera prst="obliqueBottom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OffAxis2Left"/>
              <a:lightRig rig="threePt" dir="t"/>
            </a:scene3d>
          </a:bodyPr>
          <a:lstStyle/>
          <a:p>
            <a:pPr algn="ctr"/>
            <a:r>
              <a:rPr lang="en-US" sz="4400" b="1" dirty="0"/>
              <a:t>1</a:t>
            </a:r>
          </a:p>
        </p:txBody>
      </p:sp>
      <p:sp>
        <p:nvSpPr>
          <p:cNvPr id="3" name="Rectangle: Rounded Corners 2">
            <a:extLst>
              <a:ext uri="{FF2B5EF4-FFF2-40B4-BE49-F238E27FC236}">
                <a16:creationId xmlns:a16="http://schemas.microsoft.com/office/drawing/2014/main" id="{7396545A-3CB7-4E66-A03F-ED1CB32357E7}"/>
              </a:ext>
            </a:extLst>
          </p:cNvPr>
          <p:cNvSpPr/>
          <p:nvPr/>
        </p:nvSpPr>
        <p:spPr>
          <a:xfrm>
            <a:off x="5622758" y="1403685"/>
            <a:ext cx="1620253" cy="1427748"/>
          </a:xfrm>
          <a:prstGeom prst="roundRect">
            <a:avLst/>
          </a:prstGeom>
          <a:solidFill>
            <a:schemeClr val="accent1">
              <a:lumMod val="60000"/>
              <a:lumOff val="40000"/>
            </a:schemeClr>
          </a:solidFill>
          <a:effectLst>
            <a:glow rad="63500">
              <a:schemeClr val="accent3">
                <a:satMod val="175000"/>
                <a:alpha val="40000"/>
              </a:schemeClr>
            </a:glow>
          </a:effectLst>
          <a:scene3d>
            <a:camera prst="obliqueBottom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OffAxis2Left"/>
              <a:lightRig rig="threePt" dir="t"/>
            </a:scene3d>
          </a:bodyPr>
          <a:lstStyle/>
          <a:p>
            <a:pPr algn="ctr"/>
            <a:r>
              <a:rPr lang="en-US" sz="4400" b="1" dirty="0"/>
              <a:t>2</a:t>
            </a:r>
          </a:p>
        </p:txBody>
      </p:sp>
      <p:sp>
        <p:nvSpPr>
          <p:cNvPr id="4" name="Rectangle: Rounded Corners 3">
            <a:extLst>
              <a:ext uri="{FF2B5EF4-FFF2-40B4-BE49-F238E27FC236}">
                <a16:creationId xmlns:a16="http://schemas.microsoft.com/office/drawing/2014/main" id="{578FC940-5668-40A0-A3EA-F1326174BEFB}"/>
              </a:ext>
            </a:extLst>
          </p:cNvPr>
          <p:cNvSpPr/>
          <p:nvPr/>
        </p:nvSpPr>
        <p:spPr>
          <a:xfrm>
            <a:off x="7523745" y="1411707"/>
            <a:ext cx="1620253" cy="1427748"/>
          </a:xfrm>
          <a:prstGeom prst="roundRect">
            <a:avLst/>
          </a:prstGeom>
          <a:solidFill>
            <a:schemeClr val="accent1">
              <a:lumMod val="60000"/>
              <a:lumOff val="40000"/>
            </a:schemeClr>
          </a:solidFill>
          <a:effectLst>
            <a:glow rad="63500">
              <a:schemeClr val="accent3">
                <a:satMod val="175000"/>
                <a:alpha val="40000"/>
              </a:schemeClr>
            </a:glow>
          </a:effectLst>
          <a:scene3d>
            <a:camera prst="obliqueBottom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OffAxis2Left"/>
              <a:lightRig rig="threePt" dir="t"/>
            </a:scene3d>
          </a:bodyPr>
          <a:lstStyle/>
          <a:p>
            <a:pPr algn="ctr"/>
            <a:r>
              <a:rPr lang="en-US" sz="4400" b="1" dirty="0"/>
              <a:t>3</a:t>
            </a:r>
          </a:p>
        </p:txBody>
      </p:sp>
      <p:sp>
        <p:nvSpPr>
          <p:cNvPr id="5" name="Rectangle: Rounded Corners 4">
            <a:extLst>
              <a:ext uri="{FF2B5EF4-FFF2-40B4-BE49-F238E27FC236}">
                <a16:creationId xmlns:a16="http://schemas.microsoft.com/office/drawing/2014/main" id="{9338766B-48ED-40FF-9A5E-BAD4F033180D}"/>
              </a:ext>
            </a:extLst>
          </p:cNvPr>
          <p:cNvSpPr/>
          <p:nvPr/>
        </p:nvSpPr>
        <p:spPr>
          <a:xfrm>
            <a:off x="3713748" y="3088104"/>
            <a:ext cx="1620253" cy="1427748"/>
          </a:xfrm>
          <a:prstGeom prst="roundRect">
            <a:avLst/>
          </a:prstGeom>
          <a:solidFill>
            <a:schemeClr val="accent1">
              <a:lumMod val="60000"/>
              <a:lumOff val="40000"/>
            </a:schemeClr>
          </a:solidFill>
          <a:effectLst>
            <a:glow rad="63500">
              <a:schemeClr val="accent3">
                <a:satMod val="175000"/>
                <a:alpha val="40000"/>
              </a:schemeClr>
            </a:glow>
          </a:effectLst>
          <a:scene3d>
            <a:camera prst="obliqueBottom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OffAxis2Left"/>
              <a:lightRig rig="threePt" dir="t"/>
            </a:scene3d>
          </a:bodyPr>
          <a:lstStyle/>
          <a:p>
            <a:pPr algn="ctr"/>
            <a:r>
              <a:rPr lang="en-US" sz="4400" b="1" dirty="0"/>
              <a:t>4</a:t>
            </a:r>
          </a:p>
        </p:txBody>
      </p:sp>
      <p:sp>
        <p:nvSpPr>
          <p:cNvPr id="6" name="Rectangle: Rounded Corners 5">
            <a:extLst>
              <a:ext uri="{FF2B5EF4-FFF2-40B4-BE49-F238E27FC236}">
                <a16:creationId xmlns:a16="http://schemas.microsoft.com/office/drawing/2014/main" id="{D061D0AD-CA0B-4129-BE4F-57DAD9C4A9C0}"/>
              </a:ext>
            </a:extLst>
          </p:cNvPr>
          <p:cNvSpPr/>
          <p:nvPr/>
        </p:nvSpPr>
        <p:spPr>
          <a:xfrm>
            <a:off x="5614738" y="3080084"/>
            <a:ext cx="1620253" cy="1427748"/>
          </a:xfrm>
          <a:prstGeom prst="roundRect">
            <a:avLst/>
          </a:prstGeom>
          <a:solidFill>
            <a:schemeClr val="accent1">
              <a:lumMod val="60000"/>
              <a:lumOff val="40000"/>
            </a:schemeClr>
          </a:solidFill>
          <a:effectLst>
            <a:glow rad="63500">
              <a:schemeClr val="accent3">
                <a:satMod val="175000"/>
                <a:alpha val="40000"/>
              </a:schemeClr>
            </a:glow>
          </a:effectLst>
          <a:scene3d>
            <a:camera prst="obliqueBottom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OffAxis2Left"/>
              <a:lightRig rig="threePt" dir="t"/>
            </a:scene3d>
          </a:bodyPr>
          <a:lstStyle/>
          <a:p>
            <a:pPr algn="ctr"/>
            <a:r>
              <a:rPr lang="en-US" sz="4400" b="1" dirty="0"/>
              <a:t>5</a:t>
            </a:r>
          </a:p>
        </p:txBody>
      </p:sp>
      <p:sp>
        <p:nvSpPr>
          <p:cNvPr id="7" name="Rectangle: Rounded Corners 6">
            <a:extLst>
              <a:ext uri="{FF2B5EF4-FFF2-40B4-BE49-F238E27FC236}">
                <a16:creationId xmlns:a16="http://schemas.microsoft.com/office/drawing/2014/main" id="{AE70A763-C381-4961-BA4C-7A9F92834095}"/>
              </a:ext>
            </a:extLst>
          </p:cNvPr>
          <p:cNvSpPr/>
          <p:nvPr/>
        </p:nvSpPr>
        <p:spPr>
          <a:xfrm>
            <a:off x="7515725" y="3088106"/>
            <a:ext cx="1620253" cy="1427748"/>
          </a:xfrm>
          <a:prstGeom prst="roundRect">
            <a:avLst/>
          </a:prstGeom>
          <a:solidFill>
            <a:schemeClr val="accent1">
              <a:lumMod val="60000"/>
              <a:lumOff val="40000"/>
            </a:schemeClr>
          </a:solidFill>
          <a:effectLst>
            <a:glow rad="63500">
              <a:schemeClr val="accent3">
                <a:satMod val="175000"/>
                <a:alpha val="40000"/>
              </a:schemeClr>
            </a:glow>
          </a:effectLst>
          <a:scene3d>
            <a:camera prst="obliqueBottom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OffAxis2Left"/>
              <a:lightRig rig="threePt" dir="t"/>
            </a:scene3d>
          </a:bodyPr>
          <a:lstStyle/>
          <a:p>
            <a:pPr algn="ctr"/>
            <a:r>
              <a:rPr lang="en-US" sz="4400" b="1" dirty="0"/>
              <a:t>6</a:t>
            </a:r>
          </a:p>
        </p:txBody>
      </p:sp>
      <p:sp>
        <p:nvSpPr>
          <p:cNvPr id="8" name="Rectangle: Rounded Corners 7">
            <a:extLst>
              <a:ext uri="{FF2B5EF4-FFF2-40B4-BE49-F238E27FC236}">
                <a16:creationId xmlns:a16="http://schemas.microsoft.com/office/drawing/2014/main" id="{2B7A1669-C654-4E90-9095-7368B7E5AA3B}"/>
              </a:ext>
            </a:extLst>
          </p:cNvPr>
          <p:cNvSpPr/>
          <p:nvPr/>
        </p:nvSpPr>
        <p:spPr>
          <a:xfrm>
            <a:off x="3721770" y="4748459"/>
            <a:ext cx="1620253" cy="1427748"/>
          </a:xfrm>
          <a:prstGeom prst="roundRect">
            <a:avLst/>
          </a:prstGeom>
          <a:solidFill>
            <a:schemeClr val="accent1">
              <a:lumMod val="60000"/>
              <a:lumOff val="40000"/>
            </a:schemeClr>
          </a:solidFill>
          <a:effectLst>
            <a:glow rad="63500">
              <a:schemeClr val="accent3">
                <a:satMod val="175000"/>
                <a:alpha val="40000"/>
              </a:schemeClr>
            </a:glow>
          </a:effectLst>
          <a:scene3d>
            <a:camera prst="obliqueBottom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OffAxis2Left"/>
              <a:lightRig rig="threePt" dir="t"/>
            </a:scene3d>
          </a:bodyPr>
          <a:lstStyle/>
          <a:p>
            <a:pPr algn="ctr"/>
            <a:r>
              <a:rPr lang="en-US" sz="4400" b="1" dirty="0"/>
              <a:t>7</a:t>
            </a:r>
          </a:p>
        </p:txBody>
      </p:sp>
      <p:sp>
        <p:nvSpPr>
          <p:cNvPr id="9" name="Rectangle: Rounded Corners 8">
            <a:extLst>
              <a:ext uri="{FF2B5EF4-FFF2-40B4-BE49-F238E27FC236}">
                <a16:creationId xmlns:a16="http://schemas.microsoft.com/office/drawing/2014/main" id="{977C9588-D978-4F9A-898E-C0CDE444E7C1}"/>
              </a:ext>
            </a:extLst>
          </p:cNvPr>
          <p:cNvSpPr/>
          <p:nvPr/>
        </p:nvSpPr>
        <p:spPr>
          <a:xfrm>
            <a:off x="5622760" y="4740439"/>
            <a:ext cx="1620253" cy="1427748"/>
          </a:xfrm>
          <a:prstGeom prst="roundRect">
            <a:avLst/>
          </a:prstGeom>
          <a:solidFill>
            <a:schemeClr val="accent1">
              <a:lumMod val="60000"/>
              <a:lumOff val="40000"/>
            </a:schemeClr>
          </a:solidFill>
          <a:effectLst>
            <a:glow rad="63500">
              <a:schemeClr val="accent3">
                <a:satMod val="175000"/>
                <a:alpha val="40000"/>
              </a:schemeClr>
            </a:glow>
          </a:effectLst>
          <a:scene3d>
            <a:camera prst="obliqueBottom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OffAxis2Left"/>
              <a:lightRig rig="threePt" dir="t"/>
            </a:scene3d>
          </a:bodyPr>
          <a:lstStyle/>
          <a:p>
            <a:pPr algn="ctr"/>
            <a:r>
              <a:rPr lang="en-US" sz="4400" b="1" dirty="0"/>
              <a:t>8</a:t>
            </a:r>
          </a:p>
        </p:txBody>
      </p:sp>
      <p:sp>
        <p:nvSpPr>
          <p:cNvPr id="10" name="Rectangle: Rounded Corners 9">
            <a:extLst>
              <a:ext uri="{FF2B5EF4-FFF2-40B4-BE49-F238E27FC236}">
                <a16:creationId xmlns:a16="http://schemas.microsoft.com/office/drawing/2014/main" id="{A12C0ED1-5684-403C-9FDA-E15D358D1243}"/>
              </a:ext>
            </a:extLst>
          </p:cNvPr>
          <p:cNvSpPr/>
          <p:nvPr/>
        </p:nvSpPr>
        <p:spPr>
          <a:xfrm>
            <a:off x="7523747" y="4748461"/>
            <a:ext cx="1620253" cy="1427748"/>
          </a:xfrm>
          <a:prstGeom prst="roundRect">
            <a:avLst/>
          </a:prstGeom>
          <a:solidFill>
            <a:schemeClr val="accent1">
              <a:lumMod val="60000"/>
              <a:lumOff val="40000"/>
            </a:schemeClr>
          </a:solidFill>
          <a:effectLst>
            <a:glow rad="63500">
              <a:schemeClr val="accent3">
                <a:satMod val="175000"/>
                <a:alpha val="40000"/>
              </a:schemeClr>
            </a:glow>
          </a:effectLst>
          <a:scene3d>
            <a:camera prst="obliqueBottom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OffAxis2Left"/>
              <a:lightRig rig="threePt" dir="t"/>
            </a:scene3d>
          </a:bodyPr>
          <a:lstStyle/>
          <a:p>
            <a:pPr algn="ctr"/>
            <a:r>
              <a:rPr lang="en-US" sz="4400" b="1" dirty="0"/>
              <a:t>9</a:t>
            </a:r>
          </a:p>
        </p:txBody>
      </p:sp>
      <p:sp>
        <p:nvSpPr>
          <p:cNvPr id="11" name="TextBox 10">
            <a:extLst>
              <a:ext uri="{FF2B5EF4-FFF2-40B4-BE49-F238E27FC236}">
                <a16:creationId xmlns:a16="http://schemas.microsoft.com/office/drawing/2014/main" id="{AF93F0C0-1B72-45DE-BACB-D904E9A7AF41}"/>
              </a:ext>
            </a:extLst>
          </p:cNvPr>
          <p:cNvSpPr txBox="1"/>
          <p:nvPr/>
        </p:nvSpPr>
        <p:spPr>
          <a:xfrm>
            <a:off x="3176336" y="48128"/>
            <a:ext cx="6481011" cy="1446550"/>
          </a:xfrm>
          <a:prstGeom prst="rect">
            <a:avLst/>
          </a:prstGeom>
          <a:noFill/>
        </p:spPr>
        <p:txBody>
          <a:bodyPr wrap="square" rtlCol="0">
            <a:spAutoFit/>
          </a:bodyPr>
          <a:lstStyle/>
          <a:p>
            <a:pPr algn="ctr"/>
            <a:r>
              <a:rPr lang="en-US" sz="8800" b="1" dirty="0">
                <a:solidFill>
                  <a:schemeClr val="accent1">
                    <a:lumMod val="40000"/>
                    <a:lumOff val="60000"/>
                  </a:schemeClr>
                </a:solidFill>
                <a:latin typeface="Bauhaus 93" panose="04030905020B02020C02" pitchFamily="82" charset="0"/>
              </a:rPr>
              <a:t>BINGO</a:t>
            </a:r>
          </a:p>
        </p:txBody>
      </p:sp>
      <p:pic>
        <p:nvPicPr>
          <p:cNvPr id="13" name="Graphic 12" descr="Single gear">
            <a:extLst>
              <a:ext uri="{FF2B5EF4-FFF2-40B4-BE49-F238E27FC236}">
                <a16:creationId xmlns:a16="http://schemas.microsoft.com/office/drawing/2014/main" id="{6CCA19B3-3589-4989-A3D1-2EECBA33A09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64042" y="40106"/>
            <a:ext cx="1379622" cy="1379622"/>
          </a:xfrm>
          <a:prstGeom prst="rect">
            <a:avLst/>
          </a:prstGeom>
        </p:spPr>
      </p:pic>
      <p:pic>
        <p:nvPicPr>
          <p:cNvPr id="14" name="Graphic 13" descr="Single gear">
            <a:extLst>
              <a:ext uri="{FF2B5EF4-FFF2-40B4-BE49-F238E27FC236}">
                <a16:creationId xmlns:a16="http://schemas.microsoft.com/office/drawing/2014/main" id="{6C7F7497-6EFE-48B7-814D-52ECDE91939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446166" y="48128"/>
            <a:ext cx="1379622" cy="1379622"/>
          </a:xfrm>
          <a:prstGeom prst="rect">
            <a:avLst/>
          </a:prstGeom>
        </p:spPr>
      </p:pic>
    </p:spTree>
    <p:extLst>
      <p:ext uri="{BB962C8B-B14F-4D97-AF65-F5344CB8AC3E}">
        <p14:creationId xmlns:p14="http://schemas.microsoft.com/office/powerpoint/2010/main" val="14276556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E5D4536-6145-4D4F-B238-3F733A994C25}"/>
              </a:ext>
            </a:extLst>
          </p:cNvPr>
          <p:cNvSpPr/>
          <p:nvPr/>
        </p:nvSpPr>
        <p:spPr>
          <a:xfrm>
            <a:off x="3797152" y="700385"/>
            <a:ext cx="4102405" cy="923330"/>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LUẬT CH</a:t>
            </a:r>
            <a:r>
              <a:rPr lang="vi-VN"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Ơ</a:t>
            </a: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I</a:t>
            </a:r>
          </a:p>
        </p:txBody>
      </p:sp>
      <p:sp>
        <p:nvSpPr>
          <p:cNvPr id="4" name="TextBox 3">
            <a:extLst>
              <a:ext uri="{FF2B5EF4-FFF2-40B4-BE49-F238E27FC236}">
                <a16:creationId xmlns:a16="http://schemas.microsoft.com/office/drawing/2014/main" id="{84874AAA-186D-4A15-9B9D-5F05528D2AA9}"/>
              </a:ext>
            </a:extLst>
          </p:cNvPr>
          <p:cNvSpPr txBox="1"/>
          <p:nvPr/>
        </p:nvSpPr>
        <p:spPr>
          <a:xfrm>
            <a:off x="2095500" y="1981200"/>
            <a:ext cx="9563100" cy="4524315"/>
          </a:xfrm>
          <a:prstGeom prst="rect">
            <a:avLst/>
          </a:prstGeom>
          <a:noFill/>
        </p:spPr>
        <p:txBody>
          <a:bodyPr wrap="square" rtlCol="0">
            <a:spAutoFit/>
          </a:bodyPr>
          <a:lstStyle/>
          <a:p>
            <a:pPr algn="just"/>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Mỗi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bạn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sẽ</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được</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phát</a:t>
            </a:r>
            <a:r>
              <a:rPr lang="en-US" sz="3200" dirty="0">
                <a:latin typeface="Tahoma" panose="020B0604030504040204" pitchFamily="34" charset="0"/>
                <a:ea typeface="Tahoma" panose="020B0604030504040204" pitchFamily="34" charset="0"/>
                <a:cs typeface="Tahoma" panose="020B0604030504040204" pitchFamily="34" charset="0"/>
              </a:rPr>
              <a:t> 1 </a:t>
            </a:r>
            <a:r>
              <a:rPr lang="en-US" sz="3200" dirty="0" err="1">
                <a:latin typeface="Tahoma" panose="020B0604030504040204" pitchFamily="34" charset="0"/>
                <a:ea typeface="Tahoma" panose="020B0604030504040204" pitchFamily="34" charset="0"/>
                <a:cs typeface="Tahoma" panose="020B0604030504040204" pitchFamily="34" charset="0"/>
              </a:rPr>
              <a:t>thẻ</a:t>
            </a:r>
            <a:r>
              <a:rPr lang="en-US" sz="3200" dirty="0">
                <a:latin typeface="Tahoma" panose="020B0604030504040204" pitchFamily="34" charset="0"/>
                <a:ea typeface="Tahoma" panose="020B0604030504040204" pitchFamily="34" charset="0"/>
                <a:cs typeface="Tahoma" panose="020B0604030504040204" pitchFamily="34" charset="0"/>
              </a:rPr>
              <a:t> BINGO </a:t>
            </a:r>
            <a:r>
              <a:rPr lang="en-US" sz="3200" dirty="0" err="1">
                <a:latin typeface="Tahoma" panose="020B0604030504040204" pitchFamily="34" charset="0"/>
                <a:ea typeface="Tahoma" panose="020B0604030504040204" pitchFamily="34" charset="0"/>
                <a:cs typeface="Tahoma" panose="020B0604030504040204" pitchFamily="34" charset="0"/>
              </a:rPr>
              <a:t>có</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ghi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đáp</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án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của</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các</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câu</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hỏi</a:t>
            </a:r>
            <a:r>
              <a:rPr lang="en-US" sz="3200" dirty="0">
                <a:latin typeface="Tahoma" panose="020B0604030504040204" pitchFamily="34" charset="0"/>
                <a:ea typeface="Tahoma" panose="020B0604030504040204" pitchFamily="34" charset="0"/>
                <a:cs typeface="Tahoma" panose="020B0604030504040204" pitchFamily="34" charset="0"/>
              </a:rPr>
              <a:t>. GV </a:t>
            </a:r>
            <a:r>
              <a:rPr lang="en-US" sz="3200" dirty="0" err="1">
                <a:latin typeface="Tahoma" panose="020B0604030504040204" pitchFamily="34" charset="0"/>
                <a:ea typeface="Tahoma" panose="020B0604030504040204" pitchFamily="34" charset="0"/>
                <a:cs typeface="Tahoma" panose="020B0604030504040204" pitchFamily="34" charset="0"/>
              </a:rPr>
              <a:t>đọc</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câu</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hỏi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bạn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nào</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tìm</a:t>
            </a:r>
            <a:r>
              <a:rPr lang="en-US" sz="3200" dirty="0">
                <a:latin typeface="Tahoma" panose="020B0604030504040204" pitchFamily="34" charset="0"/>
                <a:ea typeface="Tahoma" panose="020B0604030504040204" pitchFamily="34" charset="0"/>
                <a:cs typeface="Tahoma" panose="020B0604030504040204" pitchFamily="34" charset="0"/>
              </a:rPr>
              <a:t> đ</a:t>
            </a:r>
            <a:r>
              <a:rPr lang="vi-VN" sz="3200" dirty="0">
                <a:latin typeface="Tahoma" panose="020B0604030504040204" pitchFamily="34" charset="0"/>
                <a:ea typeface="Tahoma" panose="020B0604030504040204" pitchFamily="34" charset="0"/>
                <a:cs typeface="Tahoma" panose="020B0604030504040204" pitchFamily="34" charset="0"/>
              </a:rPr>
              <a:t>ư</a:t>
            </a:r>
            <a:r>
              <a:rPr lang="en-US" sz="3200" dirty="0" err="1">
                <a:latin typeface="Tahoma" panose="020B0604030504040204" pitchFamily="34" charset="0"/>
                <a:ea typeface="Tahoma" panose="020B0604030504040204" pitchFamily="34" charset="0"/>
                <a:cs typeface="Tahoma" panose="020B0604030504040204" pitchFamily="34" charset="0"/>
              </a:rPr>
              <a:t>ợc</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câu</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trả</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lời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và</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ghi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rõ</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số</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thứ</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tự</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câu</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hỏi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vào</a:t>
            </a:r>
            <a:r>
              <a:rPr lang="en-US" sz="3200" dirty="0">
                <a:latin typeface="Tahoma" panose="020B0604030504040204" pitchFamily="34" charset="0"/>
                <a:ea typeface="Tahoma" panose="020B0604030504040204" pitchFamily="34" charset="0"/>
                <a:cs typeface="Tahoma" panose="020B0604030504040204" pitchFamily="34" charset="0"/>
              </a:rPr>
              <a:t> ô Bingo. Sau 3 </a:t>
            </a:r>
            <a:r>
              <a:rPr lang="en-US" sz="3200" dirty="0" err="1">
                <a:latin typeface="Tahoma" panose="020B0604030504040204" pitchFamily="34" charset="0"/>
                <a:ea typeface="Tahoma" panose="020B0604030504040204" pitchFamily="34" charset="0"/>
                <a:cs typeface="Tahoma" panose="020B0604030504040204" pitchFamily="34" charset="0"/>
              </a:rPr>
              <a:t>câu</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hỏi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bạn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nào</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có</a:t>
            </a:r>
            <a:r>
              <a:rPr lang="en-US" sz="3200" dirty="0">
                <a:latin typeface="Tahoma" panose="020B0604030504040204" pitchFamily="34" charset="0"/>
                <a:ea typeface="Tahoma" panose="020B0604030504040204" pitchFamily="34" charset="0"/>
                <a:cs typeface="Tahoma" panose="020B0604030504040204" pitchFamily="34" charset="0"/>
              </a:rPr>
              <a:t> 3 </a:t>
            </a:r>
            <a:r>
              <a:rPr lang="en-US" sz="3200" dirty="0" err="1">
                <a:latin typeface="Tahoma" panose="020B0604030504040204" pitchFamily="34" charset="0"/>
                <a:ea typeface="Tahoma" panose="020B0604030504040204" pitchFamily="34" charset="0"/>
                <a:cs typeface="Tahoma" panose="020B0604030504040204" pitchFamily="34" charset="0"/>
              </a:rPr>
              <a:t>đáp</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án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liên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tiếp</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theo</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hàng</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ngang</a:t>
            </a:r>
            <a:r>
              <a:rPr lang="en-US" sz="3200" dirty="0">
                <a:latin typeface="Tahoma" panose="020B0604030504040204" pitchFamily="34" charset="0"/>
                <a:ea typeface="Tahoma" panose="020B0604030504040204" pitchFamily="34" charset="0"/>
                <a:cs typeface="Tahoma" panose="020B0604030504040204" pitchFamily="34" charset="0"/>
              </a:rPr>
              <a:t>/</a:t>
            </a:r>
            <a:r>
              <a:rPr lang="en-US" sz="3200" dirty="0" err="1">
                <a:latin typeface="Tahoma" panose="020B0604030504040204" pitchFamily="34" charset="0"/>
                <a:ea typeface="Tahoma" panose="020B0604030504040204" pitchFamily="34" charset="0"/>
                <a:cs typeface="Tahoma" panose="020B0604030504040204" pitchFamily="34" charset="0"/>
              </a:rPr>
              <a:t>dọc</a:t>
            </a:r>
            <a:r>
              <a:rPr lang="en-US" sz="3200" dirty="0">
                <a:latin typeface="Tahoma" panose="020B0604030504040204" pitchFamily="34" charset="0"/>
                <a:ea typeface="Tahoma" panose="020B0604030504040204" pitchFamily="34" charset="0"/>
                <a:cs typeface="Tahoma" panose="020B0604030504040204" pitchFamily="34" charset="0"/>
              </a:rPr>
              <a:t>/</a:t>
            </a:r>
            <a:r>
              <a:rPr lang="en-US" sz="3200" dirty="0" err="1">
                <a:latin typeface="Tahoma" panose="020B0604030504040204" pitchFamily="34" charset="0"/>
                <a:ea typeface="Tahoma" panose="020B0604030504040204" pitchFamily="34" charset="0"/>
                <a:cs typeface="Tahoma" panose="020B0604030504040204" pitchFamily="34" charset="0"/>
              </a:rPr>
              <a:t>chéo</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thì</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hô</a:t>
            </a:r>
            <a:r>
              <a:rPr lang="en-US" sz="3200" dirty="0">
                <a:latin typeface="Tahoma" panose="020B0604030504040204" pitchFamily="34" charset="0"/>
                <a:ea typeface="Tahoma" panose="020B0604030504040204" pitchFamily="34" charset="0"/>
                <a:cs typeface="Tahoma" panose="020B0604030504040204" pitchFamily="34" charset="0"/>
              </a:rPr>
              <a:t> BINGO </a:t>
            </a:r>
            <a:r>
              <a:rPr lang="en-US" sz="3200" dirty="0" err="1">
                <a:latin typeface="Tahoma" panose="020B0604030504040204" pitchFamily="34" charset="0"/>
                <a:ea typeface="Tahoma" panose="020B0604030504040204" pitchFamily="34" charset="0"/>
                <a:cs typeface="Tahoma" panose="020B0604030504040204" pitchFamily="34" charset="0"/>
              </a:rPr>
              <a:t>và</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ghi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được</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điểm</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sau</a:t>
            </a:r>
            <a:r>
              <a:rPr lang="en-US" sz="3200" dirty="0">
                <a:latin typeface="Tahoma" panose="020B0604030504040204" pitchFamily="34" charset="0"/>
                <a:ea typeface="Tahoma" panose="020B0604030504040204" pitchFamily="34" charset="0"/>
                <a:cs typeface="Tahoma" panose="020B0604030504040204" pitchFamily="34" charset="0"/>
              </a:rPr>
              <a:t> 3 </a:t>
            </a:r>
            <a:r>
              <a:rPr lang="en-US" sz="3200" dirty="0" err="1">
                <a:latin typeface="Tahoma" panose="020B0604030504040204" pitchFamily="34" charset="0"/>
                <a:ea typeface="Tahoma" panose="020B0604030504040204" pitchFamily="34" charset="0"/>
                <a:cs typeface="Tahoma" panose="020B0604030504040204" pitchFamily="34" charset="0"/>
              </a:rPr>
              <a:t>câu</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thì</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được</a:t>
            </a:r>
            <a:r>
              <a:rPr lang="en-US" sz="3200" dirty="0">
                <a:latin typeface="Tahoma" panose="020B0604030504040204" pitchFamily="34" charset="0"/>
                <a:ea typeface="Tahoma" panose="020B0604030504040204" pitchFamily="34" charset="0"/>
                <a:cs typeface="Tahoma" panose="020B0604030504040204" pitchFamily="34" charset="0"/>
              </a:rPr>
              <a:t> 10, </a:t>
            </a:r>
            <a:r>
              <a:rPr lang="en-US" sz="3200" dirty="0" err="1">
                <a:latin typeface="Tahoma" panose="020B0604030504040204" pitchFamily="34" charset="0"/>
                <a:ea typeface="Tahoma" panose="020B0604030504040204" pitchFamily="34" charset="0"/>
                <a:cs typeface="Tahoma" panose="020B0604030504040204" pitchFamily="34" charset="0"/>
              </a:rPr>
              <a:t>sau</a:t>
            </a:r>
            <a:r>
              <a:rPr lang="en-US" sz="3200" dirty="0">
                <a:latin typeface="Tahoma" panose="020B0604030504040204" pitchFamily="34" charset="0"/>
                <a:ea typeface="Tahoma" panose="020B0604030504040204" pitchFamily="34" charset="0"/>
                <a:cs typeface="Tahoma" panose="020B0604030504040204" pitchFamily="34" charset="0"/>
              </a:rPr>
              <a:t> 4 </a:t>
            </a:r>
            <a:r>
              <a:rPr lang="en-US" sz="3200" dirty="0" err="1">
                <a:latin typeface="Tahoma" panose="020B0604030504040204" pitchFamily="34" charset="0"/>
                <a:ea typeface="Tahoma" panose="020B0604030504040204" pitchFamily="34" charset="0"/>
                <a:cs typeface="Tahoma" panose="020B0604030504040204" pitchFamily="34" charset="0"/>
              </a:rPr>
              <a:t>câu</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thì</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được</a:t>
            </a:r>
            <a:r>
              <a:rPr lang="en-US" sz="3200" dirty="0">
                <a:latin typeface="Tahoma" panose="020B0604030504040204" pitchFamily="34" charset="0"/>
                <a:ea typeface="Tahoma" panose="020B0604030504040204" pitchFamily="34" charset="0"/>
                <a:cs typeface="Tahoma" panose="020B0604030504040204" pitchFamily="34" charset="0"/>
              </a:rPr>
              <a:t> 9…).</a:t>
            </a:r>
          </a:p>
          <a:p>
            <a:pPr algn="just"/>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Bạn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nào</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đã</a:t>
            </a:r>
            <a:r>
              <a:rPr lang="en-US" sz="3200" dirty="0">
                <a:latin typeface="Tahoma" panose="020B0604030504040204" pitchFamily="34" charset="0"/>
                <a:ea typeface="Tahoma" panose="020B0604030504040204" pitchFamily="34" charset="0"/>
                <a:cs typeface="Tahoma" panose="020B0604030504040204" pitchFamily="34" charset="0"/>
              </a:rPr>
              <a:t> BINGO </a:t>
            </a:r>
            <a:r>
              <a:rPr lang="en-US" sz="3200" dirty="0" err="1">
                <a:latin typeface="Tahoma" panose="020B0604030504040204" pitchFamily="34" charset="0"/>
                <a:ea typeface="Tahoma" panose="020B0604030504040204" pitchFamily="34" charset="0"/>
                <a:cs typeface="Tahoma" panose="020B0604030504040204" pitchFamily="34" charset="0"/>
              </a:rPr>
              <a:t>thì</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vẫn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tiếp</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tục</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chơi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tiếp</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cùng</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các</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bạn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để</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củng</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cố</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kiến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thức</a:t>
            </a:r>
            <a:r>
              <a:rPr lang="en-US" sz="3200" dirty="0">
                <a:latin typeface="Tahoma" panose="020B0604030504040204" pitchFamily="34" charset="0"/>
                <a:ea typeface="Tahoma" panose="020B0604030504040204" pitchFamily="34" charset="0"/>
                <a:cs typeface="Tahoma" panose="020B0604030504040204" pitchFamily="34" charset="0"/>
              </a:rPr>
              <a:t>.</a:t>
            </a:r>
          </a:p>
        </p:txBody>
      </p:sp>
    </p:spTree>
  </p:cSld>
  <p:clrMapOvr>
    <a:masterClrMapping/>
  </p:clrMapOvr>
  <p:transition spd="slow">
    <p:split orient="ver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170A659-1B55-4E49-AC75-97B84CB0C5B2}"/>
              </a:ext>
            </a:extLst>
          </p:cNvPr>
          <p:cNvGraphicFramePr>
            <a:graphicFrameLocks noGrp="1"/>
          </p:cNvGraphicFramePr>
          <p:nvPr>
            <p:extLst>
              <p:ext uri="{D42A27DB-BD31-4B8C-83A1-F6EECF244321}">
                <p14:modId xmlns:p14="http://schemas.microsoft.com/office/powerpoint/2010/main" val="4259302254"/>
              </p:ext>
            </p:extLst>
          </p:nvPr>
        </p:nvGraphicFramePr>
        <p:xfrm>
          <a:off x="1733550" y="1465632"/>
          <a:ext cx="9944098" cy="3643884"/>
        </p:xfrm>
        <a:graphic>
          <a:graphicData uri="http://schemas.openxmlformats.org/drawingml/2006/table">
            <a:tbl>
              <a:tblPr firstRow="1" firstCol="1" bandRow="1">
                <a:tableStyleId>{5C22544A-7EE6-4342-B048-85BDC9FD1C3A}</a:tableStyleId>
              </a:tblPr>
              <a:tblGrid>
                <a:gridCol w="514350">
                  <a:extLst>
                    <a:ext uri="{9D8B030D-6E8A-4147-A177-3AD203B41FA5}">
                      <a16:colId xmlns:a16="http://schemas.microsoft.com/office/drawing/2014/main" val="2948518562"/>
                    </a:ext>
                  </a:extLst>
                </a:gridCol>
                <a:gridCol w="3655548">
                  <a:extLst>
                    <a:ext uri="{9D8B030D-6E8A-4147-A177-3AD203B41FA5}">
                      <a16:colId xmlns:a16="http://schemas.microsoft.com/office/drawing/2014/main" val="456350082"/>
                    </a:ext>
                  </a:extLst>
                </a:gridCol>
                <a:gridCol w="1768044">
                  <a:extLst>
                    <a:ext uri="{9D8B030D-6E8A-4147-A177-3AD203B41FA5}">
                      <a16:colId xmlns:a16="http://schemas.microsoft.com/office/drawing/2014/main" val="1448144300"/>
                    </a:ext>
                  </a:extLst>
                </a:gridCol>
                <a:gridCol w="1156312">
                  <a:extLst>
                    <a:ext uri="{9D8B030D-6E8A-4147-A177-3AD203B41FA5}">
                      <a16:colId xmlns:a16="http://schemas.microsoft.com/office/drawing/2014/main" val="1044898115"/>
                    </a:ext>
                  </a:extLst>
                </a:gridCol>
                <a:gridCol w="1424922">
                  <a:extLst>
                    <a:ext uri="{9D8B030D-6E8A-4147-A177-3AD203B41FA5}">
                      <a16:colId xmlns:a16="http://schemas.microsoft.com/office/drawing/2014/main" val="3718909871"/>
                    </a:ext>
                  </a:extLst>
                </a:gridCol>
                <a:gridCol w="1424922">
                  <a:extLst>
                    <a:ext uri="{9D8B030D-6E8A-4147-A177-3AD203B41FA5}">
                      <a16:colId xmlns:a16="http://schemas.microsoft.com/office/drawing/2014/main" val="2757199071"/>
                    </a:ext>
                  </a:extLst>
                </a:gridCol>
              </a:tblGrid>
              <a:tr h="375681">
                <a:tc rowSpan="2">
                  <a:txBody>
                    <a:bodyPr/>
                    <a:lstStyle/>
                    <a:p>
                      <a:pPr marL="0" marR="0" algn="just">
                        <a:lnSpc>
                          <a:spcPct val="115000"/>
                        </a:lnSpc>
                        <a:spcBef>
                          <a:spcPts val="0"/>
                        </a:spcBef>
                        <a:spcAft>
                          <a:spcPts val="0"/>
                        </a:spcAft>
                      </a:pPr>
                      <a:r>
                        <a:rPr lang="en-US" sz="2400">
                          <a:effectLst/>
                        </a:rPr>
                        <a:t>STT</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rowSpan="2">
                  <a:txBody>
                    <a:bodyPr/>
                    <a:lstStyle/>
                    <a:p>
                      <a:pPr marL="0" marR="0" algn="just">
                        <a:lnSpc>
                          <a:spcPct val="115000"/>
                        </a:lnSpc>
                        <a:spcBef>
                          <a:spcPts val="0"/>
                        </a:spcBef>
                        <a:spcAft>
                          <a:spcPts val="0"/>
                        </a:spcAft>
                      </a:pPr>
                      <a:r>
                        <a:rPr lang="vi-VN" sz="2400">
                          <a:effectLst/>
                        </a:rPr>
                        <a:t>Nội dung điều tra (trước khi phát hiện bệnh)</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gridSpan="4">
                  <a:txBody>
                    <a:bodyPr/>
                    <a:lstStyle/>
                    <a:p>
                      <a:pPr marL="0" marR="0" algn="ctr">
                        <a:lnSpc>
                          <a:spcPct val="115000"/>
                        </a:lnSpc>
                        <a:spcBef>
                          <a:spcPts val="0"/>
                        </a:spcBef>
                        <a:spcAft>
                          <a:spcPts val="0"/>
                        </a:spcAft>
                      </a:pPr>
                      <a:r>
                        <a:rPr lang="vi-VN" sz="2400" dirty="0">
                          <a:effectLst/>
                        </a:rPr>
                        <a:t>Tỉ lệ (%)</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26978440"/>
                  </a:ext>
                </a:extLst>
              </a:tr>
              <a:tr h="820415">
                <a:tc vMerge="1">
                  <a:txBody>
                    <a:bodyPr/>
                    <a:lstStyle/>
                    <a:p>
                      <a:endParaRPr lang="en-US"/>
                    </a:p>
                  </a:txBody>
                  <a:tcPr/>
                </a:tc>
                <a:tc vMerge="1">
                  <a:txBody>
                    <a:bodyPr/>
                    <a:lstStyle/>
                    <a:p>
                      <a:endParaRPr lang="en-US"/>
                    </a:p>
                  </a:txBody>
                  <a:tcPr/>
                </a:tc>
                <a:tc>
                  <a:txBody>
                    <a:bodyPr/>
                    <a:lstStyle/>
                    <a:p>
                      <a:pPr marL="0" marR="0" algn="just">
                        <a:lnSpc>
                          <a:spcPct val="115000"/>
                        </a:lnSpc>
                        <a:spcBef>
                          <a:spcPts val="0"/>
                        </a:spcBef>
                        <a:spcAft>
                          <a:spcPts val="0"/>
                        </a:spcAft>
                      </a:pPr>
                      <a:r>
                        <a:rPr lang="en-US" sz="2400">
                          <a:effectLst/>
                        </a:rPr>
                        <a:t>Th</a:t>
                      </a:r>
                      <a:r>
                        <a:rPr lang="vi-VN" sz="2400">
                          <a:effectLst/>
                        </a:rPr>
                        <a:t>ường xuyên</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vi-VN" sz="2400">
                          <a:effectLst/>
                        </a:rPr>
                        <a:t>Thỉnh thoảng</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vi-VN" sz="2400">
                          <a:effectLst/>
                        </a:rPr>
                        <a:t>Hiếm khi</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vi-VN" sz="2400" dirty="0">
                          <a:effectLst/>
                        </a:rPr>
                        <a:t>Không </a:t>
                      </a:r>
                      <a:endParaRPr lang="en-US" sz="2400" dirty="0">
                        <a:effectLst/>
                      </a:endParaRPr>
                    </a:p>
                    <a:p>
                      <a:pPr marL="0" marR="0" algn="just">
                        <a:lnSpc>
                          <a:spcPct val="115000"/>
                        </a:lnSpc>
                        <a:spcBef>
                          <a:spcPts val="0"/>
                        </a:spcBef>
                        <a:spcAft>
                          <a:spcPts val="0"/>
                        </a:spcAft>
                      </a:pPr>
                      <a:r>
                        <a:rPr lang="vi-VN" sz="2400" dirty="0">
                          <a:effectLst/>
                        </a:rPr>
                        <a:t>bao giờ</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51956424"/>
                  </a:ext>
                </a:extLst>
              </a:tr>
              <a:tr h="785888">
                <a:tc>
                  <a:txBody>
                    <a:bodyPr/>
                    <a:lstStyle/>
                    <a:p>
                      <a:pPr marL="0" marR="0" algn="just">
                        <a:lnSpc>
                          <a:spcPct val="115000"/>
                        </a:lnSpc>
                        <a:spcBef>
                          <a:spcPts val="0"/>
                        </a:spcBef>
                        <a:spcAft>
                          <a:spcPts val="0"/>
                        </a:spcAft>
                      </a:pPr>
                      <a:r>
                        <a:rPr lang="vi-VN" sz="2400">
                          <a:effectLst/>
                        </a:rPr>
                        <a:t>1</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vi-VN" sz="2400">
                          <a:effectLst/>
                        </a:rPr>
                        <a:t>Có ăn thức ăn chứa nhiều muối không</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400">
                          <a:effectLst/>
                        </a:rPr>
                        <a:t> </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400">
                          <a:effectLst/>
                        </a:rPr>
                        <a:t> </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400" dirty="0">
                          <a:effectLst/>
                        </a:rPr>
                        <a:t> </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400">
                          <a:effectLst/>
                        </a:rPr>
                        <a:t> </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642287127"/>
                  </a:ext>
                </a:extLst>
              </a:tr>
              <a:tr h="785888">
                <a:tc>
                  <a:txBody>
                    <a:bodyPr/>
                    <a:lstStyle/>
                    <a:p>
                      <a:pPr marL="0" marR="0" algn="just">
                        <a:lnSpc>
                          <a:spcPct val="115000"/>
                        </a:lnSpc>
                        <a:spcBef>
                          <a:spcPts val="0"/>
                        </a:spcBef>
                        <a:spcAft>
                          <a:spcPts val="0"/>
                        </a:spcAft>
                      </a:pPr>
                      <a:r>
                        <a:rPr lang="vi-VN" sz="2400">
                          <a:effectLst/>
                        </a:rPr>
                        <a:t>2</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vi-VN" sz="2400">
                          <a:effectLst/>
                        </a:rPr>
                        <a:t>Có thường xuyên nhịn tiểu không</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400">
                          <a:effectLst/>
                        </a:rPr>
                        <a:t> </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400">
                          <a:effectLst/>
                        </a:rPr>
                        <a:t> </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400" dirty="0">
                          <a:effectLst/>
                        </a:rPr>
                        <a:t> </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400">
                          <a:effectLst/>
                        </a:rPr>
                        <a:t> </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792193789"/>
                  </a:ext>
                </a:extLst>
              </a:tr>
              <a:tr h="376595">
                <a:tc>
                  <a:txBody>
                    <a:bodyPr/>
                    <a:lstStyle/>
                    <a:p>
                      <a:pPr marL="0" marR="0" algn="just">
                        <a:lnSpc>
                          <a:spcPct val="115000"/>
                        </a:lnSpc>
                        <a:spcBef>
                          <a:spcPts val="0"/>
                        </a:spcBef>
                        <a:spcAft>
                          <a:spcPts val="0"/>
                        </a:spcAft>
                      </a:pPr>
                      <a:r>
                        <a:rPr lang="vi-VN" sz="2400">
                          <a:effectLst/>
                        </a:rPr>
                        <a:t>.....</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vi-VN" sz="2400">
                          <a:effectLst/>
                        </a:rPr>
                        <a:t>......</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400">
                          <a:effectLst/>
                        </a:rPr>
                        <a:t> </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400">
                          <a:effectLst/>
                        </a:rPr>
                        <a:t> </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400" dirty="0">
                          <a:effectLst/>
                        </a:rPr>
                        <a:t> </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400" dirty="0">
                          <a:effectLst/>
                        </a:rPr>
                        <a:t> </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412378960"/>
                  </a:ext>
                </a:extLst>
              </a:tr>
            </a:tbl>
          </a:graphicData>
        </a:graphic>
      </p:graphicFrame>
      <p:sp>
        <p:nvSpPr>
          <p:cNvPr id="3" name="Rectangle 1">
            <a:extLst>
              <a:ext uri="{FF2B5EF4-FFF2-40B4-BE49-F238E27FC236}">
                <a16:creationId xmlns:a16="http://schemas.microsoft.com/office/drawing/2014/main" id="{42B622D1-E270-40C8-BD24-DFD9CE416EA6}"/>
              </a:ext>
            </a:extLst>
          </p:cNvPr>
          <p:cNvSpPr>
            <a:spLocks noChangeArrowheads="1"/>
          </p:cNvSpPr>
          <p:nvPr/>
        </p:nvSpPr>
        <p:spPr bwMode="auto">
          <a:xfrm>
            <a:off x="1508347" y="5316168"/>
            <a:ext cx="1068365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2400" b="1"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Kết luận: </a:t>
            </a:r>
            <a:r>
              <a:rPr kumimoji="0" lang="vi-VN" altLang="en-US" sz="2400" b="0"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Qua kết quả điều tra, thống kê những nhóm đối tượng có khả năng mắc bệnh thận cao. Từ đó đưa ra lời khuyên để phòng chống bệnh thận.</a:t>
            </a:r>
            <a:r>
              <a:rPr kumimoji="0" lang="en-US" alt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p>
        </p:txBody>
      </p:sp>
      <p:sp>
        <p:nvSpPr>
          <p:cNvPr id="4" name="TextBox 3">
            <a:extLst>
              <a:ext uri="{FF2B5EF4-FFF2-40B4-BE49-F238E27FC236}">
                <a16:creationId xmlns:a16="http://schemas.microsoft.com/office/drawing/2014/main" id="{46FAD076-8655-4E4D-AE51-909E5A22CA72}"/>
              </a:ext>
            </a:extLst>
          </p:cNvPr>
          <p:cNvSpPr txBox="1"/>
          <p:nvPr/>
        </p:nvSpPr>
        <p:spPr>
          <a:xfrm>
            <a:off x="1733550" y="438150"/>
            <a:ext cx="10096500" cy="830997"/>
          </a:xfrm>
          <a:prstGeom prst="rect">
            <a:avLst/>
          </a:prstGeom>
          <a:noFill/>
        </p:spPr>
        <p:txBody>
          <a:bodyPr wrap="square" rtlCol="0">
            <a:spAutoFit/>
          </a:bodyPr>
          <a:lstStyle/>
          <a:p>
            <a:pPr algn="just"/>
            <a:r>
              <a:rPr lang="en-US" sz="2400" dirty="0">
                <a:latin typeface="Tahoma" panose="020B0604030504040204" pitchFamily="34" charset="0"/>
                <a:ea typeface="Tahoma" panose="020B0604030504040204" pitchFamily="34" charset="0"/>
                <a:cs typeface="Tahoma" panose="020B0604030504040204" pitchFamily="34" charset="0"/>
              </a:rPr>
              <a:t>HS </a:t>
            </a:r>
            <a:r>
              <a:rPr lang="en-US" sz="2400" dirty="0" err="1">
                <a:latin typeface="Tahoma" panose="020B0604030504040204" pitchFamily="34" charset="0"/>
                <a:ea typeface="Tahoma" panose="020B0604030504040204" pitchFamily="34" charset="0"/>
                <a:cs typeface="Tahoma" panose="020B0604030504040204" pitchFamily="34" charset="0"/>
              </a:rPr>
              <a:t>thực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hiện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dự</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án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tìm</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hiểu</a:t>
            </a:r>
            <a:r>
              <a:rPr lang="en-US" sz="2400" dirty="0">
                <a:latin typeface="Tahoma" panose="020B0604030504040204" pitchFamily="34" charset="0"/>
                <a:ea typeface="Tahoma" panose="020B0604030504040204" pitchFamily="34" charset="0"/>
                <a:cs typeface="Tahoma" panose="020B0604030504040204" pitchFamily="34" charset="0"/>
              </a:rPr>
              <a:t> 1 </a:t>
            </a:r>
            <a:r>
              <a:rPr lang="en-US" sz="2400" dirty="0" err="1">
                <a:latin typeface="Tahoma" panose="020B0604030504040204" pitchFamily="34" charset="0"/>
                <a:ea typeface="Tahoma" panose="020B0604030504040204" pitchFamily="34" charset="0"/>
                <a:cs typeface="Tahoma" panose="020B0604030504040204" pitchFamily="34" charset="0"/>
              </a:rPr>
              <a:t>số</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bệnh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về</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thận</a:t>
            </a:r>
            <a:r>
              <a:rPr lang="en-US" sz="2400" dirty="0">
                <a:latin typeface="Tahoma" panose="020B0604030504040204" pitchFamily="34" charset="0"/>
                <a:ea typeface="Tahoma" panose="020B0604030504040204" pitchFamily="34" charset="0"/>
                <a:cs typeface="Tahoma" panose="020B0604030504040204" pitchFamily="34" charset="0"/>
              </a:rPr>
              <a:t> ở </a:t>
            </a:r>
            <a:r>
              <a:rPr lang="en-US" sz="2400" dirty="0" err="1">
                <a:latin typeface="Tahoma" panose="020B0604030504040204" pitchFamily="34" charset="0"/>
                <a:ea typeface="Tahoma" panose="020B0604030504040204" pitchFamily="34" charset="0"/>
                <a:cs typeface="Tahoma" panose="020B0604030504040204" pitchFamily="34" charset="0"/>
              </a:rPr>
              <a:t>thôn</a:t>
            </a:r>
            <a:r>
              <a:rPr lang="en-US" sz="2400" dirty="0">
                <a:latin typeface="Tahoma" panose="020B0604030504040204" pitchFamily="34" charset="0"/>
                <a:ea typeface="Tahoma" panose="020B0604030504040204" pitchFamily="34" charset="0"/>
                <a:cs typeface="Tahoma" panose="020B0604030504040204" pitchFamily="34" charset="0"/>
              </a:rPr>
              <a:t> 1, 4, 5, 7 </a:t>
            </a:r>
            <a:r>
              <a:rPr lang="en-US" sz="2400" dirty="0" err="1">
                <a:latin typeface="Tahoma" panose="020B0604030504040204" pitchFamily="34" charset="0"/>
                <a:ea typeface="Tahoma" panose="020B0604030504040204" pitchFamily="34" charset="0"/>
                <a:cs typeface="Tahoma" panose="020B0604030504040204" pitchFamily="34" charset="0"/>
              </a:rPr>
              <a:t>xã</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Quảng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Khê</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huyện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Đăk</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Glong</a:t>
            </a:r>
            <a:r>
              <a:rPr lang="en-US" sz="2400" dirty="0">
                <a:latin typeface="Tahoma" panose="020B0604030504040204" pitchFamily="34" charset="0"/>
                <a:ea typeface="Tahoma" panose="020B0604030504040204" pitchFamily="34" charset="0"/>
                <a:cs typeface="Tahoma" panose="020B0604030504040204" pitchFamily="34" charset="0"/>
              </a:rPr>
              <a:t> qua </a:t>
            </a:r>
            <a:r>
              <a:rPr lang="en-US" sz="2400" dirty="0" err="1">
                <a:latin typeface="Tahoma" panose="020B0604030504040204" pitchFamily="34" charset="0"/>
                <a:ea typeface="Tahoma" panose="020B0604030504040204" pitchFamily="34" charset="0"/>
                <a:cs typeface="Tahoma" panose="020B0604030504040204" pitchFamily="34" charset="0"/>
              </a:rPr>
              <a:t>bảng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sau</a:t>
            </a:r>
            <a:r>
              <a:rPr lang="en-US" sz="2400" dirty="0">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2924969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0404BDCA-7311-4977-80D4-2F2E74022B23}"/>
              </a:ext>
            </a:extLst>
          </p:cNvPr>
          <p:cNvGraphicFramePr>
            <a:graphicFrameLocks noGrp="1"/>
          </p:cNvGraphicFramePr>
          <p:nvPr>
            <p:extLst>
              <p:ext uri="{D42A27DB-BD31-4B8C-83A1-F6EECF244321}">
                <p14:modId xmlns:p14="http://schemas.microsoft.com/office/powerpoint/2010/main" val="1011107815"/>
              </p:ext>
            </p:extLst>
          </p:nvPr>
        </p:nvGraphicFramePr>
        <p:xfrm>
          <a:off x="2374230" y="882316"/>
          <a:ext cx="9288379" cy="5975683"/>
        </p:xfrm>
        <a:graphic>
          <a:graphicData uri="http://schemas.openxmlformats.org/drawingml/2006/table">
            <a:tbl>
              <a:tblPr firstRow="1" firstCol="1" bandRow="1">
                <a:tableStyleId>{5C22544A-7EE6-4342-B048-85BDC9FD1C3A}</a:tableStyleId>
              </a:tblPr>
              <a:tblGrid>
                <a:gridCol w="9288379">
                  <a:extLst>
                    <a:ext uri="{9D8B030D-6E8A-4147-A177-3AD203B41FA5}">
                      <a16:colId xmlns:a16="http://schemas.microsoft.com/office/drawing/2014/main" val="2444171514"/>
                    </a:ext>
                  </a:extLst>
                </a:gridCol>
              </a:tblGrid>
              <a:tr h="5975683">
                <a:tc>
                  <a:txBody>
                    <a:bodyPr/>
                    <a:lstStyle/>
                    <a:p>
                      <a:pPr marL="457200" marR="0" algn="ctr">
                        <a:lnSpc>
                          <a:spcPct val="130000"/>
                        </a:lnSpc>
                        <a:spcBef>
                          <a:spcPts val="0"/>
                        </a:spcBef>
                        <a:spcAft>
                          <a:spcPts val="0"/>
                        </a:spcAft>
                      </a:pPr>
                      <a:r>
                        <a:rPr lang="en-US" sz="2400" dirty="0">
                          <a:effectLst/>
                          <a:latin typeface="Tahoma" panose="020B0604030504040204" pitchFamily="34" charset="0"/>
                          <a:ea typeface="Tahoma" panose="020B0604030504040204" pitchFamily="34" charset="0"/>
                          <a:cs typeface="Tahoma" panose="020B0604030504040204" pitchFamily="34" charset="0"/>
                        </a:rPr>
                        <a:t>PHIẾU HỌC TẬP 1</a:t>
                      </a:r>
                    </a:p>
                    <a:p>
                      <a:pPr marL="457200" marR="0" algn="ctr">
                        <a:lnSpc>
                          <a:spcPct val="130000"/>
                        </a:lnSpc>
                        <a:spcBef>
                          <a:spcPts val="0"/>
                        </a:spcBef>
                        <a:spcAft>
                          <a:spcPts val="0"/>
                        </a:spcAft>
                      </a:pPr>
                      <a:r>
                        <a:rPr lang="en-US" sz="2400" dirty="0" err="1">
                          <a:effectLst/>
                          <a:latin typeface="Tahoma" panose="020B0604030504040204" pitchFamily="34" charset="0"/>
                          <a:ea typeface="Tahoma" panose="020B0604030504040204" pitchFamily="34" charset="0"/>
                          <a:cs typeface="Tahoma" panose="020B0604030504040204" pitchFamily="34" charset="0"/>
                        </a:rPr>
                        <a:t>Em</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hãy</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xác</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định</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những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câu</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đúng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khi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nói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về</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hoạt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động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bài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tiết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của</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cơ</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thể</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người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và</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khoanh</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tròn</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vào</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số</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thứ</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tự</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câu</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đó</a:t>
                      </a:r>
                      <a:r>
                        <a:rPr lang="en-US" sz="2400" dirty="0">
                          <a:effectLst/>
                          <a:latin typeface="Tahoma" panose="020B0604030504040204" pitchFamily="34" charset="0"/>
                          <a:ea typeface="Tahoma" panose="020B0604030504040204" pitchFamily="34" charset="0"/>
                          <a:cs typeface="Tahoma" panose="020B0604030504040204" pitchFamily="34" charset="0"/>
                        </a:rPr>
                        <a:t>.</a:t>
                      </a:r>
                    </a:p>
                    <a:p>
                      <a:pPr marL="457200" marR="0" algn="just">
                        <a:lnSpc>
                          <a:spcPct val="130000"/>
                        </a:lnSpc>
                        <a:spcBef>
                          <a:spcPts val="0"/>
                        </a:spcBef>
                        <a:spcAft>
                          <a:spcPts val="0"/>
                        </a:spcAft>
                      </a:pPr>
                      <a:r>
                        <a:rPr lang="en-US" sz="2400" dirty="0">
                          <a:effectLst/>
                          <a:latin typeface="Tahoma" panose="020B0604030504040204" pitchFamily="34" charset="0"/>
                          <a:ea typeface="Tahoma" panose="020B0604030504040204" pitchFamily="34" charset="0"/>
                          <a:cs typeface="Tahoma" panose="020B0604030504040204" pitchFamily="34" charset="0"/>
                        </a:rPr>
                        <a:t>1. </a:t>
                      </a:r>
                      <a:r>
                        <a:rPr lang="en-US" sz="2400" dirty="0" err="1">
                          <a:effectLst/>
                          <a:latin typeface="Tahoma" panose="020B0604030504040204" pitchFamily="34" charset="0"/>
                          <a:ea typeface="Tahoma" panose="020B0604030504040204" pitchFamily="34" charset="0"/>
                          <a:cs typeface="Tahoma" panose="020B0604030504040204" pitchFamily="34" charset="0"/>
                        </a:rPr>
                        <a:t>Cơ</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quan</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bài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tiết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chủ</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yếu</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là</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phổi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thận</a:t>
                      </a:r>
                      <a:r>
                        <a:rPr lang="en-US" sz="2400" dirty="0">
                          <a:effectLst/>
                          <a:latin typeface="Tahoma" panose="020B0604030504040204" pitchFamily="34" charset="0"/>
                          <a:ea typeface="Tahoma" panose="020B0604030504040204" pitchFamily="34" charset="0"/>
                          <a:cs typeface="Tahoma" panose="020B0604030504040204" pitchFamily="34" charset="0"/>
                        </a:rPr>
                        <a:t>, da.</a:t>
                      </a:r>
                    </a:p>
                    <a:p>
                      <a:pPr marL="457200" marR="0" algn="just">
                        <a:lnSpc>
                          <a:spcPct val="130000"/>
                        </a:lnSpc>
                        <a:spcBef>
                          <a:spcPts val="0"/>
                        </a:spcBef>
                        <a:spcAft>
                          <a:spcPts val="0"/>
                        </a:spcAft>
                      </a:pPr>
                      <a:r>
                        <a:rPr lang="en-US" sz="2400" dirty="0">
                          <a:effectLst/>
                          <a:latin typeface="Tahoma" panose="020B0604030504040204" pitchFamily="34" charset="0"/>
                          <a:ea typeface="Tahoma" panose="020B0604030504040204" pitchFamily="34" charset="0"/>
                          <a:cs typeface="Tahoma" panose="020B0604030504040204" pitchFamily="34" charset="0"/>
                        </a:rPr>
                        <a:t>2. Da </a:t>
                      </a:r>
                      <a:r>
                        <a:rPr lang="en-US" sz="2400" dirty="0" err="1">
                          <a:effectLst/>
                          <a:latin typeface="Tahoma" panose="020B0604030504040204" pitchFamily="34" charset="0"/>
                          <a:ea typeface="Tahoma" panose="020B0604030504040204" pitchFamily="34" charset="0"/>
                          <a:cs typeface="Tahoma" panose="020B0604030504040204" pitchFamily="34" charset="0"/>
                        </a:rPr>
                        <a:t>đóng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vai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trò</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chủ</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yếu</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trong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việc</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bài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tiết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các</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chất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thải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hòa</a:t>
                      </a:r>
                      <a:r>
                        <a:rPr lang="en-US" sz="2400" dirty="0">
                          <a:effectLst/>
                          <a:latin typeface="Tahoma" panose="020B0604030504040204" pitchFamily="34" charset="0"/>
                          <a:ea typeface="Tahoma" panose="020B0604030504040204" pitchFamily="34" charset="0"/>
                          <a:cs typeface="Tahoma" panose="020B0604030504040204" pitchFamily="34" charset="0"/>
                        </a:rPr>
                        <a:t> tan </a:t>
                      </a:r>
                      <a:r>
                        <a:rPr lang="en-US" sz="2400" dirty="0" err="1">
                          <a:effectLst/>
                          <a:latin typeface="Tahoma" panose="020B0604030504040204" pitchFamily="34" charset="0"/>
                          <a:ea typeface="Tahoma" panose="020B0604030504040204" pitchFamily="34" charset="0"/>
                          <a:cs typeface="Tahoma" panose="020B0604030504040204" pitchFamily="34" charset="0"/>
                        </a:rPr>
                        <a:t>trong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máu</a:t>
                      </a:r>
                      <a:r>
                        <a:rPr lang="en-US" sz="2400" dirty="0">
                          <a:effectLst/>
                          <a:latin typeface="Tahoma" panose="020B0604030504040204" pitchFamily="34" charset="0"/>
                          <a:ea typeface="Tahoma" panose="020B0604030504040204" pitchFamily="34" charset="0"/>
                          <a:cs typeface="Tahoma" panose="020B0604030504040204" pitchFamily="34" charset="0"/>
                        </a:rPr>
                        <a:t>.</a:t>
                      </a:r>
                    </a:p>
                    <a:p>
                      <a:pPr marL="457200" marR="0" algn="just">
                        <a:lnSpc>
                          <a:spcPct val="130000"/>
                        </a:lnSpc>
                        <a:spcBef>
                          <a:spcPts val="0"/>
                        </a:spcBef>
                        <a:spcAft>
                          <a:spcPts val="0"/>
                        </a:spcAft>
                      </a:pPr>
                      <a:r>
                        <a:rPr lang="en-US" sz="2400" dirty="0">
                          <a:effectLst/>
                          <a:latin typeface="Tahoma" panose="020B0604030504040204" pitchFamily="34" charset="0"/>
                          <a:ea typeface="Tahoma" panose="020B0604030504040204" pitchFamily="34" charset="0"/>
                          <a:cs typeface="Tahoma" panose="020B0604030504040204" pitchFamily="34" charset="0"/>
                        </a:rPr>
                        <a:t>3. </a:t>
                      </a:r>
                      <a:r>
                        <a:rPr lang="en-US" sz="2400" dirty="0" err="1">
                          <a:effectLst/>
                          <a:latin typeface="Tahoma" panose="020B0604030504040204" pitchFamily="34" charset="0"/>
                          <a:ea typeface="Tahoma" panose="020B0604030504040204" pitchFamily="34" charset="0"/>
                          <a:cs typeface="Tahoma" panose="020B0604030504040204" pitchFamily="34" charset="0"/>
                        </a:rPr>
                        <a:t>Các</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sản</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phẩm</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bài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tiết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phát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sinh</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từ</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hoạt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động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trao</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đổi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chất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của</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tế</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bào</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và</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hoạt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động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tiêu</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hóa</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đưa</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vào</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một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số</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chất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quá</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liều</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lượng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thuốc</a:t>
                      </a:r>
                      <a:r>
                        <a:rPr lang="en-US" sz="2400" dirty="0">
                          <a:effectLst/>
                          <a:latin typeface="Tahoma" panose="020B0604030504040204" pitchFamily="34" charset="0"/>
                          <a:ea typeface="Tahoma" panose="020B0604030504040204" pitchFamily="34" charset="0"/>
                          <a:cs typeface="Tahoma" panose="020B0604030504040204" pitchFamily="34" charset="0"/>
                        </a:rPr>
                        <a:t>, ion, </a:t>
                      </a:r>
                      <a:r>
                        <a:rPr lang="en-US" sz="2400" dirty="0" err="1">
                          <a:effectLst/>
                          <a:latin typeface="Tahoma" panose="020B0604030504040204" pitchFamily="34" charset="0"/>
                          <a:ea typeface="Tahoma" panose="020B0604030504040204" pitchFamily="34" charset="0"/>
                          <a:cs typeface="Tahoma" panose="020B0604030504040204" pitchFamily="34" charset="0"/>
                        </a:rPr>
                        <a:t>cholesteron</a:t>
                      </a:r>
                      <a:r>
                        <a:rPr lang="en-US" sz="2400" dirty="0">
                          <a:effectLst/>
                          <a:latin typeface="Tahoma" panose="020B0604030504040204" pitchFamily="34" charset="0"/>
                          <a:ea typeface="Tahoma" panose="020B0604030504040204" pitchFamily="34" charset="0"/>
                          <a:cs typeface="Tahoma" panose="020B0604030504040204" pitchFamily="34" charset="0"/>
                        </a:rPr>
                        <a:t>…)</a:t>
                      </a:r>
                    </a:p>
                    <a:p>
                      <a:pPr marL="457200" marR="0" algn="just">
                        <a:lnSpc>
                          <a:spcPct val="130000"/>
                        </a:lnSpc>
                        <a:spcBef>
                          <a:spcPts val="0"/>
                        </a:spcBef>
                        <a:spcAft>
                          <a:spcPts val="0"/>
                        </a:spcAft>
                      </a:pPr>
                      <a:r>
                        <a:rPr lang="en-US" sz="2400" dirty="0">
                          <a:effectLst/>
                          <a:latin typeface="Tahoma" panose="020B0604030504040204" pitchFamily="34" charset="0"/>
                          <a:ea typeface="Tahoma" panose="020B0604030504040204" pitchFamily="34" charset="0"/>
                          <a:cs typeface="Tahoma" panose="020B0604030504040204" pitchFamily="34" charset="0"/>
                        </a:rPr>
                        <a:t>4. </a:t>
                      </a:r>
                      <a:r>
                        <a:rPr lang="en-US" sz="2400" dirty="0" err="1">
                          <a:effectLst/>
                          <a:latin typeface="Tahoma" panose="020B0604030504040204" pitchFamily="34" charset="0"/>
                          <a:ea typeface="Tahoma" panose="020B0604030504040204" pitchFamily="34" charset="0"/>
                          <a:cs typeface="Tahoma" panose="020B0604030504040204" pitchFamily="34" charset="0"/>
                        </a:rPr>
                        <a:t>Bài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tiết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giúp</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cơ</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thể</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thải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loại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các</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chất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dư</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thừa</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và</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độc</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hại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để</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duy</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trì</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tính</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ổn</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định</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của</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môi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trường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trong</a:t>
                      </a:r>
                      <a:r>
                        <a:rPr lang="en-US" sz="2400" dirty="0">
                          <a:effectLst/>
                          <a:latin typeface="Tahoma" panose="020B0604030504040204" pitchFamily="34" charset="0"/>
                          <a:ea typeface="Tahoma" panose="020B0604030504040204" pitchFamily="34" charset="0"/>
                          <a:cs typeface="Tahoma" panose="020B0604030504040204" pitchFamily="34" charset="0"/>
                        </a:rPr>
                        <a:t>.</a:t>
                      </a:r>
                      <a:endParaRPr lang="en-US" sz="240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3287465739"/>
                  </a:ext>
                </a:extLst>
              </a:tr>
            </a:tbl>
          </a:graphicData>
        </a:graphic>
      </p:graphicFrame>
      <p:sp>
        <p:nvSpPr>
          <p:cNvPr id="5" name="Oval 4">
            <a:extLst>
              <a:ext uri="{FF2B5EF4-FFF2-40B4-BE49-F238E27FC236}">
                <a16:creationId xmlns:a16="http://schemas.microsoft.com/office/drawing/2014/main" id="{1918D430-A602-4292-A56C-7067B5203BDE}"/>
              </a:ext>
            </a:extLst>
          </p:cNvPr>
          <p:cNvSpPr/>
          <p:nvPr/>
        </p:nvSpPr>
        <p:spPr>
          <a:xfrm>
            <a:off x="2791323" y="2791326"/>
            <a:ext cx="513347" cy="465221"/>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8E60120-1D6A-4F1B-AC0E-4D977F8865A7}"/>
              </a:ext>
            </a:extLst>
          </p:cNvPr>
          <p:cNvSpPr/>
          <p:nvPr/>
        </p:nvSpPr>
        <p:spPr>
          <a:xfrm>
            <a:off x="2783303" y="4227095"/>
            <a:ext cx="513347" cy="465221"/>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474D8581-76A5-41F6-87EF-BD23917DF4EF}"/>
              </a:ext>
            </a:extLst>
          </p:cNvPr>
          <p:cNvSpPr/>
          <p:nvPr/>
        </p:nvSpPr>
        <p:spPr>
          <a:xfrm>
            <a:off x="2775283" y="5646821"/>
            <a:ext cx="513347" cy="465221"/>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2489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218EAB3C-BEE4-4CD4-9B7B-49DDB6E36633}"/>
              </a:ext>
            </a:extLst>
          </p:cNvPr>
          <p:cNvSpPr>
            <a:spLocks noChangeArrowheads="1"/>
          </p:cNvSpPr>
          <p:nvPr/>
        </p:nvSpPr>
        <p:spPr bwMode="auto">
          <a:xfrm>
            <a:off x="1804736" y="1012953"/>
            <a:ext cx="10387263"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CH 1:</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Nêu</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sản</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phẩm</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thải</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chủ</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yếu</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qua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phổi</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thận</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da?</a:t>
            </a:r>
            <a:endParaRPr kumimoji="0" lang="en-US" altLang="en-US" sz="2800" b="0" i="0" u="none" strike="noStrike" cap="none" normalizeH="0" baseline="0" dirty="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800" dirty="0">
              <a:solidFill>
                <a:srgbClr val="000000"/>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800" dirty="0">
              <a:solidFill>
                <a:srgbClr val="000000"/>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800" dirty="0">
              <a:solidFill>
                <a:srgbClr val="000000"/>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800" dirty="0">
              <a:solidFill>
                <a:srgbClr val="000000"/>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CH 2:</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Cơ</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quan</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nào</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đóng</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vai</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trò</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chủ</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yếu</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trong</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việc</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bài</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tiết</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các</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chất</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thải</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hòa</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tan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trong</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máu</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graphicFrame>
        <p:nvGraphicFramePr>
          <p:cNvPr id="7" name="Content Placeholder 3">
            <a:extLst>
              <a:ext uri="{FF2B5EF4-FFF2-40B4-BE49-F238E27FC236}">
                <a16:creationId xmlns:a16="http://schemas.microsoft.com/office/drawing/2014/main" id="{A3B77946-371C-45D8-9451-AD423AFD6A49}"/>
              </a:ext>
            </a:extLst>
          </p:cNvPr>
          <p:cNvGraphicFramePr>
            <a:graphicFrameLocks noGrp="1"/>
          </p:cNvGraphicFramePr>
          <p:nvPr>
            <p:ph idx="1"/>
            <p:extLst>
              <p:ext uri="{D42A27DB-BD31-4B8C-83A1-F6EECF244321}">
                <p14:modId xmlns:p14="http://schemas.microsoft.com/office/powerpoint/2010/main" val="318207508"/>
              </p:ext>
            </p:extLst>
          </p:nvPr>
        </p:nvGraphicFramePr>
        <p:xfrm>
          <a:off x="2467209" y="1798886"/>
          <a:ext cx="7687444" cy="2821239"/>
        </p:xfrm>
        <a:graphic>
          <a:graphicData uri="http://schemas.openxmlformats.org/drawingml/2006/table">
            <a:tbl>
              <a:tblPr firstRow="1" firstCol="1" bandRow="1">
                <a:tableStyleId>{5C22544A-7EE6-4342-B048-85BDC9FD1C3A}</a:tableStyleId>
              </a:tblPr>
              <a:tblGrid>
                <a:gridCol w="3553548">
                  <a:extLst>
                    <a:ext uri="{9D8B030D-6E8A-4147-A177-3AD203B41FA5}">
                      <a16:colId xmlns:a16="http://schemas.microsoft.com/office/drawing/2014/main" val="1271106701"/>
                    </a:ext>
                  </a:extLst>
                </a:gridCol>
                <a:gridCol w="4133896">
                  <a:extLst>
                    <a:ext uri="{9D8B030D-6E8A-4147-A177-3AD203B41FA5}">
                      <a16:colId xmlns:a16="http://schemas.microsoft.com/office/drawing/2014/main" val="1914697185"/>
                    </a:ext>
                  </a:extLst>
                </a:gridCol>
              </a:tblGrid>
              <a:tr h="1151729">
                <a:tc>
                  <a:txBody>
                    <a:bodyPr/>
                    <a:lstStyle/>
                    <a:p>
                      <a:pPr marL="0" marR="0" algn="ctr">
                        <a:lnSpc>
                          <a:spcPct val="115000"/>
                        </a:lnSpc>
                        <a:spcBef>
                          <a:spcPts val="0"/>
                        </a:spcBef>
                        <a:spcAft>
                          <a:spcPts val="0"/>
                        </a:spcAft>
                      </a:pPr>
                      <a:r>
                        <a:rPr lang="en-US" sz="2800">
                          <a:effectLst/>
                          <a:latin typeface="Tahoma" panose="020B0604030504040204" pitchFamily="34" charset="0"/>
                          <a:ea typeface="Tahoma" panose="020B0604030504040204" pitchFamily="34" charset="0"/>
                          <a:cs typeface="Tahoma" panose="020B0604030504040204" pitchFamily="34" charset="0"/>
                        </a:rPr>
                        <a:t>Sản phẩm thải chủ yếu</a:t>
                      </a:r>
                      <a:endParaRPr lang="en-US" sz="320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15000"/>
                        </a:lnSpc>
                        <a:spcBef>
                          <a:spcPts val="0"/>
                        </a:spcBef>
                        <a:spcAft>
                          <a:spcPts val="0"/>
                        </a:spcAft>
                      </a:pPr>
                      <a:r>
                        <a:rPr lang="en-US" sz="2800" dirty="0" err="1">
                          <a:effectLst/>
                          <a:latin typeface="Tahoma" panose="020B0604030504040204" pitchFamily="34" charset="0"/>
                          <a:ea typeface="Tahoma" panose="020B0604030504040204" pitchFamily="34" charset="0"/>
                          <a:cs typeface="Tahoma" panose="020B0604030504040204" pitchFamily="34" charset="0"/>
                        </a:rPr>
                        <a:t>Cơ</a:t>
                      </a:r>
                      <a:r>
                        <a:rPr lang="en-US" sz="2800" dirty="0">
                          <a:effectLst/>
                          <a:latin typeface="Tahoma" panose="020B0604030504040204" pitchFamily="34" charset="0"/>
                          <a:ea typeface="Tahoma" panose="020B0604030504040204" pitchFamily="34" charset="0"/>
                          <a:cs typeface="Tahoma" panose="020B0604030504040204" pitchFamily="34" charset="0"/>
                        </a:rPr>
                        <a:t> </a:t>
                      </a:r>
                      <a:r>
                        <a:rPr lang="en-US" sz="2800" dirty="0" err="1">
                          <a:effectLst/>
                          <a:latin typeface="Tahoma" panose="020B0604030504040204" pitchFamily="34" charset="0"/>
                          <a:ea typeface="Tahoma" panose="020B0604030504040204" pitchFamily="34" charset="0"/>
                          <a:cs typeface="Tahoma" panose="020B0604030504040204" pitchFamily="34" charset="0"/>
                        </a:rPr>
                        <a:t>quan</a:t>
                      </a:r>
                      <a:r>
                        <a:rPr lang="en-US" sz="2800" dirty="0">
                          <a:effectLst/>
                          <a:latin typeface="Tahoma" panose="020B0604030504040204" pitchFamily="34" charset="0"/>
                          <a:ea typeface="Tahoma" panose="020B0604030504040204" pitchFamily="34" charset="0"/>
                          <a:cs typeface="Tahoma" panose="020B0604030504040204" pitchFamily="34" charset="0"/>
                        </a:rPr>
                        <a:t> </a:t>
                      </a:r>
                      <a:r>
                        <a:rPr lang="en-US" sz="2800" dirty="0" err="1">
                          <a:effectLst/>
                          <a:latin typeface="Tahoma" panose="020B0604030504040204" pitchFamily="34" charset="0"/>
                          <a:ea typeface="Tahoma" panose="020B0604030504040204" pitchFamily="34" charset="0"/>
                          <a:cs typeface="Tahoma" panose="020B0604030504040204" pitchFamily="34" charset="0"/>
                        </a:rPr>
                        <a:t>bài</a:t>
                      </a:r>
                      <a:r>
                        <a:rPr lang="en-US" sz="2800" dirty="0">
                          <a:effectLst/>
                          <a:latin typeface="Tahoma" panose="020B0604030504040204" pitchFamily="34" charset="0"/>
                          <a:ea typeface="Tahoma" panose="020B0604030504040204" pitchFamily="34" charset="0"/>
                          <a:cs typeface="Tahoma" panose="020B0604030504040204" pitchFamily="34" charset="0"/>
                        </a:rPr>
                        <a:t> </a:t>
                      </a:r>
                      <a:r>
                        <a:rPr lang="en-US" sz="2800" dirty="0" err="1">
                          <a:effectLst/>
                          <a:latin typeface="Tahoma" panose="020B0604030504040204" pitchFamily="34" charset="0"/>
                          <a:ea typeface="Tahoma" panose="020B0604030504040204" pitchFamily="34" charset="0"/>
                          <a:cs typeface="Tahoma" panose="020B0604030504040204" pitchFamily="34" charset="0"/>
                        </a:rPr>
                        <a:t>tiết</a:t>
                      </a:r>
                      <a:r>
                        <a:rPr lang="en-US" sz="2800" dirty="0">
                          <a:effectLst/>
                          <a:latin typeface="Tahoma" panose="020B0604030504040204" pitchFamily="34" charset="0"/>
                          <a:ea typeface="Tahoma" panose="020B0604030504040204" pitchFamily="34" charset="0"/>
                          <a:cs typeface="Tahoma" panose="020B0604030504040204" pitchFamily="34" charset="0"/>
                        </a:rPr>
                        <a:t> </a:t>
                      </a:r>
                      <a:r>
                        <a:rPr lang="en-US" sz="2800" dirty="0" err="1">
                          <a:effectLst/>
                          <a:latin typeface="Tahoma" panose="020B0604030504040204" pitchFamily="34" charset="0"/>
                          <a:ea typeface="Tahoma" panose="020B0604030504040204" pitchFamily="34" charset="0"/>
                          <a:cs typeface="Tahoma" panose="020B0604030504040204" pitchFamily="34" charset="0"/>
                        </a:rPr>
                        <a:t>chủ</a:t>
                      </a:r>
                      <a:r>
                        <a:rPr lang="en-US" sz="2800" dirty="0">
                          <a:effectLst/>
                          <a:latin typeface="Tahoma" panose="020B0604030504040204" pitchFamily="34" charset="0"/>
                          <a:ea typeface="Tahoma" panose="020B0604030504040204" pitchFamily="34" charset="0"/>
                          <a:cs typeface="Tahoma" panose="020B0604030504040204" pitchFamily="34" charset="0"/>
                        </a:rPr>
                        <a:t> </a:t>
                      </a:r>
                      <a:r>
                        <a:rPr lang="en-US" sz="2800" dirty="0" err="1">
                          <a:effectLst/>
                          <a:latin typeface="Tahoma" panose="020B0604030504040204" pitchFamily="34" charset="0"/>
                          <a:ea typeface="Tahoma" panose="020B0604030504040204" pitchFamily="34" charset="0"/>
                          <a:cs typeface="Tahoma" panose="020B0604030504040204" pitchFamily="34" charset="0"/>
                        </a:rPr>
                        <a:t>yếu</a:t>
                      </a:r>
                      <a:endParaRPr lang="en-US" sz="320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2508253490"/>
                  </a:ext>
                </a:extLst>
              </a:tr>
              <a:tr h="556614">
                <a:tc>
                  <a:txBody>
                    <a:bodyPr/>
                    <a:lstStyle/>
                    <a:p>
                      <a:pPr marL="0" marR="0" algn="just">
                        <a:lnSpc>
                          <a:spcPct val="115000"/>
                        </a:lnSpc>
                        <a:spcBef>
                          <a:spcPts val="0"/>
                        </a:spcBef>
                        <a:spcAft>
                          <a:spcPts val="0"/>
                        </a:spcAft>
                      </a:pPr>
                      <a:r>
                        <a:rPr lang="en-US" sz="2800">
                          <a:effectLst/>
                          <a:latin typeface="Tahoma" panose="020B0604030504040204" pitchFamily="34" charset="0"/>
                          <a:ea typeface="Tahoma" panose="020B0604030504040204" pitchFamily="34" charset="0"/>
                          <a:cs typeface="Tahoma" panose="020B0604030504040204" pitchFamily="34" charset="0"/>
                        </a:rPr>
                        <a:t>Khí Carbondioxide</a:t>
                      </a:r>
                      <a:endParaRPr lang="en-US" sz="320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15000"/>
                        </a:lnSpc>
                        <a:spcBef>
                          <a:spcPts val="0"/>
                        </a:spcBef>
                        <a:spcAft>
                          <a:spcPts val="0"/>
                        </a:spcAft>
                      </a:pPr>
                      <a:endParaRPr lang="en-US" sz="320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3207136755"/>
                  </a:ext>
                </a:extLst>
              </a:tr>
              <a:tr h="556614">
                <a:tc>
                  <a:txBody>
                    <a:bodyPr/>
                    <a:lstStyle/>
                    <a:p>
                      <a:pPr marL="0" marR="0" algn="just">
                        <a:lnSpc>
                          <a:spcPct val="115000"/>
                        </a:lnSpc>
                        <a:spcBef>
                          <a:spcPts val="0"/>
                        </a:spcBef>
                        <a:spcAft>
                          <a:spcPts val="0"/>
                        </a:spcAft>
                      </a:pPr>
                      <a:r>
                        <a:rPr lang="en-US" sz="2800">
                          <a:effectLst/>
                          <a:latin typeface="Tahoma" panose="020B0604030504040204" pitchFamily="34" charset="0"/>
                          <a:ea typeface="Tahoma" panose="020B0604030504040204" pitchFamily="34" charset="0"/>
                          <a:cs typeface="Tahoma" panose="020B0604030504040204" pitchFamily="34" charset="0"/>
                        </a:rPr>
                        <a:t>Nước tiểu</a:t>
                      </a:r>
                      <a:endParaRPr lang="en-US" sz="320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15000"/>
                        </a:lnSpc>
                        <a:spcBef>
                          <a:spcPts val="0"/>
                        </a:spcBef>
                        <a:spcAft>
                          <a:spcPts val="0"/>
                        </a:spcAft>
                      </a:pPr>
                      <a:endParaRPr lang="en-US" sz="320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2040737505"/>
                  </a:ext>
                </a:extLst>
              </a:tr>
              <a:tr h="556282">
                <a:tc>
                  <a:txBody>
                    <a:bodyPr/>
                    <a:lstStyle/>
                    <a:p>
                      <a:pPr marL="0" marR="0" algn="just">
                        <a:lnSpc>
                          <a:spcPct val="115000"/>
                        </a:lnSpc>
                        <a:spcBef>
                          <a:spcPts val="0"/>
                        </a:spcBef>
                        <a:spcAft>
                          <a:spcPts val="0"/>
                        </a:spcAft>
                      </a:pPr>
                      <a:r>
                        <a:rPr lang="en-US" sz="2800">
                          <a:effectLst/>
                          <a:latin typeface="Tahoma" panose="020B0604030504040204" pitchFamily="34" charset="0"/>
                          <a:ea typeface="Tahoma" panose="020B0604030504040204" pitchFamily="34" charset="0"/>
                          <a:cs typeface="Tahoma" panose="020B0604030504040204" pitchFamily="34" charset="0"/>
                        </a:rPr>
                        <a:t>Mồ hôi</a:t>
                      </a:r>
                      <a:endParaRPr lang="en-US" sz="320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15000"/>
                        </a:lnSpc>
                        <a:spcBef>
                          <a:spcPts val="0"/>
                        </a:spcBef>
                        <a:spcAft>
                          <a:spcPts val="0"/>
                        </a:spcAft>
                      </a:pPr>
                      <a:endParaRPr lang="en-US" sz="320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3076691937"/>
                  </a:ext>
                </a:extLst>
              </a:tr>
            </a:tbl>
          </a:graphicData>
        </a:graphic>
      </p:graphicFrame>
      <p:sp>
        <p:nvSpPr>
          <p:cNvPr id="8" name="TextBox 7">
            <a:extLst>
              <a:ext uri="{FF2B5EF4-FFF2-40B4-BE49-F238E27FC236}">
                <a16:creationId xmlns:a16="http://schemas.microsoft.com/office/drawing/2014/main" id="{D39A1792-3900-4BB9-BEF4-135CEDC21A34}"/>
              </a:ext>
            </a:extLst>
          </p:cNvPr>
          <p:cNvSpPr txBox="1"/>
          <p:nvPr/>
        </p:nvSpPr>
        <p:spPr>
          <a:xfrm>
            <a:off x="1804736" y="5919538"/>
            <a:ext cx="9384632" cy="523220"/>
          </a:xfrm>
          <a:prstGeom prst="rect">
            <a:avLst/>
          </a:prstGeom>
          <a:noFill/>
        </p:spPr>
        <p:txBody>
          <a:bodyPr wrap="square" rtlCol="0">
            <a:spAutoFit/>
          </a:bodyPr>
          <a:lstStyle/>
          <a:p>
            <a:r>
              <a:rPr lang="en-US" altLang="en-US" sz="2800" dirty="0">
                <a:solidFill>
                  <a:srgbClr val="000000"/>
                </a:solidFill>
                <a:latin typeface="Arial" panose="020B0604020202020204" pitchFamily="34" charset="0"/>
                <a:ea typeface="Times New Roman" panose="02020603050405020304" pitchFamily="18" charset="0"/>
              </a:rPr>
              <a:t> - </a:t>
            </a:r>
            <a:r>
              <a:rPr lang="en-US" altLang="en-US" sz="2800" dirty="0" err="1">
                <a:solidFill>
                  <a:srgbClr val="000000"/>
                </a:solidFill>
                <a:latin typeface="Arial" panose="020B0604020202020204" pitchFamily="34" charset="0"/>
                <a:ea typeface="Times New Roman" panose="02020603050405020304" pitchFamily="18" charset="0"/>
              </a:rPr>
              <a:t>Thận</a:t>
            </a:r>
            <a:r>
              <a:rPr lang="en-US" altLang="en-US" sz="2800" dirty="0">
                <a:solidFill>
                  <a:srgbClr val="000000"/>
                </a:solidFill>
                <a:latin typeface="Arial" panose="020B0604020202020204" pitchFamily="34" charset="0"/>
                <a:ea typeface="Times New Roman" panose="02020603050405020304" pitchFamily="18" charset="0"/>
              </a:rPr>
              <a:t> </a:t>
            </a:r>
            <a:r>
              <a:rPr lang="en-US" altLang="en-US" sz="2800" dirty="0" err="1">
                <a:solidFill>
                  <a:srgbClr val="000000"/>
                </a:solidFill>
                <a:latin typeface="Arial" panose="020B0604020202020204" pitchFamily="34" charset="0"/>
                <a:ea typeface="Times New Roman" panose="02020603050405020304" pitchFamily="18" charset="0"/>
              </a:rPr>
              <a:t>thải</a:t>
            </a:r>
            <a:r>
              <a:rPr lang="en-US" altLang="en-US" sz="2800" dirty="0">
                <a:solidFill>
                  <a:srgbClr val="000000"/>
                </a:solidFill>
                <a:latin typeface="Arial" panose="020B0604020202020204" pitchFamily="34" charset="0"/>
                <a:ea typeface="Times New Roman" panose="02020603050405020304" pitchFamily="18" charset="0"/>
              </a:rPr>
              <a:t> 90% </a:t>
            </a:r>
            <a:r>
              <a:rPr lang="en-US" altLang="en-US" sz="2800" dirty="0" err="1">
                <a:solidFill>
                  <a:srgbClr val="000000"/>
                </a:solidFill>
                <a:latin typeface="Arial" panose="020B0604020202020204" pitchFamily="34" charset="0"/>
                <a:ea typeface="Times New Roman" panose="02020603050405020304" pitchFamily="18" charset="0"/>
              </a:rPr>
              <a:t>sản</a:t>
            </a:r>
            <a:r>
              <a:rPr lang="en-US" altLang="en-US" sz="2800" dirty="0">
                <a:solidFill>
                  <a:srgbClr val="000000"/>
                </a:solidFill>
                <a:latin typeface="Arial" panose="020B0604020202020204" pitchFamily="34" charset="0"/>
                <a:ea typeface="Times New Roman" panose="02020603050405020304" pitchFamily="18" charset="0"/>
              </a:rPr>
              <a:t> </a:t>
            </a:r>
            <a:r>
              <a:rPr lang="en-US" altLang="en-US" sz="2800" dirty="0" err="1">
                <a:solidFill>
                  <a:srgbClr val="000000"/>
                </a:solidFill>
                <a:latin typeface="Arial" panose="020B0604020202020204" pitchFamily="34" charset="0"/>
                <a:ea typeface="Times New Roman" panose="02020603050405020304" pitchFamily="18" charset="0"/>
              </a:rPr>
              <a:t>phẩm</a:t>
            </a:r>
            <a:r>
              <a:rPr lang="en-US" altLang="en-US" sz="2800" dirty="0">
                <a:solidFill>
                  <a:srgbClr val="000000"/>
                </a:solidFill>
                <a:latin typeface="Arial" panose="020B0604020202020204" pitchFamily="34" charset="0"/>
                <a:ea typeface="Times New Roman" panose="02020603050405020304" pitchFamily="18" charset="0"/>
              </a:rPr>
              <a:t> </a:t>
            </a:r>
            <a:r>
              <a:rPr lang="en-US" altLang="en-US" sz="2800" dirty="0" err="1">
                <a:solidFill>
                  <a:srgbClr val="000000"/>
                </a:solidFill>
                <a:latin typeface="Arial" panose="020B0604020202020204" pitchFamily="34" charset="0"/>
                <a:ea typeface="Times New Roman" panose="02020603050405020304" pitchFamily="18" charset="0"/>
              </a:rPr>
              <a:t>thải</a:t>
            </a:r>
            <a:r>
              <a:rPr lang="en-US" altLang="en-US" sz="2800" dirty="0">
                <a:solidFill>
                  <a:srgbClr val="000000"/>
                </a:solidFill>
                <a:latin typeface="Arial" panose="020B0604020202020204" pitchFamily="34" charset="0"/>
                <a:ea typeface="Times New Roman" panose="02020603050405020304" pitchFamily="18" charset="0"/>
              </a:rPr>
              <a:t> </a:t>
            </a:r>
            <a:r>
              <a:rPr lang="en-US" altLang="en-US" sz="2800" dirty="0" err="1">
                <a:solidFill>
                  <a:srgbClr val="000000"/>
                </a:solidFill>
                <a:latin typeface="Arial" panose="020B0604020202020204" pitchFamily="34" charset="0"/>
                <a:ea typeface="Times New Roman" panose="02020603050405020304" pitchFamily="18" charset="0"/>
              </a:rPr>
              <a:t>hòa</a:t>
            </a:r>
            <a:r>
              <a:rPr lang="en-US" altLang="en-US" sz="2800" dirty="0">
                <a:solidFill>
                  <a:srgbClr val="000000"/>
                </a:solidFill>
                <a:latin typeface="Arial" panose="020B0604020202020204" pitchFamily="34" charset="0"/>
                <a:ea typeface="Times New Roman" panose="02020603050405020304" pitchFamily="18" charset="0"/>
              </a:rPr>
              <a:t> tan </a:t>
            </a:r>
            <a:r>
              <a:rPr lang="en-US" altLang="en-US" sz="2800" dirty="0" err="1">
                <a:solidFill>
                  <a:srgbClr val="000000"/>
                </a:solidFill>
                <a:latin typeface="Arial" panose="020B0604020202020204" pitchFamily="34" charset="0"/>
                <a:ea typeface="Times New Roman" panose="02020603050405020304" pitchFamily="18" charset="0"/>
              </a:rPr>
              <a:t>trong</a:t>
            </a:r>
            <a:r>
              <a:rPr lang="en-US" altLang="en-US" sz="2800" dirty="0">
                <a:solidFill>
                  <a:srgbClr val="000000"/>
                </a:solidFill>
                <a:latin typeface="Arial" panose="020B0604020202020204" pitchFamily="34" charset="0"/>
                <a:ea typeface="Times New Roman" panose="02020603050405020304" pitchFamily="18" charset="0"/>
              </a:rPr>
              <a:t> </a:t>
            </a:r>
            <a:r>
              <a:rPr lang="en-US" altLang="en-US" sz="2800" dirty="0" err="1">
                <a:solidFill>
                  <a:srgbClr val="000000"/>
                </a:solidFill>
                <a:latin typeface="Arial" panose="020B0604020202020204" pitchFamily="34" charset="0"/>
                <a:ea typeface="Times New Roman" panose="02020603050405020304" pitchFamily="18" charset="0"/>
              </a:rPr>
              <a:t>máu</a:t>
            </a:r>
            <a:r>
              <a:rPr lang="en-US" altLang="en-US" sz="2800" dirty="0">
                <a:solidFill>
                  <a:srgbClr val="000000"/>
                </a:solidFill>
                <a:latin typeface="Arial" panose="020B0604020202020204" pitchFamily="34" charset="0"/>
                <a:ea typeface="Times New Roman" panose="02020603050405020304" pitchFamily="18" charset="0"/>
              </a:rPr>
              <a:t>.</a:t>
            </a:r>
            <a:endParaRPr lang="en-US" sz="2800" dirty="0"/>
          </a:p>
        </p:txBody>
      </p:sp>
      <p:sp>
        <p:nvSpPr>
          <p:cNvPr id="9" name="Rectangle 8">
            <a:extLst>
              <a:ext uri="{FF2B5EF4-FFF2-40B4-BE49-F238E27FC236}">
                <a16:creationId xmlns:a16="http://schemas.microsoft.com/office/drawing/2014/main" id="{0CE65342-CAD8-4BD0-B23E-46E0EEE337BA}"/>
              </a:ext>
            </a:extLst>
          </p:cNvPr>
          <p:cNvSpPr/>
          <p:nvPr/>
        </p:nvSpPr>
        <p:spPr>
          <a:xfrm>
            <a:off x="6978313" y="2959768"/>
            <a:ext cx="2261937" cy="469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Tahoma" panose="020B0604030504040204" pitchFamily="34" charset="0"/>
                <a:ea typeface="Tahoma" panose="020B0604030504040204" pitchFamily="34" charset="0"/>
                <a:cs typeface="Tahoma" panose="020B0604030504040204" pitchFamily="34" charset="0"/>
              </a:rPr>
              <a:t>Phổi</a:t>
            </a:r>
            <a:endParaRPr lang="en-US"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2" name="Rectangle 11">
            <a:extLst>
              <a:ext uri="{FF2B5EF4-FFF2-40B4-BE49-F238E27FC236}">
                <a16:creationId xmlns:a16="http://schemas.microsoft.com/office/drawing/2014/main" id="{B4504DBF-4D36-497C-8040-5FA54B2E124B}"/>
              </a:ext>
            </a:extLst>
          </p:cNvPr>
          <p:cNvSpPr/>
          <p:nvPr/>
        </p:nvSpPr>
        <p:spPr>
          <a:xfrm>
            <a:off x="6986335" y="3545302"/>
            <a:ext cx="2261937" cy="469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Tahoma" panose="020B0604030504040204" pitchFamily="34" charset="0"/>
                <a:ea typeface="Tahoma" panose="020B0604030504040204" pitchFamily="34" charset="0"/>
                <a:cs typeface="Tahoma" panose="020B0604030504040204" pitchFamily="34" charset="0"/>
              </a:rPr>
              <a:t>Thận</a:t>
            </a:r>
            <a:endParaRPr lang="en-US"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3" name="Rectangle 12">
            <a:extLst>
              <a:ext uri="{FF2B5EF4-FFF2-40B4-BE49-F238E27FC236}">
                <a16:creationId xmlns:a16="http://schemas.microsoft.com/office/drawing/2014/main" id="{2B78ED32-370F-488D-933F-76A500CDA1D5}"/>
              </a:ext>
            </a:extLst>
          </p:cNvPr>
          <p:cNvSpPr/>
          <p:nvPr/>
        </p:nvSpPr>
        <p:spPr>
          <a:xfrm>
            <a:off x="6970294" y="4106775"/>
            <a:ext cx="2261937" cy="469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Da</a:t>
            </a:r>
          </a:p>
        </p:txBody>
      </p:sp>
    </p:spTree>
    <p:extLst>
      <p:ext uri="{BB962C8B-B14F-4D97-AF65-F5344CB8AC3E}">
        <p14:creationId xmlns:p14="http://schemas.microsoft.com/office/powerpoint/2010/main" val="3062649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10">
            <a:extLst>
              <a:ext uri="{FF2B5EF4-FFF2-40B4-BE49-F238E27FC236}">
                <a16:creationId xmlns:a16="http://schemas.microsoft.com/office/drawing/2014/main" id="{C8F47CAB-813C-44EA-8B01-CC6436402733}"/>
              </a:ext>
            </a:extLst>
          </p:cNvPr>
          <p:cNvSpPr txBox="1">
            <a:spLocks noChangeArrowheads="1"/>
          </p:cNvSpPr>
          <p:nvPr/>
        </p:nvSpPr>
        <p:spPr bwMode="auto">
          <a:xfrm>
            <a:off x="1640306" y="533400"/>
            <a:ext cx="1128161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rgbClr val="800000"/>
                </a:solidFill>
                <a:latin typeface="Times New Roman" panose="02020603050405020304" pitchFamily="18" charset="0"/>
              </a:rPr>
              <a:t>I/ CẤU TẠO VÀ CHỨC NĂNG CỦA HỆ BÀI TIẾT</a:t>
            </a:r>
          </a:p>
          <a:p>
            <a:pPr eaLnBrk="1" hangingPunct="1"/>
            <a:r>
              <a:rPr lang="en-US" altLang="en-US" sz="3600" b="1" dirty="0">
                <a:solidFill>
                  <a:srgbClr val="800000"/>
                </a:solidFill>
                <a:latin typeface="Times New Roman" panose="02020603050405020304" pitchFamily="18" charset="0"/>
              </a:rPr>
              <a:t>1/ </a:t>
            </a:r>
            <a:r>
              <a:rPr lang="en-US" altLang="en-US" sz="3600" b="1" dirty="0" err="1">
                <a:solidFill>
                  <a:srgbClr val="800000"/>
                </a:solidFill>
                <a:latin typeface="Times New Roman" panose="02020603050405020304" pitchFamily="18" charset="0"/>
              </a:rPr>
              <a:t>Chức</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năng</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của</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hệ</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bài</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tiết</a:t>
            </a:r>
            <a:endParaRPr lang="en-US" altLang="en-US" sz="3600" b="1" dirty="0">
              <a:solidFill>
                <a:srgbClr val="800000"/>
              </a:solidFill>
              <a:latin typeface="Times New Roman" panose="02020603050405020304" pitchFamily="18" charset="0"/>
            </a:endParaRPr>
          </a:p>
        </p:txBody>
      </p:sp>
      <p:sp>
        <p:nvSpPr>
          <p:cNvPr id="2" name="TextBox 1">
            <a:extLst>
              <a:ext uri="{FF2B5EF4-FFF2-40B4-BE49-F238E27FC236}">
                <a16:creationId xmlns:a16="http://schemas.microsoft.com/office/drawing/2014/main" id="{31850D22-A26B-4B83-8144-2AB3B1E18AD8}"/>
              </a:ext>
            </a:extLst>
          </p:cNvPr>
          <p:cNvSpPr txBox="1"/>
          <p:nvPr/>
        </p:nvSpPr>
        <p:spPr>
          <a:xfrm>
            <a:off x="1905000" y="2117556"/>
            <a:ext cx="9910011" cy="3970318"/>
          </a:xfrm>
          <a:prstGeom prst="rect">
            <a:avLst/>
          </a:prstGeom>
          <a:noFill/>
        </p:spPr>
        <p:txBody>
          <a:bodyPr wrap="square" rtlCol="0">
            <a:spAutoFit/>
          </a:bodyPr>
          <a:lstStyle/>
          <a:p>
            <a:pPr algn="just"/>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Hệ</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bài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tiết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có</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chức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năng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lọc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và</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thải</a:t>
            </a:r>
            <a:r>
              <a:rPr lang="en-US" sz="3600" dirty="0">
                <a:latin typeface="Tahoma" panose="020B0604030504040204" pitchFamily="34" charset="0"/>
                <a:ea typeface="Tahoma" panose="020B0604030504040204" pitchFamily="34" charset="0"/>
                <a:cs typeface="Tahoma" panose="020B0604030504040204" pitchFamily="34" charset="0"/>
              </a:rPr>
              <a:t> ra </a:t>
            </a:r>
            <a:r>
              <a:rPr lang="en-US" sz="3600" dirty="0" err="1">
                <a:latin typeface="Tahoma" panose="020B0604030504040204" pitchFamily="34" charset="0"/>
                <a:ea typeface="Tahoma" panose="020B0604030504040204" pitchFamily="34" charset="0"/>
                <a:cs typeface="Tahoma" panose="020B0604030504040204" pitchFamily="34" charset="0"/>
              </a:rPr>
              <a:t>môi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trường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ngoài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các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chất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thải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chất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dư</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thừa</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chất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độc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giúp</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duy</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trì</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môi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trường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trong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cơ</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thể</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đảm</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bảo</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cho</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các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hoạt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động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sống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diễn</a:t>
            </a:r>
            <a:r>
              <a:rPr lang="en-US" sz="3600" dirty="0">
                <a:latin typeface="Tahoma" panose="020B0604030504040204" pitchFamily="34" charset="0"/>
                <a:ea typeface="Tahoma" panose="020B0604030504040204" pitchFamily="34" charset="0"/>
                <a:cs typeface="Tahoma" panose="020B0604030504040204" pitchFamily="34" charset="0"/>
              </a:rPr>
              <a:t> ra </a:t>
            </a:r>
            <a:r>
              <a:rPr lang="en-US" sz="3600" dirty="0" err="1">
                <a:latin typeface="Tahoma" panose="020B0604030504040204" pitchFamily="34" charset="0"/>
                <a:ea typeface="Tahoma" panose="020B0604030504040204" pitchFamily="34" charset="0"/>
                <a:cs typeface="Tahoma" panose="020B0604030504040204" pitchFamily="34" charset="0"/>
              </a:rPr>
              <a:t>bình</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thường</a:t>
            </a:r>
            <a:r>
              <a:rPr lang="en-US" sz="3600" dirty="0">
                <a:latin typeface="Tahoma" panose="020B0604030504040204" pitchFamily="34" charset="0"/>
                <a:ea typeface="Tahoma" panose="020B0604030504040204" pitchFamily="34" charset="0"/>
                <a:cs typeface="Tahoma" panose="020B0604030504040204" pitchFamily="34" charset="0"/>
              </a:rPr>
              <a:t>.</a:t>
            </a:r>
          </a:p>
          <a:p>
            <a:pPr algn="just"/>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Cơ</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quan</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bài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tiết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chủ</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yếu</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là</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phổi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thận</a:t>
            </a:r>
            <a:r>
              <a:rPr lang="en-US" sz="3600" dirty="0">
                <a:latin typeface="Tahoma" panose="020B0604030504040204" pitchFamily="34" charset="0"/>
                <a:ea typeface="Tahoma" panose="020B0604030504040204" pitchFamily="34" charset="0"/>
                <a:cs typeface="Tahoma" panose="020B0604030504040204" pitchFamily="34" charset="0"/>
              </a:rPr>
              <a:t>, da.</a:t>
            </a:r>
          </a:p>
          <a:p>
            <a:pPr algn="just"/>
            <a:endParaRPr lang="en-US" sz="36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ệ thống tiết niệu và các phương pháp điều trị">
            <a:extLst>
              <a:ext uri="{FF2B5EF4-FFF2-40B4-BE49-F238E27FC236}">
                <a16:creationId xmlns:a16="http://schemas.microsoft.com/office/drawing/2014/main" id="{BC595370-C135-4C93-8EEB-41C0DDF450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1726" y="215318"/>
            <a:ext cx="4264442" cy="426444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F1E1F558-317C-4F80-9581-D785CA3B1BE3}"/>
              </a:ext>
            </a:extLst>
          </p:cNvPr>
          <p:cNvSpPr/>
          <p:nvPr/>
        </p:nvSpPr>
        <p:spPr>
          <a:xfrm>
            <a:off x="864447" y="4507380"/>
            <a:ext cx="10463121" cy="1754326"/>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TR</a:t>
            </a:r>
            <a:r>
              <a:rPr lang="vi-VN"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Ư</a:t>
            </a: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NG BÀY SẢN PHẨM</a:t>
            </a:r>
          </a:p>
          <a:p>
            <a:pPr algn="ct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MÔ HÌNH, TRANH VẼ HỆ BÀI TIẾT</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655915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10">
            <a:extLst>
              <a:ext uri="{FF2B5EF4-FFF2-40B4-BE49-F238E27FC236}">
                <a16:creationId xmlns:a16="http://schemas.microsoft.com/office/drawing/2014/main" id="{C8F47CAB-813C-44EA-8B01-CC6436402733}"/>
              </a:ext>
            </a:extLst>
          </p:cNvPr>
          <p:cNvSpPr txBox="1">
            <a:spLocks noChangeArrowheads="1"/>
          </p:cNvSpPr>
          <p:nvPr/>
        </p:nvSpPr>
        <p:spPr bwMode="auto">
          <a:xfrm>
            <a:off x="1640306" y="533400"/>
            <a:ext cx="1128161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rgbClr val="800000"/>
                </a:solidFill>
                <a:latin typeface="Times New Roman" panose="02020603050405020304" pitchFamily="18" charset="0"/>
              </a:rPr>
              <a:t>I/ CẤU TẠO VÀ CHỨC NĂNG CỦA HỆ BÀI TIẾT</a:t>
            </a:r>
          </a:p>
          <a:p>
            <a:pPr eaLnBrk="1" hangingPunct="1"/>
            <a:r>
              <a:rPr lang="en-US" altLang="en-US" sz="3600" b="1" dirty="0">
                <a:solidFill>
                  <a:srgbClr val="800000"/>
                </a:solidFill>
                <a:latin typeface="Times New Roman" panose="02020603050405020304" pitchFamily="18" charset="0"/>
              </a:rPr>
              <a:t>1/ </a:t>
            </a:r>
            <a:r>
              <a:rPr lang="en-US" altLang="en-US" sz="3600" b="1" dirty="0" err="1">
                <a:solidFill>
                  <a:srgbClr val="800000"/>
                </a:solidFill>
                <a:latin typeface="Times New Roman" panose="02020603050405020304" pitchFamily="18" charset="0"/>
              </a:rPr>
              <a:t>Chức</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năng</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của</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hệ</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bài</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tiết</a:t>
            </a:r>
            <a:endParaRPr lang="en-US" altLang="en-US" sz="3600" b="1" dirty="0">
              <a:solidFill>
                <a:srgbClr val="800000"/>
              </a:solidFill>
              <a:latin typeface="Times New Roman" panose="02020603050405020304" pitchFamily="18" charset="0"/>
            </a:endParaRPr>
          </a:p>
        </p:txBody>
      </p:sp>
      <p:sp>
        <p:nvSpPr>
          <p:cNvPr id="2" name="TextBox 1">
            <a:extLst>
              <a:ext uri="{FF2B5EF4-FFF2-40B4-BE49-F238E27FC236}">
                <a16:creationId xmlns:a16="http://schemas.microsoft.com/office/drawing/2014/main" id="{31850D22-A26B-4B83-8144-2AB3B1E18AD8}"/>
              </a:ext>
            </a:extLst>
          </p:cNvPr>
          <p:cNvSpPr txBox="1"/>
          <p:nvPr/>
        </p:nvSpPr>
        <p:spPr>
          <a:xfrm>
            <a:off x="1905000" y="2117556"/>
            <a:ext cx="9910011" cy="3970318"/>
          </a:xfrm>
          <a:prstGeom prst="rect">
            <a:avLst/>
          </a:prstGeom>
          <a:noFill/>
        </p:spPr>
        <p:txBody>
          <a:bodyPr wrap="square" rtlCol="0">
            <a:spAutoFit/>
          </a:bodyPr>
          <a:lstStyle/>
          <a:p>
            <a:pPr algn="just"/>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Hệ</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bài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tiết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có</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chức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năng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lọc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và</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thải</a:t>
            </a:r>
            <a:r>
              <a:rPr lang="en-US" sz="3600" dirty="0">
                <a:latin typeface="Tahoma" panose="020B0604030504040204" pitchFamily="34" charset="0"/>
                <a:ea typeface="Tahoma" panose="020B0604030504040204" pitchFamily="34" charset="0"/>
                <a:cs typeface="Tahoma" panose="020B0604030504040204" pitchFamily="34" charset="0"/>
              </a:rPr>
              <a:t> ra </a:t>
            </a:r>
            <a:r>
              <a:rPr lang="en-US" sz="3600" dirty="0" err="1">
                <a:latin typeface="Tahoma" panose="020B0604030504040204" pitchFamily="34" charset="0"/>
                <a:ea typeface="Tahoma" panose="020B0604030504040204" pitchFamily="34" charset="0"/>
                <a:cs typeface="Tahoma" panose="020B0604030504040204" pitchFamily="34" charset="0"/>
              </a:rPr>
              <a:t>môi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trường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ngoài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các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chất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thải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chất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dư</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thừa</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chất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độc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giúp</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duy</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trì</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môi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trường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trong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cơ</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thể</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đảm</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bảo</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cho</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các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hoạt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động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sống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diễn</a:t>
            </a:r>
            <a:r>
              <a:rPr lang="en-US" sz="3600" dirty="0">
                <a:latin typeface="Tahoma" panose="020B0604030504040204" pitchFamily="34" charset="0"/>
                <a:ea typeface="Tahoma" panose="020B0604030504040204" pitchFamily="34" charset="0"/>
                <a:cs typeface="Tahoma" panose="020B0604030504040204" pitchFamily="34" charset="0"/>
              </a:rPr>
              <a:t> ra </a:t>
            </a:r>
            <a:r>
              <a:rPr lang="en-US" sz="3600" dirty="0" err="1">
                <a:latin typeface="Tahoma" panose="020B0604030504040204" pitchFamily="34" charset="0"/>
                <a:ea typeface="Tahoma" panose="020B0604030504040204" pitchFamily="34" charset="0"/>
                <a:cs typeface="Tahoma" panose="020B0604030504040204" pitchFamily="34" charset="0"/>
              </a:rPr>
              <a:t>bình</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thường</a:t>
            </a:r>
            <a:r>
              <a:rPr lang="en-US" sz="3600" dirty="0">
                <a:latin typeface="Tahoma" panose="020B0604030504040204" pitchFamily="34" charset="0"/>
                <a:ea typeface="Tahoma" panose="020B0604030504040204" pitchFamily="34" charset="0"/>
                <a:cs typeface="Tahoma" panose="020B0604030504040204" pitchFamily="34" charset="0"/>
              </a:rPr>
              <a:t>.</a:t>
            </a:r>
          </a:p>
          <a:p>
            <a:pPr algn="just"/>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Cơ</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quan</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bài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tiết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chủ</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yếu</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là</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phổi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thận</a:t>
            </a:r>
            <a:r>
              <a:rPr lang="en-US" sz="3600" dirty="0">
                <a:latin typeface="Tahoma" panose="020B0604030504040204" pitchFamily="34" charset="0"/>
                <a:ea typeface="Tahoma" panose="020B0604030504040204" pitchFamily="34" charset="0"/>
                <a:cs typeface="Tahoma" panose="020B0604030504040204" pitchFamily="34" charset="0"/>
              </a:rPr>
              <a:t>, da.</a:t>
            </a:r>
          </a:p>
          <a:p>
            <a:pPr algn="just"/>
            <a:endParaRPr lang="en-US" sz="3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13882362"/>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358</TotalTime>
  <Words>2335</Words>
  <Application>Microsoft Office PowerPoint</Application>
  <PresentationFormat>Widescreen</PresentationFormat>
  <Paragraphs>257</Paragraphs>
  <Slides>44</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44</vt:i4>
      </vt:variant>
    </vt:vector>
  </HeadingPairs>
  <TitlesOfParts>
    <vt:vector size="53" baseType="lpstr">
      <vt:lpstr>.VnTime</vt:lpstr>
      <vt:lpstr>Arial</vt:lpstr>
      <vt:lpstr>Bauhaus 93</vt:lpstr>
      <vt:lpstr>Calibri</vt:lpstr>
      <vt:lpstr>Century Gothic</vt:lpstr>
      <vt:lpstr>Tahoma</vt:lpstr>
      <vt:lpstr>Times New Roman</vt:lpstr>
      <vt:lpstr>Wingdings 3</vt:lpstr>
      <vt:lpstr>Wisp</vt:lpstr>
      <vt:lpstr>PowerPoint Presentation</vt:lpstr>
      <vt:lpstr>PowerPoint Presentation</vt:lpstr>
      <vt:lpstr>PowerPoint Presentation</vt:lpstr>
      <vt:lpstr>CHẤT CẦN THIẾT CHO TẾ BÀO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Võ Hoàng Vũ</cp:lastModifiedBy>
  <cp:revision>33</cp:revision>
  <dcterms:created xsi:type="dcterms:W3CDTF">2023-07-05T08:17:17Z</dcterms:created>
  <dcterms:modified xsi:type="dcterms:W3CDTF">2023-08-21T12:26:11Z</dcterms:modified>
</cp:coreProperties>
</file>