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1" r:id="rId6"/>
    <p:sldId id="273" r:id="rId7"/>
    <p:sldId id="275" r:id="rId8"/>
    <p:sldId id="276" r:id="rId9"/>
    <p:sldId id="278" r:id="rId10"/>
    <p:sldId id="279" r:id="rId11"/>
    <p:sldId id="280" r:id="rId12"/>
    <p:sldId id="259" r:id="rId13"/>
    <p:sldId id="282" r:id="rId14"/>
    <p:sldId id="284" r:id="rId15"/>
    <p:sldId id="286" r:id="rId16"/>
    <p:sldId id="287" r:id="rId17"/>
    <p:sldId id="288" r:id="rId18"/>
    <p:sldId id="260" r:id="rId19"/>
    <p:sldId id="289" r:id="rId20"/>
    <p:sldId id="290" r:id="rId21"/>
    <p:sldId id="291" r:id="rId22"/>
    <p:sldId id="292" r:id="rId23"/>
    <p:sldId id="293" r:id="rId24"/>
    <p:sldId id="261" r:id="rId25"/>
    <p:sldId id="297" r:id="rId26"/>
    <p:sldId id="298" r:id="rId27"/>
    <p:sldId id="299" r:id="rId28"/>
    <p:sldId id="267" r:id="rId29"/>
  </p:sldIdLst>
  <p:sldSz cx="18288000" cy="10287000"/>
  <p:notesSz cx="6858000" cy="9144000"/>
  <p:embeddedFontLst>
    <p:embeddedFont>
      <p:font typeface="Abadi" panose="020B0604020104020204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</p:embeddedFont>
    <p:embeddedFont>
      <p:font typeface="Montserrat Bold Italics" panose="020B0604020202020204" charset="0"/>
      <p:regular r:id="rId36"/>
    </p:embeddedFont>
    <p:embeddedFont>
      <p:font typeface="Oswald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7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00028" y="8575277"/>
            <a:ext cx="19754692" cy="2734548"/>
            <a:chOff x="0" y="0"/>
            <a:chExt cx="4606412" cy="6376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637644"/>
            </a:xfrm>
            <a:custGeom>
              <a:avLst/>
              <a:gdLst/>
              <a:ahLst/>
              <a:cxnLst/>
              <a:rect l="l" t="t" r="r" b="b"/>
              <a:pathLst>
                <a:path w="4606412" h="637644">
                  <a:moveTo>
                    <a:pt x="0" y="0"/>
                  </a:moveTo>
                  <a:lnTo>
                    <a:pt x="4606412" y="0"/>
                  </a:lnTo>
                  <a:lnTo>
                    <a:pt x="4606412" y="637644"/>
                  </a:lnTo>
                  <a:lnTo>
                    <a:pt x="0" y="637644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675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2359" y="7892254"/>
            <a:ext cx="8048618" cy="1366046"/>
            <a:chOff x="0" y="0"/>
            <a:chExt cx="2016131" cy="3421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6131" cy="342186"/>
            </a:xfrm>
            <a:custGeom>
              <a:avLst/>
              <a:gdLst/>
              <a:ahLst/>
              <a:cxnLst/>
              <a:rect l="l" t="t" r="r" b="b"/>
              <a:pathLst>
                <a:path w="2016131" h="342186">
                  <a:moveTo>
                    <a:pt x="96189" y="0"/>
                  </a:moveTo>
                  <a:lnTo>
                    <a:pt x="1919941" y="0"/>
                  </a:lnTo>
                  <a:cubicBezTo>
                    <a:pt x="1973065" y="0"/>
                    <a:pt x="2016131" y="43065"/>
                    <a:pt x="2016131" y="96189"/>
                  </a:cubicBezTo>
                  <a:lnTo>
                    <a:pt x="2016131" y="245997"/>
                  </a:lnTo>
                  <a:cubicBezTo>
                    <a:pt x="2016131" y="271508"/>
                    <a:pt x="2005997" y="295974"/>
                    <a:pt x="1987958" y="314013"/>
                  </a:cubicBezTo>
                  <a:cubicBezTo>
                    <a:pt x="1969919" y="332052"/>
                    <a:pt x="1945452" y="342186"/>
                    <a:pt x="1919941" y="342186"/>
                  </a:cubicBezTo>
                  <a:lnTo>
                    <a:pt x="96189" y="342186"/>
                  </a:lnTo>
                  <a:cubicBezTo>
                    <a:pt x="70678" y="342186"/>
                    <a:pt x="46212" y="332052"/>
                    <a:pt x="28173" y="314013"/>
                  </a:cubicBezTo>
                  <a:cubicBezTo>
                    <a:pt x="10134" y="295974"/>
                    <a:pt x="0" y="271508"/>
                    <a:pt x="0" y="245997"/>
                  </a:cubicBezTo>
                  <a:lnTo>
                    <a:pt x="0" y="96189"/>
                  </a:lnTo>
                  <a:cubicBezTo>
                    <a:pt x="0" y="43065"/>
                    <a:pt x="43065" y="0"/>
                    <a:pt x="96189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016131" cy="446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840"/>
                </a:lnSpc>
                <a:spcBef>
                  <a:spcPct val="0"/>
                </a:spcBef>
              </a:pPr>
              <a:r>
                <a:rPr lang="en-US" sz="5600" b="1" i="1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Tổ 3 - Lớp 7E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42391" y="-3390773"/>
            <a:ext cx="7979592" cy="5013197"/>
            <a:chOff x="0" y="0"/>
            <a:chExt cx="1515985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5985" cy="1168980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16250" y="3198328"/>
            <a:ext cx="4316506" cy="3890344"/>
            <a:chOff x="0" y="0"/>
            <a:chExt cx="8668441" cy="782764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l="9108" r="17109"/>
            <a:stretch>
              <a:fillRect/>
            </a:stretch>
          </p:blipFill>
          <p:spPr>
            <a:xfrm>
              <a:off x="0" y="0"/>
              <a:ext cx="8668441" cy="7827646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7777954" y="7892254"/>
            <a:ext cx="1366046" cy="13660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22447" y="1028700"/>
            <a:ext cx="2147012" cy="593724"/>
            <a:chOff x="0" y="0"/>
            <a:chExt cx="565468" cy="1563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5468" cy="156372"/>
            </a:xfrm>
            <a:custGeom>
              <a:avLst/>
              <a:gdLst/>
              <a:ahLst/>
              <a:cxnLst/>
              <a:rect l="l" t="t" r="r" b="b"/>
              <a:pathLst>
                <a:path w="565468" h="156372">
                  <a:moveTo>
                    <a:pt x="78186" y="0"/>
                  </a:moveTo>
                  <a:lnTo>
                    <a:pt x="487282" y="0"/>
                  </a:lnTo>
                  <a:cubicBezTo>
                    <a:pt x="508018" y="0"/>
                    <a:pt x="527905" y="8237"/>
                    <a:pt x="542568" y="22900"/>
                  </a:cubicBezTo>
                  <a:cubicBezTo>
                    <a:pt x="557231" y="37563"/>
                    <a:pt x="565468" y="57450"/>
                    <a:pt x="565468" y="78186"/>
                  </a:cubicBezTo>
                  <a:lnTo>
                    <a:pt x="565468" y="78186"/>
                  </a:lnTo>
                  <a:cubicBezTo>
                    <a:pt x="565468" y="98922"/>
                    <a:pt x="557231" y="118809"/>
                    <a:pt x="542568" y="133472"/>
                  </a:cubicBezTo>
                  <a:cubicBezTo>
                    <a:pt x="527905" y="148134"/>
                    <a:pt x="508018" y="156372"/>
                    <a:pt x="487282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65468" cy="194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09817" y="1028700"/>
            <a:ext cx="2780603" cy="593724"/>
            <a:chOff x="0" y="0"/>
            <a:chExt cx="732340" cy="1563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2340" cy="156372"/>
            </a:xfrm>
            <a:custGeom>
              <a:avLst/>
              <a:gdLst/>
              <a:ahLst/>
              <a:cxnLst/>
              <a:rect l="l" t="t" r="r" b="b"/>
              <a:pathLst>
                <a:path w="732340" h="156372">
                  <a:moveTo>
                    <a:pt x="78186" y="0"/>
                  </a:moveTo>
                  <a:lnTo>
                    <a:pt x="654154" y="0"/>
                  </a:lnTo>
                  <a:cubicBezTo>
                    <a:pt x="674890" y="0"/>
                    <a:pt x="694777" y="8237"/>
                    <a:pt x="709440" y="22900"/>
                  </a:cubicBezTo>
                  <a:cubicBezTo>
                    <a:pt x="724103" y="37563"/>
                    <a:pt x="732340" y="57450"/>
                    <a:pt x="732340" y="78186"/>
                  </a:cubicBezTo>
                  <a:lnTo>
                    <a:pt x="732340" y="78186"/>
                  </a:lnTo>
                  <a:cubicBezTo>
                    <a:pt x="732340" y="98922"/>
                    <a:pt x="724103" y="118809"/>
                    <a:pt x="709440" y="133472"/>
                  </a:cubicBezTo>
                  <a:cubicBezTo>
                    <a:pt x="694777" y="148134"/>
                    <a:pt x="674890" y="156372"/>
                    <a:pt x="654154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32340" cy="194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Cover Page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8137678" y="8208382"/>
            <a:ext cx="646599" cy="709839"/>
          </a:xfrm>
          <a:custGeom>
            <a:avLst/>
            <a:gdLst/>
            <a:ahLst/>
            <a:cxnLst/>
            <a:rect l="l" t="t" r="r" b="b"/>
            <a:pathLst>
              <a:path w="646599" h="709839">
                <a:moveTo>
                  <a:pt x="0" y="0"/>
                </a:moveTo>
                <a:lnTo>
                  <a:pt x="646599" y="0"/>
                </a:lnTo>
                <a:lnTo>
                  <a:pt x="646599" y="709839"/>
                </a:lnTo>
                <a:lnTo>
                  <a:pt x="0" y="709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979604" y="3888565"/>
            <a:ext cx="7762786" cy="202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en-US" sz="15157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Dự án 2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5311252-79D1-DD0D-81A8-CD2404CAD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24" y="1954662"/>
            <a:ext cx="7894957" cy="5870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D7009CA-1D2F-AE43-764A-60B0890F4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7" y="3448500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3. Chăm sóc và nuôi dưỡng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5BF26793-4AC4-832A-9558-9A724332BC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7" y="4153987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* Để chăm sóc vật nuôi chúng ta cần :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86B33158-DA24-2751-B7D7-02224DE8D9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4807345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vaccine định kì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237A5F4D-ACBA-7BF5-A859-1D4C2FC3C0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545537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bệnh ( thương hàn, E.coli,...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659BE9DD-EC3F-7EA1-471E-FDDD8054EF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5" y="6204120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Tiêu khử độc trước khi nuôi úm gà 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13843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D7009CA-1D2F-AE43-764A-60B0890F4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7" y="3448500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3. Chăm sóc và nuôi dưỡng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5BF26793-4AC4-832A-9558-9A724332BC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7" y="4153987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* Để chăm sóc vật nuôi chúng ta cần :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86B33158-DA24-2751-B7D7-02224DE8D9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4807345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vaccine định kì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237A5F4D-ACBA-7BF5-A859-1D4C2FC3C0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545537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bệnh ( thương hàn, E.coli,...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659BE9DD-EC3F-7EA1-471E-FDDD8054EF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5" y="6204120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Tiêu khử độc trước khi nuôi úm gà 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9271DCE4-ABB8-8E49-ABBE-266290218C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4" y="6829038"/>
            <a:ext cx="1694544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Nếu gà con hở rốn sát trùng bằng cồn iot 0,5% hoặc dung dịch blue metylen 1%.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14773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090421" y="9258300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4">
            <a:extLst>
              <a:ext uri="{FF2B5EF4-FFF2-40B4-BE49-F238E27FC236}">
                <a16:creationId xmlns:a16="http://schemas.microsoft.com/office/drawing/2014/main" id="{A30CF022-00BD-AA3E-7147-C996C149B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5458"/>
            <a:ext cx="17830800" cy="1593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4.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chăm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090421" y="9776676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4">
            <a:extLst>
              <a:ext uri="{FF2B5EF4-FFF2-40B4-BE49-F238E27FC236}">
                <a16:creationId xmlns:a16="http://schemas.microsoft.com/office/drawing/2014/main" id="{A30CF022-00BD-AA3E-7147-C996C149B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5458"/>
            <a:ext cx="17830800" cy="1593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4.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chăm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C65233C-536D-ACA9-F17B-789389E8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13957"/>
              </p:ext>
            </p:extLst>
          </p:nvPr>
        </p:nvGraphicFramePr>
        <p:xfrm>
          <a:off x="457200" y="2200275"/>
          <a:ext cx="17230960" cy="689463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46192">
                  <a:extLst>
                    <a:ext uri="{9D8B030D-6E8A-4147-A177-3AD203B41FA5}">
                      <a16:colId xmlns:a16="http://schemas.microsoft.com/office/drawing/2014/main" val="3338299783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2339849062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603791025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50492321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996517146"/>
                    </a:ext>
                  </a:extLst>
                </a:gridCol>
              </a:tblGrid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6000" b="1">
                          <a:solidFill>
                            <a:srgbClr val="000000"/>
                          </a:solidFill>
                          <a:latin typeface="Oswald Bold"/>
                          <a:ea typeface="Abadi" panose="02000000000000000000" pitchFamily="2" charset="0"/>
                          <a:sym typeface="Oswald Bold"/>
                        </a:rPr>
                        <a:t>STT</a:t>
                      </a:r>
                      <a:endParaRPr lang="vi-VN" sz="6000">
                        <a:latin typeface="Abadi" panose="02000000000000000000" pitchFamily="2" charset="0"/>
                        <a:ea typeface="Abad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Công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việc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làm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Thời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gian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thực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hiện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Dụng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cụ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vật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liệu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thiết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Ghi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chú</a:t>
                      </a:r>
                      <a:endParaRPr lang="vi-VN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971227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1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3782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63970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3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vi-VN" sz="3200" b="1">
                        <a:solidFill>
                          <a:srgbClr val="000000"/>
                        </a:solidFill>
                        <a:latin typeface="Oswald Bold"/>
                        <a:sym typeface="Oswald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57521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4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0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090421" y="9776676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4">
            <a:extLst>
              <a:ext uri="{FF2B5EF4-FFF2-40B4-BE49-F238E27FC236}">
                <a16:creationId xmlns:a16="http://schemas.microsoft.com/office/drawing/2014/main" id="{A30CF022-00BD-AA3E-7147-C996C149B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5458"/>
            <a:ext cx="17830800" cy="1593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4.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chăm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C65233C-536D-ACA9-F17B-789389E8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90652"/>
              </p:ext>
            </p:extLst>
          </p:nvPr>
        </p:nvGraphicFramePr>
        <p:xfrm>
          <a:off x="457200" y="2200275"/>
          <a:ext cx="17230960" cy="689463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46192">
                  <a:extLst>
                    <a:ext uri="{9D8B030D-6E8A-4147-A177-3AD203B41FA5}">
                      <a16:colId xmlns:a16="http://schemas.microsoft.com/office/drawing/2014/main" val="3338299783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2339849062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603791025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50492321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996517146"/>
                    </a:ext>
                  </a:extLst>
                </a:gridCol>
              </a:tblGrid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6000" b="1">
                          <a:solidFill>
                            <a:srgbClr val="000000"/>
                          </a:solidFill>
                          <a:latin typeface="Oswald Bold"/>
                          <a:ea typeface="Abadi" panose="02000000000000000000" pitchFamily="2" charset="0"/>
                          <a:sym typeface="Oswald Bold"/>
                        </a:rPr>
                        <a:t>STT</a:t>
                      </a:r>
                      <a:endParaRPr lang="vi-VN" sz="6000">
                        <a:latin typeface="Abadi" panose="02000000000000000000" pitchFamily="2" charset="0"/>
                        <a:ea typeface="Abad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Công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việc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làm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Thời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gian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thực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hiện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Dụng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cụ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vật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liệu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thiết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Ghi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chú</a:t>
                      </a:r>
                      <a:endParaRPr lang="vi-VN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971227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1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Chuẩn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bị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chuồng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giờ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Ván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gỗ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lưới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tôn,..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43782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63970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3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vi-VN" sz="3200" b="1">
                        <a:solidFill>
                          <a:srgbClr val="000000"/>
                        </a:solidFill>
                        <a:latin typeface="Oswald Bold"/>
                        <a:sym typeface="Oswald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57521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4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2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090421" y="9776676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4">
            <a:extLst>
              <a:ext uri="{FF2B5EF4-FFF2-40B4-BE49-F238E27FC236}">
                <a16:creationId xmlns:a16="http://schemas.microsoft.com/office/drawing/2014/main" id="{A30CF022-00BD-AA3E-7147-C996C149B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5458"/>
            <a:ext cx="17830800" cy="1593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4.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chăm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C65233C-536D-ACA9-F17B-789389E8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04934"/>
              </p:ext>
            </p:extLst>
          </p:nvPr>
        </p:nvGraphicFramePr>
        <p:xfrm>
          <a:off x="457200" y="2200275"/>
          <a:ext cx="17230960" cy="689463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46192">
                  <a:extLst>
                    <a:ext uri="{9D8B030D-6E8A-4147-A177-3AD203B41FA5}">
                      <a16:colId xmlns:a16="http://schemas.microsoft.com/office/drawing/2014/main" val="3338299783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2339849062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603791025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50492321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996517146"/>
                    </a:ext>
                  </a:extLst>
                </a:gridCol>
              </a:tblGrid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6000" b="1">
                          <a:solidFill>
                            <a:srgbClr val="000000"/>
                          </a:solidFill>
                          <a:latin typeface="Oswald Bold"/>
                          <a:ea typeface="Abadi" panose="02000000000000000000" pitchFamily="2" charset="0"/>
                          <a:sym typeface="Oswald Bold"/>
                        </a:rPr>
                        <a:t>STT</a:t>
                      </a:r>
                      <a:endParaRPr lang="vi-VN" sz="6000">
                        <a:latin typeface="Abadi" panose="02000000000000000000" pitchFamily="2" charset="0"/>
                        <a:ea typeface="Abad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Công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việc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làm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Thời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gian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thực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hiện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Dụng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cụ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vật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liệu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thiết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Ghi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chú</a:t>
                      </a:r>
                      <a:endParaRPr lang="vi-VN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971227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1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Chuẩn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bị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chuồng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giờ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Ván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gỗ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lưới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tôn,..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43782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Chọn con giống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5 phút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Thùng carton, đèn sưởi ấm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63970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3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vi-VN" sz="3200" b="1">
                        <a:solidFill>
                          <a:srgbClr val="000000"/>
                        </a:solidFill>
                        <a:latin typeface="Oswald Bold"/>
                        <a:sym typeface="Oswald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57521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4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8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0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090421" y="9776676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4">
            <a:extLst>
              <a:ext uri="{FF2B5EF4-FFF2-40B4-BE49-F238E27FC236}">
                <a16:creationId xmlns:a16="http://schemas.microsoft.com/office/drawing/2014/main" id="{A30CF022-00BD-AA3E-7147-C996C149B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5458"/>
            <a:ext cx="17830800" cy="1593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4.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chăm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C65233C-536D-ACA9-F17B-789389E8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00737"/>
              </p:ext>
            </p:extLst>
          </p:nvPr>
        </p:nvGraphicFramePr>
        <p:xfrm>
          <a:off x="457200" y="2200275"/>
          <a:ext cx="17230960" cy="70701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46192">
                  <a:extLst>
                    <a:ext uri="{9D8B030D-6E8A-4147-A177-3AD203B41FA5}">
                      <a16:colId xmlns:a16="http://schemas.microsoft.com/office/drawing/2014/main" val="3338299783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2339849062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603791025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50492321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996517146"/>
                    </a:ext>
                  </a:extLst>
                </a:gridCol>
              </a:tblGrid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6000" b="1">
                          <a:solidFill>
                            <a:srgbClr val="000000"/>
                          </a:solidFill>
                          <a:latin typeface="Oswald Bold"/>
                          <a:ea typeface="Abadi" panose="02000000000000000000" pitchFamily="2" charset="0"/>
                          <a:sym typeface="Oswald Bold"/>
                        </a:rPr>
                        <a:t>STT</a:t>
                      </a:r>
                      <a:endParaRPr lang="vi-VN" sz="6000">
                        <a:latin typeface="Abadi" panose="02000000000000000000" pitchFamily="2" charset="0"/>
                        <a:ea typeface="Abad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Công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việc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làm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Thời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gian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thực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hiện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Dụng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cụ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vật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liệu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thiết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Ghi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chú</a:t>
                      </a:r>
                      <a:endParaRPr lang="vi-VN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971227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1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Chuẩn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bị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chuồng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giờ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Ván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gỗ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lưới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tôn,..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43782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Chọn con giống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5 phút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Thùng carton, đèn sưởi ấm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63970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3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Nuôi dưỡng và chăm sóc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Hằng ngày chăm sóc mất 15 – 20 phút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Máng ăn, khay ăn, bình chứa nước,...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57521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4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8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4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090421" y="9776676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4">
            <a:extLst>
              <a:ext uri="{FF2B5EF4-FFF2-40B4-BE49-F238E27FC236}">
                <a16:creationId xmlns:a16="http://schemas.microsoft.com/office/drawing/2014/main" id="{A30CF022-00BD-AA3E-7147-C996C149B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5458"/>
            <a:ext cx="17830800" cy="1593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4.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cáo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chăm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C65233C-536D-ACA9-F17B-789389E8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20867"/>
              </p:ext>
            </p:extLst>
          </p:nvPr>
        </p:nvGraphicFramePr>
        <p:xfrm>
          <a:off x="457200" y="2200275"/>
          <a:ext cx="17230960" cy="77334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46192">
                  <a:extLst>
                    <a:ext uri="{9D8B030D-6E8A-4147-A177-3AD203B41FA5}">
                      <a16:colId xmlns:a16="http://schemas.microsoft.com/office/drawing/2014/main" val="3338299783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2339849062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603791025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150492321"/>
                    </a:ext>
                  </a:extLst>
                </a:gridCol>
                <a:gridCol w="3446192">
                  <a:extLst>
                    <a:ext uri="{9D8B030D-6E8A-4147-A177-3AD203B41FA5}">
                      <a16:colId xmlns:a16="http://schemas.microsoft.com/office/drawing/2014/main" val="996517146"/>
                    </a:ext>
                  </a:extLst>
                </a:gridCol>
              </a:tblGrid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6000" b="1">
                          <a:solidFill>
                            <a:srgbClr val="000000"/>
                          </a:solidFill>
                          <a:latin typeface="Oswald Bold"/>
                          <a:ea typeface="Abadi" panose="02000000000000000000" pitchFamily="2" charset="0"/>
                          <a:sym typeface="Oswald Bold"/>
                        </a:rPr>
                        <a:t>STT</a:t>
                      </a:r>
                      <a:endParaRPr lang="vi-VN" sz="6000">
                        <a:latin typeface="Abadi" panose="02000000000000000000" pitchFamily="2" charset="0"/>
                        <a:ea typeface="Abad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Công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việc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làm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Thời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gian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thực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hiện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Dụng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cụ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vật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liệu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cần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thiết</a:t>
                      </a:r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Ghi </a:t>
                      </a:r>
                      <a:r>
                        <a:rPr lang="vi-VN" sz="36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chú</a:t>
                      </a:r>
                      <a:endParaRPr lang="vi-VN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971227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1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Chuẩn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bị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chuồng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giờ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Ván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gỗ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</a:t>
                      </a:r>
                      <a:r>
                        <a:rPr lang="vi-VN" sz="3200" b="1" err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lưới</a:t>
                      </a: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, tôn,..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43782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2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Chọn con giống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5 phút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Thùng carton, đèn sưởi ấm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639705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3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Nuôi dưỡng và chăm sóc 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Hằng ngày chăm sóc mất 15 – 20 phút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Máng ăn, khay ăn, bình chứa nước,...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57521"/>
                  </a:ext>
                </a:extLst>
              </a:tr>
              <a:tr h="1378926">
                <a:tc>
                  <a:txBody>
                    <a:bodyPr/>
                    <a:lstStyle/>
                    <a:p>
                      <a:pPr algn="ctr"/>
                      <a:r>
                        <a:rPr lang="vi-VN" sz="40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4</a:t>
                      </a:r>
                      <a:endParaRPr lang="vi-VN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Phòng, trị bệnh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15 – 20 phút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Vaccine, các loại thuốc hoặc theo chỉ dẫn chăm sóc của bác sĩ thú y</a:t>
                      </a:r>
                      <a:endParaRPr lang="vi-VN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0000"/>
                          </a:solidFill>
                          <a:latin typeface="Oswald Bold"/>
                          <a:sym typeface="Oswald Bold"/>
                        </a:rPr>
                        <a:t>X</a:t>
                      </a:r>
                      <a:endParaRPr lang="vi-VN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8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00028" y="9374202"/>
            <a:ext cx="19754692" cy="1935623"/>
            <a:chOff x="0" y="0"/>
            <a:chExt cx="4606412" cy="451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451350"/>
            </a:xfrm>
            <a:custGeom>
              <a:avLst/>
              <a:gdLst/>
              <a:ahLst/>
              <a:cxnLst/>
              <a:rect l="l" t="t" r="r" b="b"/>
              <a:pathLst>
                <a:path w="4606412" h="451350">
                  <a:moveTo>
                    <a:pt x="0" y="0"/>
                  </a:moveTo>
                  <a:lnTo>
                    <a:pt x="4606412" y="0"/>
                  </a:lnTo>
                  <a:lnTo>
                    <a:pt x="4606412" y="451350"/>
                  </a:lnTo>
                  <a:lnTo>
                    <a:pt x="0" y="451350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48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6200000">
            <a:off x="438470" y="270350"/>
            <a:ext cx="9408209" cy="10735116"/>
            <a:chOff x="0" y="-38100"/>
            <a:chExt cx="2356700" cy="8869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6700" cy="848847"/>
            </a:xfrm>
            <a:custGeom>
              <a:avLst/>
              <a:gdLst/>
              <a:ahLst/>
              <a:cxnLst/>
              <a:rect l="l" t="t" r="r" b="b"/>
              <a:pathLst>
                <a:path w="2356700" h="848847">
                  <a:moveTo>
                    <a:pt x="57602" y="0"/>
                  </a:moveTo>
                  <a:lnTo>
                    <a:pt x="2299098" y="0"/>
                  </a:lnTo>
                  <a:cubicBezTo>
                    <a:pt x="2314375" y="0"/>
                    <a:pt x="2329026" y="6069"/>
                    <a:pt x="2339829" y="16871"/>
                  </a:cubicBezTo>
                  <a:cubicBezTo>
                    <a:pt x="2350631" y="27674"/>
                    <a:pt x="2356700" y="42325"/>
                    <a:pt x="2356700" y="57602"/>
                  </a:cubicBezTo>
                  <a:lnTo>
                    <a:pt x="2356700" y="791245"/>
                  </a:lnTo>
                  <a:cubicBezTo>
                    <a:pt x="2356700" y="806522"/>
                    <a:pt x="2350631" y="821173"/>
                    <a:pt x="2339829" y="831976"/>
                  </a:cubicBezTo>
                  <a:cubicBezTo>
                    <a:pt x="2329026" y="842778"/>
                    <a:pt x="2314375" y="848847"/>
                    <a:pt x="2299098" y="848847"/>
                  </a:cubicBezTo>
                  <a:lnTo>
                    <a:pt x="57602" y="848847"/>
                  </a:lnTo>
                  <a:cubicBezTo>
                    <a:pt x="25789" y="848847"/>
                    <a:pt x="0" y="823058"/>
                    <a:pt x="0" y="791245"/>
                  </a:cubicBezTo>
                  <a:lnTo>
                    <a:pt x="0" y="57602"/>
                  </a:lnTo>
                  <a:cubicBezTo>
                    <a:pt x="0" y="42325"/>
                    <a:pt x="6069" y="27674"/>
                    <a:pt x="16871" y="16871"/>
                  </a:cubicBezTo>
                  <a:cubicBezTo>
                    <a:pt x="27674" y="6069"/>
                    <a:pt x="42325" y="0"/>
                    <a:pt x="57602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56700" cy="886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0628417" y="-213832"/>
            <a:ext cx="4203595" cy="821695"/>
          </a:xfrm>
          <a:custGeom>
            <a:avLst/>
            <a:gdLst/>
            <a:ahLst/>
            <a:cxnLst/>
            <a:rect l="l" t="t" r="r" b="b"/>
            <a:pathLst>
              <a:path w="616110" h="156372">
                <a:moveTo>
                  <a:pt x="78186" y="0"/>
                </a:moveTo>
                <a:lnTo>
                  <a:pt x="537924" y="0"/>
                </a:lnTo>
                <a:cubicBezTo>
                  <a:pt x="558660" y="0"/>
                  <a:pt x="578547" y="8237"/>
                  <a:pt x="593210" y="22900"/>
                </a:cubicBezTo>
                <a:cubicBezTo>
                  <a:pt x="607872" y="37563"/>
                  <a:pt x="616110" y="57450"/>
                  <a:pt x="616110" y="78186"/>
                </a:cubicBezTo>
                <a:lnTo>
                  <a:pt x="616110" y="78186"/>
                </a:lnTo>
                <a:cubicBezTo>
                  <a:pt x="616110" y="98922"/>
                  <a:pt x="607872" y="118809"/>
                  <a:pt x="593210" y="133472"/>
                </a:cubicBezTo>
                <a:cubicBezTo>
                  <a:pt x="578547" y="148134"/>
                  <a:pt x="558660" y="156372"/>
                  <a:pt x="537924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8964956" y="-4556770"/>
            <a:ext cx="8899980" cy="3412511"/>
            <a:chOff x="-36079" y="211071"/>
            <a:chExt cx="2229392" cy="854812"/>
          </a:xfrm>
        </p:grpSpPr>
        <p:sp>
          <p:nvSpPr>
            <p:cNvPr id="15" name="Freeform 15"/>
            <p:cNvSpPr/>
            <p:nvPr/>
          </p:nvSpPr>
          <p:spPr>
            <a:xfrm>
              <a:off x="1272931" y="807187"/>
              <a:ext cx="920382" cy="258696"/>
            </a:xfrm>
            <a:custGeom>
              <a:avLst/>
              <a:gdLst/>
              <a:ahLst/>
              <a:cxnLst/>
              <a:rect l="l" t="t" r="r" b="b"/>
              <a:pathLst>
                <a:path w="920382" h="258696">
                  <a:moveTo>
                    <a:pt x="129348" y="0"/>
                  </a:moveTo>
                  <a:lnTo>
                    <a:pt x="791034" y="0"/>
                  </a:lnTo>
                  <a:cubicBezTo>
                    <a:pt x="825339" y="0"/>
                    <a:pt x="858239" y="13628"/>
                    <a:pt x="882497" y="37885"/>
                  </a:cubicBezTo>
                  <a:cubicBezTo>
                    <a:pt x="906754" y="62143"/>
                    <a:pt x="920382" y="95043"/>
                    <a:pt x="920382" y="129348"/>
                  </a:cubicBezTo>
                  <a:lnTo>
                    <a:pt x="920382" y="129348"/>
                  </a:lnTo>
                  <a:cubicBezTo>
                    <a:pt x="920382" y="163654"/>
                    <a:pt x="906754" y="196554"/>
                    <a:pt x="882497" y="220811"/>
                  </a:cubicBezTo>
                  <a:cubicBezTo>
                    <a:pt x="858239" y="245069"/>
                    <a:pt x="825339" y="258696"/>
                    <a:pt x="791034" y="258696"/>
                  </a:cubicBezTo>
                  <a:lnTo>
                    <a:pt x="129348" y="258696"/>
                  </a:lnTo>
                  <a:cubicBezTo>
                    <a:pt x="95043" y="258696"/>
                    <a:pt x="62143" y="245069"/>
                    <a:pt x="37885" y="220811"/>
                  </a:cubicBezTo>
                  <a:cubicBezTo>
                    <a:pt x="13628" y="196554"/>
                    <a:pt x="0" y="163654"/>
                    <a:pt x="0" y="129348"/>
                  </a:cubicBezTo>
                  <a:lnTo>
                    <a:pt x="0" y="129348"/>
                  </a:lnTo>
                  <a:cubicBezTo>
                    <a:pt x="0" y="95043"/>
                    <a:pt x="13628" y="62143"/>
                    <a:pt x="37885" y="37885"/>
                  </a:cubicBezTo>
                  <a:cubicBezTo>
                    <a:pt x="62143" y="13628"/>
                    <a:pt x="95043" y="0"/>
                    <a:pt x="129348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6079" y="211071"/>
              <a:ext cx="920382" cy="306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vi-VN" sz="2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Tổng kết </a:t>
              </a:r>
              <a:endPara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571520" y="288087"/>
            <a:ext cx="8126340" cy="1032745"/>
          </a:xfrm>
          <a:custGeom>
            <a:avLst/>
            <a:gdLst/>
            <a:ahLst/>
            <a:cxnLst/>
            <a:rect l="l" t="t" r="r" b="b"/>
            <a:pathLst>
              <a:path w="2035600" h="258696">
                <a:moveTo>
                  <a:pt x="95269" y="0"/>
                </a:moveTo>
                <a:lnTo>
                  <a:pt x="1940330" y="0"/>
                </a:lnTo>
                <a:cubicBezTo>
                  <a:pt x="1992946" y="0"/>
                  <a:pt x="2035600" y="42654"/>
                  <a:pt x="2035600" y="95269"/>
                </a:cubicBezTo>
                <a:lnTo>
                  <a:pt x="2035600" y="163427"/>
                </a:lnTo>
                <a:cubicBezTo>
                  <a:pt x="2035600" y="216043"/>
                  <a:pt x="1992946" y="258696"/>
                  <a:pt x="1940330" y="258696"/>
                </a:cubicBezTo>
                <a:lnTo>
                  <a:pt x="95269" y="258696"/>
                </a:lnTo>
                <a:cubicBezTo>
                  <a:pt x="42654" y="258696"/>
                  <a:pt x="0" y="216043"/>
                  <a:pt x="0" y="163427"/>
                </a:cubicBezTo>
                <a:lnTo>
                  <a:pt x="0" y="95269"/>
                </a:lnTo>
                <a:cubicBezTo>
                  <a:pt x="0" y="42654"/>
                  <a:pt x="42654" y="0"/>
                  <a:pt x="95269" y="0"/>
                </a:cubicBezTo>
                <a:close/>
              </a:path>
            </a:pathLst>
          </a:custGeom>
          <a:solidFill>
            <a:srgbClr val="7E8F4A"/>
          </a:solidFill>
        </p:spPr>
      </p:sp>
      <p:sp>
        <p:nvSpPr>
          <p:cNvPr id="21" name="Freeform 21"/>
          <p:cNvSpPr/>
          <p:nvPr/>
        </p:nvSpPr>
        <p:spPr>
          <a:xfrm rot="5400000">
            <a:off x="9465838" y="-521720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29" name="Freeform 29"/>
          <p:cNvSpPr/>
          <p:nvPr/>
        </p:nvSpPr>
        <p:spPr>
          <a:xfrm flipH="1">
            <a:off x="15121201" y="643328"/>
            <a:ext cx="1765040" cy="1229109"/>
          </a:xfrm>
          <a:custGeom>
            <a:avLst/>
            <a:gdLst/>
            <a:ahLst/>
            <a:cxnLst/>
            <a:rect l="l" t="t" r="r" b="b"/>
            <a:pathLst>
              <a:path w="1765040" h="1229109">
                <a:moveTo>
                  <a:pt x="1765039" y="0"/>
                </a:moveTo>
                <a:lnTo>
                  <a:pt x="0" y="0"/>
                </a:lnTo>
                <a:lnTo>
                  <a:pt x="0" y="1229109"/>
                </a:lnTo>
                <a:lnTo>
                  <a:pt x="1765039" y="1229109"/>
                </a:lnTo>
                <a:lnTo>
                  <a:pt x="17650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F149C9ED-E23D-B1C9-E275-2CAE94714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16" y="2571774"/>
            <a:ext cx="6918199" cy="580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iêu đề 32">
            <a:extLst>
              <a:ext uri="{FF2B5EF4-FFF2-40B4-BE49-F238E27FC236}">
                <a16:creationId xmlns:a16="http://schemas.microsoft.com/office/drawing/2014/main" id="{44E73ECE-EE44-7C62-3EEE-A3F1806C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5.Lợi ích</a:t>
            </a:r>
            <a:endParaRPr lang="vi-VN" sz="4800"/>
          </a:p>
        </p:txBody>
      </p:sp>
      <p:sp>
        <p:nvSpPr>
          <p:cNvPr id="34" name="Chỗ dành sẵn cho Nội dung 33">
            <a:extLst>
              <a:ext uri="{FF2B5EF4-FFF2-40B4-BE49-F238E27FC236}">
                <a16:creationId xmlns:a16="http://schemas.microsoft.com/office/drawing/2014/main" id="{D63FBE5A-2F0B-EB2B-FE92-C8B0AD8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281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00028" y="9374202"/>
            <a:ext cx="19754692" cy="1935623"/>
            <a:chOff x="0" y="0"/>
            <a:chExt cx="4606412" cy="451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451350"/>
            </a:xfrm>
            <a:custGeom>
              <a:avLst/>
              <a:gdLst/>
              <a:ahLst/>
              <a:cxnLst/>
              <a:rect l="l" t="t" r="r" b="b"/>
              <a:pathLst>
                <a:path w="4606412" h="451350">
                  <a:moveTo>
                    <a:pt x="0" y="0"/>
                  </a:moveTo>
                  <a:lnTo>
                    <a:pt x="4606412" y="0"/>
                  </a:lnTo>
                  <a:lnTo>
                    <a:pt x="4606412" y="451350"/>
                  </a:lnTo>
                  <a:lnTo>
                    <a:pt x="0" y="451350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48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6200000">
            <a:off x="669041" y="500920"/>
            <a:ext cx="9408209" cy="10273975"/>
            <a:chOff x="0" y="0"/>
            <a:chExt cx="2356700" cy="848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6700" cy="848847"/>
            </a:xfrm>
            <a:custGeom>
              <a:avLst/>
              <a:gdLst/>
              <a:ahLst/>
              <a:cxnLst/>
              <a:rect l="l" t="t" r="r" b="b"/>
              <a:pathLst>
                <a:path w="2356700" h="848847">
                  <a:moveTo>
                    <a:pt x="57602" y="0"/>
                  </a:moveTo>
                  <a:lnTo>
                    <a:pt x="2299098" y="0"/>
                  </a:lnTo>
                  <a:cubicBezTo>
                    <a:pt x="2314375" y="0"/>
                    <a:pt x="2329026" y="6069"/>
                    <a:pt x="2339829" y="16871"/>
                  </a:cubicBezTo>
                  <a:cubicBezTo>
                    <a:pt x="2350631" y="27674"/>
                    <a:pt x="2356700" y="42325"/>
                    <a:pt x="2356700" y="57602"/>
                  </a:cubicBezTo>
                  <a:lnTo>
                    <a:pt x="2356700" y="791245"/>
                  </a:lnTo>
                  <a:cubicBezTo>
                    <a:pt x="2356700" y="806522"/>
                    <a:pt x="2350631" y="821173"/>
                    <a:pt x="2339829" y="831976"/>
                  </a:cubicBezTo>
                  <a:cubicBezTo>
                    <a:pt x="2329026" y="842778"/>
                    <a:pt x="2314375" y="848847"/>
                    <a:pt x="2299098" y="848847"/>
                  </a:cubicBezTo>
                  <a:lnTo>
                    <a:pt x="57602" y="848847"/>
                  </a:lnTo>
                  <a:cubicBezTo>
                    <a:pt x="25789" y="848847"/>
                    <a:pt x="0" y="823058"/>
                    <a:pt x="0" y="791245"/>
                  </a:cubicBezTo>
                  <a:lnTo>
                    <a:pt x="0" y="57602"/>
                  </a:lnTo>
                  <a:cubicBezTo>
                    <a:pt x="0" y="42325"/>
                    <a:pt x="6069" y="27674"/>
                    <a:pt x="16871" y="16871"/>
                  </a:cubicBezTo>
                  <a:cubicBezTo>
                    <a:pt x="27674" y="6069"/>
                    <a:pt x="42325" y="0"/>
                    <a:pt x="57602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56700" cy="886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1050484" y="-410848"/>
            <a:ext cx="4203595" cy="821695"/>
          </a:xfrm>
          <a:custGeom>
            <a:avLst/>
            <a:gdLst/>
            <a:ahLst/>
            <a:cxnLst/>
            <a:rect l="l" t="t" r="r" b="b"/>
            <a:pathLst>
              <a:path w="616110" h="156372">
                <a:moveTo>
                  <a:pt x="78186" y="0"/>
                </a:moveTo>
                <a:lnTo>
                  <a:pt x="537924" y="0"/>
                </a:lnTo>
                <a:cubicBezTo>
                  <a:pt x="558660" y="0"/>
                  <a:pt x="578547" y="8237"/>
                  <a:pt x="593210" y="22900"/>
                </a:cubicBezTo>
                <a:cubicBezTo>
                  <a:pt x="607872" y="37563"/>
                  <a:pt x="616110" y="57450"/>
                  <a:pt x="616110" y="78186"/>
                </a:cubicBezTo>
                <a:lnTo>
                  <a:pt x="616110" y="78186"/>
                </a:lnTo>
                <a:cubicBezTo>
                  <a:pt x="616110" y="98922"/>
                  <a:pt x="607872" y="118809"/>
                  <a:pt x="593210" y="133472"/>
                </a:cubicBezTo>
                <a:cubicBezTo>
                  <a:pt x="578547" y="148134"/>
                  <a:pt x="558660" y="156372"/>
                  <a:pt x="537924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9110007" y="-4438725"/>
            <a:ext cx="8872973" cy="3149415"/>
            <a:chOff x="-36079" y="211071"/>
            <a:chExt cx="2222627" cy="788908"/>
          </a:xfrm>
        </p:grpSpPr>
        <p:sp>
          <p:nvSpPr>
            <p:cNvPr id="15" name="Freeform 15"/>
            <p:cNvSpPr/>
            <p:nvPr/>
          </p:nvSpPr>
          <p:spPr>
            <a:xfrm>
              <a:off x="1266166" y="741283"/>
              <a:ext cx="920382" cy="258696"/>
            </a:xfrm>
            <a:custGeom>
              <a:avLst/>
              <a:gdLst/>
              <a:ahLst/>
              <a:cxnLst/>
              <a:rect l="l" t="t" r="r" b="b"/>
              <a:pathLst>
                <a:path w="920382" h="258696">
                  <a:moveTo>
                    <a:pt x="129348" y="0"/>
                  </a:moveTo>
                  <a:lnTo>
                    <a:pt x="791034" y="0"/>
                  </a:lnTo>
                  <a:cubicBezTo>
                    <a:pt x="825339" y="0"/>
                    <a:pt x="858239" y="13628"/>
                    <a:pt x="882497" y="37885"/>
                  </a:cubicBezTo>
                  <a:cubicBezTo>
                    <a:pt x="906754" y="62143"/>
                    <a:pt x="920382" y="95043"/>
                    <a:pt x="920382" y="129348"/>
                  </a:cubicBezTo>
                  <a:lnTo>
                    <a:pt x="920382" y="129348"/>
                  </a:lnTo>
                  <a:cubicBezTo>
                    <a:pt x="920382" y="163654"/>
                    <a:pt x="906754" y="196554"/>
                    <a:pt x="882497" y="220811"/>
                  </a:cubicBezTo>
                  <a:cubicBezTo>
                    <a:pt x="858239" y="245069"/>
                    <a:pt x="825339" y="258696"/>
                    <a:pt x="791034" y="258696"/>
                  </a:cubicBezTo>
                  <a:lnTo>
                    <a:pt x="129348" y="258696"/>
                  </a:lnTo>
                  <a:cubicBezTo>
                    <a:pt x="95043" y="258696"/>
                    <a:pt x="62143" y="245069"/>
                    <a:pt x="37885" y="220811"/>
                  </a:cubicBezTo>
                  <a:cubicBezTo>
                    <a:pt x="13628" y="196554"/>
                    <a:pt x="0" y="163654"/>
                    <a:pt x="0" y="129348"/>
                  </a:cubicBezTo>
                  <a:lnTo>
                    <a:pt x="0" y="129348"/>
                  </a:lnTo>
                  <a:cubicBezTo>
                    <a:pt x="0" y="95043"/>
                    <a:pt x="13628" y="62143"/>
                    <a:pt x="37885" y="37885"/>
                  </a:cubicBezTo>
                  <a:cubicBezTo>
                    <a:pt x="62143" y="13628"/>
                    <a:pt x="95043" y="0"/>
                    <a:pt x="129348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6079" y="211071"/>
              <a:ext cx="920382" cy="306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vi-VN" sz="2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Tổng kết </a:t>
              </a:r>
              <a:endPara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571520" y="288087"/>
            <a:ext cx="8126340" cy="1032745"/>
          </a:xfrm>
          <a:custGeom>
            <a:avLst/>
            <a:gdLst/>
            <a:ahLst/>
            <a:cxnLst/>
            <a:rect l="l" t="t" r="r" b="b"/>
            <a:pathLst>
              <a:path w="2035600" h="258696">
                <a:moveTo>
                  <a:pt x="95269" y="0"/>
                </a:moveTo>
                <a:lnTo>
                  <a:pt x="1940330" y="0"/>
                </a:lnTo>
                <a:cubicBezTo>
                  <a:pt x="1992946" y="0"/>
                  <a:pt x="2035600" y="42654"/>
                  <a:pt x="2035600" y="95269"/>
                </a:cubicBezTo>
                <a:lnTo>
                  <a:pt x="2035600" y="163427"/>
                </a:lnTo>
                <a:cubicBezTo>
                  <a:pt x="2035600" y="216043"/>
                  <a:pt x="1992946" y="258696"/>
                  <a:pt x="1940330" y="258696"/>
                </a:cubicBezTo>
                <a:lnTo>
                  <a:pt x="95269" y="258696"/>
                </a:lnTo>
                <a:cubicBezTo>
                  <a:pt x="42654" y="258696"/>
                  <a:pt x="0" y="216043"/>
                  <a:pt x="0" y="163427"/>
                </a:cubicBezTo>
                <a:lnTo>
                  <a:pt x="0" y="95269"/>
                </a:lnTo>
                <a:cubicBezTo>
                  <a:pt x="0" y="42654"/>
                  <a:pt x="42654" y="0"/>
                  <a:pt x="95269" y="0"/>
                </a:cubicBezTo>
                <a:close/>
              </a:path>
            </a:pathLst>
          </a:custGeom>
          <a:solidFill>
            <a:srgbClr val="7E8F4A"/>
          </a:solidFill>
        </p:spPr>
      </p:sp>
      <p:sp>
        <p:nvSpPr>
          <p:cNvPr id="21" name="Freeform 21"/>
          <p:cNvSpPr/>
          <p:nvPr/>
        </p:nvSpPr>
        <p:spPr>
          <a:xfrm rot="5400000">
            <a:off x="11539708" y="-1418437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29" name="Freeform 29"/>
          <p:cNvSpPr/>
          <p:nvPr/>
        </p:nvSpPr>
        <p:spPr>
          <a:xfrm flipH="1">
            <a:off x="15121201" y="643328"/>
            <a:ext cx="1765040" cy="1229109"/>
          </a:xfrm>
          <a:custGeom>
            <a:avLst/>
            <a:gdLst/>
            <a:ahLst/>
            <a:cxnLst/>
            <a:rect l="l" t="t" r="r" b="b"/>
            <a:pathLst>
              <a:path w="1765040" h="1229109">
                <a:moveTo>
                  <a:pt x="1765039" y="0"/>
                </a:moveTo>
                <a:lnTo>
                  <a:pt x="0" y="0"/>
                </a:lnTo>
                <a:lnTo>
                  <a:pt x="0" y="1229109"/>
                </a:lnTo>
                <a:lnTo>
                  <a:pt x="1765039" y="1229109"/>
                </a:lnTo>
                <a:lnTo>
                  <a:pt x="17650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F149C9ED-E23D-B1C9-E275-2CAE94714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16" y="2571774"/>
            <a:ext cx="6918199" cy="580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iêu đề 32">
            <a:extLst>
              <a:ext uri="{FF2B5EF4-FFF2-40B4-BE49-F238E27FC236}">
                <a16:creationId xmlns:a16="http://schemas.microsoft.com/office/drawing/2014/main" id="{44E73ECE-EE44-7C62-3EEE-A3F1806C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5.Lợi ích</a:t>
            </a:r>
            <a:endParaRPr lang="vi-VN" sz="4800"/>
          </a:p>
        </p:txBody>
      </p:sp>
      <p:sp>
        <p:nvSpPr>
          <p:cNvPr id="34" name="Chỗ dành sẵn cho Nội dung 33">
            <a:extLst>
              <a:ext uri="{FF2B5EF4-FFF2-40B4-BE49-F238E27FC236}">
                <a16:creationId xmlns:a16="http://schemas.microsoft.com/office/drawing/2014/main" id="{D63FBE5A-2F0B-EB2B-FE92-C8B0AD8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437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- Sản phẩm chất lượng cao</a:t>
            </a:r>
            <a:r>
              <a:rPr lang="vi-VN" b="1">
                <a:solidFill>
                  <a:srgbClr val="000000"/>
                </a:solidFill>
                <a:latin typeface="Oswald Bold"/>
                <a:sym typeface="Oswald Bold"/>
              </a:rPr>
              <a:t>: Gà thả vườn được nuôi dưỡng trong môi trường tự nhiên, vận động nhiều nên thịt dai, thơm ngon, giàu dinh dưỡng.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9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00028" y="8575277"/>
            <a:ext cx="19754692" cy="2734548"/>
            <a:chOff x="0" y="0"/>
            <a:chExt cx="4606412" cy="6376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637644"/>
            </a:xfrm>
            <a:custGeom>
              <a:avLst/>
              <a:gdLst/>
              <a:ahLst/>
              <a:cxnLst/>
              <a:rect l="l" t="t" r="r" b="b"/>
              <a:pathLst>
                <a:path w="4606412" h="637644">
                  <a:moveTo>
                    <a:pt x="0" y="0"/>
                  </a:moveTo>
                  <a:lnTo>
                    <a:pt x="4606412" y="0"/>
                  </a:lnTo>
                  <a:lnTo>
                    <a:pt x="4606412" y="637644"/>
                  </a:lnTo>
                  <a:lnTo>
                    <a:pt x="0" y="637644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675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866669" y="-3955376"/>
            <a:ext cx="19325088" cy="12574704"/>
            <a:chOff x="-2626634" y="-38100"/>
            <a:chExt cx="4142619" cy="2210305"/>
          </a:xfrm>
        </p:grpSpPr>
        <p:sp>
          <p:nvSpPr>
            <p:cNvPr id="10" name="Freeform 10"/>
            <p:cNvSpPr/>
            <p:nvPr/>
          </p:nvSpPr>
          <p:spPr>
            <a:xfrm rot="5400000">
              <a:off x="-2800137" y="829723"/>
              <a:ext cx="1515985" cy="1168980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090309" y="-516457"/>
            <a:ext cx="15508118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en-US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Dự án 2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: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Kế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hoạch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dưỡng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, chăm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sóc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trong gia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đình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4002D3A-84EE-E2A9-094D-8CCB4616664B}"/>
              </a:ext>
            </a:extLst>
          </p:cNvPr>
          <p:cNvSpPr txBox="1"/>
          <p:nvPr/>
        </p:nvSpPr>
        <p:spPr>
          <a:xfrm>
            <a:off x="1798208" y="1583816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Giống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: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Gà</a:t>
            </a: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6F83933A-938D-8061-D1B5-E55E7E9D7B75}"/>
              </a:ext>
            </a:extLst>
          </p:cNvPr>
          <p:cNvSpPr txBox="1"/>
          <p:nvPr/>
        </p:nvSpPr>
        <p:spPr>
          <a:xfrm>
            <a:off x="1798208" y="2404131"/>
            <a:ext cx="10180175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Phương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chăn nuôi : Chăn nuôi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gà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thả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vườn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F5E53117-32B4-0A30-BDB6-6B6D20D583FA}"/>
              </a:ext>
            </a:extLst>
          </p:cNvPr>
          <p:cNvSpPr txBox="1"/>
          <p:nvPr/>
        </p:nvSpPr>
        <p:spPr>
          <a:xfrm>
            <a:off x="1798207" y="3212668"/>
            <a:ext cx="10180175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Số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lượng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nuôi : 10 con ( 3 – 4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tháng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)</a:t>
            </a:r>
          </a:p>
          <a:p>
            <a:pPr algn="l">
              <a:lnSpc>
                <a:spcPts val="15157"/>
              </a:lnSpc>
            </a:pP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C736620F-0557-2EE6-8610-FC33B1DD05A6}"/>
              </a:ext>
            </a:extLst>
          </p:cNvPr>
          <p:cNvSpPr txBox="1"/>
          <p:nvPr/>
        </p:nvSpPr>
        <p:spPr>
          <a:xfrm>
            <a:off x="1798207" y="4072143"/>
            <a:ext cx="16308424" cy="1569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Điều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kiện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sinh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trưởng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và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phát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triển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: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Nhiệt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độ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,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độ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ẩm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,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ánh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sáng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, không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khí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thông 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E1054A43-9C8F-A5BA-6C25-492D12A7E279}"/>
              </a:ext>
            </a:extLst>
          </p:cNvPr>
          <p:cNvSpPr txBox="1"/>
          <p:nvPr/>
        </p:nvSpPr>
        <p:spPr>
          <a:xfrm>
            <a:off x="1798208" y="4998140"/>
            <a:ext cx="16308424" cy="1569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thoáng, thức ăn,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nước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uống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,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vệ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sinh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chuồng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36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trại</a:t>
            </a: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,...</a:t>
            </a:r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BDA9CA8B-B0D6-E3A1-1BA4-BB31C80A4424}"/>
              </a:ext>
            </a:extLst>
          </p:cNvPr>
          <p:cNvSpPr/>
          <p:nvPr/>
        </p:nvSpPr>
        <p:spPr>
          <a:xfrm>
            <a:off x="1502450" y="1534995"/>
            <a:ext cx="3338297" cy="94010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F50A51F1-523B-8731-18D4-400281DD5881}"/>
              </a:ext>
            </a:extLst>
          </p:cNvPr>
          <p:cNvSpPr txBox="1"/>
          <p:nvPr/>
        </p:nvSpPr>
        <p:spPr>
          <a:xfrm>
            <a:off x="1817091" y="738014"/>
            <a:ext cx="3897909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1. </a:t>
            </a:r>
            <a:r>
              <a:rPr lang="vi-VN" sz="4400" b="1" u="sng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Giới</a:t>
            </a:r>
            <a:r>
              <a:rPr lang="vi-VN" sz="4400" b="1" u="sng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u="sng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thiệu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00028" y="9374202"/>
            <a:ext cx="19754692" cy="1935623"/>
            <a:chOff x="0" y="0"/>
            <a:chExt cx="4606412" cy="451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451350"/>
            </a:xfrm>
            <a:custGeom>
              <a:avLst/>
              <a:gdLst/>
              <a:ahLst/>
              <a:cxnLst/>
              <a:rect l="l" t="t" r="r" b="b"/>
              <a:pathLst>
                <a:path w="4606412" h="451350">
                  <a:moveTo>
                    <a:pt x="0" y="0"/>
                  </a:moveTo>
                  <a:lnTo>
                    <a:pt x="4606412" y="0"/>
                  </a:lnTo>
                  <a:lnTo>
                    <a:pt x="4606412" y="451350"/>
                  </a:lnTo>
                  <a:lnTo>
                    <a:pt x="0" y="451350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48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6200000">
            <a:off x="669041" y="500920"/>
            <a:ext cx="9408209" cy="10273975"/>
            <a:chOff x="0" y="0"/>
            <a:chExt cx="2356700" cy="848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6700" cy="848847"/>
            </a:xfrm>
            <a:custGeom>
              <a:avLst/>
              <a:gdLst/>
              <a:ahLst/>
              <a:cxnLst/>
              <a:rect l="l" t="t" r="r" b="b"/>
              <a:pathLst>
                <a:path w="2356700" h="848847">
                  <a:moveTo>
                    <a:pt x="57602" y="0"/>
                  </a:moveTo>
                  <a:lnTo>
                    <a:pt x="2299098" y="0"/>
                  </a:lnTo>
                  <a:cubicBezTo>
                    <a:pt x="2314375" y="0"/>
                    <a:pt x="2329026" y="6069"/>
                    <a:pt x="2339829" y="16871"/>
                  </a:cubicBezTo>
                  <a:cubicBezTo>
                    <a:pt x="2350631" y="27674"/>
                    <a:pt x="2356700" y="42325"/>
                    <a:pt x="2356700" y="57602"/>
                  </a:cubicBezTo>
                  <a:lnTo>
                    <a:pt x="2356700" y="791245"/>
                  </a:lnTo>
                  <a:cubicBezTo>
                    <a:pt x="2356700" y="806522"/>
                    <a:pt x="2350631" y="821173"/>
                    <a:pt x="2339829" y="831976"/>
                  </a:cubicBezTo>
                  <a:cubicBezTo>
                    <a:pt x="2329026" y="842778"/>
                    <a:pt x="2314375" y="848847"/>
                    <a:pt x="2299098" y="848847"/>
                  </a:cubicBezTo>
                  <a:lnTo>
                    <a:pt x="57602" y="848847"/>
                  </a:lnTo>
                  <a:cubicBezTo>
                    <a:pt x="25789" y="848847"/>
                    <a:pt x="0" y="823058"/>
                    <a:pt x="0" y="791245"/>
                  </a:cubicBezTo>
                  <a:lnTo>
                    <a:pt x="0" y="57602"/>
                  </a:lnTo>
                  <a:cubicBezTo>
                    <a:pt x="0" y="42325"/>
                    <a:pt x="6069" y="27674"/>
                    <a:pt x="16871" y="16871"/>
                  </a:cubicBezTo>
                  <a:cubicBezTo>
                    <a:pt x="27674" y="6069"/>
                    <a:pt x="42325" y="0"/>
                    <a:pt x="57602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56700" cy="886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1050484" y="-410848"/>
            <a:ext cx="4203595" cy="821695"/>
          </a:xfrm>
          <a:custGeom>
            <a:avLst/>
            <a:gdLst/>
            <a:ahLst/>
            <a:cxnLst/>
            <a:rect l="l" t="t" r="r" b="b"/>
            <a:pathLst>
              <a:path w="616110" h="156372">
                <a:moveTo>
                  <a:pt x="78186" y="0"/>
                </a:moveTo>
                <a:lnTo>
                  <a:pt x="537924" y="0"/>
                </a:lnTo>
                <a:cubicBezTo>
                  <a:pt x="558660" y="0"/>
                  <a:pt x="578547" y="8237"/>
                  <a:pt x="593210" y="22900"/>
                </a:cubicBezTo>
                <a:cubicBezTo>
                  <a:pt x="607872" y="37563"/>
                  <a:pt x="616110" y="57450"/>
                  <a:pt x="616110" y="78186"/>
                </a:cubicBezTo>
                <a:lnTo>
                  <a:pt x="616110" y="78186"/>
                </a:lnTo>
                <a:cubicBezTo>
                  <a:pt x="616110" y="98922"/>
                  <a:pt x="607872" y="118809"/>
                  <a:pt x="593210" y="133472"/>
                </a:cubicBezTo>
                <a:cubicBezTo>
                  <a:pt x="578547" y="148134"/>
                  <a:pt x="558660" y="156372"/>
                  <a:pt x="537924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9110007" y="-4438725"/>
            <a:ext cx="8872973" cy="3149415"/>
            <a:chOff x="-36079" y="211071"/>
            <a:chExt cx="2222627" cy="788908"/>
          </a:xfrm>
        </p:grpSpPr>
        <p:sp>
          <p:nvSpPr>
            <p:cNvPr id="15" name="Freeform 15"/>
            <p:cNvSpPr/>
            <p:nvPr/>
          </p:nvSpPr>
          <p:spPr>
            <a:xfrm>
              <a:off x="1266166" y="741283"/>
              <a:ext cx="920382" cy="258696"/>
            </a:xfrm>
            <a:custGeom>
              <a:avLst/>
              <a:gdLst/>
              <a:ahLst/>
              <a:cxnLst/>
              <a:rect l="l" t="t" r="r" b="b"/>
              <a:pathLst>
                <a:path w="920382" h="258696">
                  <a:moveTo>
                    <a:pt x="129348" y="0"/>
                  </a:moveTo>
                  <a:lnTo>
                    <a:pt x="791034" y="0"/>
                  </a:lnTo>
                  <a:cubicBezTo>
                    <a:pt x="825339" y="0"/>
                    <a:pt x="858239" y="13628"/>
                    <a:pt x="882497" y="37885"/>
                  </a:cubicBezTo>
                  <a:cubicBezTo>
                    <a:pt x="906754" y="62143"/>
                    <a:pt x="920382" y="95043"/>
                    <a:pt x="920382" y="129348"/>
                  </a:cubicBezTo>
                  <a:lnTo>
                    <a:pt x="920382" y="129348"/>
                  </a:lnTo>
                  <a:cubicBezTo>
                    <a:pt x="920382" y="163654"/>
                    <a:pt x="906754" y="196554"/>
                    <a:pt x="882497" y="220811"/>
                  </a:cubicBezTo>
                  <a:cubicBezTo>
                    <a:pt x="858239" y="245069"/>
                    <a:pt x="825339" y="258696"/>
                    <a:pt x="791034" y="258696"/>
                  </a:cubicBezTo>
                  <a:lnTo>
                    <a:pt x="129348" y="258696"/>
                  </a:lnTo>
                  <a:cubicBezTo>
                    <a:pt x="95043" y="258696"/>
                    <a:pt x="62143" y="245069"/>
                    <a:pt x="37885" y="220811"/>
                  </a:cubicBezTo>
                  <a:cubicBezTo>
                    <a:pt x="13628" y="196554"/>
                    <a:pt x="0" y="163654"/>
                    <a:pt x="0" y="129348"/>
                  </a:cubicBezTo>
                  <a:lnTo>
                    <a:pt x="0" y="129348"/>
                  </a:lnTo>
                  <a:cubicBezTo>
                    <a:pt x="0" y="95043"/>
                    <a:pt x="13628" y="62143"/>
                    <a:pt x="37885" y="37885"/>
                  </a:cubicBezTo>
                  <a:cubicBezTo>
                    <a:pt x="62143" y="13628"/>
                    <a:pt x="95043" y="0"/>
                    <a:pt x="129348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6079" y="211071"/>
              <a:ext cx="920382" cy="306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vi-VN" sz="2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Tổng kết </a:t>
              </a:r>
              <a:endPara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571520" y="288087"/>
            <a:ext cx="8126340" cy="1032745"/>
          </a:xfrm>
          <a:custGeom>
            <a:avLst/>
            <a:gdLst/>
            <a:ahLst/>
            <a:cxnLst/>
            <a:rect l="l" t="t" r="r" b="b"/>
            <a:pathLst>
              <a:path w="2035600" h="258696">
                <a:moveTo>
                  <a:pt x="95269" y="0"/>
                </a:moveTo>
                <a:lnTo>
                  <a:pt x="1940330" y="0"/>
                </a:lnTo>
                <a:cubicBezTo>
                  <a:pt x="1992946" y="0"/>
                  <a:pt x="2035600" y="42654"/>
                  <a:pt x="2035600" y="95269"/>
                </a:cubicBezTo>
                <a:lnTo>
                  <a:pt x="2035600" y="163427"/>
                </a:lnTo>
                <a:cubicBezTo>
                  <a:pt x="2035600" y="216043"/>
                  <a:pt x="1992946" y="258696"/>
                  <a:pt x="1940330" y="258696"/>
                </a:cubicBezTo>
                <a:lnTo>
                  <a:pt x="95269" y="258696"/>
                </a:lnTo>
                <a:cubicBezTo>
                  <a:pt x="42654" y="258696"/>
                  <a:pt x="0" y="216043"/>
                  <a:pt x="0" y="163427"/>
                </a:cubicBezTo>
                <a:lnTo>
                  <a:pt x="0" y="95269"/>
                </a:lnTo>
                <a:cubicBezTo>
                  <a:pt x="0" y="42654"/>
                  <a:pt x="42654" y="0"/>
                  <a:pt x="95269" y="0"/>
                </a:cubicBezTo>
                <a:close/>
              </a:path>
            </a:pathLst>
          </a:custGeom>
          <a:solidFill>
            <a:srgbClr val="7E8F4A"/>
          </a:solidFill>
        </p:spPr>
      </p:sp>
      <p:sp>
        <p:nvSpPr>
          <p:cNvPr id="21" name="Freeform 21"/>
          <p:cNvSpPr/>
          <p:nvPr/>
        </p:nvSpPr>
        <p:spPr>
          <a:xfrm rot="5400000">
            <a:off x="11539708" y="-1418437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29" name="Freeform 29"/>
          <p:cNvSpPr/>
          <p:nvPr/>
        </p:nvSpPr>
        <p:spPr>
          <a:xfrm flipH="1">
            <a:off x="15121201" y="643328"/>
            <a:ext cx="1765040" cy="1229109"/>
          </a:xfrm>
          <a:custGeom>
            <a:avLst/>
            <a:gdLst/>
            <a:ahLst/>
            <a:cxnLst/>
            <a:rect l="l" t="t" r="r" b="b"/>
            <a:pathLst>
              <a:path w="1765040" h="1229109">
                <a:moveTo>
                  <a:pt x="1765039" y="0"/>
                </a:moveTo>
                <a:lnTo>
                  <a:pt x="0" y="0"/>
                </a:lnTo>
                <a:lnTo>
                  <a:pt x="0" y="1229109"/>
                </a:lnTo>
                <a:lnTo>
                  <a:pt x="1765039" y="1229109"/>
                </a:lnTo>
                <a:lnTo>
                  <a:pt x="17650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F149C9ED-E23D-B1C9-E275-2CAE94714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16" y="2571774"/>
            <a:ext cx="6918199" cy="580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iêu đề 32">
            <a:extLst>
              <a:ext uri="{FF2B5EF4-FFF2-40B4-BE49-F238E27FC236}">
                <a16:creationId xmlns:a16="http://schemas.microsoft.com/office/drawing/2014/main" id="{44E73ECE-EE44-7C62-3EEE-A3F1806C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5.Lợi ích</a:t>
            </a:r>
            <a:endParaRPr lang="vi-VN" sz="4800"/>
          </a:p>
        </p:txBody>
      </p:sp>
      <p:sp>
        <p:nvSpPr>
          <p:cNvPr id="34" name="Chỗ dành sẵn cho Nội dung 33">
            <a:extLst>
              <a:ext uri="{FF2B5EF4-FFF2-40B4-BE49-F238E27FC236}">
                <a16:creationId xmlns:a16="http://schemas.microsoft.com/office/drawing/2014/main" id="{D63FBE5A-2F0B-EB2B-FE92-C8B0AD8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437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- Sản phẩm chất lượng cao</a:t>
            </a:r>
            <a:r>
              <a:rPr lang="vi-VN" b="1">
                <a:solidFill>
                  <a:srgbClr val="000000"/>
                </a:solidFill>
                <a:latin typeface="Oswald Bold"/>
                <a:sym typeface="Oswald Bold"/>
              </a:rPr>
              <a:t>: Gà thả vườn được nuôi dưỡng trong môi trường tự nhiên, vận động nhiều nên thịt dai, thơm ngon, giàu dinh dưỡng.</a:t>
            </a:r>
            <a:endParaRPr lang="vi-VN"/>
          </a:p>
        </p:txBody>
      </p:sp>
      <p:sp>
        <p:nvSpPr>
          <p:cNvPr id="9" name="Chỗ dành sẵn cho Nội dung 33">
            <a:extLst>
              <a:ext uri="{FF2B5EF4-FFF2-40B4-BE49-F238E27FC236}">
                <a16:creationId xmlns:a16="http://schemas.microsoft.com/office/drawing/2014/main" id="{D9500A9A-A6B6-E943-F17D-421B05BC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20" y="3211134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
- Ít dịch bệnh: </a:t>
            </a:r>
            <a:r>
              <a:rPr lang="vi-VN" b="1">
                <a:latin typeface="Oswald Bold"/>
                <a:sym typeface="Oswald Bold"/>
              </a:rPr>
              <a:t>Gà thả vườn ít bị dịch bệnh hơn so với gà nuôi công nghiệp do được nuôi trong môi trường thoáng mát, ít tập trung.
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38826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00028" y="9374202"/>
            <a:ext cx="19754692" cy="1935623"/>
            <a:chOff x="0" y="0"/>
            <a:chExt cx="4606412" cy="451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451350"/>
            </a:xfrm>
            <a:custGeom>
              <a:avLst/>
              <a:gdLst/>
              <a:ahLst/>
              <a:cxnLst/>
              <a:rect l="l" t="t" r="r" b="b"/>
              <a:pathLst>
                <a:path w="4606412" h="451350">
                  <a:moveTo>
                    <a:pt x="0" y="0"/>
                  </a:moveTo>
                  <a:lnTo>
                    <a:pt x="4606412" y="0"/>
                  </a:lnTo>
                  <a:lnTo>
                    <a:pt x="4606412" y="451350"/>
                  </a:lnTo>
                  <a:lnTo>
                    <a:pt x="0" y="451350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48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6200000">
            <a:off x="669041" y="500920"/>
            <a:ext cx="9408209" cy="10273975"/>
            <a:chOff x="0" y="0"/>
            <a:chExt cx="2356700" cy="848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6700" cy="848847"/>
            </a:xfrm>
            <a:custGeom>
              <a:avLst/>
              <a:gdLst/>
              <a:ahLst/>
              <a:cxnLst/>
              <a:rect l="l" t="t" r="r" b="b"/>
              <a:pathLst>
                <a:path w="2356700" h="848847">
                  <a:moveTo>
                    <a:pt x="57602" y="0"/>
                  </a:moveTo>
                  <a:lnTo>
                    <a:pt x="2299098" y="0"/>
                  </a:lnTo>
                  <a:cubicBezTo>
                    <a:pt x="2314375" y="0"/>
                    <a:pt x="2329026" y="6069"/>
                    <a:pt x="2339829" y="16871"/>
                  </a:cubicBezTo>
                  <a:cubicBezTo>
                    <a:pt x="2350631" y="27674"/>
                    <a:pt x="2356700" y="42325"/>
                    <a:pt x="2356700" y="57602"/>
                  </a:cubicBezTo>
                  <a:lnTo>
                    <a:pt x="2356700" y="791245"/>
                  </a:lnTo>
                  <a:cubicBezTo>
                    <a:pt x="2356700" y="806522"/>
                    <a:pt x="2350631" y="821173"/>
                    <a:pt x="2339829" y="831976"/>
                  </a:cubicBezTo>
                  <a:cubicBezTo>
                    <a:pt x="2329026" y="842778"/>
                    <a:pt x="2314375" y="848847"/>
                    <a:pt x="2299098" y="848847"/>
                  </a:cubicBezTo>
                  <a:lnTo>
                    <a:pt x="57602" y="848847"/>
                  </a:lnTo>
                  <a:cubicBezTo>
                    <a:pt x="25789" y="848847"/>
                    <a:pt x="0" y="823058"/>
                    <a:pt x="0" y="791245"/>
                  </a:cubicBezTo>
                  <a:lnTo>
                    <a:pt x="0" y="57602"/>
                  </a:lnTo>
                  <a:cubicBezTo>
                    <a:pt x="0" y="42325"/>
                    <a:pt x="6069" y="27674"/>
                    <a:pt x="16871" y="16871"/>
                  </a:cubicBezTo>
                  <a:cubicBezTo>
                    <a:pt x="27674" y="6069"/>
                    <a:pt x="42325" y="0"/>
                    <a:pt x="57602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56700" cy="886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1050484" y="-410848"/>
            <a:ext cx="4203595" cy="821695"/>
          </a:xfrm>
          <a:custGeom>
            <a:avLst/>
            <a:gdLst/>
            <a:ahLst/>
            <a:cxnLst/>
            <a:rect l="l" t="t" r="r" b="b"/>
            <a:pathLst>
              <a:path w="616110" h="156372">
                <a:moveTo>
                  <a:pt x="78186" y="0"/>
                </a:moveTo>
                <a:lnTo>
                  <a:pt x="537924" y="0"/>
                </a:lnTo>
                <a:cubicBezTo>
                  <a:pt x="558660" y="0"/>
                  <a:pt x="578547" y="8237"/>
                  <a:pt x="593210" y="22900"/>
                </a:cubicBezTo>
                <a:cubicBezTo>
                  <a:pt x="607872" y="37563"/>
                  <a:pt x="616110" y="57450"/>
                  <a:pt x="616110" y="78186"/>
                </a:cubicBezTo>
                <a:lnTo>
                  <a:pt x="616110" y="78186"/>
                </a:lnTo>
                <a:cubicBezTo>
                  <a:pt x="616110" y="98922"/>
                  <a:pt x="607872" y="118809"/>
                  <a:pt x="593210" y="133472"/>
                </a:cubicBezTo>
                <a:cubicBezTo>
                  <a:pt x="578547" y="148134"/>
                  <a:pt x="558660" y="156372"/>
                  <a:pt x="537924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9110007" y="-4438725"/>
            <a:ext cx="8872973" cy="3149415"/>
            <a:chOff x="-36079" y="211071"/>
            <a:chExt cx="2222627" cy="788908"/>
          </a:xfrm>
        </p:grpSpPr>
        <p:sp>
          <p:nvSpPr>
            <p:cNvPr id="15" name="Freeform 15"/>
            <p:cNvSpPr/>
            <p:nvPr/>
          </p:nvSpPr>
          <p:spPr>
            <a:xfrm>
              <a:off x="1266166" y="741283"/>
              <a:ext cx="920382" cy="258696"/>
            </a:xfrm>
            <a:custGeom>
              <a:avLst/>
              <a:gdLst/>
              <a:ahLst/>
              <a:cxnLst/>
              <a:rect l="l" t="t" r="r" b="b"/>
              <a:pathLst>
                <a:path w="920382" h="258696">
                  <a:moveTo>
                    <a:pt x="129348" y="0"/>
                  </a:moveTo>
                  <a:lnTo>
                    <a:pt x="791034" y="0"/>
                  </a:lnTo>
                  <a:cubicBezTo>
                    <a:pt x="825339" y="0"/>
                    <a:pt x="858239" y="13628"/>
                    <a:pt x="882497" y="37885"/>
                  </a:cubicBezTo>
                  <a:cubicBezTo>
                    <a:pt x="906754" y="62143"/>
                    <a:pt x="920382" y="95043"/>
                    <a:pt x="920382" y="129348"/>
                  </a:cubicBezTo>
                  <a:lnTo>
                    <a:pt x="920382" y="129348"/>
                  </a:lnTo>
                  <a:cubicBezTo>
                    <a:pt x="920382" y="163654"/>
                    <a:pt x="906754" y="196554"/>
                    <a:pt x="882497" y="220811"/>
                  </a:cubicBezTo>
                  <a:cubicBezTo>
                    <a:pt x="858239" y="245069"/>
                    <a:pt x="825339" y="258696"/>
                    <a:pt x="791034" y="258696"/>
                  </a:cubicBezTo>
                  <a:lnTo>
                    <a:pt x="129348" y="258696"/>
                  </a:lnTo>
                  <a:cubicBezTo>
                    <a:pt x="95043" y="258696"/>
                    <a:pt x="62143" y="245069"/>
                    <a:pt x="37885" y="220811"/>
                  </a:cubicBezTo>
                  <a:cubicBezTo>
                    <a:pt x="13628" y="196554"/>
                    <a:pt x="0" y="163654"/>
                    <a:pt x="0" y="129348"/>
                  </a:cubicBezTo>
                  <a:lnTo>
                    <a:pt x="0" y="129348"/>
                  </a:lnTo>
                  <a:cubicBezTo>
                    <a:pt x="0" y="95043"/>
                    <a:pt x="13628" y="62143"/>
                    <a:pt x="37885" y="37885"/>
                  </a:cubicBezTo>
                  <a:cubicBezTo>
                    <a:pt x="62143" y="13628"/>
                    <a:pt x="95043" y="0"/>
                    <a:pt x="129348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6079" y="211071"/>
              <a:ext cx="920382" cy="306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vi-VN" sz="2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Tổng kết </a:t>
              </a:r>
              <a:endPara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571520" y="288087"/>
            <a:ext cx="8126340" cy="1032745"/>
          </a:xfrm>
          <a:custGeom>
            <a:avLst/>
            <a:gdLst/>
            <a:ahLst/>
            <a:cxnLst/>
            <a:rect l="l" t="t" r="r" b="b"/>
            <a:pathLst>
              <a:path w="2035600" h="258696">
                <a:moveTo>
                  <a:pt x="95269" y="0"/>
                </a:moveTo>
                <a:lnTo>
                  <a:pt x="1940330" y="0"/>
                </a:lnTo>
                <a:cubicBezTo>
                  <a:pt x="1992946" y="0"/>
                  <a:pt x="2035600" y="42654"/>
                  <a:pt x="2035600" y="95269"/>
                </a:cubicBezTo>
                <a:lnTo>
                  <a:pt x="2035600" y="163427"/>
                </a:lnTo>
                <a:cubicBezTo>
                  <a:pt x="2035600" y="216043"/>
                  <a:pt x="1992946" y="258696"/>
                  <a:pt x="1940330" y="258696"/>
                </a:cubicBezTo>
                <a:lnTo>
                  <a:pt x="95269" y="258696"/>
                </a:lnTo>
                <a:cubicBezTo>
                  <a:pt x="42654" y="258696"/>
                  <a:pt x="0" y="216043"/>
                  <a:pt x="0" y="163427"/>
                </a:cubicBezTo>
                <a:lnTo>
                  <a:pt x="0" y="95269"/>
                </a:lnTo>
                <a:cubicBezTo>
                  <a:pt x="0" y="42654"/>
                  <a:pt x="42654" y="0"/>
                  <a:pt x="95269" y="0"/>
                </a:cubicBezTo>
                <a:close/>
              </a:path>
            </a:pathLst>
          </a:custGeom>
          <a:solidFill>
            <a:srgbClr val="7E8F4A"/>
          </a:solidFill>
        </p:spPr>
      </p:sp>
      <p:sp>
        <p:nvSpPr>
          <p:cNvPr id="21" name="Freeform 21"/>
          <p:cNvSpPr/>
          <p:nvPr/>
        </p:nvSpPr>
        <p:spPr>
          <a:xfrm rot="5400000">
            <a:off x="11539708" y="-1418437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29" name="Freeform 29"/>
          <p:cNvSpPr/>
          <p:nvPr/>
        </p:nvSpPr>
        <p:spPr>
          <a:xfrm flipH="1">
            <a:off x="15121201" y="643328"/>
            <a:ext cx="1765040" cy="1229109"/>
          </a:xfrm>
          <a:custGeom>
            <a:avLst/>
            <a:gdLst/>
            <a:ahLst/>
            <a:cxnLst/>
            <a:rect l="l" t="t" r="r" b="b"/>
            <a:pathLst>
              <a:path w="1765040" h="1229109">
                <a:moveTo>
                  <a:pt x="1765039" y="0"/>
                </a:moveTo>
                <a:lnTo>
                  <a:pt x="0" y="0"/>
                </a:lnTo>
                <a:lnTo>
                  <a:pt x="0" y="1229109"/>
                </a:lnTo>
                <a:lnTo>
                  <a:pt x="1765039" y="1229109"/>
                </a:lnTo>
                <a:lnTo>
                  <a:pt x="17650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F149C9ED-E23D-B1C9-E275-2CAE94714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16" y="2571774"/>
            <a:ext cx="6918199" cy="580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iêu đề 32">
            <a:extLst>
              <a:ext uri="{FF2B5EF4-FFF2-40B4-BE49-F238E27FC236}">
                <a16:creationId xmlns:a16="http://schemas.microsoft.com/office/drawing/2014/main" id="{44E73ECE-EE44-7C62-3EEE-A3F1806C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5.Lợi ích</a:t>
            </a:r>
            <a:endParaRPr lang="vi-VN" sz="4800"/>
          </a:p>
        </p:txBody>
      </p:sp>
      <p:sp>
        <p:nvSpPr>
          <p:cNvPr id="34" name="Chỗ dành sẵn cho Nội dung 33">
            <a:extLst>
              <a:ext uri="{FF2B5EF4-FFF2-40B4-BE49-F238E27FC236}">
                <a16:creationId xmlns:a16="http://schemas.microsoft.com/office/drawing/2014/main" id="{D63FBE5A-2F0B-EB2B-FE92-C8B0AD8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437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- Sản phẩm chất lượng cao</a:t>
            </a:r>
            <a:r>
              <a:rPr lang="vi-VN" b="1">
                <a:solidFill>
                  <a:srgbClr val="000000"/>
                </a:solidFill>
                <a:latin typeface="Oswald Bold"/>
                <a:sym typeface="Oswald Bold"/>
              </a:rPr>
              <a:t>: Gà thả vườn được nuôi dưỡng trong môi trường tự nhiên, vận động nhiều nên thịt dai, thơm ngon, giàu dinh dưỡng.</a:t>
            </a:r>
            <a:endParaRPr lang="vi-VN"/>
          </a:p>
        </p:txBody>
      </p:sp>
      <p:sp>
        <p:nvSpPr>
          <p:cNvPr id="9" name="Chỗ dành sẵn cho Nội dung 33">
            <a:extLst>
              <a:ext uri="{FF2B5EF4-FFF2-40B4-BE49-F238E27FC236}">
                <a16:creationId xmlns:a16="http://schemas.microsoft.com/office/drawing/2014/main" id="{D9500A9A-A6B6-E943-F17D-421B05BC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20" y="3211134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
- Ít dịch bệnh: </a:t>
            </a:r>
            <a:r>
              <a:rPr lang="vi-VN" b="1">
                <a:latin typeface="Oswald Bold"/>
                <a:sym typeface="Oswald Bold"/>
              </a:rPr>
              <a:t>Gà thả vườn ít bị dịch bệnh hơn so với gà nuôi công nghiệp do được nuôi trong môi trường thoáng mát, ít tập trung.
</a:t>
            </a:r>
            <a:endParaRPr lang="vi-VN" b="1"/>
          </a:p>
        </p:txBody>
      </p:sp>
      <p:sp>
        <p:nvSpPr>
          <p:cNvPr id="10" name="Chỗ dành sẵn cho Nội dung 33">
            <a:extLst>
              <a:ext uri="{FF2B5EF4-FFF2-40B4-BE49-F238E27FC236}">
                <a16:creationId xmlns:a16="http://schemas.microsoft.com/office/drawing/2014/main" id="{8F5B5770-9815-2B07-BFA7-CD57123D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40" y="5168682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
- Tiết kiệm chi phí: </a:t>
            </a:r>
            <a:r>
              <a:rPr lang="vi-VN" b="1">
                <a:latin typeface="Oswald Bold"/>
                <a:sym typeface="Oswald Bold"/>
              </a:rPr>
              <a:t>Gà thả vườn có thể tự kiếm ăn một phần từ thức ăn tự nhiên, giúp tiết kiệm chi phí thức ăn cho người chăn nuôi.</a:t>
            </a:r>
            <a:endParaRPr lang="vi-VN"/>
          </a:p>
        </p:txBody>
      </p:sp>
      <p:sp>
        <p:nvSpPr>
          <p:cNvPr id="19" name="Chỗ dành sẵn cho Nội dung 18">
            <a:extLst>
              <a:ext uri="{FF2B5EF4-FFF2-40B4-BE49-F238E27FC236}">
                <a16:creationId xmlns:a16="http://schemas.microsoft.com/office/drawing/2014/main" id="{D4F98DDE-D78E-1FB2-5ACB-4778D125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00028" y="9374202"/>
            <a:ext cx="19754692" cy="1935623"/>
            <a:chOff x="0" y="0"/>
            <a:chExt cx="4606412" cy="451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6412" cy="451350"/>
            </a:xfrm>
            <a:custGeom>
              <a:avLst/>
              <a:gdLst/>
              <a:ahLst/>
              <a:cxnLst/>
              <a:rect l="l" t="t" r="r" b="b"/>
              <a:pathLst>
                <a:path w="4606412" h="451350">
                  <a:moveTo>
                    <a:pt x="0" y="0"/>
                  </a:moveTo>
                  <a:lnTo>
                    <a:pt x="4606412" y="0"/>
                  </a:lnTo>
                  <a:lnTo>
                    <a:pt x="4606412" y="451350"/>
                  </a:lnTo>
                  <a:lnTo>
                    <a:pt x="0" y="451350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6412" cy="48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6200000">
            <a:off x="669041" y="500920"/>
            <a:ext cx="9408209" cy="10273975"/>
            <a:chOff x="0" y="0"/>
            <a:chExt cx="2356700" cy="848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6700" cy="848847"/>
            </a:xfrm>
            <a:custGeom>
              <a:avLst/>
              <a:gdLst/>
              <a:ahLst/>
              <a:cxnLst/>
              <a:rect l="l" t="t" r="r" b="b"/>
              <a:pathLst>
                <a:path w="2356700" h="848847">
                  <a:moveTo>
                    <a:pt x="57602" y="0"/>
                  </a:moveTo>
                  <a:lnTo>
                    <a:pt x="2299098" y="0"/>
                  </a:lnTo>
                  <a:cubicBezTo>
                    <a:pt x="2314375" y="0"/>
                    <a:pt x="2329026" y="6069"/>
                    <a:pt x="2339829" y="16871"/>
                  </a:cubicBezTo>
                  <a:cubicBezTo>
                    <a:pt x="2350631" y="27674"/>
                    <a:pt x="2356700" y="42325"/>
                    <a:pt x="2356700" y="57602"/>
                  </a:cubicBezTo>
                  <a:lnTo>
                    <a:pt x="2356700" y="791245"/>
                  </a:lnTo>
                  <a:cubicBezTo>
                    <a:pt x="2356700" y="806522"/>
                    <a:pt x="2350631" y="821173"/>
                    <a:pt x="2339829" y="831976"/>
                  </a:cubicBezTo>
                  <a:cubicBezTo>
                    <a:pt x="2329026" y="842778"/>
                    <a:pt x="2314375" y="848847"/>
                    <a:pt x="2299098" y="848847"/>
                  </a:cubicBezTo>
                  <a:lnTo>
                    <a:pt x="57602" y="848847"/>
                  </a:lnTo>
                  <a:cubicBezTo>
                    <a:pt x="25789" y="848847"/>
                    <a:pt x="0" y="823058"/>
                    <a:pt x="0" y="791245"/>
                  </a:cubicBezTo>
                  <a:lnTo>
                    <a:pt x="0" y="57602"/>
                  </a:lnTo>
                  <a:cubicBezTo>
                    <a:pt x="0" y="42325"/>
                    <a:pt x="6069" y="27674"/>
                    <a:pt x="16871" y="16871"/>
                  </a:cubicBezTo>
                  <a:cubicBezTo>
                    <a:pt x="27674" y="6069"/>
                    <a:pt x="42325" y="0"/>
                    <a:pt x="57602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56700" cy="886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1050484" y="-410848"/>
            <a:ext cx="4203595" cy="821695"/>
          </a:xfrm>
          <a:custGeom>
            <a:avLst/>
            <a:gdLst/>
            <a:ahLst/>
            <a:cxnLst/>
            <a:rect l="l" t="t" r="r" b="b"/>
            <a:pathLst>
              <a:path w="616110" h="156372">
                <a:moveTo>
                  <a:pt x="78186" y="0"/>
                </a:moveTo>
                <a:lnTo>
                  <a:pt x="537924" y="0"/>
                </a:lnTo>
                <a:cubicBezTo>
                  <a:pt x="558660" y="0"/>
                  <a:pt x="578547" y="8237"/>
                  <a:pt x="593210" y="22900"/>
                </a:cubicBezTo>
                <a:cubicBezTo>
                  <a:pt x="607872" y="37563"/>
                  <a:pt x="616110" y="57450"/>
                  <a:pt x="616110" y="78186"/>
                </a:cubicBezTo>
                <a:lnTo>
                  <a:pt x="616110" y="78186"/>
                </a:lnTo>
                <a:cubicBezTo>
                  <a:pt x="616110" y="98922"/>
                  <a:pt x="607872" y="118809"/>
                  <a:pt x="593210" y="133472"/>
                </a:cubicBezTo>
                <a:cubicBezTo>
                  <a:pt x="578547" y="148134"/>
                  <a:pt x="558660" y="156372"/>
                  <a:pt x="537924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9110007" y="-4438725"/>
            <a:ext cx="8872973" cy="3149415"/>
            <a:chOff x="-36079" y="211071"/>
            <a:chExt cx="2222627" cy="788908"/>
          </a:xfrm>
        </p:grpSpPr>
        <p:sp>
          <p:nvSpPr>
            <p:cNvPr id="15" name="Freeform 15"/>
            <p:cNvSpPr/>
            <p:nvPr/>
          </p:nvSpPr>
          <p:spPr>
            <a:xfrm>
              <a:off x="1266166" y="741283"/>
              <a:ext cx="920382" cy="258696"/>
            </a:xfrm>
            <a:custGeom>
              <a:avLst/>
              <a:gdLst/>
              <a:ahLst/>
              <a:cxnLst/>
              <a:rect l="l" t="t" r="r" b="b"/>
              <a:pathLst>
                <a:path w="920382" h="258696">
                  <a:moveTo>
                    <a:pt x="129348" y="0"/>
                  </a:moveTo>
                  <a:lnTo>
                    <a:pt x="791034" y="0"/>
                  </a:lnTo>
                  <a:cubicBezTo>
                    <a:pt x="825339" y="0"/>
                    <a:pt x="858239" y="13628"/>
                    <a:pt x="882497" y="37885"/>
                  </a:cubicBezTo>
                  <a:cubicBezTo>
                    <a:pt x="906754" y="62143"/>
                    <a:pt x="920382" y="95043"/>
                    <a:pt x="920382" y="129348"/>
                  </a:cubicBezTo>
                  <a:lnTo>
                    <a:pt x="920382" y="129348"/>
                  </a:lnTo>
                  <a:cubicBezTo>
                    <a:pt x="920382" y="163654"/>
                    <a:pt x="906754" y="196554"/>
                    <a:pt x="882497" y="220811"/>
                  </a:cubicBezTo>
                  <a:cubicBezTo>
                    <a:pt x="858239" y="245069"/>
                    <a:pt x="825339" y="258696"/>
                    <a:pt x="791034" y="258696"/>
                  </a:cubicBezTo>
                  <a:lnTo>
                    <a:pt x="129348" y="258696"/>
                  </a:lnTo>
                  <a:cubicBezTo>
                    <a:pt x="95043" y="258696"/>
                    <a:pt x="62143" y="245069"/>
                    <a:pt x="37885" y="220811"/>
                  </a:cubicBezTo>
                  <a:cubicBezTo>
                    <a:pt x="13628" y="196554"/>
                    <a:pt x="0" y="163654"/>
                    <a:pt x="0" y="129348"/>
                  </a:cubicBezTo>
                  <a:lnTo>
                    <a:pt x="0" y="129348"/>
                  </a:lnTo>
                  <a:cubicBezTo>
                    <a:pt x="0" y="95043"/>
                    <a:pt x="13628" y="62143"/>
                    <a:pt x="37885" y="37885"/>
                  </a:cubicBezTo>
                  <a:cubicBezTo>
                    <a:pt x="62143" y="13628"/>
                    <a:pt x="95043" y="0"/>
                    <a:pt x="129348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6079" y="211071"/>
              <a:ext cx="920382" cy="306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vi-VN" sz="2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Tổng kết </a:t>
              </a:r>
              <a:endPara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571520" y="288087"/>
            <a:ext cx="8126340" cy="1032745"/>
          </a:xfrm>
          <a:custGeom>
            <a:avLst/>
            <a:gdLst/>
            <a:ahLst/>
            <a:cxnLst/>
            <a:rect l="l" t="t" r="r" b="b"/>
            <a:pathLst>
              <a:path w="2035600" h="258696">
                <a:moveTo>
                  <a:pt x="95269" y="0"/>
                </a:moveTo>
                <a:lnTo>
                  <a:pt x="1940330" y="0"/>
                </a:lnTo>
                <a:cubicBezTo>
                  <a:pt x="1992946" y="0"/>
                  <a:pt x="2035600" y="42654"/>
                  <a:pt x="2035600" y="95269"/>
                </a:cubicBezTo>
                <a:lnTo>
                  <a:pt x="2035600" y="163427"/>
                </a:lnTo>
                <a:cubicBezTo>
                  <a:pt x="2035600" y="216043"/>
                  <a:pt x="1992946" y="258696"/>
                  <a:pt x="1940330" y="258696"/>
                </a:cubicBezTo>
                <a:lnTo>
                  <a:pt x="95269" y="258696"/>
                </a:lnTo>
                <a:cubicBezTo>
                  <a:pt x="42654" y="258696"/>
                  <a:pt x="0" y="216043"/>
                  <a:pt x="0" y="163427"/>
                </a:cubicBezTo>
                <a:lnTo>
                  <a:pt x="0" y="95269"/>
                </a:lnTo>
                <a:cubicBezTo>
                  <a:pt x="0" y="42654"/>
                  <a:pt x="42654" y="0"/>
                  <a:pt x="95269" y="0"/>
                </a:cubicBezTo>
                <a:close/>
              </a:path>
            </a:pathLst>
          </a:custGeom>
          <a:solidFill>
            <a:srgbClr val="7E8F4A"/>
          </a:solidFill>
        </p:spPr>
      </p:sp>
      <p:sp>
        <p:nvSpPr>
          <p:cNvPr id="21" name="Freeform 21"/>
          <p:cNvSpPr/>
          <p:nvPr/>
        </p:nvSpPr>
        <p:spPr>
          <a:xfrm rot="5400000">
            <a:off x="11539708" y="-1418437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29" name="Freeform 29"/>
          <p:cNvSpPr/>
          <p:nvPr/>
        </p:nvSpPr>
        <p:spPr>
          <a:xfrm flipH="1">
            <a:off x="15121201" y="643328"/>
            <a:ext cx="1765040" cy="1229109"/>
          </a:xfrm>
          <a:custGeom>
            <a:avLst/>
            <a:gdLst/>
            <a:ahLst/>
            <a:cxnLst/>
            <a:rect l="l" t="t" r="r" b="b"/>
            <a:pathLst>
              <a:path w="1765040" h="1229109">
                <a:moveTo>
                  <a:pt x="1765039" y="0"/>
                </a:moveTo>
                <a:lnTo>
                  <a:pt x="0" y="0"/>
                </a:lnTo>
                <a:lnTo>
                  <a:pt x="0" y="1229109"/>
                </a:lnTo>
                <a:lnTo>
                  <a:pt x="1765039" y="1229109"/>
                </a:lnTo>
                <a:lnTo>
                  <a:pt x="17650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F149C9ED-E23D-B1C9-E275-2CAE94714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16" y="2571774"/>
            <a:ext cx="6918199" cy="580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iêu đề 32">
            <a:extLst>
              <a:ext uri="{FF2B5EF4-FFF2-40B4-BE49-F238E27FC236}">
                <a16:creationId xmlns:a16="http://schemas.microsoft.com/office/drawing/2014/main" id="{44E73ECE-EE44-7C62-3EEE-A3F1806C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087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5.Lợi ích</a:t>
            </a:r>
            <a:endParaRPr lang="vi-VN" sz="4800"/>
          </a:p>
        </p:txBody>
      </p:sp>
      <p:sp>
        <p:nvSpPr>
          <p:cNvPr id="34" name="Chỗ dành sẵn cho Nội dung 33">
            <a:extLst>
              <a:ext uri="{FF2B5EF4-FFF2-40B4-BE49-F238E27FC236}">
                <a16:creationId xmlns:a16="http://schemas.microsoft.com/office/drawing/2014/main" id="{D63FBE5A-2F0B-EB2B-FE92-C8B0AD89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437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- Sản phẩm chất lượng cao</a:t>
            </a:r>
            <a:r>
              <a:rPr lang="vi-VN" b="1">
                <a:solidFill>
                  <a:srgbClr val="000000"/>
                </a:solidFill>
                <a:latin typeface="Oswald Bold"/>
                <a:sym typeface="Oswald Bold"/>
              </a:rPr>
              <a:t>: Gà thả vườn được nuôi dưỡng trong môi trường tự nhiên, vận động nhiều nên thịt dai, thơm ngon, giàu dinh dưỡng.</a:t>
            </a:r>
            <a:endParaRPr lang="vi-VN"/>
          </a:p>
        </p:txBody>
      </p:sp>
      <p:sp>
        <p:nvSpPr>
          <p:cNvPr id="9" name="Chỗ dành sẵn cho Nội dung 33">
            <a:extLst>
              <a:ext uri="{FF2B5EF4-FFF2-40B4-BE49-F238E27FC236}">
                <a16:creationId xmlns:a16="http://schemas.microsoft.com/office/drawing/2014/main" id="{D9500A9A-A6B6-E943-F17D-421B05BC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20" y="3211134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
- Ít dịch bệnh: </a:t>
            </a:r>
            <a:r>
              <a:rPr lang="vi-VN" b="1">
                <a:latin typeface="Oswald Bold"/>
                <a:sym typeface="Oswald Bold"/>
              </a:rPr>
              <a:t>Gà thả vườn ít bị dịch bệnh hơn so với gà nuôi công nghiệp do được nuôi trong môi trường thoáng mát, ít tập trung.
</a:t>
            </a:r>
            <a:endParaRPr lang="vi-VN" b="1"/>
          </a:p>
        </p:txBody>
      </p:sp>
      <p:sp>
        <p:nvSpPr>
          <p:cNvPr id="10" name="Chỗ dành sẵn cho Nội dung 33">
            <a:extLst>
              <a:ext uri="{FF2B5EF4-FFF2-40B4-BE49-F238E27FC236}">
                <a16:creationId xmlns:a16="http://schemas.microsoft.com/office/drawing/2014/main" id="{8F5B5770-9815-2B07-BFA7-CD57123D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40" y="5168682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
- Tiết kiệm chi phí: </a:t>
            </a:r>
            <a:r>
              <a:rPr lang="vi-VN" b="1">
                <a:latin typeface="Oswald Bold"/>
                <a:sym typeface="Oswald Bold"/>
              </a:rPr>
              <a:t>Gà thả vườn có thể tự kiếm ăn một phần từ thức ăn tự nhiên, giúp tiết kiệm chi phí thức ăn cho người chăn nuôi.</a:t>
            </a:r>
            <a:endParaRPr lang="vi-VN"/>
          </a:p>
        </p:txBody>
      </p:sp>
      <p:sp>
        <p:nvSpPr>
          <p:cNvPr id="22" name="Chỗ dành sẵn cho Nội dung 33">
            <a:extLst>
              <a:ext uri="{FF2B5EF4-FFF2-40B4-BE49-F238E27FC236}">
                <a16:creationId xmlns:a16="http://schemas.microsoft.com/office/drawing/2014/main" id="{E3FB423A-CB7E-FB32-9399-9B57E0AB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39" y="7058984"/>
            <a:ext cx="89418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>
                <a:solidFill>
                  <a:schemeClr val="accent3">
                    <a:lumMod val="50000"/>
                  </a:schemeClr>
                </a:solidFill>
                <a:latin typeface="Oswald Bold"/>
                <a:sym typeface="Oswald Bold"/>
              </a:rPr>
              <a:t>
- Dễ quản lý và chăm sóc: </a:t>
            </a:r>
            <a:r>
              <a:rPr lang="vi-VN" b="1">
                <a:latin typeface="Oswald Bold"/>
                <a:sym typeface="Oswald Bold"/>
              </a:rPr>
              <a:t>Mô hình chăn nuôi gà thả vườn tương đối đơn giản, dễ quản lý và chăm sóc.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037" y="8435845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908" y="8248960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565468" h="156372">
                <a:moveTo>
                  <a:pt x="78186" y="0"/>
                </a:moveTo>
                <a:lnTo>
                  <a:pt x="487282" y="0"/>
                </a:lnTo>
                <a:cubicBezTo>
                  <a:pt x="508018" y="0"/>
                  <a:pt x="527905" y="8237"/>
                  <a:pt x="542568" y="22900"/>
                </a:cubicBezTo>
                <a:cubicBezTo>
                  <a:pt x="557231" y="37563"/>
                  <a:pt x="565468" y="57450"/>
                  <a:pt x="565468" y="78186"/>
                </a:cubicBezTo>
                <a:lnTo>
                  <a:pt x="565468" y="78186"/>
                </a:lnTo>
                <a:cubicBezTo>
                  <a:pt x="565468" y="98922"/>
                  <a:pt x="557231" y="118809"/>
                  <a:pt x="542568" y="133472"/>
                </a:cubicBezTo>
                <a:cubicBezTo>
                  <a:pt x="527905" y="148134"/>
                  <a:pt x="508018" y="156372"/>
                  <a:pt x="487282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13" name="Group 13"/>
          <p:cNvGrpSpPr/>
          <p:nvPr/>
        </p:nvGrpSpPr>
        <p:grpSpPr>
          <a:xfrm>
            <a:off x="8559079" y="0"/>
            <a:ext cx="11989092" cy="10088357"/>
            <a:chOff x="0" y="0"/>
            <a:chExt cx="3019800" cy="9309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9800" cy="930940"/>
            </a:xfrm>
            <a:custGeom>
              <a:avLst/>
              <a:gdLst/>
              <a:ahLst/>
              <a:cxnLst/>
              <a:rect l="l" t="t" r="r" b="b"/>
              <a:pathLst>
                <a:path w="3019800" h="930940">
                  <a:moveTo>
                    <a:pt x="51376" y="0"/>
                  </a:moveTo>
                  <a:lnTo>
                    <a:pt x="2968424" y="0"/>
                  </a:lnTo>
                  <a:cubicBezTo>
                    <a:pt x="2996798" y="0"/>
                    <a:pt x="3019800" y="23002"/>
                    <a:pt x="3019800" y="51376"/>
                  </a:cubicBezTo>
                  <a:lnTo>
                    <a:pt x="3019800" y="879564"/>
                  </a:lnTo>
                  <a:cubicBezTo>
                    <a:pt x="3019800" y="907938"/>
                    <a:pt x="2996798" y="930940"/>
                    <a:pt x="2968424" y="930940"/>
                  </a:cubicBezTo>
                  <a:lnTo>
                    <a:pt x="51376" y="930940"/>
                  </a:lnTo>
                  <a:cubicBezTo>
                    <a:pt x="23002" y="930940"/>
                    <a:pt x="0" y="907938"/>
                    <a:pt x="0" y="879564"/>
                  </a:cubicBezTo>
                  <a:lnTo>
                    <a:pt x="0" y="51376"/>
                  </a:lnTo>
                  <a:cubicBezTo>
                    <a:pt x="0" y="23002"/>
                    <a:pt x="23002" y="0"/>
                    <a:pt x="51376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9800" cy="969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4328655" y="-1681438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1450140" h="263323">
                <a:moveTo>
                  <a:pt x="131662" y="0"/>
                </a:moveTo>
                <a:lnTo>
                  <a:pt x="1318478" y="0"/>
                </a:lnTo>
                <a:cubicBezTo>
                  <a:pt x="1391193" y="0"/>
                  <a:pt x="1450140" y="58947"/>
                  <a:pt x="1450140" y="131662"/>
                </a:cubicBezTo>
                <a:lnTo>
                  <a:pt x="1450140" y="131662"/>
                </a:lnTo>
                <a:cubicBezTo>
                  <a:pt x="1450140" y="204376"/>
                  <a:pt x="1391193" y="263323"/>
                  <a:pt x="1318478" y="263323"/>
                </a:cubicBezTo>
                <a:lnTo>
                  <a:pt x="131662" y="263323"/>
                </a:lnTo>
                <a:cubicBezTo>
                  <a:pt x="58947" y="263323"/>
                  <a:pt x="0" y="204376"/>
                  <a:pt x="0" y="131662"/>
                </a:cubicBezTo>
                <a:lnTo>
                  <a:pt x="0" y="131662"/>
                </a:lnTo>
                <a:cubicBezTo>
                  <a:pt x="0" y="58947"/>
                  <a:pt x="58947" y="0"/>
                  <a:pt x="131662" y="0"/>
                </a:cubicBezTo>
                <a:close/>
              </a:path>
            </a:pathLst>
          </a:custGeom>
          <a:solidFill>
            <a:srgbClr val="7E8F4A"/>
          </a:solidFill>
        </p:spPr>
      </p:sp>
      <p:grpSp>
        <p:nvGrpSpPr>
          <p:cNvPr id="22" name="Group 22"/>
          <p:cNvGrpSpPr/>
          <p:nvPr/>
        </p:nvGrpSpPr>
        <p:grpSpPr>
          <a:xfrm>
            <a:off x="6394771" y="8174577"/>
            <a:ext cx="1291911" cy="12919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6717428" y="8465614"/>
            <a:ext cx="646599" cy="709839"/>
          </a:xfrm>
          <a:custGeom>
            <a:avLst/>
            <a:gdLst/>
            <a:ahLst/>
            <a:cxnLst/>
            <a:rect l="l" t="t" r="r" b="b"/>
            <a:pathLst>
              <a:path w="646599" h="709839">
                <a:moveTo>
                  <a:pt x="0" y="0"/>
                </a:moveTo>
                <a:lnTo>
                  <a:pt x="646599" y="0"/>
                </a:lnTo>
                <a:lnTo>
                  <a:pt x="646599" y="709839"/>
                </a:lnTo>
                <a:lnTo>
                  <a:pt x="0" y="709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iêu đề 25">
            <a:extLst>
              <a:ext uri="{FF2B5EF4-FFF2-40B4-BE49-F238E27FC236}">
                <a16:creationId xmlns:a16="http://schemas.microsoft.com/office/drawing/2014/main" id="{7EA9DB64-2FAE-91FB-19A3-5F84193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96" y="820512"/>
            <a:ext cx="8401121" cy="436919"/>
          </a:xfrm>
        </p:spPr>
        <p:txBody>
          <a:bodyPr anchor="ctr">
            <a:noAutofit/>
          </a:bodyPr>
          <a:lstStyle/>
          <a:p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6.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Những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điều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cần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lưu ý khi chăn nuôi trong gia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đình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endParaRPr lang="vi-VN" sz="4400"/>
          </a:p>
        </p:txBody>
      </p:sp>
      <p:pic>
        <p:nvPicPr>
          <p:cNvPr id="46" name="Chỗ dành sẵn cho Nội dung 45">
            <a:extLst>
              <a:ext uri="{FF2B5EF4-FFF2-40B4-BE49-F238E27FC236}">
                <a16:creationId xmlns:a16="http://schemas.microsoft.com/office/drawing/2014/main" id="{545D2791-D39A-2538-4A81-79F2C0A3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5" y="1889981"/>
            <a:ext cx="7312685" cy="4117513"/>
          </a:xfrm>
          <a:prstGeom prst="roundRect">
            <a:avLst>
              <a:gd name="adj" fmla="val 152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hỗ dành sẵn cho Văn bản 27">
            <a:extLst>
              <a:ext uri="{FF2B5EF4-FFF2-40B4-BE49-F238E27FC236}">
                <a16:creationId xmlns:a16="http://schemas.microsoft.com/office/drawing/2014/main" id="{3081C38C-08B7-60C6-79FA-E2ED830F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48875" y="1259246"/>
            <a:ext cx="7574973" cy="3425436"/>
          </a:xfrm>
        </p:spPr>
        <p:txBody>
          <a:bodyPr>
            <a:normAutofit/>
          </a:bodyPr>
          <a:lstStyle/>
          <a:p>
            <a:endParaRPr lang="vi-VN" sz="3200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84DDEEFA-175D-C1BE-5D53-DD582A558B77}"/>
              </a:ext>
            </a:extLst>
          </p:cNvPr>
          <p:cNvSpPr/>
          <p:nvPr/>
        </p:nvSpPr>
        <p:spPr>
          <a:xfrm rot="5400000">
            <a:off x="14073114" y="-1229512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</p:spTree>
    <p:extLst>
      <p:ext uri="{BB962C8B-B14F-4D97-AF65-F5344CB8AC3E}">
        <p14:creationId xmlns:p14="http://schemas.microsoft.com/office/powerpoint/2010/main" val="137510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037" y="8435845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908" y="8248960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565468" h="156372">
                <a:moveTo>
                  <a:pt x="78186" y="0"/>
                </a:moveTo>
                <a:lnTo>
                  <a:pt x="487282" y="0"/>
                </a:lnTo>
                <a:cubicBezTo>
                  <a:pt x="508018" y="0"/>
                  <a:pt x="527905" y="8237"/>
                  <a:pt x="542568" y="22900"/>
                </a:cubicBezTo>
                <a:cubicBezTo>
                  <a:pt x="557231" y="37563"/>
                  <a:pt x="565468" y="57450"/>
                  <a:pt x="565468" y="78186"/>
                </a:cubicBezTo>
                <a:lnTo>
                  <a:pt x="565468" y="78186"/>
                </a:lnTo>
                <a:cubicBezTo>
                  <a:pt x="565468" y="98922"/>
                  <a:pt x="557231" y="118809"/>
                  <a:pt x="542568" y="133472"/>
                </a:cubicBezTo>
                <a:cubicBezTo>
                  <a:pt x="527905" y="148134"/>
                  <a:pt x="508018" y="156372"/>
                  <a:pt x="487282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13" name="Group 13"/>
          <p:cNvGrpSpPr/>
          <p:nvPr/>
        </p:nvGrpSpPr>
        <p:grpSpPr>
          <a:xfrm>
            <a:off x="9325897" y="-499672"/>
            <a:ext cx="10615468" cy="10786672"/>
            <a:chOff x="0" y="-38100"/>
            <a:chExt cx="3019800" cy="969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9800" cy="930940"/>
            </a:xfrm>
            <a:custGeom>
              <a:avLst/>
              <a:gdLst/>
              <a:ahLst/>
              <a:cxnLst/>
              <a:rect l="l" t="t" r="r" b="b"/>
              <a:pathLst>
                <a:path w="3019800" h="930940">
                  <a:moveTo>
                    <a:pt x="51376" y="0"/>
                  </a:moveTo>
                  <a:lnTo>
                    <a:pt x="2968424" y="0"/>
                  </a:lnTo>
                  <a:cubicBezTo>
                    <a:pt x="2996798" y="0"/>
                    <a:pt x="3019800" y="23002"/>
                    <a:pt x="3019800" y="51376"/>
                  </a:cubicBezTo>
                  <a:lnTo>
                    <a:pt x="3019800" y="879564"/>
                  </a:lnTo>
                  <a:cubicBezTo>
                    <a:pt x="3019800" y="907938"/>
                    <a:pt x="2996798" y="930940"/>
                    <a:pt x="2968424" y="930940"/>
                  </a:cubicBezTo>
                  <a:lnTo>
                    <a:pt x="51376" y="930940"/>
                  </a:lnTo>
                  <a:cubicBezTo>
                    <a:pt x="23002" y="930940"/>
                    <a:pt x="0" y="907938"/>
                    <a:pt x="0" y="879564"/>
                  </a:cubicBezTo>
                  <a:lnTo>
                    <a:pt x="0" y="51376"/>
                  </a:lnTo>
                  <a:cubicBezTo>
                    <a:pt x="0" y="23002"/>
                    <a:pt x="23002" y="0"/>
                    <a:pt x="51376" y="0"/>
                  </a:cubicBezTo>
                  <a:close/>
                </a:path>
              </a:pathLst>
            </a:custGeom>
            <a:solidFill>
              <a:srgbClr val="E0E0D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9800" cy="969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4328655" y="-1681438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1450140" h="263323">
                <a:moveTo>
                  <a:pt x="131662" y="0"/>
                </a:moveTo>
                <a:lnTo>
                  <a:pt x="1318478" y="0"/>
                </a:lnTo>
                <a:cubicBezTo>
                  <a:pt x="1391193" y="0"/>
                  <a:pt x="1450140" y="58947"/>
                  <a:pt x="1450140" y="131662"/>
                </a:cubicBezTo>
                <a:lnTo>
                  <a:pt x="1450140" y="131662"/>
                </a:lnTo>
                <a:cubicBezTo>
                  <a:pt x="1450140" y="204376"/>
                  <a:pt x="1391193" y="263323"/>
                  <a:pt x="1318478" y="263323"/>
                </a:cubicBezTo>
                <a:lnTo>
                  <a:pt x="131662" y="263323"/>
                </a:lnTo>
                <a:cubicBezTo>
                  <a:pt x="58947" y="263323"/>
                  <a:pt x="0" y="204376"/>
                  <a:pt x="0" y="131662"/>
                </a:cubicBezTo>
                <a:lnTo>
                  <a:pt x="0" y="131662"/>
                </a:lnTo>
                <a:cubicBezTo>
                  <a:pt x="0" y="58947"/>
                  <a:pt x="58947" y="0"/>
                  <a:pt x="131662" y="0"/>
                </a:cubicBezTo>
                <a:close/>
              </a:path>
            </a:pathLst>
          </a:custGeom>
          <a:solidFill>
            <a:srgbClr val="7E8F4A"/>
          </a:solidFill>
        </p:spPr>
      </p:sp>
      <p:grpSp>
        <p:nvGrpSpPr>
          <p:cNvPr id="22" name="Group 22"/>
          <p:cNvGrpSpPr/>
          <p:nvPr/>
        </p:nvGrpSpPr>
        <p:grpSpPr>
          <a:xfrm>
            <a:off x="6394771" y="8174577"/>
            <a:ext cx="1291911" cy="12919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6717428" y="8465614"/>
            <a:ext cx="646599" cy="709839"/>
          </a:xfrm>
          <a:custGeom>
            <a:avLst/>
            <a:gdLst/>
            <a:ahLst/>
            <a:cxnLst/>
            <a:rect l="l" t="t" r="r" b="b"/>
            <a:pathLst>
              <a:path w="646599" h="709839">
                <a:moveTo>
                  <a:pt x="0" y="0"/>
                </a:moveTo>
                <a:lnTo>
                  <a:pt x="646599" y="0"/>
                </a:lnTo>
                <a:lnTo>
                  <a:pt x="646599" y="709839"/>
                </a:lnTo>
                <a:lnTo>
                  <a:pt x="0" y="709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iêu đề 25">
            <a:extLst>
              <a:ext uri="{FF2B5EF4-FFF2-40B4-BE49-F238E27FC236}">
                <a16:creationId xmlns:a16="http://schemas.microsoft.com/office/drawing/2014/main" id="{7EA9DB64-2FAE-91FB-19A3-5F84193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801"/>
            <a:ext cx="8868697" cy="1172006"/>
          </a:xfrm>
        </p:spPr>
        <p:txBody>
          <a:bodyPr anchor="ctr">
            <a:noAutofit/>
          </a:bodyPr>
          <a:lstStyle/>
          <a:p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6.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Những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điều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cần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lưu ý khi chăn nuôi trong gia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đình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endParaRPr lang="vi-VN" sz="4400"/>
          </a:p>
        </p:txBody>
      </p:sp>
      <p:pic>
        <p:nvPicPr>
          <p:cNvPr id="46" name="Chỗ dành sẵn cho Nội dung 45">
            <a:extLst>
              <a:ext uri="{FF2B5EF4-FFF2-40B4-BE49-F238E27FC236}">
                <a16:creationId xmlns:a16="http://schemas.microsoft.com/office/drawing/2014/main" id="{545D2791-D39A-2538-4A81-79F2C0A3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" y="2621302"/>
            <a:ext cx="7312685" cy="4117513"/>
          </a:xfrm>
          <a:prstGeom prst="roundRect">
            <a:avLst>
              <a:gd name="adj" fmla="val 152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hỗ dành sẵn cho Văn bản 27">
            <a:extLst>
              <a:ext uri="{FF2B5EF4-FFF2-40B4-BE49-F238E27FC236}">
                <a16:creationId xmlns:a16="http://schemas.microsoft.com/office/drawing/2014/main" id="{3081C38C-08B7-60C6-79FA-E2ED830F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7" y="1889981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* </a:t>
            </a:r>
            <a:r>
              <a:rPr lang="vi-VN" sz="3200" b="1" err="1">
                <a:latin typeface="Oswald Bold"/>
                <a:sym typeface="Oswald Bold"/>
              </a:rPr>
              <a:t>Chọn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giống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phù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hợp</a:t>
            </a:r>
            <a:endParaRPr lang="vi-VN" sz="3200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84DDEEFA-175D-C1BE-5D53-DD582A558B77}"/>
              </a:ext>
            </a:extLst>
          </p:cNvPr>
          <p:cNvSpPr/>
          <p:nvPr/>
        </p:nvSpPr>
        <p:spPr>
          <a:xfrm rot="5400000">
            <a:off x="14073114" y="-1229512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51" name="Chỗ dành sẵn cho Văn bản 27">
            <a:extLst>
              <a:ext uri="{FF2B5EF4-FFF2-40B4-BE49-F238E27FC236}">
                <a16:creationId xmlns:a16="http://schemas.microsoft.com/office/drawing/2014/main" id="{15A9D850-DFF6-4BEA-EE50-6DDA5B5F8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6" y="3174509"/>
            <a:ext cx="7574973" cy="3438310"/>
          </a:xfrm>
        </p:spPr>
        <p:txBody>
          <a:bodyPr>
            <a:normAutofit/>
          </a:bodyPr>
          <a:lstStyle/>
          <a:p>
            <a:endParaRPr lang="vi-VN" sz="3200"/>
          </a:p>
        </p:txBody>
      </p:sp>
      <p:sp>
        <p:nvSpPr>
          <p:cNvPr id="53" name="Chỗ dành sẵn cho Văn bản 27">
            <a:extLst>
              <a:ext uri="{FF2B5EF4-FFF2-40B4-BE49-F238E27FC236}">
                <a16:creationId xmlns:a16="http://schemas.microsoft.com/office/drawing/2014/main" id="{AB83E700-0578-67AE-0DBB-51C24C929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1659" y="11817924"/>
            <a:ext cx="7574973" cy="3438310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Cung </a:t>
            </a:r>
            <a:r>
              <a:rPr lang="vi-VN" sz="3200" b="1" err="1">
                <a:latin typeface="Oswald Bold"/>
                <a:sym typeface="Oswald Bold"/>
              </a:rPr>
              <a:t>cấp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đủ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nước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và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thực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phẩm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bổ</a:t>
            </a:r>
            <a:r>
              <a:rPr lang="vi-VN" sz="3200" b="1">
                <a:latin typeface="Oswald Bold"/>
                <a:sym typeface="Oswald Bold"/>
              </a:rPr>
              <a:t> sung </a:t>
            </a:r>
            <a:endParaRPr lang="vi-VN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037" y="8435845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908" y="8248960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565468" h="156372">
                <a:moveTo>
                  <a:pt x="78186" y="0"/>
                </a:moveTo>
                <a:lnTo>
                  <a:pt x="487282" y="0"/>
                </a:lnTo>
                <a:cubicBezTo>
                  <a:pt x="508018" y="0"/>
                  <a:pt x="527905" y="8237"/>
                  <a:pt x="542568" y="22900"/>
                </a:cubicBezTo>
                <a:cubicBezTo>
                  <a:pt x="557231" y="37563"/>
                  <a:pt x="565468" y="57450"/>
                  <a:pt x="565468" y="78186"/>
                </a:cubicBezTo>
                <a:lnTo>
                  <a:pt x="565468" y="78186"/>
                </a:lnTo>
                <a:cubicBezTo>
                  <a:pt x="565468" y="98922"/>
                  <a:pt x="557231" y="118809"/>
                  <a:pt x="542568" y="133472"/>
                </a:cubicBezTo>
                <a:cubicBezTo>
                  <a:pt x="527905" y="148134"/>
                  <a:pt x="508018" y="156372"/>
                  <a:pt x="487282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13" name="Group 13"/>
          <p:cNvGrpSpPr/>
          <p:nvPr/>
        </p:nvGrpSpPr>
        <p:grpSpPr>
          <a:xfrm>
            <a:off x="9325897" y="4930"/>
            <a:ext cx="10615468" cy="10362570"/>
            <a:chOff x="0" y="0"/>
            <a:chExt cx="3019800" cy="9309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9800" cy="930940"/>
            </a:xfrm>
            <a:custGeom>
              <a:avLst/>
              <a:gdLst/>
              <a:ahLst/>
              <a:cxnLst/>
              <a:rect l="l" t="t" r="r" b="b"/>
              <a:pathLst>
                <a:path w="3019800" h="930940">
                  <a:moveTo>
                    <a:pt x="51376" y="0"/>
                  </a:moveTo>
                  <a:lnTo>
                    <a:pt x="2968424" y="0"/>
                  </a:lnTo>
                  <a:cubicBezTo>
                    <a:pt x="2996798" y="0"/>
                    <a:pt x="3019800" y="23002"/>
                    <a:pt x="3019800" y="51376"/>
                  </a:cubicBezTo>
                  <a:lnTo>
                    <a:pt x="3019800" y="879564"/>
                  </a:lnTo>
                  <a:cubicBezTo>
                    <a:pt x="3019800" y="907938"/>
                    <a:pt x="2996798" y="930940"/>
                    <a:pt x="2968424" y="930940"/>
                  </a:cubicBezTo>
                  <a:lnTo>
                    <a:pt x="51376" y="930940"/>
                  </a:lnTo>
                  <a:cubicBezTo>
                    <a:pt x="23002" y="930940"/>
                    <a:pt x="0" y="907938"/>
                    <a:pt x="0" y="879564"/>
                  </a:cubicBezTo>
                  <a:lnTo>
                    <a:pt x="0" y="51376"/>
                  </a:lnTo>
                  <a:cubicBezTo>
                    <a:pt x="0" y="23002"/>
                    <a:pt x="23002" y="0"/>
                    <a:pt x="51376" y="0"/>
                  </a:cubicBezTo>
                  <a:close/>
                </a:path>
              </a:pathLst>
            </a:custGeom>
            <a:solidFill>
              <a:srgbClr val="E0E0D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9800" cy="969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4328655" y="-1681438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1450140" h="263323">
                <a:moveTo>
                  <a:pt x="131662" y="0"/>
                </a:moveTo>
                <a:lnTo>
                  <a:pt x="1318478" y="0"/>
                </a:lnTo>
                <a:cubicBezTo>
                  <a:pt x="1391193" y="0"/>
                  <a:pt x="1450140" y="58947"/>
                  <a:pt x="1450140" y="131662"/>
                </a:cubicBezTo>
                <a:lnTo>
                  <a:pt x="1450140" y="131662"/>
                </a:lnTo>
                <a:cubicBezTo>
                  <a:pt x="1450140" y="204376"/>
                  <a:pt x="1391193" y="263323"/>
                  <a:pt x="1318478" y="263323"/>
                </a:cubicBezTo>
                <a:lnTo>
                  <a:pt x="131662" y="263323"/>
                </a:lnTo>
                <a:cubicBezTo>
                  <a:pt x="58947" y="263323"/>
                  <a:pt x="0" y="204376"/>
                  <a:pt x="0" y="131662"/>
                </a:cubicBezTo>
                <a:lnTo>
                  <a:pt x="0" y="131662"/>
                </a:lnTo>
                <a:cubicBezTo>
                  <a:pt x="0" y="58947"/>
                  <a:pt x="58947" y="0"/>
                  <a:pt x="131662" y="0"/>
                </a:cubicBezTo>
                <a:close/>
              </a:path>
            </a:pathLst>
          </a:custGeom>
          <a:solidFill>
            <a:srgbClr val="7E8F4A"/>
          </a:solidFill>
        </p:spPr>
      </p:sp>
      <p:grpSp>
        <p:nvGrpSpPr>
          <p:cNvPr id="22" name="Group 22"/>
          <p:cNvGrpSpPr/>
          <p:nvPr/>
        </p:nvGrpSpPr>
        <p:grpSpPr>
          <a:xfrm>
            <a:off x="6394771" y="8174577"/>
            <a:ext cx="1291911" cy="12919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6717428" y="8465614"/>
            <a:ext cx="646599" cy="709839"/>
          </a:xfrm>
          <a:custGeom>
            <a:avLst/>
            <a:gdLst/>
            <a:ahLst/>
            <a:cxnLst/>
            <a:rect l="l" t="t" r="r" b="b"/>
            <a:pathLst>
              <a:path w="646599" h="709839">
                <a:moveTo>
                  <a:pt x="0" y="0"/>
                </a:moveTo>
                <a:lnTo>
                  <a:pt x="646599" y="0"/>
                </a:lnTo>
                <a:lnTo>
                  <a:pt x="646599" y="709839"/>
                </a:lnTo>
                <a:lnTo>
                  <a:pt x="0" y="709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iêu đề 25">
            <a:extLst>
              <a:ext uri="{FF2B5EF4-FFF2-40B4-BE49-F238E27FC236}">
                <a16:creationId xmlns:a16="http://schemas.microsoft.com/office/drawing/2014/main" id="{7EA9DB64-2FAE-91FB-19A3-5F84193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801"/>
            <a:ext cx="8868697" cy="1172006"/>
          </a:xfrm>
        </p:spPr>
        <p:txBody>
          <a:bodyPr anchor="ctr">
            <a:noAutofit/>
          </a:bodyPr>
          <a:lstStyle/>
          <a:p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6.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Những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điều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cần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lưu ý khi chăn nuôi trong gia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đình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endParaRPr lang="vi-VN" sz="4400"/>
          </a:p>
        </p:txBody>
      </p:sp>
      <p:pic>
        <p:nvPicPr>
          <p:cNvPr id="46" name="Chỗ dành sẵn cho Nội dung 45">
            <a:extLst>
              <a:ext uri="{FF2B5EF4-FFF2-40B4-BE49-F238E27FC236}">
                <a16:creationId xmlns:a16="http://schemas.microsoft.com/office/drawing/2014/main" id="{545D2791-D39A-2538-4A81-79F2C0A3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9" y="2798427"/>
            <a:ext cx="7312685" cy="4117513"/>
          </a:xfrm>
          <a:prstGeom prst="roundRect">
            <a:avLst>
              <a:gd name="adj" fmla="val 152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hỗ dành sẵn cho Văn bản 27">
            <a:extLst>
              <a:ext uri="{FF2B5EF4-FFF2-40B4-BE49-F238E27FC236}">
                <a16:creationId xmlns:a16="http://schemas.microsoft.com/office/drawing/2014/main" id="{3081C38C-08B7-60C6-79FA-E2ED830F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7" y="1889981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* </a:t>
            </a:r>
            <a:r>
              <a:rPr lang="vi-VN" sz="3200" b="1" err="1">
                <a:latin typeface="Oswald Bold"/>
                <a:sym typeface="Oswald Bold"/>
              </a:rPr>
              <a:t>Chọn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giống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phù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hợp</a:t>
            </a:r>
            <a:endParaRPr lang="vi-VN" sz="3200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84DDEEFA-175D-C1BE-5D53-DD582A558B77}"/>
              </a:ext>
            </a:extLst>
          </p:cNvPr>
          <p:cNvSpPr/>
          <p:nvPr/>
        </p:nvSpPr>
        <p:spPr>
          <a:xfrm rot="5400000">
            <a:off x="14073114" y="-1229512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51" name="Chỗ dành sẵn cho Văn bản 27">
            <a:extLst>
              <a:ext uri="{FF2B5EF4-FFF2-40B4-BE49-F238E27FC236}">
                <a16:creationId xmlns:a16="http://schemas.microsoft.com/office/drawing/2014/main" id="{15A9D850-DFF6-4BEA-EE50-6DDA5B5F8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5897" y="-3272773"/>
            <a:ext cx="7574973" cy="3438310"/>
          </a:xfrm>
        </p:spPr>
        <p:txBody>
          <a:bodyPr>
            <a:normAutofit/>
          </a:bodyPr>
          <a:lstStyle/>
          <a:p>
            <a:endParaRPr lang="vi-VN" sz="3200"/>
          </a:p>
        </p:txBody>
      </p:sp>
      <p:sp>
        <p:nvSpPr>
          <p:cNvPr id="53" name="Chỗ dành sẵn cho Văn bản 27">
            <a:extLst>
              <a:ext uri="{FF2B5EF4-FFF2-40B4-BE49-F238E27FC236}">
                <a16:creationId xmlns:a16="http://schemas.microsoft.com/office/drawing/2014/main" id="{AB83E700-0578-67AE-0DBB-51C24C929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1659" y="11817924"/>
            <a:ext cx="7574973" cy="3438310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Cung </a:t>
            </a:r>
            <a:r>
              <a:rPr lang="vi-VN" sz="3200" b="1" err="1">
                <a:latin typeface="Oswald Bold"/>
                <a:sym typeface="Oswald Bold"/>
              </a:rPr>
              <a:t>cấp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đủ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nước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và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thực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phẩm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bổ</a:t>
            </a:r>
            <a:r>
              <a:rPr lang="vi-VN" sz="3200" b="1">
                <a:latin typeface="Oswald Bold"/>
                <a:sym typeface="Oswald Bold"/>
              </a:rPr>
              <a:t> sung </a:t>
            </a:r>
            <a:endParaRPr lang="vi-VN" sz="3200"/>
          </a:p>
        </p:txBody>
      </p:sp>
      <p:sp>
        <p:nvSpPr>
          <p:cNvPr id="5" name="Chỗ dành sẵn cho Văn bản 27">
            <a:extLst>
              <a:ext uri="{FF2B5EF4-FFF2-40B4-BE49-F238E27FC236}">
                <a16:creationId xmlns:a16="http://schemas.microsoft.com/office/drawing/2014/main" id="{BD26B719-5287-2561-D4C6-9D1CC0C1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5" y="3154714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* </a:t>
            </a:r>
            <a:r>
              <a:rPr lang="vi-VN" sz="3200" b="1" err="1">
                <a:latin typeface="Oswald Bold"/>
                <a:sym typeface="Oswald Bold"/>
              </a:rPr>
              <a:t>Chuẩn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bị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chuồng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trại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cần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đảm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bảo</a:t>
            </a:r>
            <a:r>
              <a:rPr lang="vi-VN" sz="3200" b="1">
                <a:latin typeface="Oswald Bold"/>
                <a:sym typeface="Oswald Bold"/>
              </a:rPr>
              <a:t> thông </a:t>
            </a:r>
            <a:r>
              <a:rPr lang="vi-VN" sz="3200" b="1" err="1">
                <a:latin typeface="Oswald Bold"/>
                <a:sym typeface="Oswald Bold"/>
              </a:rPr>
              <a:t>thoáng</a:t>
            </a:r>
            <a:r>
              <a:rPr lang="vi-VN" sz="3200" b="1">
                <a:latin typeface="Oswald Bold"/>
                <a:sym typeface="Oswald Bold"/>
              </a:rPr>
              <a:t>, khô </a:t>
            </a:r>
            <a:r>
              <a:rPr lang="vi-VN" sz="3200" b="1" err="1">
                <a:latin typeface="Oswald Bold"/>
                <a:sym typeface="Oswald Bold"/>
              </a:rPr>
              <a:t>ráo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và</a:t>
            </a:r>
            <a:r>
              <a:rPr lang="vi-VN" sz="3200" b="1">
                <a:latin typeface="Oswald Bold"/>
                <a:sym typeface="Oswald Bold"/>
              </a:rPr>
              <a:t> an </a:t>
            </a:r>
            <a:r>
              <a:rPr lang="vi-VN" sz="3200" b="1" err="1">
                <a:latin typeface="Oswald Bold"/>
                <a:sym typeface="Oswald Bold"/>
              </a:rPr>
              <a:t>toàn</a:t>
            </a:r>
            <a:r>
              <a:rPr lang="vi-VN" sz="3200" b="1">
                <a:latin typeface="Oswald Bold"/>
                <a:sym typeface="Oswald Bold"/>
              </a:rPr>
              <a:t>,...</a:t>
            </a:r>
            <a:endParaRPr lang="vi-VN" sz="3200"/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A284B556-23A4-7F7F-C37F-E55AAD27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42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037" y="8435845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908" y="8248960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565468" h="156372">
                <a:moveTo>
                  <a:pt x="78186" y="0"/>
                </a:moveTo>
                <a:lnTo>
                  <a:pt x="487282" y="0"/>
                </a:lnTo>
                <a:cubicBezTo>
                  <a:pt x="508018" y="0"/>
                  <a:pt x="527905" y="8237"/>
                  <a:pt x="542568" y="22900"/>
                </a:cubicBezTo>
                <a:cubicBezTo>
                  <a:pt x="557231" y="37563"/>
                  <a:pt x="565468" y="57450"/>
                  <a:pt x="565468" y="78186"/>
                </a:cubicBezTo>
                <a:lnTo>
                  <a:pt x="565468" y="78186"/>
                </a:lnTo>
                <a:cubicBezTo>
                  <a:pt x="565468" y="98922"/>
                  <a:pt x="557231" y="118809"/>
                  <a:pt x="542568" y="133472"/>
                </a:cubicBezTo>
                <a:cubicBezTo>
                  <a:pt x="527905" y="148134"/>
                  <a:pt x="508018" y="156372"/>
                  <a:pt x="487282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13" name="Group 13"/>
          <p:cNvGrpSpPr/>
          <p:nvPr/>
        </p:nvGrpSpPr>
        <p:grpSpPr>
          <a:xfrm>
            <a:off x="9192777" y="818420"/>
            <a:ext cx="10615468" cy="10362570"/>
            <a:chOff x="0" y="0"/>
            <a:chExt cx="3019800" cy="9309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9800" cy="930940"/>
            </a:xfrm>
            <a:custGeom>
              <a:avLst/>
              <a:gdLst/>
              <a:ahLst/>
              <a:cxnLst/>
              <a:rect l="l" t="t" r="r" b="b"/>
              <a:pathLst>
                <a:path w="3019800" h="930940">
                  <a:moveTo>
                    <a:pt x="51376" y="0"/>
                  </a:moveTo>
                  <a:lnTo>
                    <a:pt x="2968424" y="0"/>
                  </a:lnTo>
                  <a:cubicBezTo>
                    <a:pt x="2996798" y="0"/>
                    <a:pt x="3019800" y="23002"/>
                    <a:pt x="3019800" y="51376"/>
                  </a:cubicBezTo>
                  <a:lnTo>
                    <a:pt x="3019800" y="879564"/>
                  </a:lnTo>
                  <a:cubicBezTo>
                    <a:pt x="3019800" y="907938"/>
                    <a:pt x="2996798" y="930940"/>
                    <a:pt x="2968424" y="930940"/>
                  </a:cubicBezTo>
                  <a:lnTo>
                    <a:pt x="51376" y="930940"/>
                  </a:lnTo>
                  <a:cubicBezTo>
                    <a:pt x="23002" y="930940"/>
                    <a:pt x="0" y="907938"/>
                    <a:pt x="0" y="879564"/>
                  </a:cubicBezTo>
                  <a:lnTo>
                    <a:pt x="0" y="51376"/>
                  </a:lnTo>
                  <a:cubicBezTo>
                    <a:pt x="0" y="23002"/>
                    <a:pt x="23002" y="0"/>
                    <a:pt x="51376" y="0"/>
                  </a:cubicBezTo>
                  <a:close/>
                </a:path>
              </a:pathLst>
            </a:custGeom>
            <a:solidFill>
              <a:srgbClr val="E0E0D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9800" cy="969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4328655" y="-1681438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1450140" h="263323">
                <a:moveTo>
                  <a:pt x="131662" y="0"/>
                </a:moveTo>
                <a:lnTo>
                  <a:pt x="1318478" y="0"/>
                </a:lnTo>
                <a:cubicBezTo>
                  <a:pt x="1391193" y="0"/>
                  <a:pt x="1450140" y="58947"/>
                  <a:pt x="1450140" y="131662"/>
                </a:cubicBezTo>
                <a:lnTo>
                  <a:pt x="1450140" y="131662"/>
                </a:lnTo>
                <a:cubicBezTo>
                  <a:pt x="1450140" y="204376"/>
                  <a:pt x="1391193" y="263323"/>
                  <a:pt x="1318478" y="263323"/>
                </a:cubicBezTo>
                <a:lnTo>
                  <a:pt x="131662" y="263323"/>
                </a:lnTo>
                <a:cubicBezTo>
                  <a:pt x="58947" y="263323"/>
                  <a:pt x="0" y="204376"/>
                  <a:pt x="0" y="131662"/>
                </a:cubicBezTo>
                <a:lnTo>
                  <a:pt x="0" y="131662"/>
                </a:lnTo>
                <a:cubicBezTo>
                  <a:pt x="0" y="58947"/>
                  <a:pt x="58947" y="0"/>
                  <a:pt x="131662" y="0"/>
                </a:cubicBezTo>
                <a:close/>
              </a:path>
            </a:pathLst>
          </a:custGeom>
          <a:solidFill>
            <a:srgbClr val="7E8F4A"/>
          </a:solidFill>
        </p:spPr>
      </p:sp>
      <p:grpSp>
        <p:nvGrpSpPr>
          <p:cNvPr id="22" name="Group 22"/>
          <p:cNvGrpSpPr/>
          <p:nvPr/>
        </p:nvGrpSpPr>
        <p:grpSpPr>
          <a:xfrm>
            <a:off x="6394771" y="8174577"/>
            <a:ext cx="1291911" cy="12919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6717428" y="8465614"/>
            <a:ext cx="646599" cy="709839"/>
          </a:xfrm>
          <a:custGeom>
            <a:avLst/>
            <a:gdLst/>
            <a:ahLst/>
            <a:cxnLst/>
            <a:rect l="l" t="t" r="r" b="b"/>
            <a:pathLst>
              <a:path w="646599" h="709839">
                <a:moveTo>
                  <a:pt x="0" y="0"/>
                </a:moveTo>
                <a:lnTo>
                  <a:pt x="646599" y="0"/>
                </a:lnTo>
                <a:lnTo>
                  <a:pt x="646599" y="709839"/>
                </a:lnTo>
                <a:lnTo>
                  <a:pt x="0" y="709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iêu đề 25">
            <a:extLst>
              <a:ext uri="{FF2B5EF4-FFF2-40B4-BE49-F238E27FC236}">
                <a16:creationId xmlns:a16="http://schemas.microsoft.com/office/drawing/2014/main" id="{7EA9DB64-2FAE-91FB-19A3-5F84193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801"/>
            <a:ext cx="8868697" cy="1172006"/>
          </a:xfrm>
        </p:spPr>
        <p:txBody>
          <a:bodyPr anchor="ctr">
            <a:noAutofit/>
          </a:bodyPr>
          <a:lstStyle/>
          <a:p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6.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Những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điều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cần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lưu ý khi chăn nuôi trong gia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đình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endParaRPr lang="vi-VN" sz="4400"/>
          </a:p>
        </p:txBody>
      </p:sp>
      <p:pic>
        <p:nvPicPr>
          <p:cNvPr id="46" name="Chỗ dành sẵn cho Nội dung 45">
            <a:extLst>
              <a:ext uri="{FF2B5EF4-FFF2-40B4-BE49-F238E27FC236}">
                <a16:creationId xmlns:a16="http://schemas.microsoft.com/office/drawing/2014/main" id="{545D2791-D39A-2538-4A81-79F2C0A3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" y="2645584"/>
            <a:ext cx="7312685" cy="4117513"/>
          </a:xfrm>
          <a:prstGeom prst="roundRect">
            <a:avLst>
              <a:gd name="adj" fmla="val 152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hỗ dành sẵn cho Văn bản 27">
            <a:extLst>
              <a:ext uri="{FF2B5EF4-FFF2-40B4-BE49-F238E27FC236}">
                <a16:creationId xmlns:a16="http://schemas.microsoft.com/office/drawing/2014/main" id="{3081C38C-08B7-60C6-79FA-E2ED830F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7" y="1889981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* </a:t>
            </a:r>
            <a:r>
              <a:rPr lang="vi-VN" sz="3200" b="1" err="1">
                <a:latin typeface="Oswald Bold"/>
                <a:sym typeface="Oswald Bold"/>
              </a:rPr>
              <a:t>Chọn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giống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phù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hợp</a:t>
            </a:r>
            <a:endParaRPr lang="vi-VN" sz="3200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84DDEEFA-175D-C1BE-5D53-DD582A558B77}"/>
              </a:ext>
            </a:extLst>
          </p:cNvPr>
          <p:cNvSpPr/>
          <p:nvPr/>
        </p:nvSpPr>
        <p:spPr>
          <a:xfrm rot="5400000">
            <a:off x="14073114" y="-1229512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51" name="Chỗ dành sẵn cho Văn bản 27">
            <a:extLst>
              <a:ext uri="{FF2B5EF4-FFF2-40B4-BE49-F238E27FC236}">
                <a16:creationId xmlns:a16="http://schemas.microsoft.com/office/drawing/2014/main" id="{15A9D850-DFF6-4BEA-EE50-6DDA5B5F8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4460" y="-1898738"/>
            <a:ext cx="7574973" cy="3438310"/>
          </a:xfrm>
        </p:spPr>
        <p:txBody>
          <a:bodyPr>
            <a:normAutofit/>
          </a:bodyPr>
          <a:lstStyle/>
          <a:p>
            <a:endParaRPr lang="vi-VN" sz="3200"/>
          </a:p>
        </p:txBody>
      </p:sp>
      <p:sp>
        <p:nvSpPr>
          <p:cNvPr id="53" name="Chỗ dành sẵn cho Văn bản 27">
            <a:extLst>
              <a:ext uri="{FF2B5EF4-FFF2-40B4-BE49-F238E27FC236}">
                <a16:creationId xmlns:a16="http://schemas.microsoft.com/office/drawing/2014/main" id="{AB83E700-0578-67AE-0DBB-51C24C929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1659" y="11817924"/>
            <a:ext cx="7574973" cy="3438310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Cung </a:t>
            </a:r>
            <a:r>
              <a:rPr lang="vi-VN" sz="3200" b="1" err="1">
                <a:latin typeface="Oswald Bold"/>
                <a:sym typeface="Oswald Bold"/>
              </a:rPr>
              <a:t>cấp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đủ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nước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và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thực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phẩm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bổ</a:t>
            </a:r>
            <a:r>
              <a:rPr lang="vi-VN" sz="3200" b="1">
                <a:latin typeface="Oswald Bold"/>
                <a:sym typeface="Oswald Bold"/>
              </a:rPr>
              <a:t> sung </a:t>
            </a:r>
            <a:endParaRPr lang="vi-VN" sz="3200"/>
          </a:p>
        </p:txBody>
      </p:sp>
      <p:sp>
        <p:nvSpPr>
          <p:cNvPr id="5" name="Chỗ dành sẵn cho Văn bản 27">
            <a:extLst>
              <a:ext uri="{FF2B5EF4-FFF2-40B4-BE49-F238E27FC236}">
                <a16:creationId xmlns:a16="http://schemas.microsoft.com/office/drawing/2014/main" id="{BD26B719-5287-2561-D4C6-9D1CC0C1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5" y="3154714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Oswald Bold"/>
                <a:sym typeface="Oswald Bold"/>
              </a:rPr>
              <a:t>* </a:t>
            </a:r>
            <a:r>
              <a:rPr lang="vi-VN" sz="3200" b="1" dirty="0" err="1">
                <a:latin typeface="Oswald Bold"/>
                <a:sym typeface="Oswald Bold"/>
              </a:rPr>
              <a:t>Chuẩn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bị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chuồng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trại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cần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đảm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bảo</a:t>
            </a:r>
            <a:r>
              <a:rPr lang="vi-VN" sz="3200" b="1" dirty="0">
                <a:latin typeface="Oswald Bold"/>
                <a:sym typeface="Oswald Bold"/>
              </a:rPr>
              <a:t> thông </a:t>
            </a:r>
            <a:r>
              <a:rPr lang="vi-VN" sz="3200" b="1" dirty="0" err="1">
                <a:latin typeface="Oswald Bold"/>
                <a:sym typeface="Oswald Bold"/>
              </a:rPr>
              <a:t>thoáng</a:t>
            </a:r>
            <a:r>
              <a:rPr lang="vi-VN" sz="3200" b="1" dirty="0">
                <a:latin typeface="Oswald Bold"/>
                <a:sym typeface="Oswald Bold"/>
              </a:rPr>
              <a:t>, khô </a:t>
            </a:r>
            <a:r>
              <a:rPr lang="vi-VN" sz="3200" b="1" dirty="0" err="1">
                <a:latin typeface="Oswald Bold"/>
                <a:sym typeface="Oswald Bold"/>
              </a:rPr>
              <a:t>ráo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và</a:t>
            </a:r>
            <a:r>
              <a:rPr lang="vi-VN" sz="3200" b="1" dirty="0">
                <a:latin typeface="Oswald Bold"/>
                <a:sym typeface="Oswald Bold"/>
              </a:rPr>
              <a:t> an </a:t>
            </a:r>
            <a:r>
              <a:rPr lang="vi-VN" sz="3200" b="1" dirty="0" err="1">
                <a:latin typeface="Oswald Bold"/>
                <a:sym typeface="Oswald Bold"/>
              </a:rPr>
              <a:t>toàn</a:t>
            </a:r>
            <a:r>
              <a:rPr lang="vi-VN" sz="3200" b="1" dirty="0">
                <a:latin typeface="Oswald Bold"/>
                <a:sym typeface="Oswald Bold"/>
              </a:rPr>
              <a:t>,...</a:t>
            </a:r>
            <a:endParaRPr lang="vi-VN" sz="3200" dirty="0"/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A284B556-23A4-7F7F-C37F-E55AAD27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Văn bản 27">
            <a:extLst>
              <a:ext uri="{FF2B5EF4-FFF2-40B4-BE49-F238E27FC236}">
                <a16:creationId xmlns:a16="http://schemas.microsoft.com/office/drawing/2014/main" id="{EF932CA1-8E8D-2131-2B37-7622BC13B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3" y="4882320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Oswald Bold"/>
                <a:sym typeface="Oswald Bold"/>
              </a:rPr>
              <a:t>* Cung </a:t>
            </a:r>
            <a:r>
              <a:rPr lang="vi-VN" sz="3200" b="1" dirty="0" err="1">
                <a:latin typeface="Oswald Bold"/>
                <a:sym typeface="Oswald Bold"/>
              </a:rPr>
              <a:t>cấp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đủ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nước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uống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và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thức</a:t>
            </a:r>
            <a:r>
              <a:rPr lang="vi-VN" sz="3200" b="1" dirty="0">
                <a:latin typeface="Oswald Bold"/>
                <a:sym typeface="Oswald Bold"/>
              </a:rPr>
              <a:t> ăn </a:t>
            </a:r>
            <a:r>
              <a:rPr lang="vi-VN" sz="3200" b="1" dirty="0" err="1">
                <a:latin typeface="Oswald Bold"/>
                <a:sym typeface="Oswald Bold"/>
              </a:rPr>
              <a:t>bổ</a:t>
            </a:r>
            <a:r>
              <a:rPr lang="vi-VN" sz="3200" b="1" dirty="0">
                <a:latin typeface="Oswald Bold"/>
                <a:sym typeface="Oswald Bold"/>
              </a:rPr>
              <a:t> sung </a:t>
            </a:r>
            <a:endParaRPr lang="vi-VN" sz="3200" dirty="0"/>
          </a:p>
        </p:txBody>
      </p:sp>
      <p:sp>
        <p:nvSpPr>
          <p:cNvPr id="9" name="Chỗ dành sẵn cho Văn bản 27">
            <a:extLst>
              <a:ext uri="{FF2B5EF4-FFF2-40B4-BE49-F238E27FC236}">
                <a16:creationId xmlns:a16="http://schemas.microsoft.com/office/drawing/2014/main" id="{596C91DF-7F8B-7D91-BE42-ABAA44BB6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340" y="6261129"/>
            <a:ext cx="7574973" cy="3685622"/>
          </a:xfrm>
        </p:spPr>
        <p:txBody>
          <a:bodyPr>
            <a:normAutofit/>
          </a:bodyPr>
          <a:lstStyle/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3824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037" y="8435845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908" y="8248960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565468" h="156372">
                <a:moveTo>
                  <a:pt x="78186" y="0"/>
                </a:moveTo>
                <a:lnTo>
                  <a:pt x="487282" y="0"/>
                </a:lnTo>
                <a:cubicBezTo>
                  <a:pt x="508018" y="0"/>
                  <a:pt x="527905" y="8237"/>
                  <a:pt x="542568" y="22900"/>
                </a:cubicBezTo>
                <a:cubicBezTo>
                  <a:pt x="557231" y="37563"/>
                  <a:pt x="565468" y="57450"/>
                  <a:pt x="565468" y="78186"/>
                </a:cubicBezTo>
                <a:lnTo>
                  <a:pt x="565468" y="78186"/>
                </a:lnTo>
                <a:cubicBezTo>
                  <a:pt x="565468" y="98922"/>
                  <a:pt x="557231" y="118809"/>
                  <a:pt x="542568" y="133472"/>
                </a:cubicBezTo>
                <a:cubicBezTo>
                  <a:pt x="527905" y="148134"/>
                  <a:pt x="508018" y="156372"/>
                  <a:pt x="487282" y="156372"/>
                </a:cubicBezTo>
                <a:lnTo>
                  <a:pt x="78186" y="156372"/>
                </a:lnTo>
                <a:cubicBezTo>
                  <a:pt x="57450" y="156372"/>
                  <a:pt x="37563" y="148134"/>
                  <a:pt x="22900" y="133472"/>
                </a:cubicBezTo>
                <a:cubicBezTo>
                  <a:pt x="8237" y="118809"/>
                  <a:pt x="0" y="98922"/>
                  <a:pt x="0" y="78186"/>
                </a:cubicBezTo>
                <a:lnTo>
                  <a:pt x="0" y="78186"/>
                </a:lnTo>
                <a:cubicBezTo>
                  <a:pt x="0" y="57450"/>
                  <a:pt x="8237" y="37563"/>
                  <a:pt x="22900" y="22900"/>
                </a:cubicBezTo>
                <a:cubicBezTo>
                  <a:pt x="37563" y="8237"/>
                  <a:pt x="57450" y="0"/>
                  <a:pt x="78186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13" name="Group 13"/>
          <p:cNvGrpSpPr/>
          <p:nvPr/>
        </p:nvGrpSpPr>
        <p:grpSpPr>
          <a:xfrm>
            <a:off x="9192777" y="818420"/>
            <a:ext cx="10615468" cy="10362570"/>
            <a:chOff x="0" y="0"/>
            <a:chExt cx="3019800" cy="9309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9800" cy="930940"/>
            </a:xfrm>
            <a:custGeom>
              <a:avLst/>
              <a:gdLst/>
              <a:ahLst/>
              <a:cxnLst/>
              <a:rect l="l" t="t" r="r" b="b"/>
              <a:pathLst>
                <a:path w="3019800" h="930940">
                  <a:moveTo>
                    <a:pt x="51376" y="0"/>
                  </a:moveTo>
                  <a:lnTo>
                    <a:pt x="2968424" y="0"/>
                  </a:lnTo>
                  <a:cubicBezTo>
                    <a:pt x="2996798" y="0"/>
                    <a:pt x="3019800" y="23002"/>
                    <a:pt x="3019800" y="51376"/>
                  </a:cubicBezTo>
                  <a:lnTo>
                    <a:pt x="3019800" y="879564"/>
                  </a:lnTo>
                  <a:cubicBezTo>
                    <a:pt x="3019800" y="907938"/>
                    <a:pt x="2996798" y="930940"/>
                    <a:pt x="2968424" y="930940"/>
                  </a:cubicBezTo>
                  <a:lnTo>
                    <a:pt x="51376" y="930940"/>
                  </a:lnTo>
                  <a:cubicBezTo>
                    <a:pt x="23002" y="930940"/>
                    <a:pt x="0" y="907938"/>
                    <a:pt x="0" y="879564"/>
                  </a:cubicBezTo>
                  <a:lnTo>
                    <a:pt x="0" y="51376"/>
                  </a:lnTo>
                  <a:cubicBezTo>
                    <a:pt x="0" y="23002"/>
                    <a:pt x="23002" y="0"/>
                    <a:pt x="51376" y="0"/>
                  </a:cubicBezTo>
                  <a:close/>
                </a:path>
              </a:pathLst>
            </a:custGeom>
            <a:solidFill>
              <a:srgbClr val="E0E0D8"/>
            </a:solid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19800" cy="969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4328655" y="-1681438"/>
            <a:ext cx="5789119" cy="1051216"/>
          </a:xfrm>
          <a:custGeom>
            <a:avLst/>
            <a:gdLst/>
            <a:ahLst/>
            <a:cxnLst/>
            <a:rect l="l" t="t" r="r" b="b"/>
            <a:pathLst>
              <a:path w="1450140" h="263323">
                <a:moveTo>
                  <a:pt x="131662" y="0"/>
                </a:moveTo>
                <a:lnTo>
                  <a:pt x="1318478" y="0"/>
                </a:lnTo>
                <a:cubicBezTo>
                  <a:pt x="1391193" y="0"/>
                  <a:pt x="1450140" y="58947"/>
                  <a:pt x="1450140" y="131662"/>
                </a:cubicBezTo>
                <a:lnTo>
                  <a:pt x="1450140" y="131662"/>
                </a:lnTo>
                <a:cubicBezTo>
                  <a:pt x="1450140" y="204376"/>
                  <a:pt x="1391193" y="263323"/>
                  <a:pt x="1318478" y="263323"/>
                </a:cubicBezTo>
                <a:lnTo>
                  <a:pt x="131662" y="263323"/>
                </a:lnTo>
                <a:cubicBezTo>
                  <a:pt x="58947" y="263323"/>
                  <a:pt x="0" y="204376"/>
                  <a:pt x="0" y="131662"/>
                </a:cubicBezTo>
                <a:lnTo>
                  <a:pt x="0" y="131662"/>
                </a:lnTo>
                <a:cubicBezTo>
                  <a:pt x="0" y="58947"/>
                  <a:pt x="58947" y="0"/>
                  <a:pt x="131662" y="0"/>
                </a:cubicBezTo>
                <a:close/>
              </a:path>
            </a:pathLst>
          </a:custGeom>
          <a:solidFill>
            <a:srgbClr val="7E8F4A"/>
          </a:solidFill>
        </p:spPr>
      </p:sp>
      <p:grpSp>
        <p:nvGrpSpPr>
          <p:cNvPr id="22" name="Group 22"/>
          <p:cNvGrpSpPr/>
          <p:nvPr/>
        </p:nvGrpSpPr>
        <p:grpSpPr>
          <a:xfrm>
            <a:off x="6394771" y="8174577"/>
            <a:ext cx="1291911" cy="129191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6717428" y="8465614"/>
            <a:ext cx="646599" cy="709839"/>
          </a:xfrm>
          <a:custGeom>
            <a:avLst/>
            <a:gdLst/>
            <a:ahLst/>
            <a:cxnLst/>
            <a:rect l="l" t="t" r="r" b="b"/>
            <a:pathLst>
              <a:path w="646599" h="709839">
                <a:moveTo>
                  <a:pt x="0" y="0"/>
                </a:moveTo>
                <a:lnTo>
                  <a:pt x="646599" y="0"/>
                </a:lnTo>
                <a:lnTo>
                  <a:pt x="646599" y="709839"/>
                </a:lnTo>
                <a:lnTo>
                  <a:pt x="0" y="709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iêu đề 25">
            <a:extLst>
              <a:ext uri="{FF2B5EF4-FFF2-40B4-BE49-F238E27FC236}">
                <a16:creationId xmlns:a16="http://schemas.microsoft.com/office/drawing/2014/main" id="{7EA9DB64-2FAE-91FB-19A3-5F84193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801"/>
            <a:ext cx="8868697" cy="1172006"/>
          </a:xfrm>
        </p:spPr>
        <p:txBody>
          <a:bodyPr anchor="ctr">
            <a:noAutofit/>
          </a:bodyPr>
          <a:lstStyle/>
          <a:p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6.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Những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điều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cần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lưu ý khi chăn nuôi trong gia </a:t>
            </a:r>
            <a:r>
              <a:rPr lang="vi-VN" sz="4400" err="1">
                <a:solidFill>
                  <a:srgbClr val="000000"/>
                </a:solidFill>
                <a:latin typeface="Oswald Bold"/>
                <a:sym typeface="Oswald Bold"/>
              </a:rPr>
              <a:t>đình</a:t>
            </a:r>
            <a:r>
              <a:rPr lang="vi-VN" sz="4400">
                <a:solidFill>
                  <a:srgbClr val="000000"/>
                </a:solidFill>
                <a:latin typeface="Oswald Bold"/>
                <a:sym typeface="Oswald Bold"/>
              </a:rPr>
              <a:t> </a:t>
            </a:r>
            <a:endParaRPr lang="vi-VN" sz="4400"/>
          </a:p>
        </p:txBody>
      </p:sp>
      <p:pic>
        <p:nvPicPr>
          <p:cNvPr id="46" name="Chỗ dành sẵn cho Nội dung 45">
            <a:extLst>
              <a:ext uri="{FF2B5EF4-FFF2-40B4-BE49-F238E27FC236}">
                <a16:creationId xmlns:a16="http://schemas.microsoft.com/office/drawing/2014/main" id="{545D2791-D39A-2538-4A81-79F2C0A3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9" y="2514852"/>
            <a:ext cx="7312685" cy="4117513"/>
          </a:xfrm>
          <a:prstGeom prst="roundRect">
            <a:avLst>
              <a:gd name="adj" fmla="val 152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hỗ dành sẵn cho Văn bản 27">
            <a:extLst>
              <a:ext uri="{FF2B5EF4-FFF2-40B4-BE49-F238E27FC236}">
                <a16:creationId xmlns:a16="http://schemas.microsoft.com/office/drawing/2014/main" id="{3081C38C-08B7-60C6-79FA-E2ED830F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7" y="1889981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>
                <a:latin typeface="Oswald Bold"/>
                <a:sym typeface="Oswald Bold"/>
              </a:rPr>
              <a:t>* </a:t>
            </a:r>
            <a:r>
              <a:rPr lang="vi-VN" sz="3200" b="1" err="1">
                <a:latin typeface="Oswald Bold"/>
                <a:sym typeface="Oswald Bold"/>
              </a:rPr>
              <a:t>Chọn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giống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gà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phù</a:t>
            </a:r>
            <a:r>
              <a:rPr lang="vi-VN" sz="3200" b="1">
                <a:latin typeface="Oswald Bold"/>
                <a:sym typeface="Oswald Bold"/>
              </a:rPr>
              <a:t> </a:t>
            </a:r>
            <a:r>
              <a:rPr lang="vi-VN" sz="3200" b="1" err="1">
                <a:latin typeface="Oswald Bold"/>
                <a:sym typeface="Oswald Bold"/>
              </a:rPr>
              <a:t>hợp</a:t>
            </a:r>
            <a:endParaRPr lang="vi-VN" sz="3200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84DDEEFA-175D-C1BE-5D53-DD582A558B77}"/>
              </a:ext>
            </a:extLst>
          </p:cNvPr>
          <p:cNvSpPr/>
          <p:nvPr/>
        </p:nvSpPr>
        <p:spPr>
          <a:xfrm rot="5400000">
            <a:off x="14073114" y="-1229512"/>
            <a:ext cx="4319892" cy="1032745"/>
          </a:xfrm>
          <a:custGeom>
            <a:avLst/>
            <a:gdLst/>
            <a:ahLst/>
            <a:cxnLst/>
            <a:rect l="l" t="t" r="r" b="b"/>
            <a:pathLst>
              <a:path w="1082107" h="258696">
                <a:moveTo>
                  <a:pt x="129348" y="0"/>
                </a:moveTo>
                <a:lnTo>
                  <a:pt x="952759" y="0"/>
                </a:lnTo>
                <a:cubicBezTo>
                  <a:pt x="987064" y="0"/>
                  <a:pt x="1019964" y="13628"/>
                  <a:pt x="1044222" y="37885"/>
                </a:cubicBezTo>
                <a:cubicBezTo>
                  <a:pt x="1068479" y="62143"/>
                  <a:pt x="1082107" y="95043"/>
                  <a:pt x="1082107" y="129348"/>
                </a:cubicBezTo>
                <a:lnTo>
                  <a:pt x="1082107" y="129348"/>
                </a:lnTo>
                <a:cubicBezTo>
                  <a:pt x="1082107" y="163654"/>
                  <a:pt x="1068479" y="196554"/>
                  <a:pt x="1044222" y="220811"/>
                </a:cubicBezTo>
                <a:cubicBezTo>
                  <a:pt x="1019964" y="245069"/>
                  <a:pt x="987064" y="258696"/>
                  <a:pt x="952759" y="258696"/>
                </a:cubicBezTo>
                <a:lnTo>
                  <a:pt x="129348" y="258696"/>
                </a:lnTo>
                <a:cubicBezTo>
                  <a:pt x="95043" y="258696"/>
                  <a:pt x="62143" y="245069"/>
                  <a:pt x="37885" y="220811"/>
                </a:cubicBezTo>
                <a:cubicBezTo>
                  <a:pt x="13628" y="196554"/>
                  <a:pt x="0" y="163654"/>
                  <a:pt x="0" y="129348"/>
                </a:cubicBezTo>
                <a:lnTo>
                  <a:pt x="0" y="129348"/>
                </a:lnTo>
                <a:cubicBezTo>
                  <a:pt x="0" y="95043"/>
                  <a:pt x="13628" y="62143"/>
                  <a:pt x="37885" y="37885"/>
                </a:cubicBezTo>
                <a:cubicBezTo>
                  <a:pt x="62143" y="13628"/>
                  <a:pt x="95043" y="0"/>
                  <a:pt x="129348" y="0"/>
                </a:cubicBezTo>
                <a:close/>
              </a:path>
            </a:pathLst>
          </a:custGeom>
          <a:solidFill>
            <a:srgbClr val="DDB53C"/>
          </a:solidFill>
        </p:spPr>
      </p:sp>
      <p:sp>
        <p:nvSpPr>
          <p:cNvPr id="5" name="Chỗ dành sẵn cho Văn bản 27">
            <a:extLst>
              <a:ext uri="{FF2B5EF4-FFF2-40B4-BE49-F238E27FC236}">
                <a16:creationId xmlns:a16="http://schemas.microsoft.com/office/drawing/2014/main" id="{BD26B719-5287-2561-D4C6-9D1CC0C1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5" y="3154714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Oswald Bold"/>
                <a:sym typeface="Oswald Bold"/>
              </a:rPr>
              <a:t>* </a:t>
            </a:r>
            <a:r>
              <a:rPr lang="vi-VN" sz="3200" b="1" dirty="0" err="1">
                <a:latin typeface="Oswald Bold"/>
                <a:sym typeface="Oswald Bold"/>
              </a:rPr>
              <a:t>Chuẩn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bị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chuồng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trại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cần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đảm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bảo</a:t>
            </a:r>
            <a:r>
              <a:rPr lang="vi-VN" sz="3200" b="1" dirty="0">
                <a:latin typeface="Oswald Bold"/>
                <a:sym typeface="Oswald Bold"/>
              </a:rPr>
              <a:t> thông </a:t>
            </a:r>
            <a:r>
              <a:rPr lang="vi-VN" sz="3200" b="1" dirty="0" err="1">
                <a:latin typeface="Oswald Bold"/>
                <a:sym typeface="Oswald Bold"/>
              </a:rPr>
              <a:t>thoáng</a:t>
            </a:r>
            <a:r>
              <a:rPr lang="vi-VN" sz="3200" b="1" dirty="0">
                <a:latin typeface="Oswald Bold"/>
                <a:sym typeface="Oswald Bold"/>
              </a:rPr>
              <a:t>, khô </a:t>
            </a:r>
            <a:r>
              <a:rPr lang="vi-VN" sz="3200" b="1" dirty="0" err="1">
                <a:latin typeface="Oswald Bold"/>
                <a:sym typeface="Oswald Bold"/>
              </a:rPr>
              <a:t>ráo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và</a:t>
            </a:r>
            <a:r>
              <a:rPr lang="vi-VN" sz="3200" b="1" dirty="0">
                <a:latin typeface="Oswald Bold"/>
                <a:sym typeface="Oswald Bold"/>
              </a:rPr>
              <a:t> an </a:t>
            </a:r>
            <a:r>
              <a:rPr lang="vi-VN" sz="3200" b="1" dirty="0" err="1">
                <a:latin typeface="Oswald Bold"/>
                <a:sym typeface="Oswald Bold"/>
              </a:rPr>
              <a:t>toàn</a:t>
            </a:r>
            <a:r>
              <a:rPr lang="vi-VN" sz="3200" b="1" dirty="0">
                <a:latin typeface="Oswald Bold"/>
                <a:sym typeface="Oswald Bold"/>
              </a:rPr>
              <a:t>,...</a:t>
            </a:r>
            <a:endParaRPr lang="vi-VN" sz="3200" dirty="0"/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A284B556-23A4-7F7F-C37F-E55AAD27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Văn bản 27">
            <a:extLst>
              <a:ext uri="{FF2B5EF4-FFF2-40B4-BE49-F238E27FC236}">
                <a16:creationId xmlns:a16="http://schemas.microsoft.com/office/drawing/2014/main" id="{EF932CA1-8E8D-2131-2B37-7622BC13B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3023" y="4882320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Oswald Bold"/>
                <a:sym typeface="Oswald Bold"/>
              </a:rPr>
              <a:t>* Cung </a:t>
            </a:r>
            <a:r>
              <a:rPr lang="vi-VN" sz="3200" b="1" dirty="0" err="1">
                <a:latin typeface="Oswald Bold"/>
                <a:sym typeface="Oswald Bold"/>
              </a:rPr>
              <a:t>cấp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đủ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nước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uống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và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thức</a:t>
            </a:r>
            <a:r>
              <a:rPr lang="vi-VN" sz="3200" b="1" dirty="0">
                <a:latin typeface="Oswald Bold"/>
                <a:sym typeface="Oswald Bold"/>
              </a:rPr>
              <a:t> ăn </a:t>
            </a:r>
            <a:r>
              <a:rPr lang="vi-VN" sz="3200" b="1" dirty="0" err="1">
                <a:latin typeface="Oswald Bold"/>
                <a:sym typeface="Oswald Bold"/>
              </a:rPr>
              <a:t>bổ</a:t>
            </a:r>
            <a:r>
              <a:rPr lang="vi-VN" sz="3200" b="1" dirty="0">
                <a:latin typeface="Oswald Bold"/>
                <a:sym typeface="Oswald Bold"/>
              </a:rPr>
              <a:t> sung </a:t>
            </a:r>
            <a:endParaRPr lang="vi-VN" sz="3200" dirty="0"/>
          </a:p>
        </p:txBody>
      </p:sp>
      <p:sp>
        <p:nvSpPr>
          <p:cNvPr id="8" name="Chỗ dành sẵn cho Văn bản 27">
            <a:extLst>
              <a:ext uri="{FF2B5EF4-FFF2-40B4-BE49-F238E27FC236}">
                <a16:creationId xmlns:a16="http://schemas.microsoft.com/office/drawing/2014/main" id="{1C9E0420-083E-60A7-5D84-13A7DC8E3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340" y="6126163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Oswald Bold"/>
                <a:sym typeface="Oswald Bold"/>
              </a:rPr>
              <a:t>* </a:t>
            </a:r>
            <a:r>
              <a:rPr lang="vi-VN" sz="3200" b="1" dirty="0" err="1">
                <a:latin typeface="Oswald Bold"/>
                <a:sym typeface="Oswald Bold"/>
              </a:rPr>
              <a:t>Phòng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ngừa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và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điều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trị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các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bệnh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thường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gặp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endParaRPr lang="vi-VN" sz="3200" dirty="0"/>
          </a:p>
        </p:txBody>
      </p:sp>
      <p:sp>
        <p:nvSpPr>
          <p:cNvPr id="11" name="Chỗ dành sẵn cho Văn bản 27">
            <a:extLst>
              <a:ext uri="{FF2B5EF4-FFF2-40B4-BE49-F238E27FC236}">
                <a16:creationId xmlns:a16="http://schemas.microsoft.com/office/drawing/2014/main" id="{E840FBDB-904B-2C0F-A5CC-97B21AB23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9655" y="7872699"/>
            <a:ext cx="7574973" cy="3685622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Oswald Bold"/>
                <a:sym typeface="Oswald Bold"/>
              </a:rPr>
              <a:t>* Thu </a:t>
            </a:r>
            <a:r>
              <a:rPr lang="vi-VN" sz="3200" b="1" dirty="0" err="1">
                <a:latin typeface="Oswald Bold"/>
                <a:sym typeface="Oswald Bold"/>
              </a:rPr>
              <a:t>hoạch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và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xuất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chuồng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kịp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r>
              <a:rPr lang="vi-VN" sz="3200" b="1" dirty="0" err="1">
                <a:latin typeface="Oswald Bold"/>
                <a:sym typeface="Oswald Bold"/>
              </a:rPr>
              <a:t>thời</a:t>
            </a:r>
            <a:r>
              <a:rPr lang="vi-VN" sz="3200" b="1" dirty="0">
                <a:latin typeface="Oswald Bold"/>
                <a:sym typeface="Oswald Bold"/>
              </a:rPr>
              <a:t> </a:t>
            </a:r>
            <a:endParaRPr lang="vi-VN" sz="3200" dirty="0"/>
          </a:p>
        </p:txBody>
      </p:sp>
      <p:sp>
        <p:nvSpPr>
          <p:cNvPr id="16" name="Chỗ dành sẵn cho Văn bản 15">
            <a:extLst>
              <a:ext uri="{FF2B5EF4-FFF2-40B4-BE49-F238E27FC236}">
                <a16:creationId xmlns:a16="http://schemas.microsoft.com/office/drawing/2014/main" id="{F9464209-3AC1-1522-0562-DB67E96C2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6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22447" y="1028700"/>
            <a:ext cx="2147012" cy="593724"/>
            <a:chOff x="0" y="0"/>
            <a:chExt cx="565468" cy="1563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468" cy="156372"/>
            </a:xfrm>
            <a:custGeom>
              <a:avLst/>
              <a:gdLst/>
              <a:ahLst/>
              <a:cxnLst/>
              <a:rect l="l" t="t" r="r" b="b"/>
              <a:pathLst>
                <a:path w="565468" h="156372">
                  <a:moveTo>
                    <a:pt x="78186" y="0"/>
                  </a:moveTo>
                  <a:lnTo>
                    <a:pt x="487282" y="0"/>
                  </a:lnTo>
                  <a:cubicBezTo>
                    <a:pt x="508018" y="0"/>
                    <a:pt x="527905" y="8237"/>
                    <a:pt x="542568" y="22900"/>
                  </a:cubicBezTo>
                  <a:cubicBezTo>
                    <a:pt x="557231" y="37563"/>
                    <a:pt x="565468" y="57450"/>
                    <a:pt x="565468" y="78186"/>
                  </a:cubicBezTo>
                  <a:lnTo>
                    <a:pt x="565468" y="78186"/>
                  </a:lnTo>
                  <a:cubicBezTo>
                    <a:pt x="565468" y="98922"/>
                    <a:pt x="557231" y="118809"/>
                    <a:pt x="542568" y="133472"/>
                  </a:cubicBezTo>
                  <a:cubicBezTo>
                    <a:pt x="527905" y="148134"/>
                    <a:pt x="508018" y="156372"/>
                    <a:pt x="487282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65468" cy="194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09817" y="1028700"/>
            <a:ext cx="3256171" cy="593724"/>
            <a:chOff x="0" y="0"/>
            <a:chExt cx="857592" cy="156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7592" cy="156372"/>
            </a:xfrm>
            <a:custGeom>
              <a:avLst/>
              <a:gdLst/>
              <a:ahLst/>
              <a:cxnLst/>
              <a:rect l="l" t="t" r="r" b="b"/>
              <a:pathLst>
                <a:path w="857592" h="156372">
                  <a:moveTo>
                    <a:pt x="78186" y="0"/>
                  </a:moveTo>
                  <a:lnTo>
                    <a:pt x="779406" y="0"/>
                  </a:lnTo>
                  <a:cubicBezTo>
                    <a:pt x="800143" y="0"/>
                    <a:pt x="820030" y="8237"/>
                    <a:pt x="834692" y="22900"/>
                  </a:cubicBezTo>
                  <a:cubicBezTo>
                    <a:pt x="849355" y="37563"/>
                    <a:pt x="857592" y="57450"/>
                    <a:pt x="857592" y="78186"/>
                  </a:cubicBezTo>
                  <a:lnTo>
                    <a:pt x="857592" y="78186"/>
                  </a:lnTo>
                  <a:cubicBezTo>
                    <a:pt x="857592" y="98922"/>
                    <a:pt x="849355" y="118809"/>
                    <a:pt x="834692" y="133472"/>
                  </a:cubicBezTo>
                  <a:cubicBezTo>
                    <a:pt x="820030" y="148134"/>
                    <a:pt x="800143" y="156372"/>
                    <a:pt x="779406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57592" cy="194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Thank You Page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12988" y="5619750"/>
            <a:ext cx="8084591" cy="3049364"/>
            <a:chOff x="0" y="0"/>
            <a:chExt cx="13558506" cy="406581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t="27621" b="27621"/>
            <a:stretch>
              <a:fillRect/>
            </a:stretch>
          </p:blipFill>
          <p:spPr>
            <a:xfrm>
              <a:off x="0" y="0"/>
              <a:ext cx="13558506" cy="4065819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1762485" y="4920009"/>
            <a:ext cx="5496815" cy="3749106"/>
            <a:chOff x="0" y="0"/>
            <a:chExt cx="1376919" cy="93912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76919" cy="939129"/>
            </a:xfrm>
            <a:custGeom>
              <a:avLst/>
              <a:gdLst/>
              <a:ahLst/>
              <a:cxnLst/>
              <a:rect l="l" t="t" r="r" b="b"/>
              <a:pathLst>
                <a:path w="1376919" h="939129">
                  <a:moveTo>
                    <a:pt x="98591" y="0"/>
                  </a:moveTo>
                  <a:lnTo>
                    <a:pt x="1278329" y="0"/>
                  </a:lnTo>
                  <a:cubicBezTo>
                    <a:pt x="1304476" y="0"/>
                    <a:pt x="1329553" y="10387"/>
                    <a:pt x="1348043" y="28877"/>
                  </a:cubicBezTo>
                  <a:cubicBezTo>
                    <a:pt x="1366532" y="47366"/>
                    <a:pt x="1376919" y="72443"/>
                    <a:pt x="1376919" y="98591"/>
                  </a:cubicBezTo>
                  <a:lnTo>
                    <a:pt x="1376919" y="840538"/>
                  </a:lnTo>
                  <a:cubicBezTo>
                    <a:pt x="1376919" y="866686"/>
                    <a:pt x="1366532" y="891763"/>
                    <a:pt x="1348043" y="910252"/>
                  </a:cubicBezTo>
                  <a:cubicBezTo>
                    <a:pt x="1329553" y="928741"/>
                    <a:pt x="1304476" y="939129"/>
                    <a:pt x="1278329" y="939129"/>
                  </a:cubicBezTo>
                  <a:lnTo>
                    <a:pt x="98591" y="939129"/>
                  </a:lnTo>
                  <a:cubicBezTo>
                    <a:pt x="72443" y="939129"/>
                    <a:pt x="47366" y="928741"/>
                    <a:pt x="28877" y="910252"/>
                  </a:cubicBezTo>
                  <a:cubicBezTo>
                    <a:pt x="10387" y="891763"/>
                    <a:pt x="0" y="866686"/>
                    <a:pt x="0" y="840538"/>
                  </a:cubicBezTo>
                  <a:lnTo>
                    <a:pt x="0" y="98591"/>
                  </a:lnTo>
                  <a:cubicBezTo>
                    <a:pt x="0" y="72443"/>
                    <a:pt x="10387" y="47366"/>
                    <a:pt x="28877" y="28877"/>
                  </a:cubicBezTo>
                  <a:cubicBezTo>
                    <a:pt x="47366" y="10387"/>
                    <a:pt x="72443" y="0"/>
                    <a:pt x="98591" y="0"/>
                  </a:cubicBezTo>
                  <a:close/>
                </a:path>
              </a:pathLst>
            </a:custGeom>
            <a:solidFill>
              <a:srgbClr val="E0E0D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76919" cy="977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62485" y="2468499"/>
            <a:ext cx="5496815" cy="4675933"/>
            <a:chOff x="0" y="0"/>
            <a:chExt cx="7329086" cy="6234577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l="15205" r="6767"/>
            <a:stretch>
              <a:fillRect/>
            </a:stretch>
          </p:blipFill>
          <p:spPr>
            <a:xfrm>
              <a:off x="0" y="0"/>
              <a:ext cx="7329086" cy="6234577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3846774" y="6480313"/>
            <a:ext cx="1328238" cy="132823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5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flipH="1">
            <a:off x="14147234" y="6891193"/>
            <a:ext cx="727317" cy="506477"/>
          </a:xfrm>
          <a:custGeom>
            <a:avLst/>
            <a:gdLst/>
            <a:ahLst/>
            <a:cxnLst/>
            <a:rect l="l" t="t" r="r" b="b"/>
            <a:pathLst>
              <a:path w="727317" h="506477">
                <a:moveTo>
                  <a:pt x="727317" y="0"/>
                </a:moveTo>
                <a:lnTo>
                  <a:pt x="0" y="0"/>
                </a:lnTo>
                <a:lnTo>
                  <a:pt x="0" y="506478"/>
                </a:lnTo>
                <a:lnTo>
                  <a:pt x="727317" y="506478"/>
                </a:lnTo>
                <a:lnTo>
                  <a:pt x="7273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922447" y="2754249"/>
            <a:ext cx="8760359" cy="2019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en-US" sz="15157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Thank You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0A97196E-280B-CB1C-115E-0CC3AA61A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86" y="4709967"/>
            <a:ext cx="10168879" cy="607644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195878" y="9114247"/>
            <a:ext cx="10168879" cy="5013197"/>
            <a:chOff x="0" y="0"/>
            <a:chExt cx="2371186" cy="11689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1186" cy="1168980"/>
            </a:xfrm>
            <a:custGeom>
              <a:avLst/>
              <a:gdLst/>
              <a:ahLst/>
              <a:cxnLst/>
              <a:rect l="l" t="t" r="r" b="b"/>
              <a:pathLst>
                <a:path w="2371186" h="1168980">
                  <a:moveTo>
                    <a:pt x="38828" y="0"/>
                  </a:moveTo>
                  <a:lnTo>
                    <a:pt x="2332358" y="0"/>
                  </a:lnTo>
                  <a:cubicBezTo>
                    <a:pt x="2342656" y="0"/>
                    <a:pt x="2352532" y="4091"/>
                    <a:pt x="2359813" y="11372"/>
                  </a:cubicBezTo>
                  <a:cubicBezTo>
                    <a:pt x="2367095" y="18654"/>
                    <a:pt x="2371186" y="28530"/>
                    <a:pt x="2371186" y="38828"/>
                  </a:cubicBezTo>
                  <a:lnTo>
                    <a:pt x="2371186" y="1130152"/>
                  </a:lnTo>
                  <a:cubicBezTo>
                    <a:pt x="2371186" y="1151597"/>
                    <a:pt x="2353802" y="1168980"/>
                    <a:pt x="2332358" y="1168980"/>
                  </a:cubicBezTo>
                  <a:lnTo>
                    <a:pt x="38828" y="1168980"/>
                  </a:lnTo>
                  <a:cubicBezTo>
                    <a:pt x="28530" y="1168980"/>
                    <a:pt x="18654" y="1164890"/>
                    <a:pt x="11372" y="1157608"/>
                  </a:cubicBezTo>
                  <a:cubicBezTo>
                    <a:pt x="4091" y="1150326"/>
                    <a:pt x="0" y="1140450"/>
                    <a:pt x="0" y="1130152"/>
                  </a:cubicBezTo>
                  <a:lnTo>
                    <a:pt x="0" y="38828"/>
                  </a:lnTo>
                  <a:cubicBezTo>
                    <a:pt x="0" y="28530"/>
                    <a:pt x="4091" y="18654"/>
                    <a:pt x="11372" y="11372"/>
                  </a:cubicBezTo>
                  <a:cubicBezTo>
                    <a:pt x="18654" y="4091"/>
                    <a:pt x="28530" y="0"/>
                    <a:pt x="38828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71186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1569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61032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598058" y="3541225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344396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59805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2"/>
            <a:ext cx="16502063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15095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D7009CA-1D2F-AE43-764A-60B0890F4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7" y="3448500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3. Chăm sóc và nuôi dưỡng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39188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D7009CA-1D2F-AE43-764A-60B0890F4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7" y="3448500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3. Chăm sóc và nuôi dưỡng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5BF26793-4AC4-832A-9558-9A724332BC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7" y="4153987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* Để chăm sóc vật nuôi chúng ta cần :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33708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D7009CA-1D2F-AE43-764A-60B0890F4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7" y="3448500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3. Chăm sóc và nuôi dưỡng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5BF26793-4AC4-832A-9558-9A724332BC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7" y="4153987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* Để chăm sóc vật nuôi chúng ta cần :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86B33158-DA24-2751-B7D7-02224DE8D9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4807345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vaccine định kì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20792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49BA1D1-A3FF-8A83-10BA-4A1F87B0FEAF}"/>
              </a:ext>
            </a:extLst>
          </p:cNvPr>
          <p:cNvGrpSpPr/>
          <p:nvPr/>
        </p:nvGrpSpPr>
        <p:grpSpPr>
          <a:xfrm>
            <a:off x="8670142" y="-19398213"/>
            <a:ext cx="9160658" cy="21359242"/>
            <a:chOff x="0" y="-38100"/>
            <a:chExt cx="2596919" cy="3678907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AC610DA-2B33-AA5D-0D2C-6462656608BB}"/>
                </a:ext>
              </a:extLst>
            </p:cNvPr>
            <p:cNvSpPr/>
            <p:nvPr/>
          </p:nvSpPr>
          <p:spPr>
            <a:xfrm rot="5400000">
              <a:off x="873079" y="1916968"/>
              <a:ext cx="1515985" cy="1931694"/>
            </a:xfrm>
            <a:custGeom>
              <a:avLst/>
              <a:gdLst/>
              <a:ahLst/>
              <a:cxnLst/>
              <a:rect l="l" t="t" r="r" b="b"/>
              <a:pathLst>
                <a:path w="1515985" h="1168980">
                  <a:moveTo>
                    <a:pt x="60732" y="0"/>
                  </a:moveTo>
                  <a:lnTo>
                    <a:pt x="1455253" y="0"/>
                  </a:lnTo>
                  <a:cubicBezTo>
                    <a:pt x="1471360" y="0"/>
                    <a:pt x="1486807" y="6399"/>
                    <a:pt x="1498197" y="17788"/>
                  </a:cubicBezTo>
                  <a:cubicBezTo>
                    <a:pt x="1509586" y="29177"/>
                    <a:pt x="1515985" y="44625"/>
                    <a:pt x="1515985" y="60732"/>
                  </a:cubicBezTo>
                  <a:lnTo>
                    <a:pt x="1515985" y="1108249"/>
                  </a:lnTo>
                  <a:cubicBezTo>
                    <a:pt x="1515985" y="1124356"/>
                    <a:pt x="1509586" y="1139803"/>
                    <a:pt x="1498197" y="1151193"/>
                  </a:cubicBezTo>
                  <a:cubicBezTo>
                    <a:pt x="1486807" y="1162582"/>
                    <a:pt x="1471360" y="1168980"/>
                    <a:pt x="1455253" y="1168980"/>
                  </a:cubicBezTo>
                  <a:lnTo>
                    <a:pt x="60732" y="1168980"/>
                  </a:lnTo>
                  <a:cubicBezTo>
                    <a:pt x="44625" y="1168980"/>
                    <a:pt x="29177" y="1162582"/>
                    <a:pt x="17788" y="1151193"/>
                  </a:cubicBezTo>
                  <a:cubicBezTo>
                    <a:pt x="6399" y="1139803"/>
                    <a:pt x="0" y="1124356"/>
                    <a:pt x="0" y="1108249"/>
                  </a:cubicBezTo>
                  <a:lnTo>
                    <a:pt x="0" y="60732"/>
                  </a:lnTo>
                  <a:cubicBezTo>
                    <a:pt x="0" y="44625"/>
                    <a:pt x="6399" y="29177"/>
                    <a:pt x="17788" y="17788"/>
                  </a:cubicBezTo>
                  <a:cubicBezTo>
                    <a:pt x="29177" y="6399"/>
                    <a:pt x="44625" y="0"/>
                    <a:pt x="60732" y="0"/>
                  </a:cubicBezTo>
                  <a:close/>
                </a:path>
              </a:pathLst>
            </a:custGeom>
            <a:solidFill>
              <a:srgbClr val="7E8F4A"/>
            </a:solidFill>
          </p:spPr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FC37CEAF-B288-CDBE-8960-446067F7C585}"/>
                </a:ext>
              </a:extLst>
            </p:cNvPr>
            <p:cNvSpPr txBox="1"/>
            <p:nvPr/>
          </p:nvSpPr>
          <p:spPr>
            <a:xfrm>
              <a:off x="0" y="-38100"/>
              <a:ext cx="1515985" cy="1207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id="{B8810871-B016-734B-2EFA-567D391DB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2.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Chuẩn</a:t>
            </a: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r>
              <a:rPr lang="vi-VN" sz="4400" b="1" err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bị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D77D6BF-F354-DFD5-C7D8-8161D3C18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71619"/>
            <a:ext cx="10353675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Vật liệu xây dựng chuồng nuôi : Lưới, ván gỗ, tôn,...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DE1D0CF-2F02-C8DE-0FDD-104A47E2E220}"/>
              </a:ext>
            </a:extLst>
          </p:cNvPr>
          <p:cNvSpPr txBox="1"/>
          <p:nvPr/>
        </p:nvSpPr>
        <p:spPr>
          <a:xfrm>
            <a:off x="457200" y="1955419"/>
            <a:ext cx="10559528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2540A41-BECD-CED0-7323-D93B7CD0D356}"/>
              </a:ext>
            </a:extLst>
          </p:cNvPr>
          <p:cNvSpPr txBox="1"/>
          <p:nvPr/>
        </p:nvSpPr>
        <p:spPr>
          <a:xfrm>
            <a:off x="457198" y="3596828"/>
            <a:ext cx="8954563" cy="3543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algn="l">
              <a:lnSpc>
                <a:spcPts val="15157"/>
              </a:lnSpc>
            </a:pPr>
            <a:r>
              <a:rPr lang="vi-VN" sz="44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3C85E6E-C24E-0287-EED3-5C5E1D8564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9" y="1781811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Dụng cụ nuôi dưỡng : máng ăn, máng uống, đèn chiếu sáng, công cụ vệ sinh,...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AE9015CB-A18F-D551-18A8-3051B6A884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249200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15157"/>
              </a:lnSpc>
              <a:buFontTx/>
              <a:buChar char="-"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Thức ăn : Lúa, ngô, cám hỗn hợp, thực ăn giàu tinh bột ( khoai lang, sắn, khoai tây,...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D7009CA-1D2F-AE43-764A-60B0890F4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7" y="3448500"/>
            <a:ext cx="8229600" cy="159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57"/>
              </a:lnSpc>
            </a:pPr>
            <a:r>
              <a:rPr lang="vi-VN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3. Chăm sóc và nuôi dưỡng </a:t>
            </a:r>
            <a:endParaRPr lang="en-US" sz="44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5BF26793-4AC4-832A-9558-9A724332BC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7" y="4153987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* Để chăm sóc vật nuôi chúng ta cần :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86B33158-DA24-2751-B7D7-02224DE8D9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4807345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vaccine định kì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237A5F4D-ACBA-7BF5-A859-1D4C2FC3C0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6" y="5455373"/>
            <a:ext cx="17373599" cy="36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157"/>
              </a:lnSpc>
              <a:buNone/>
            </a:pPr>
            <a:r>
              <a:rPr lang="vi-VN" sz="3600" b="1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 - Tiêm phòng bệnh ( thương hàn, E.coli,... )</a:t>
            </a:r>
          </a:p>
          <a:p>
            <a:pPr marL="0" indent="0" algn="l">
              <a:lnSpc>
                <a:spcPts val="15157"/>
              </a:lnSpc>
              <a:buNone/>
            </a:pPr>
            <a:endParaRPr lang="vi-VN" sz="3600" b="1">
              <a:solidFill>
                <a:srgbClr val="0000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3310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Microsoft Office PowerPoint</Application>
  <PresentationFormat>Custom</PresentationFormat>
  <Paragraphs>236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Montserrat Bold Italics</vt:lpstr>
      <vt:lpstr>Arial</vt:lpstr>
      <vt:lpstr>Times New Roman</vt:lpstr>
      <vt:lpstr>Abadi</vt:lpstr>
      <vt:lpstr>Calibri</vt:lpstr>
      <vt:lpstr>Oswald Bold</vt:lpstr>
      <vt:lpstr>Montserrat</vt:lpstr>
      <vt:lpstr>Office Theme</vt:lpstr>
      <vt:lpstr>PowerPoint Presentation</vt:lpstr>
      <vt:lpstr>PowerPoint Presentation</vt:lpstr>
      <vt:lpstr>2. Chuẩn bị</vt:lpstr>
      <vt:lpstr>2. Chuẩn bị</vt:lpstr>
      <vt:lpstr>2. Chuẩn bị</vt:lpstr>
      <vt:lpstr>2. Chuẩn bị</vt:lpstr>
      <vt:lpstr>2. Chuẩn bị</vt:lpstr>
      <vt:lpstr>2. Chuẩn bị</vt:lpstr>
      <vt:lpstr>2. Chuẩn bị</vt:lpstr>
      <vt:lpstr>2. Chuẩn bị</vt:lpstr>
      <vt:lpstr>2. Chuẩn bị</vt:lpstr>
      <vt:lpstr>4. Báo cáo kế hoạch nuôi dưỡng và chăm sóc vật nuôi trong gia đình </vt:lpstr>
      <vt:lpstr>4. Báo cáo kế hoạch nuôi dưỡng và chăm sóc vật nuôi trong gia đình </vt:lpstr>
      <vt:lpstr>4. Báo cáo kế hoạch nuôi dưỡng và chăm sóc vật nuôi trong gia đình </vt:lpstr>
      <vt:lpstr>4. Báo cáo kế hoạch nuôi dưỡng và chăm sóc vật nuôi trong gia đình </vt:lpstr>
      <vt:lpstr>4. Báo cáo kế hoạch nuôi dưỡng và chăm sóc vật nuôi trong gia đình </vt:lpstr>
      <vt:lpstr>4. Báo cáo kế hoạch nuôi dưỡng và chăm sóc vật nuôi trong gia đình </vt:lpstr>
      <vt:lpstr>5.Lợi ích</vt:lpstr>
      <vt:lpstr>5.Lợi ích</vt:lpstr>
      <vt:lpstr>5.Lợi ích</vt:lpstr>
      <vt:lpstr>5.Lợi ích</vt:lpstr>
      <vt:lpstr>5.Lợi ích</vt:lpstr>
      <vt:lpstr>6. Những điều cần lưu ý khi chăn nuôi trong gia đình </vt:lpstr>
      <vt:lpstr>6. Những điều cần lưu ý khi chăn nuôi trong gia đình </vt:lpstr>
      <vt:lpstr>6. Những điều cần lưu ý khi chăn nuôi trong gia đình </vt:lpstr>
      <vt:lpstr>6. Những điều cần lưu ý khi chăn nuôi trong gia đình </vt:lpstr>
      <vt:lpstr>6. Những điều cần lưu ý khi chăn nuôi trong gia đình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Dự án</dc:title>
  <dc:creator>user</dc:creator>
  <cp:lastModifiedBy>user</cp:lastModifiedBy>
  <cp:revision>2</cp:revision>
  <dcterms:created xsi:type="dcterms:W3CDTF">2006-08-16T00:00:00Z</dcterms:created>
  <dcterms:modified xsi:type="dcterms:W3CDTF">2025-03-29T00:37:42Z</dcterms:modified>
  <dc:identifier>DAGhrnyn0go</dc:identifier>
</cp:coreProperties>
</file>