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0.jpg" ContentType="image/png"/>
  <Override PartName="/ppt/media/image21.jpg" ContentType="image/png"/>
  <Override PartName="/ppt/media/image22.jpg" ContentType="image/pn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55" r:id="rId2"/>
    <p:sldId id="275" r:id="rId3"/>
    <p:sldId id="456" r:id="rId4"/>
    <p:sldId id="257" r:id="rId5"/>
    <p:sldId id="256" r:id="rId6"/>
    <p:sldId id="259" r:id="rId7"/>
    <p:sldId id="459" r:id="rId8"/>
    <p:sldId id="260" r:id="rId9"/>
    <p:sldId id="457" r:id="rId10"/>
    <p:sldId id="458" r:id="rId11"/>
    <p:sldId id="460" r:id="rId12"/>
    <p:sldId id="461" r:id="rId13"/>
    <p:sldId id="462" r:id="rId14"/>
    <p:sldId id="291" r:id="rId15"/>
    <p:sldId id="307" r:id="rId16"/>
    <p:sldId id="263" r:id="rId17"/>
    <p:sldId id="464" r:id="rId18"/>
    <p:sldId id="466" r:id="rId19"/>
    <p:sldId id="262" r:id="rId20"/>
    <p:sldId id="264" r:id="rId21"/>
    <p:sldId id="266" r:id="rId22"/>
    <p:sldId id="267" r:id="rId23"/>
    <p:sldId id="269" r:id="rId24"/>
    <p:sldId id="270" r:id="rId25"/>
    <p:sldId id="467" r:id="rId26"/>
    <p:sldId id="271" r:id="rId27"/>
    <p:sldId id="273" r:id="rId28"/>
    <p:sldId id="27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1409"/>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0146E-5648-4867-BE3A-B1AB990794B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89D65DD0-E075-4C25-8C6C-7013467DE7A1}">
      <dgm:prSet phldrT="[Text]" custT="1"/>
      <dgm:spPr>
        <a:solidFill>
          <a:srgbClr val="00642D"/>
        </a:solidFill>
      </dgm:spPr>
      <dgm:t>
        <a:bodyPr/>
        <a:lstStyle/>
        <a:p>
          <a:pPr algn="just"/>
          <a:r>
            <a:rPr lang="vi-VN" sz="2200" b="0" i="0" dirty="0">
              <a:latin typeface="Times New Roman" pitchFamily="18" charset="0"/>
              <a:cs typeface="Times New Roman" pitchFamily="18" charset="0"/>
            </a:rPr>
            <a:t>Nguồn năng lượng tái tạo là nguồn năng lượng có sẵn trong tự nhiên, liên tục được bổ </a:t>
          </a:r>
          <a:r>
            <a:rPr lang="vi-VN" sz="2200" b="0" i="0" dirty="0">
              <a:solidFill>
                <a:srgbClr val="FFFF00"/>
              </a:solidFill>
              <a:latin typeface="Times New Roman" pitchFamily="18" charset="0"/>
              <a:cs typeface="Times New Roman" pitchFamily="18" charset="0"/>
            </a:rPr>
            <a:t>sung</a:t>
          </a:r>
          <a:r>
            <a:rPr lang="vi-VN" sz="2200" b="0" i="0" dirty="0">
              <a:latin typeface="Times New Roman" pitchFamily="18" charset="0"/>
              <a:cs typeface="Times New Roman" pitchFamily="18" charset="0"/>
            </a:rPr>
            <a:t> thông qua các quá trình tự nhiên.</a:t>
          </a:r>
          <a:br>
            <a:rPr lang="vi-VN" sz="2200" b="0" i="0" dirty="0">
              <a:latin typeface="Times New Roman" pitchFamily="18" charset="0"/>
              <a:cs typeface="Times New Roman" pitchFamily="18" charset="0"/>
            </a:rPr>
          </a:br>
          <a:br>
            <a:rPr lang="vi-VN" sz="2200" b="0" i="0" dirty="0"/>
          </a:br>
          <a:endParaRPr lang="en-US" sz="2200" dirty="0"/>
        </a:p>
      </dgm:t>
    </dgm:pt>
    <dgm:pt modelId="{CA3005A5-0DBF-4AF6-B000-1850384C5384}" type="parTrans" cxnId="{522B9063-5EC9-4FE5-86A9-4A1FE11D36AF}">
      <dgm:prSet/>
      <dgm:spPr/>
      <dgm:t>
        <a:bodyPr/>
        <a:lstStyle/>
        <a:p>
          <a:endParaRPr lang="en-US" sz="2200"/>
        </a:p>
      </dgm:t>
    </dgm:pt>
    <dgm:pt modelId="{BB3C6CF8-754D-44CB-86AB-41DB3524E81B}" type="sibTrans" cxnId="{522B9063-5EC9-4FE5-86A9-4A1FE11D36AF}">
      <dgm:prSet/>
      <dgm:spPr/>
      <dgm:t>
        <a:bodyPr/>
        <a:lstStyle/>
        <a:p>
          <a:endParaRPr lang="en-US" sz="2200"/>
        </a:p>
      </dgm:t>
    </dgm:pt>
    <dgm:pt modelId="{C8664F94-D9E5-448D-AA63-085A7888BE66}">
      <dgm:prSet phldrT="[Text]" custT="1"/>
      <dgm:spPr>
        <a:solidFill>
          <a:srgbClr val="00642D"/>
        </a:solidFill>
      </dgm:spPr>
      <dgm:t>
        <a:bodyPr/>
        <a:lstStyle/>
        <a:p>
          <a:pPr algn="l"/>
          <a:r>
            <a:rPr lang="vi-VN" sz="2200" b="0" i="0" dirty="0"/>
            <a:t> </a:t>
          </a:r>
          <a:endParaRPr lang="en-US" sz="2200" b="0" i="0" dirty="0"/>
        </a:p>
        <a:p>
          <a:pPr algn="just"/>
          <a:r>
            <a:rPr lang="en-US" sz="2200" b="0" i="0" dirty="0">
              <a:latin typeface="Times New Roman" pitchFamily="18" charset="0"/>
              <a:cs typeface="Times New Roman" pitchFamily="18" charset="0"/>
            </a:rPr>
            <a:t>N</a:t>
          </a:r>
          <a:r>
            <a:rPr lang="vi-VN" sz="2200" b="0" i="0" dirty="0">
              <a:latin typeface="Times New Roman" pitchFamily="18" charset="0"/>
              <a:cs typeface="Times New Roman" pitchFamily="18" charset="0"/>
            </a:rPr>
            <a:t>guồn năng lượng không tái tạo phải mất hàng triệu đến hàng trăm triệu năm để hình thành và không thể bổ sung nhanh nên sẽ cạn kiệt trong tương lai gần.</a:t>
          </a:r>
          <a:br>
            <a:rPr lang="vi-VN" sz="2200" b="0" i="0" dirty="0">
              <a:latin typeface="Times New Roman" pitchFamily="18" charset="0"/>
              <a:cs typeface="Times New Roman" pitchFamily="18" charset="0"/>
            </a:rPr>
          </a:br>
          <a:br>
            <a:rPr lang="vi-VN" sz="2200" b="0" i="0" dirty="0"/>
          </a:br>
          <a:endParaRPr lang="en-US" sz="2200" dirty="0"/>
        </a:p>
      </dgm:t>
    </dgm:pt>
    <dgm:pt modelId="{2503DDD8-F73A-4777-9315-01AF4ADE0D20}" type="parTrans" cxnId="{1E155859-DA5A-42BA-8F5D-C74D02429D43}">
      <dgm:prSet/>
      <dgm:spPr/>
      <dgm:t>
        <a:bodyPr/>
        <a:lstStyle/>
        <a:p>
          <a:endParaRPr lang="en-US" sz="2200"/>
        </a:p>
      </dgm:t>
    </dgm:pt>
    <dgm:pt modelId="{0362180B-E631-4316-B4A7-9E2F79B100CB}" type="sibTrans" cxnId="{1E155859-DA5A-42BA-8F5D-C74D02429D43}">
      <dgm:prSet/>
      <dgm:spPr/>
      <dgm:t>
        <a:bodyPr/>
        <a:lstStyle/>
        <a:p>
          <a:endParaRPr lang="en-US" sz="2200"/>
        </a:p>
      </dgm:t>
    </dgm:pt>
    <dgm:pt modelId="{3E6A10F4-44B8-4644-90B3-C55A1103E071}" type="pres">
      <dgm:prSet presAssocID="{0500146E-5648-4867-BE3A-B1AB990794BF}" presName="diagram" presStyleCnt="0">
        <dgm:presLayoutVars>
          <dgm:dir/>
          <dgm:resizeHandles val="exact"/>
        </dgm:presLayoutVars>
      </dgm:prSet>
      <dgm:spPr/>
    </dgm:pt>
    <dgm:pt modelId="{CAA0C8F7-47F7-4FFB-93E0-BFA8868AE74F}" type="pres">
      <dgm:prSet presAssocID="{89D65DD0-E075-4C25-8C6C-7013467DE7A1}" presName="arrow" presStyleLbl="node1" presStyleIdx="0" presStyleCnt="2">
        <dgm:presLayoutVars>
          <dgm:bulletEnabled val="1"/>
        </dgm:presLayoutVars>
      </dgm:prSet>
      <dgm:spPr/>
    </dgm:pt>
    <dgm:pt modelId="{F40A7F49-A24F-4A6F-8B37-3BEE03FFBBA5}" type="pres">
      <dgm:prSet presAssocID="{C8664F94-D9E5-448D-AA63-085A7888BE66}" presName="arrow" presStyleLbl="node1" presStyleIdx="1" presStyleCnt="2">
        <dgm:presLayoutVars>
          <dgm:bulletEnabled val="1"/>
        </dgm:presLayoutVars>
      </dgm:prSet>
      <dgm:spPr/>
    </dgm:pt>
  </dgm:ptLst>
  <dgm:cxnLst>
    <dgm:cxn modelId="{522B9063-5EC9-4FE5-86A9-4A1FE11D36AF}" srcId="{0500146E-5648-4867-BE3A-B1AB990794BF}" destId="{89D65DD0-E075-4C25-8C6C-7013467DE7A1}" srcOrd="0" destOrd="0" parTransId="{CA3005A5-0DBF-4AF6-B000-1850384C5384}" sibTransId="{BB3C6CF8-754D-44CB-86AB-41DB3524E81B}"/>
    <dgm:cxn modelId="{1E155859-DA5A-42BA-8F5D-C74D02429D43}" srcId="{0500146E-5648-4867-BE3A-B1AB990794BF}" destId="{C8664F94-D9E5-448D-AA63-085A7888BE66}" srcOrd="1" destOrd="0" parTransId="{2503DDD8-F73A-4777-9315-01AF4ADE0D20}" sibTransId="{0362180B-E631-4316-B4A7-9E2F79B100CB}"/>
    <dgm:cxn modelId="{DB0253AC-662C-4959-AE60-0E293A0D9CE2}" type="presOf" srcId="{89D65DD0-E075-4C25-8C6C-7013467DE7A1}" destId="{CAA0C8F7-47F7-4FFB-93E0-BFA8868AE74F}" srcOrd="0" destOrd="0" presId="urn:microsoft.com/office/officeart/2005/8/layout/arrow5"/>
    <dgm:cxn modelId="{017645E3-EB7A-4747-8377-90AD57D9558D}" type="presOf" srcId="{C8664F94-D9E5-448D-AA63-085A7888BE66}" destId="{F40A7F49-A24F-4A6F-8B37-3BEE03FFBBA5}" srcOrd="0" destOrd="0" presId="urn:microsoft.com/office/officeart/2005/8/layout/arrow5"/>
    <dgm:cxn modelId="{919600E8-16CB-40B6-93DD-D7033120832E}" type="presOf" srcId="{0500146E-5648-4867-BE3A-B1AB990794BF}" destId="{3E6A10F4-44B8-4644-90B3-C55A1103E071}" srcOrd="0" destOrd="0" presId="urn:microsoft.com/office/officeart/2005/8/layout/arrow5"/>
    <dgm:cxn modelId="{B23CBC15-2E07-4C1A-BAA7-3A7DB59E9926}" type="presParOf" srcId="{3E6A10F4-44B8-4644-90B3-C55A1103E071}" destId="{CAA0C8F7-47F7-4FFB-93E0-BFA8868AE74F}" srcOrd="0" destOrd="0" presId="urn:microsoft.com/office/officeart/2005/8/layout/arrow5"/>
    <dgm:cxn modelId="{BE6B6F92-8E33-4562-96E4-EF0DEED7B57F}" type="presParOf" srcId="{3E6A10F4-44B8-4644-90B3-C55A1103E071}" destId="{F40A7F49-A24F-4A6F-8B37-3BEE03FFBBA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2B343-6E02-4A20-B0CC-C10D6EC112C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EA13847-DDF7-4338-84E5-C8ED3AA92B4A}">
      <dgm:prSet phldrT="[Text]"/>
      <dgm:spPr/>
      <dgm:t>
        <a:bodyPr/>
        <a:lstStyle/>
        <a:p>
          <a:r>
            <a:rPr lang="vi-VN" b="1" i="1" dirty="0">
              <a:solidFill>
                <a:srgbClr val="FFFF00"/>
              </a:solidFill>
            </a:rPr>
            <a:t>Ưu điểm:</a:t>
          </a:r>
          <a:endParaRPr lang="en-US" dirty="0">
            <a:solidFill>
              <a:srgbClr val="FFFF00"/>
            </a:solidFill>
          </a:endParaRPr>
        </a:p>
      </dgm:t>
    </dgm:pt>
    <dgm:pt modelId="{FF74E850-75FC-4C01-9706-24B5E3EC9FFD}" type="parTrans" cxnId="{0E2293CC-08FF-47E7-B6BA-B790169CB78F}">
      <dgm:prSet/>
      <dgm:spPr/>
      <dgm:t>
        <a:bodyPr/>
        <a:lstStyle/>
        <a:p>
          <a:endParaRPr lang="en-US"/>
        </a:p>
      </dgm:t>
    </dgm:pt>
    <dgm:pt modelId="{54B91230-B665-4A5C-99E6-2C39862F35B9}" type="sibTrans" cxnId="{0E2293CC-08FF-47E7-B6BA-B790169CB78F}">
      <dgm:prSet/>
      <dgm:spPr/>
      <dgm:t>
        <a:bodyPr/>
        <a:lstStyle/>
        <a:p>
          <a:endParaRPr lang="en-US"/>
        </a:p>
      </dgm:t>
    </dgm:pt>
    <dgm:pt modelId="{A9FA58AC-9D65-454F-9E07-EAD706BD3A19}">
      <dgm:prSet phldrT="[Text]"/>
      <dgm:spPr/>
      <dgm:t>
        <a:bodyPr/>
        <a:lstStyle/>
        <a:p>
          <a:r>
            <a:rPr lang="en-US" b="0" i="0" dirty="0" err="1">
              <a:latin typeface="Times New Roman" pitchFamily="18" charset="0"/>
              <a:cs typeface="Times New Roman" pitchFamily="18" charset="0"/>
            </a:rPr>
            <a:t>Tiết</a:t>
          </a:r>
          <a:r>
            <a:rPr lang="en-US" b="0" i="0" dirty="0">
              <a:latin typeface="Times New Roman" pitchFamily="18" charset="0"/>
              <a:cs typeface="Times New Roman" pitchFamily="18" charset="0"/>
            </a:rPr>
            <a:t> </a:t>
          </a:r>
          <a:r>
            <a:rPr lang="en-US" b="0" i="0" dirty="0" err="1">
              <a:latin typeface="Times New Roman" pitchFamily="18" charset="0"/>
              <a:cs typeface="Times New Roman" pitchFamily="18" charset="0"/>
            </a:rPr>
            <a:t>kiệm</a:t>
          </a:r>
          <a:r>
            <a:rPr lang="en-US" b="0" i="0" dirty="0">
              <a:latin typeface="Times New Roman" pitchFamily="18" charset="0"/>
              <a:cs typeface="Times New Roman" pitchFamily="18" charset="0"/>
            </a:rPr>
            <a:t> chi </a:t>
          </a:r>
          <a:r>
            <a:rPr lang="en-US" b="0" i="0" dirty="0" err="1">
              <a:latin typeface="Times New Roman" pitchFamily="18" charset="0"/>
              <a:cs typeface="Times New Roman" pitchFamily="18" charset="0"/>
            </a:rPr>
            <a:t>phí</a:t>
          </a:r>
          <a:endParaRPr lang="en-US" dirty="0">
            <a:latin typeface="Times New Roman" pitchFamily="18" charset="0"/>
            <a:cs typeface="Times New Roman" pitchFamily="18" charset="0"/>
          </a:endParaRPr>
        </a:p>
      </dgm:t>
    </dgm:pt>
    <dgm:pt modelId="{382928B6-C747-4165-A0F2-9F938824F32A}" type="parTrans" cxnId="{1AB7DA45-B440-47BF-8787-FAD5854AC55E}">
      <dgm:prSet/>
      <dgm:spPr/>
      <dgm:t>
        <a:bodyPr/>
        <a:lstStyle/>
        <a:p>
          <a:endParaRPr lang="en-US"/>
        </a:p>
      </dgm:t>
    </dgm:pt>
    <dgm:pt modelId="{EC1280B2-C6F1-41FF-912E-B2DDFE4524A4}" type="sibTrans" cxnId="{1AB7DA45-B440-47BF-8787-FAD5854AC55E}">
      <dgm:prSet/>
      <dgm:spPr/>
      <dgm:t>
        <a:bodyPr/>
        <a:lstStyle/>
        <a:p>
          <a:endParaRPr lang="en-US"/>
        </a:p>
      </dgm:t>
    </dgm:pt>
    <dgm:pt modelId="{15A416AD-3725-4CF2-9ED2-5C2BBEE26E7A}">
      <dgm:prSet phldrT="[Text]"/>
      <dgm:spPr/>
      <dgm:t>
        <a:bodyPr/>
        <a:lstStyle/>
        <a:p>
          <a:r>
            <a:rPr lang="vi-VN" b="1" i="1" dirty="0">
              <a:solidFill>
                <a:srgbClr val="FFFF00"/>
              </a:solidFill>
            </a:rPr>
            <a:t>Nhược điểm:</a:t>
          </a:r>
          <a:endParaRPr lang="en-US" dirty="0">
            <a:solidFill>
              <a:srgbClr val="FFFF00"/>
            </a:solidFill>
          </a:endParaRPr>
        </a:p>
      </dgm:t>
    </dgm:pt>
    <dgm:pt modelId="{1274153C-E4BF-44D6-A561-6B3D4A9DF8C1}" type="parTrans" cxnId="{354AA6E0-A91B-4771-8495-E01A798DD69A}">
      <dgm:prSet/>
      <dgm:spPr/>
      <dgm:t>
        <a:bodyPr/>
        <a:lstStyle/>
        <a:p>
          <a:endParaRPr lang="en-US"/>
        </a:p>
      </dgm:t>
    </dgm:pt>
    <dgm:pt modelId="{9B752D3E-E71A-4E51-945B-675E4D0FED44}" type="sibTrans" cxnId="{354AA6E0-A91B-4771-8495-E01A798DD69A}">
      <dgm:prSet/>
      <dgm:spPr/>
      <dgm:t>
        <a:bodyPr/>
        <a:lstStyle/>
        <a:p>
          <a:endParaRPr lang="en-US"/>
        </a:p>
      </dgm:t>
    </dgm:pt>
    <dgm:pt modelId="{B2CA2E1E-F35D-43CF-A1EB-BD86BBB63DEB}">
      <dgm:prSet phldrT="[Text]"/>
      <dgm:spPr/>
      <dgm:t>
        <a:bodyPr/>
        <a:lstStyle/>
        <a:p>
          <a:r>
            <a:rPr lang="vi-VN" b="0" i="0" dirty="0">
              <a:latin typeface="Times New Roman" pitchFamily="18" charset="0"/>
              <a:cs typeface="Times New Roman" pitchFamily="18" charset="0"/>
            </a:rPr>
            <a:t>Không đạt được hiệu quả tối đa.</a:t>
          </a:r>
          <a:endParaRPr lang="en-US" dirty="0">
            <a:latin typeface="Times New Roman" pitchFamily="18" charset="0"/>
            <a:cs typeface="Times New Roman" pitchFamily="18" charset="0"/>
          </a:endParaRPr>
        </a:p>
      </dgm:t>
    </dgm:pt>
    <dgm:pt modelId="{35F0AE2A-79BB-4468-937F-4764AF6216E1}" type="parTrans" cxnId="{A59D21A0-08FC-41F0-B499-F7B1FC6BB371}">
      <dgm:prSet/>
      <dgm:spPr/>
      <dgm:t>
        <a:bodyPr/>
        <a:lstStyle/>
        <a:p>
          <a:endParaRPr lang="en-US"/>
        </a:p>
      </dgm:t>
    </dgm:pt>
    <dgm:pt modelId="{BD9A7F0F-2A21-4555-AE15-4891CF2928CF}" type="sibTrans" cxnId="{A59D21A0-08FC-41F0-B499-F7B1FC6BB371}">
      <dgm:prSet/>
      <dgm:spPr/>
      <dgm:t>
        <a:bodyPr/>
        <a:lstStyle/>
        <a:p>
          <a:endParaRPr lang="en-US"/>
        </a:p>
      </dgm:t>
    </dgm:pt>
    <dgm:pt modelId="{51889BAA-D96A-4608-B62B-53BD52E2955B}">
      <dgm:prSet phldrT="[Text]"/>
      <dgm:spPr/>
      <dgm:t>
        <a:bodyPr/>
        <a:lstStyle/>
        <a:p>
          <a:r>
            <a:rPr lang="vi-VN" b="0" i="0" dirty="0">
              <a:latin typeface="Times New Roman" pitchFamily="18" charset="0"/>
              <a:cs typeface="Times New Roman" pitchFamily="18" charset="0"/>
            </a:rPr>
            <a:t>Góp phần giảm lượng chất thải, giảm ô nhiễm môi trường.</a:t>
          </a:r>
          <a:endParaRPr lang="en-US" dirty="0">
            <a:latin typeface="Times New Roman" pitchFamily="18" charset="0"/>
            <a:cs typeface="Times New Roman" pitchFamily="18" charset="0"/>
          </a:endParaRPr>
        </a:p>
      </dgm:t>
    </dgm:pt>
    <dgm:pt modelId="{3AF4E18E-3895-4C21-B371-45E1886FC861}" type="sibTrans" cxnId="{583CD9CC-6D3A-4767-BB5A-881FEC484696}">
      <dgm:prSet/>
      <dgm:spPr/>
      <dgm:t>
        <a:bodyPr/>
        <a:lstStyle/>
        <a:p>
          <a:endParaRPr lang="en-US"/>
        </a:p>
      </dgm:t>
    </dgm:pt>
    <dgm:pt modelId="{884AEBB5-FB97-4CF9-9B8C-7BA47E2C8D57}" type="parTrans" cxnId="{583CD9CC-6D3A-4767-BB5A-881FEC484696}">
      <dgm:prSet/>
      <dgm:spPr/>
      <dgm:t>
        <a:bodyPr/>
        <a:lstStyle/>
        <a:p>
          <a:endParaRPr lang="en-US"/>
        </a:p>
      </dgm:t>
    </dgm:pt>
    <dgm:pt modelId="{A6C07A26-59C3-4149-B064-F018F475346D}">
      <dgm:prSet/>
      <dgm:spPr/>
      <dgm:t>
        <a:bodyPr/>
        <a:lstStyle/>
        <a:p>
          <a:r>
            <a:rPr lang="vi-VN" b="0" i="0" dirty="0">
              <a:latin typeface="Times New Roman" pitchFamily="18" charset="0"/>
              <a:cs typeface="Times New Roman" pitchFamily="18" charset="0"/>
            </a:rPr>
            <a:t>Bảo tồn các nguồn năng lượng không tái tạo</a:t>
          </a:r>
          <a:endParaRPr lang="en-US" dirty="0">
            <a:latin typeface="Times New Roman" pitchFamily="18" charset="0"/>
            <a:cs typeface="Times New Roman" pitchFamily="18" charset="0"/>
          </a:endParaRPr>
        </a:p>
      </dgm:t>
    </dgm:pt>
    <dgm:pt modelId="{9A4D05B8-5D08-4F26-A013-834273F9C28C}" type="parTrans" cxnId="{4AB2A125-5452-43EC-9D45-744AD5C8F712}">
      <dgm:prSet/>
      <dgm:spPr/>
      <dgm:t>
        <a:bodyPr/>
        <a:lstStyle/>
        <a:p>
          <a:endParaRPr lang="en-US"/>
        </a:p>
      </dgm:t>
    </dgm:pt>
    <dgm:pt modelId="{3FF2FD26-179C-404D-9FD6-4EED69EC7239}" type="sibTrans" cxnId="{4AB2A125-5452-43EC-9D45-744AD5C8F712}">
      <dgm:prSet/>
      <dgm:spPr/>
      <dgm:t>
        <a:bodyPr/>
        <a:lstStyle/>
        <a:p>
          <a:endParaRPr lang="en-US"/>
        </a:p>
      </dgm:t>
    </dgm:pt>
    <dgm:pt modelId="{488F6022-CBBD-40BF-8D97-CDD8EE35E382}" type="pres">
      <dgm:prSet presAssocID="{DCE2B343-6E02-4A20-B0CC-C10D6EC112CA}" presName="Name0" presStyleCnt="0">
        <dgm:presLayoutVars>
          <dgm:dir/>
          <dgm:animLvl val="lvl"/>
          <dgm:resizeHandles val="exact"/>
        </dgm:presLayoutVars>
      </dgm:prSet>
      <dgm:spPr/>
    </dgm:pt>
    <dgm:pt modelId="{6BB8FACA-F7EF-4603-A92C-53B63C104022}" type="pres">
      <dgm:prSet presAssocID="{BEA13847-DDF7-4338-84E5-C8ED3AA92B4A}" presName="composite" presStyleCnt="0"/>
      <dgm:spPr/>
    </dgm:pt>
    <dgm:pt modelId="{0C93DF64-719A-4E86-86C8-F1292B51C786}" type="pres">
      <dgm:prSet presAssocID="{BEA13847-DDF7-4338-84E5-C8ED3AA92B4A}" presName="parTx" presStyleLbl="alignNode1" presStyleIdx="0" presStyleCnt="2" custScaleX="150672">
        <dgm:presLayoutVars>
          <dgm:chMax val="0"/>
          <dgm:chPref val="0"/>
          <dgm:bulletEnabled val="1"/>
        </dgm:presLayoutVars>
      </dgm:prSet>
      <dgm:spPr/>
    </dgm:pt>
    <dgm:pt modelId="{7E2BE4ED-0BFB-4646-8DED-CF98C3781E76}" type="pres">
      <dgm:prSet presAssocID="{BEA13847-DDF7-4338-84E5-C8ED3AA92B4A}" presName="desTx" presStyleLbl="alignAccFollowNode1" presStyleIdx="0" presStyleCnt="2" custScaleX="153551">
        <dgm:presLayoutVars>
          <dgm:bulletEnabled val="1"/>
        </dgm:presLayoutVars>
      </dgm:prSet>
      <dgm:spPr/>
    </dgm:pt>
    <dgm:pt modelId="{AB8BA92E-480A-40F8-B2B4-F46B15ED634F}" type="pres">
      <dgm:prSet presAssocID="{54B91230-B665-4A5C-99E6-2C39862F35B9}" presName="space" presStyleCnt="0"/>
      <dgm:spPr/>
    </dgm:pt>
    <dgm:pt modelId="{0073245C-1A3B-45BC-A058-D47F7983D341}" type="pres">
      <dgm:prSet presAssocID="{15A416AD-3725-4CF2-9ED2-5C2BBEE26E7A}" presName="composite" presStyleCnt="0"/>
      <dgm:spPr/>
    </dgm:pt>
    <dgm:pt modelId="{DD7C9946-7D95-4AA8-B998-4107A28C099E}" type="pres">
      <dgm:prSet presAssocID="{15A416AD-3725-4CF2-9ED2-5C2BBEE26E7A}" presName="parTx" presStyleLbl="alignNode1" presStyleIdx="1" presStyleCnt="2" custScaleX="148324">
        <dgm:presLayoutVars>
          <dgm:chMax val="0"/>
          <dgm:chPref val="0"/>
          <dgm:bulletEnabled val="1"/>
        </dgm:presLayoutVars>
      </dgm:prSet>
      <dgm:spPr/>
    </dgm:pt>
    <dgm:pt modelId="{3348367C-F83F-484D-8C83-DEF902CE2F13}" type="pres">
      <dgm:prSet presAssocID="{15A416AD-3725-4CF2-9ED2-5C2BBEE26E7A}" presName="desTx" presStyleLbl="alignAccFollowNode1" presStyleIdx="1" presStyleCnt="2" custScaleX="145861">
        <dgm:presLayoutVars>
          <dgm:bulletEnabled val="1"/>
        </dgm:presLayoutVars>
      </dgm:prSet>
      <dgm:spPr/>
    </dgm:pt>
  </dgm:ptLst>
  <dgm:cxnLst>
    <dgm:cxn modelId="{4AB2A125-5452-43EC-9D45-744AD5C8F712}" srcId="{BEA13847-DDF7-4338-84E5-C8ED3AA92B4A}" destId="{A6C07A26-59C3-4149-B064-F018F475346D}" srcOrd="1" destOrd="0" parTransId="{9A4D05B8-5D08-4F26-A013-834273F9C28C}" sibTransId="{3FF2FD26-179C-404D-9FD6-4EED69EC7239}"/>
    <dgm:cxn modelId="{7CB9A72C-10D5-42F6-ADF9-C7F8CE914141}" type="presOf" srcId="{51889BAA-D96A-4608-B62B-53BD52E2955B}" destId="{7E2BE4ED-0BFB-4646-8DED-CF98C3781E76}" srcOrd="0" destOrd="2" presId="urn:microsoft.com/office/officeart/2005/8/layout/hList1"/>
    <dgm:cxn modelId="{F9472C2E-9EB4-4CFC-8B23-EC5465387C70}" type="presOf" srcId="{DCE2B343-6E02-4A20-B0CC-C10D6EC112CA}" destId="{488F6022-CBBD-40BF-8D97-CDD8EE35E382}" srcOrd="0" destOrd="0" presId="urn:microsoft.com/office/officeart/2005/8/layout/hList1"/>
    <dgm:cxn modelId="{1AB7DA45-B440-47BF-8787-FAD5854AC55E}" srcId="{BEA13847-DDF7-4338-84E5-C8ED3AA92B4A}" destId="{A9FA58AC-9D65-454F-9E07-EAD706BD3A19}" srcOrd="0" destOrd="0" parTransId="{382928B6-C747-4165-A0F2-9F938824F32A}" sibTransId="{EC1280B2-C6F1-41FF-912E-B2DDFE4524A4}"/>
    <dgm:cxn modelId="{140ECA58-E998-4ED0-8465-DBDEF58B7302}" type="presOf" srcId="{BEA13847-DDF7-4338-84E5-C8ED3AA92B4A}" destId="{0C93DF64-719A-4E86-86C8-F1292B51C786}" srcOrd="0" destOrd="0" presId="urn:microsoft.com/office/officeart/2005/8/layout/hList1"/>
    <dgm:cxn modelId="{6A522E86-DE6E-4792-B45F-F423907269B1}" type="presOf" srcId="{15A416AD-3725-4CF2-9ED2-5C2BBEE26E7A}" destId="{DD7C9946-7D95-4AA8-B998-4107A28C099E}" srcOrd="0" destOrd="0" presId="urn:microsoft.com/office/officeart/2005/8/layout/hList1"/>
    <dgm:cxn modelId="{7358748F-0454-46A8-8676-FE6BDD742F00}" type="presOf" srcId="{B2CA2E1E-F35D-43CF-A1EB-BD86BBB63DEB}" destId="{3348367C-F83F-484D-8C83-DEF902CE2F13}" srcOrd="0" destOrd="0" presId="urn:microsoft.com/office/officeart/2005/8/layout/hList1"/>
    <dgm:cxn modelId="{A59D21A0-08FC-41F0-B499-F7B1FC6BB371}" srcId="{15A416AD-3725-4CF2-9ED2-5C2BBEE26E7A}" destId="{B2CA2E1E-F35D-43CF-A1EB-BD86BBB63DEB}" srcOrd="0" destOrd="0" parTransId="{35F0AE2A-79BB-4468-937F-4764AF6216E1}" sibTransId="{BD9A7F0F-2A21-4555-AE15-4891CF2928CF}"/>
    <dgm:cxn modelId="{A5EFFACB-E8EB-45FF-83B7-ADB1BDF74ED3}" type="presOf" srcId="{A6C07A26-59C3-4149-B064-F018F475346D}" destId="{7E2BE4ED-0BFB-4646-8DED-CF98C3781E76}" srcOrd="0" destOrd="1" presId="urn:microsoft.com/office/officeart/2005/8/layout/hList1"/>
    <dgm:cxn modelId="{0E2293CC-08FF-47E7-B6BA-B790169CB78F}" srcId="{DCE2B343-6E02-4A20-B0CC-C10D6EC112CA}" destId="{BEA13847-DDF7-4338-84E5-C8ED3AA92B4A}" srcOrd="0" destOrd="0" parTransId="{FF74E850-75FC-4C01-9706-24B5E3EC9FFD}" sibTransId="{54B91230-B665-4A5C-99E6-2C39862F35B9}"/>
    <dgm:cxn modelId="{583CD9CC-6D3A-4767-BB5A-881FEC484696}" srcId="{BEA13847-DDF7-4338-84E5-C8ED3AA92B4A}" destId="{51889BAA-D96A-4608-B62B-53BD52E2955B}" srcOrd="2" destOrd="0" parTransId="{884AEBB5-FB97-4CF9-9B8C-7BA47E2C8D57}" sibTransId="{3AF4E18E-3895-4C21-B371-45E1886FC861}"/>
    <dgm:cxn modelId="{354AA6E0-A91B-4771-8495-E01A798DD69A}" srcId="{DCE2B343-6E02-4A20-B0CC-C10D6EC112CA}" destId="{15A416AD-3725-4CF2-9ED2-5C2BBEE26E7A}" srcOrd="1" destOrd="0" parTransId="{1274153C-E4BF-44D6-A561-6B3D4A9DF8C1}" sibTransId="{9B752D3E-E71A-4E51-945B-675E4D0FED44}"/>
    <dgm:cxn modelId="{457D86ED-784B-440C-9A73-F8E7E5389627}" type="presOf" srcId="{A9FA58AC-9D65-454F-9E07-EAD706BD3A19}" destId="{7E2BE4ED-0BFB-4646-8DED-CF98C3781E76}" srcOrd="0" destOrd="0" presId="urn:microsoft.com/office/officeart/2005/8/layout/hList1"/>
    <dgm:cxn modelId="{45FED7C7-A044-4358-927B-BE9F3A6FFA21}" type="presParOf" srcId="{488F6022-CBBD-40BF-8D97-CDD8EE35E382}" destId="{6BB8FACA-F7EF-4603-A92C-53B63C104022}" srcOrd="0" destOrd="0" presId="urn:microsoft.com/office/officeart/2005/8/layout/hList1"/>
    <dgm:cxn modelId="{4CE5C86E-7E79-4C71-874C-66C2937779B3}" type="presParOf" srcId="{6BB8FACA-F7EF-4603-A92C-53B63C104022}" destId="{0C93DF64-719A-4E86-86C8-F1292B51C786}" srcOrd="0" destOrd="0" presId="urn:microsoft.com/office/officeart/2005/8/layout/hList1"/>
    <dgm:cxn modelId="{1005EEB3-C112-4741-B485-CEC912BF66C6}" type="presParOf" srcId="{6BB8FACA-F7EF-4603-A92C-53B63C104022}" destId="{7E2BE4ED-0BFB-4646-8DED-CF98C3781E76}" srcOrd="1" destOrd="0" presId="urn:microsoft.com/office/officeart/2005/8/layout/hList1"/>
    <dgm:cxn modelId="{B7F457D9-BC9D-439B-8993-78BF834C5B00}" type="presParOf" srcId="{488F6022-CBBD-40BF-8D97-CDD8EE35E382}" destId="{AB8BA92E-480A-40F8-B2B4-F46B15ED634F}" srcOrd="1" destOrd="0" presId="urn:microsoft.com/office/officeart/2005/8/layout/hList1"/>
    <dgm:cxn modelId="{6B7D3EA5-AA75-4597-9A04-2E75F5EA9F16}" type="presParOf" srcId="{488F6022-CBBD-40BF-8D97-CDD8EE35E382}" destId="{0073245C-1A3B-45BC-A058-D47F7983D341}" srcOrd="2" destOrd="0" presId="urn:microsoft.com/office/officeart/2005/8/layout/hList1"/>
    <dgm:cxn modelId="{77B370BE-AE58-4239-972D-DF6D5F429221}" type="presParOf" srcId="{0073245C-1A3B-45BC-A058-D47F7983D341}" destId="{DD7C9946-7D95-4AA8-B998-4107A28C099E}" srcOrd="0" destOrd="0" presId="urn:microsoft.com/office/officeart/2005/8/layout/hList1"/>
    <dgm:cxn modelId="{670FEA07-C999-47D1-8D2D-30630472DFAA}" type="presParOf" srcId="{0073245C-1A3B-45BC-A058-D47F7983D341}" destId="{3348367C-F83F-484D-8C83-DEF902CE2F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0C8F7-47F7-4FFB-93E0-BFA8868AE74F}">
      <dsp:nvSpPr>
        <dsp:cNvPr id="0" name=""/>
        <dsp:cNvSpPr/>
      </dsp:nvSpPr>
      <dsp:spPr>
        <a:xfrm rot="16200000">
          <a:off x="1824" y="496"/>
          <a:ext cx="4063007" cy="4063007"/>
        </a:xfrm>
        <a:prstGeom prst="downArrow">
          <a:avLst>
            <a:gd name="adj1" fmla="val 50000"/>
            <a:gd name="adj2" fmla="val 35000"/>
          </a:avLst>
        </a:prstGeom>
        <a:solidFill>
          <a:srgbClr val="0064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just" defTabSz="977900">
            <a:lnSpc>
              <a:spcPct val="90000"/>
            </a:lnSpc>
            <a:spcBef>
              <a:spcPct val="0"/>
            </a:spcBef>
            <a:spcAft>
              <a:spcPct val="35000"/>
            </a:spcAft>
            <a:buNone/>
          </a:pPr>
          <a:r>
            <a:rPr lang="vi-VN" sz="2200" b="0" i="0" kern="1200" dirty="0">
              <a:latin typeface="Times New Roman" pitchFamily="18" charset="0"/>
              <a:cs typeface="Times New Roman" pitchFamily="18" charset="0"/>
            </a:rPr>
            <a:t>Nguồn năng lượng tái tạo là nguồn năng lượng có sẵn trong tự nhiên, liên tục được bổ </a:t>
          </a:r>
          <a:r>
            <a:rPr lang="vi-VN" sz="2200" b="0" i="0" kern="1200" dirty="0">
              <a:solidFill>
                <a:srgbClr val="FFFF00"/>
              </a:solidFill>
              <a:latin typeface="Times New Roman" pitchFamily="18" charset="0"/>
              <a:cs typeface="Times New Roman" pitchFamily="18" charset="0"/>
            </a:rPr>
            <a:t>sung</a:t>
          </a:r>
          <a:r>
            <a:rPr lang="vi-VN" sz="2200" b="0" i="0" kern="1200" dirty="0">
              <a:latin typeface="Times New Roman" pitchFamily="18" charset="0"/>
              <a:cs typeface="Times New Roman" pitchFamily="18" charset="0"/>
            </a:rPr>
            <a:t> thông qua các quá trình tự nhiên.</a:t>
          </a:r>
          <a:br>
            <a:rPr lang="vi-VN" sz="2200" b="0" i="0" kern="1200" dirty="0">
              <a:latin typeface="Times New Roman" pitchFamily="18" charset="0"/>
              <a:cs typeface="Times New Roman" pitchFamily="18" charset="0"/>
            </a:rPr>
          </a:br>
          <a:br>
            <a:rPr lang="vi-VN" sz="2200" b="0" i="0" kern="1200" dirty="0"/>
          </a:br>
          <a:endParaRPr lang="en-US" sz="2200" kern="1200" dirty="0"/>
        </a:p>
      </dsp:txBody>
      <dsp:txXfrm rot="5400000">
        <a:off x="1824" y="1016248"/>
        <a:ext cx="3351981" cy="2031503"/>
      </dsp:txXfrm>
    </dsp:sp>
    <dsp:sp modelId="{F40A7F49-A24F-4A6F-8B37-3BEE03FFBBA5}">
      <dsp:nvSpPr>
        <dsp:cNvPr id="0" name=""/>
        <dsp:cNvSpPr/>
      </dsp:nvSpPr>
      <dsp:spPr>
        <a:xfrm rot="5400000">
          <a:off x="5079167" y="496"/>
          <a:ext cx="4063007" cy="4063007"/>
        </a:xfrm>
        <a:prstGeom prst="downArrow">
          <a:avLst>
            <a:gd name="adj1" fmla="val 50000"/>
            <a:gd name="adj2" fmla="val 35000"/>
          </a:avLst>
        </a:prstGeom>
        <a:solidFill>
          <a:srgbClr val="0064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vi-VN" sz="2200" b="0" i="0" kern="1200" dirty="0"/>
            <a:t> </a:t>
          </a:r>
          <a:endParaRPr lang="en-US" sz="2200" b="0" i="0" kern="1200" dirty="0"/>
        </a:p>
        <a:p>
          <a:pPr marL="0" lvl="0" indent="0" algn="just" defTabSz="977900">
            <a:lnSpc>
              <a:spcPct val="90000"/>
            </a:lnSpc>
            <a:spcBef>
              <a:spcPct val="0"/>
            </a:spcBef>
            <a:spcAft>
              <a:spcPct val="35000"/>
            </a:spcAft>
            <a:buNone/>
          </a:pPr>
          <a:r>
            <a:rPr lang="en-US" sz="2200" b="0" i="0" kern="1200" dirty="0">
              <a:latin typeface="Times New Roman" pitchFamily="18" charset="0"/>
              <a:cs typeface="Times New Roman" pitchFamily="18" charset="0"/>
            </a:rPr>
            <a:t>N</a:t>
          </a:r>
          <a:r>
            <a:rPr lang="vi-VN" sz="2200" b="0" i="0" kern="1200" dirty="0">
              <a:latin typeface="Times New Roman" pitchFamily="18" charset="0"/>
              <a:cs typeface="Times New Roman" pitchFamily="18" charset="0"/>
            </a:rPr>
            <a:t>guồn năng lượng không tái tạo phải mất hàng triệu đến hàng trăm triệu năm để hình thành và không thể bổ sung nhanh nên sẽ cạn kiệt trong tương lai gần.</a:t>
          </a:r>
          <a:br>
            <a:rPr lang="vi-VN" sz="2200" b="0" i="0" kern="1200" dirty="0">
              <a:latin typeface="Times New Roman" pitchFamily="18" charset="0"/>
              <a:cs typeface="Times New Roman" pitchFamily="18" charset="0"/>
            </a:rPr>
          </a:br>
          <a:br>
            <a:rPr lang="vi-VN" sz="2200" b="0" i="0" kern="1200" dirty="0"/>
          </a:br>
          <a:endParaRPr lang="en-US" sz="2200" kern="1200" dirty="0"/>
        </a:p>
      </dsp:txBody>
      <dsp:txXfrm rot="-5400000">
        <a:off x="5790193" y="1016248"/>
        <a:ext cx="3351981" cy="2031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3DF64-719A-4E86-86C8-F1292B51C786}">
      <dsp:nvSpPr>
        <dsp:cNvPr id="0" name=""/>
        <dsp:cNvSpPr/>
      </dsp:nvSpPr>
      <dsp:spPr>
        <a:xfrm>
          <a:off x="38097" y="204180"/>
          <a:ext cx="3759870"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vi-VN" sz="2200" b="1" i="1" kern="1200" dirty="0">
              <a:solidFill>
                <a:srgbClr val="FFFF00"/>
              </a:solidFill>
            </a:rPr>
            <a:t>Ưu điểm:</a:t>
          </a:r>
          <a:endParaRPr lang="en-US" sz="2200" kern="1200" dirty="0">
            <a:solidFill>
              <a:srgbClr val="FFFF00"/>
            </a:solidFill>
          </a:endParaRPr>
        </a:p>
      </dsp:txBody>
      <dsp:txXfrm>
        <a:off x="38097" y="204180"/>
        <a:ext cx="3759870" cy="633600"/>
      </dsp:txXfrm>
    </dsp:sp>
    <dsp:sp modelId="{7E2BE4ED-0BFB-4646-8DED-CF98C3781E76}">
      <dsp:nvSpPr>
        <dsp:cNvPr id="0" name=""/>
        <dsp:cNvSpPr/>
      </dsp:nvSpPr>
      <dsp:spPr>
        <a:xfrm>
          <a:off x="2175" y="837780"/>
          <a:ext cx="3831713" cy="3022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0" i="0" kern="1200" dirty="0" err="1">
              <a:latin typeface="Times New Roman" pitchFamily="18" charset="0"/>
              <a:cs typeface="Times New Roman" pitchFamily="18" charset="0"/>
            </a:rPr>
            <a:t>Tiết</a:t>
          </a:r>
          <a:r>
            <a:rPr lang="en-US" sz="2200" b="0" i="0" kern="1200" dirty="0">
              <a:latin typeface="Times New Roman" pitchFamily="18" charset="0"/>
              <a:cs typeface="Times New Roman" pitchFamily="18" charset="0"/>
            </a:rPr>
            <a:t> </a:t>
          </a:r>
          <a:r>
            <a:rPr lang="en-US" sz="2200" b="0" i="0" kern="1200" dirty="0" err="1">
              <a:latin typeface="Times New Roman" pitchFamily="18" charset="0"/>
              <a:cs typeface="Times New Roman" pitchFamily="18" charset="0"/>
            </a:rPr>
            <a:t>kiệm</a:t>
          </a:r>
          <a:r>
            <a:rPr lang="en-US" sz="2200" b="0" i="0" kern="1200" dirty="0">
              <a:latin typeface="Times New Roman" pitchFamily="18" charset="0"/>
              <a:cs typeface="Times New Roman" pitchFamily="18" charset="0"/>
            </a:rPr>
            <a:t> chi </a:t>
          </a:r>
          <a:r>
            <a:rPr lang="en-US" sz="2200" b="0" i="0" kern="1200" dirty="0" err="1">
              <a:latin typeface="Times New Roman" pitchFamily="18" charset="0"/>
              <a:cs typeface="Times New Roman" pitchFamily="18" charset="0"/>
            </a:rPr>
            <a:t>phí</a:t>
          </a:r>
          <a:endParaRPr lang="en-US" sz="2200" kern="1200" dirty="0">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r>
            <a:rPr lang="vi-VN" sz="2200" b="0" i="0" kern="1200" dirty="0">
              <a:latin typeface="Times New Roman" pitchFamily="18" charset="0"/>
              <a:cs typeface="Times New Roman" pitchFamily="18" charset="0"/>
            </a:rPr>
            <a:t>Bảo tồn các nguồn năng lượng không tái tạo</a:t>
          </a:r>
          <a:endParaRPr lang="en-US" sz="2200" kern="1200" dirty="0">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r>
            <a:rPr lang="vi-VN" sz="2200" b="0" i="0" kern="1200" dirty="0">
              <a:latin typeface="Times New Roman" pitchFamily="18" charset="0"/>
              <a:cs typeface="Times New Roman" pitchFamily="18" charset="0"/>
            </a:rPr>
            <a:t>Góp phần giảm lượng chất thải, giảm ô nhiễm môi trường.</a:t>
          </a:r>
          <a:endParaRPr lang="en-US" sz="2200" kern="1200" dirty="0">
            <a:latin typeface="Times New Roman" pitchFamily="18" charset="0"/>
            <a:cs typeface="Times New Roman" pitchFamily="18" charset="0"/>
          </a:endParaRPr>
        </a:p>
      </dsp:txBody>
      <dsp:txXfrm>
        <a:off x="2175" y="837780"/>
        <a:ext cx="3831713" cy="3022039"/>
      </dsp:txXfrm>
    </dsp:sp>
    <dsp:sp modelId="{DD7C9946-7D95-4AA8-B998-4107A28C099E}">
      <dsp:nvSpPr>
        <dsp:cNvPr id="0" name=""/>
        <dsp:cNvSpPr/>
      </dsp:nvSpPr>
      <dsp:spPr>
        <a:xfrm>
          <a:off x="4183245" y="204180"/>
          <a:ext cx="3701278"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vi-VN" sz="2200" b="1" i="1" kern="1200" dirty="0">
              <a:solidFill>
                <a:srgbClr val="FFFF00"/>
              </a:solidFill>
            </a:rPr>
            <a:t>Nhược điểm:</a:t>
          </a:r>
          <a:endParaRPr lang="en-US" sz="2200" kern="1200" dirty="0">
            <a:solidFill>
              <a:srgbClr val="FFFF00"/>
            </a:solidFill>
          </a:endParaRPr>
        </a:p>
      </dsp:txBody>
      <dsp:txXfrm>
        <a:off x="4183245" y="204180"/>
        <a:ext cx="3701278" cy="633600"/>
      </dsp:txXfrm>
    </dsp:sp>
    <dsp:sp modelId="{3348367C-F83F-484D-8C83-DEF902CE2F13}">
      <dsp:nvSpPr>
        <dsp:cNvPr id="0" name=""/>
        <dsp:cNvSpPr/>
      </dsp:nvSpPr>
      <dsp:spPr>
        <a:xfrm>
          <a:off x="4213976" y="837780"/>
          <a:ext cx="3639817" cy="3022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vi-VN" sz="2200" b="0" i="0" kern="1200" dirty="0">
              <a:latin typeface="Times New Roman" pitchFamily="18" charset="0"/>
              <a:cs typeface="Times New Roman" pitchFamily="18" charset="0"/>
            </a:rPr>
            <a:t>Không đạt được hiệu quả tối đa.</a:t>
          </a:r>
          <a:endParaRPr lang="en-US" sz="2200" kern="1200" dirty="0">
            <a:latin typeface="Times New Roman" pitchFamily="18" charset="0"/>
            <a:cs typeface="Times New Roman" pitchFamily="18" charset="0"/>
          </a:endParaRPr>
        </a:p>
      </dsp:txBody>
      <dsp:txXfrm>
        <a:off x="4213976" y="837780"/>
        <a:ext cx="3639817" cy="302203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48273-CC40-4346-9FF4-BA3C1146CFD8}" type="datetimeFigureOut">
              <a:rPr lang="en-US" smtClean="0"/>
              <a:t>3/20/2024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6272B-24F0-4A61-85A7-C73948CE8ACF}" type="slidenum">
              <a:rPr lang="en-US" smtClean="0"/>
              <a:t>‹#›</a:t>
            </a:fld>
            <a:endParaRPr lang="en-US"/>
          </a:p>
        </p:txBody>
      </p:sp>
    </p:spTree>
    <p:extLst>
      <p:ext uri="{BB962C8B-B14F-4D97-AF65-F5344CB8AC3E}">
        <p14:creationId xmlns:p14="http://schemas.microsoft.com/office/powerpoint/2010/main" val="306550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học</a:t>
            </a:r>
            <a:r>
              <a:rPr lang="en-US" baseline="0" dirty="0"/>
              <a:t> </a:t>
            </a:r>
            <a:r>
              <a:rPr lang="en-US" baseline="0" dirty="0" err="1"/>
              <a:t>sinh</a:t>
            </a:r>
            <a:r>
              <a:rPr lang="en-US" baseline="0" dirty="0"/>
              <a:t> </a:t>
            </a:r>
            <a:r>
              <a:rPr lang="en-US" baseline="0" dirty="0" err="1"/>
              <a:t>quan</a:t>
            </a:r>
            <a:r>
              <a:rPr lang="en-US" baseline="0" dirty="0"/>
              <a:t> </a:t>
            </a:r>
            <a:r>
              <a:rPr lang="en-US" baseline="0" dirty="0" err="1"/>
              <a:t>sát</a:t>
            </a:r>
            <a:r>
              <a:rPr lang="en-US" baseline="0" dirty="0"/>
              <a:t> video “</a:t>
            </a:r>
            <a:r>
              <a:rPr lang="en-US" baseline="0" dirty="0" err="1"/>
              <a:t>giới</a:t>
            </a:r>
            <a:r>
              <a:rPr lang="en-US" baseline="0" dirty="0"/>
              <a:t> </a:t>
            </a:r>
            <a:r>
              <a:rPr lang="en-US" baseline="0" dirty="0" err="1"/>
              <a:t>thiệu</a:t>
            </a:r>
            <a:r>
              <a:rPr lang="en-US" baseline="0" dirty="0"/>
              <a:t> </a:t>
            </a:r>
            <a:r>
              <a:rPr lang="en-US" baseline="0" dirty="0" err="1"/>
              <a:t>năng</a:t>
            </a:r>
            <a:r>
              <a:rPr lang="en-US" baseline="0" dirty="0"/>
              <a:t> </a:t>
            </a:r>
            <a:r>
              <a:rPr lang="en-US" baseline="0" dirty="0" err="1"/>
              <a:t>lượng</a:t>
            </a:r>
            <a:r>
              <a:rPr lang="en-US" baseline="0" dirty="0"/>
              <a:t> </a:t>
            </a:r>
            <a:r>
              <a:rPr lang="en-US" baseline="0" dirty="0" err="1"/>
              <a:t>tái</a:t>
            </a:r>
            <a:r>
              <a:rPr lang="en-US" baseline="0" dirty="0"/>
              <a:t> </a:t>
            </a:r>
            <a:r>
              <a:rPr lang="en-US" baseline="0" dirty="0" err="1"/>
              <a:t>tạo</a:t>
            </a:r>
            <a:r>
              <a:rPr lang="en-US" baseline="0" dirty="0"/>
              <a:t>”  </a:t>
            </a:r>
            <a:r>
              <a:rPr lang="en-US" baseline="0" dirty="0" err="1"/>
              <a:t>và</a:t>
            </a:r>
            <a:r>
              <a:rPr lang="en-US" baseline="0" dirty="0"/>
              <a:t> </a:t>
            </a:r>
            <a:r>
              <a:rPr lang="en-US" baseline="0" dirty="0" err="1"/>
              <a:t>rút</a:t>
            </a:r>
            <a:r>
              <a:rPr lang="en-US" baseline="0" dirty="0"/>
              <a:t> </a:t>
            </a:r>
            <a:r>
              <a:rPr lang="en-US" baseline="0" dirty="0" err="1"/>
              <a:t>ra</a:t>
            </a:r>
            <a:r>
              <a:rPr lang="en-US" baseline="0" dirty="0"/>
              <a:t> </a:t>
            </a:r>
            <a:r>
              <a:rPr lang="en-US" baseline="0" dirty="0" err="1"/>
              <a:t>các</a:t>
            </a:r>
            <a:r>
              <a:rPr lang="en-US" baseline="0" dirty="0"/>
              <a:t> </a:t>
            </a:r>
            <a:r>
              <a:rPr lang="en-US" baseline="0" dirty="0" err="1"/>
              <a:t>nhận</a:t>
            </a:r>
            <a:r>
              <a:rPr lang="en-US" baseline="0" dirty="0"/>
              <a:t> </a:t>
            </a:r>
            <a:r>
              <a:rPr lang="en-US" baseline="0" dirty="0" err="1"/>
              <a:t>xét</a:t>
            </a:r>
            <a:endParaRPr lang="en-US" dirty="0"/>
          </a:p>
        </p:txBody>
      </p:sp>
      <p:sp>
        <p:nvSpPr>
          <p:cNvPr id="4" name="Slide Number Placeholder 3"/>
          <p:cNvSpPr>
            <a:spLocks noGrp="1"/>
          </p:cNvSpPr>
          <p:nvPr>
            <p:ph type="sldNum" sz="quarter" idx="10"/>
          </p:nvPr>
        </p:nvSpPr>
        <p:spPr/>
        <p:txBody>
          <a:bodyPr/>
          <a:lstStyle/>
          <a:p>
            <a:fld id="{B546272B-24F0-4A61-85A7-C73948CE8ACF}" type="slidenum">
              <a:rPr lang="en-US" smtClean="0"/>
              <a:t>2</a:t>
            </a:fld>
            <a:endParaRPr lang="en-US"/>
          </a:p>
        </p:txBody>
      </p:sp>
    </p:spTree>
    <p:extLst>
      <p:ext uri="{BB962C8B-B14F-4D97-AF65-F5344CB8AC3E}">
        <p14:creationId xmlns:p14="http://schemas.microsoft.com/office/powerpoint/2010/main" val="428416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18B267E-D9FE-4E48-80BC-9D43DC01D7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F30B185-51EB-4FFE-AFA5-8A865104D9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5F3D016F-849E-4AC1-A6EA-8C5CDA6975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3F96593-759F-4266-BD6A-03814518462E}" type="slidenum">
              <a:rPr lang="en-US" altLang="en-US" sz="1200" smtClean="0"/>
              <a:pPr/>
              <a:t>15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81BA-7062-4506-98D1-00C2CC786EA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A7F664-52EB-496F-A686-84BB9D38A3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1AD09F2-90DC-4B75-B96A-854D425BFD75}"/>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605AF33A-835C-41EC-9F4C-CA880884C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66DD3-739A-4486-9ECA-6E96D4CFB474}"/>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135000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2192-E77D-4AAF-B6C5-858D18CDFC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215A29-83A1-44C9-8E81-5AAE5359E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27836-8927-432F-AD35-D6B8BD31C83E}"/>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B7A99140-0218-4F56-A62A-1DBD505A5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FC4C0-E52A-4C7A-B51E-E9CD116F4E66}"/>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70572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D58AD-77B9-48B2-BA88-9709D2EFAE8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397C34-B677-4AFA-880A-C5E5B13B261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75D94-5E6A-4E0C-8E60-7397E316FC66}"/>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BEEA335E-78EB-450F-BC83-7D7FFEDA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455F4-6DE2-49CB-B688-5470E73C59D7}"/>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3515009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20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8280-5C90-47F0-BC6F-63DFBF51E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99B09-9C00-4AC5-A202-397A43863A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9B05B-D78B-47A0-A5D1-BA40A95BE73E}"/>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D1FAFAE5-2EE1-4E22-B4AA-042F6D269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7EE97-08A9-4A4F-A5C5-DD00E9132BBE}"/>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1852530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A87-012E-4022-934C-9962603A48F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1F16037-C758-4A5D-9951-98508461366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E578A9-E80D-4C9E-A169-B3DD5E318792}"/>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F34F8A91-4B96-415F-8398-C83EB3C72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CBD26-B67E-436D-A7A1-0721EEAF4BB1}"/>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326081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F553-43C4-426B-88B3-267B1359F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0C134-CC62-451A-BFE1-ABCB3B525C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5304DD-5280-45FD-AD50-AAA12ADB44A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9ABFDB-844B-4B6B-BA31-77B7FCC9E1EE}"/>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6" name="Footer Placeholder 5">
            <a:extLst>
              <a:ext uri="{FF2B5EF4-FFF2-40B4-BE49-F238E27FC236}">
                <a16:creationId xmlns:a16="http://schemas.microsoft.com/office/drawing/2014/main" id="{D8857A5D-E37D-4A94-8223-4734465FE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EA6A6-EC16-4576-A74A-536BE05F022C}"/>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193424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B78E-7024-40E3-BF7F-50227B6844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48D2D9-CB0E-475E-AF9F-5F9B3A162B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72F0369-9AA4-48A4-8C66-E18A21230EC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62C9C-E3FD-4AEF-8769-605BA5C799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04F833-698F-4F26-B68D-7372980D31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4CF34-BDCB-4D8C-BAE5-EBF96802A5D5}"/>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8" name="Footer Placeholder 7">
            <a:extLst>
              <a:ext uri="{FF2B5EF4-FFF2-40B4-BE49-F238E27FC236}">
                <a16:creationId xmlns:a16="http://schemas.microsoft.com/office/drawing/2014/main" id="{EB360C4E-EC4B-4CE3-BFD5-6985D331D1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C9B93A-7327-4FCB-BD80-2B36D40D1484}"/>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222370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388C-79C8-420C-A65A-06A0E7570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FCEA1D-4762-48B6-BE27-60DFEAA5A3EE}"/>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4" name="Footer Placeholder 3">
            <a:extLst>
              <a:ext uri="{FF2B5EF4-FFF2-40B4-BE49-F238E27FC236}">
                <a16:creationId xmlns:a16="http://schemas.microsoft.com/office/drawing/2014/main" id="{E84BFDF9-E9B5-4D14-A22C-10E23734D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503610-AE0D-4B6A-B777-AD59494BF520}"/>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297390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961C6-E5AF-4828-B956-57C98FF51A08}"/>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3" name="Footer Placeholder 2">
            <a:extLst>
              <a:ext uri="{FF2B5EF4-FFF2-40B4-BE49-F238E27FC236}">
                <a16:creationId xmlns:a16="http://schemas.microsoft.com/office/drawing/2014/main" id="{4A79AD7A-05B1-4900-8D30-114AB4906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8E606-5511-4F94-A66F-7DFC1E52C477}"/>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352970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9017-DF9B-44A7-9872-6F5508805C7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B310E1-4378-45F5-97D6-86775313AFC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B82C46-1CF9-4866-8189-6018E6C52B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9FEBEC-51CB-4B73-974D-5D2832B2A089}"/>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6" name="Footer Placeholder 5">
            <a:extLst>
              <a:ext uri="{FF2B5EF4-FFF2-40B4-BE49-F238E27FC236}">
                <a16:creationId xmlns:a16="http://schemas.microsoft.com/office/drawing/2014/main" id="{46DA7B71-A353-46EA-91BE-C266EE8B0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A3C89-C5A0-4F7E-8A7B-896858790026}"/>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101361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9DD9-1BFD-4032-9820-49D8E87F54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9355E9-E6F8-4E9C-9066-01B98465A2E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4A44B42-D07E-4E0D-8495-2428A0CE09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56AFB8-910D-45D6-8194-A8182A34D89B}"/>
              </a:ext>
            </a:extLst>
          </p:cNvPr>
          <p:cNvSpPr>
            <a:spLocks noGrp="1"/>
          </p:cNvSpPr>
          <p:nvPr>
            <p:ph type="dt" sz="half" idx="10"/>
          </p:nvPr>
        </p:nvSpPr>
        <p:spPr/>
        <p:txBody>
          <a:bodyPr/>
          <a:lstStyle/>
          <a:p>
            <a:fld id="{C50A6EA7-A4E2-4A1B-871C-3A1837F7B3BA}" type="datetimeFigureOut">
              <a:rPr lang="en-US" smtClean="0"/>
              <a:t>3/20/2024</a:t>
            </a:fld>
            <a:endParaRPr lang="en-US"/>
          </a:p>
        </p:txBody>
      </p:sp>
      <p:sp>
        <p:nvSpPr>
          <p:cNvPr id="6" name="Footer Placeholder 5">
            <a:extLst>
              <a:ext uri="{FF2B5EF4-FFF2-40B4-BE49-F238E27FC236}">
                <a16:creationId xmlns:a16="http://schemas.microsoft.com/office/drawing/2014/main" id="{6A6BF82B-87D5-49C8-9CEC-552449EFF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0D74D-675F-4D55-9D92-CFC72A6A8D2E}"/>
              </a:ext>
            </a:extLst>
          </p:cNvPr>
          <p:cNvSpPr>
            <a:spLocks noGrp="1"/>
          </p:cNvSpPr>
          <p:nvPr>
            <p:ph type="sldNum" sz="quarter" idx="12"/>
          </p:nvPr>
        </p:nvSpPr>
        <p:spPr/>
        <p:txBody>
          <a:bodyPr/>
          <a:lstStyle/>
          <a:p>
            <a:fld id="{426E1EA1-28C3-45F7-A67A-F0099F2CB37F}" type="slidenum">
              <a:rPr lang="en-US" smtClean="0"/>
              <a:t>‹#›</a:t>
            </a:fld>
            <a:endParaRPr lang="en-US"/>
          </a:p>
        </p:txBody>
      </p:sp>
    </p:spTree>
    <p:extLst>
      <p:ext uri="{BB962C8B-B14F-4D97-AF65-F5344CB8AC3E}">
        <p14:creationId xmlns:p14="http://schemas.microsoft.com/office/powerpoint/2010/main" val="387091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D53E3-4F08-4B5B-97FE-FFC4036D4E8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B1C140-8730-4E0C-B22F-D5648BE505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5FBEE-851E-40F2-9E6D-B0C7771C7F0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0A6EA7-A4E2-4A1B-871C-3A1837F7B3BA}" type="datetimeFigureOut">
              <a:rPr lang="en-US" smtClean="0"/>
              <a:t>3/20/2024</a:t>
            </a:fld>
            <a:endParaRPr lang="en-US"/>
          </a:p>
        </p:txBody>
      </p:sp>
      <p:sp>
        <p:nvSpPr>
          <p:cNvPr id="5" name="Footer Placeholder 4">
            <a:extLst>
              <a:ext uri="{FF2B5EF4-FFF2-40B4-BE49-F238E27FC236}">
                <a16:creationId xmlns:a16="http://schemas.microsoft.com/office/drawing/2014/main" id="{CEF65B25-C447-4D74-82BB-F16BB53970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00ADB-D243-4BB5-887B-0ADABD65F1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6E1EA1-28C3-45F7-A67A-F0099F2CB37F}" type="slidenum">
              <a:rPr lang="en-US" smtClean="0"/>
              <a:t>‹#›</a:t>
            </a:fld>
            <a:endParaRPr lang="en-US"/>
          </a:p>
        </p:txBody>
      </p:sp>
    </p:spTree>
    <p:extLst>
      <p:ext uri="{BB962C8B-B14F-4D97-AF65-F5344CB8AC3E}">
        <p14:creationId xmlns:p14="http://schemas.microsoft.com/office/powerpoint/2010/main" val="2050075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POINSET2">
            <a:extLst>
              <a:ext uri="{FF2B5EF4-FFF2-40B4-BE49-F238E27FC236}">
                <a16:creationId xmlns:a16="http://schemas.microsoft.com/office/drawing/2014/main" id="{75D391BE-FD16-43E5-9B73-504B1F76C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3622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POINSET3">
            <a:extLst>
              <a:ext uri="{FF2B5EF4-FFF2-40B4-BE49-F238E27FC236}">
                <a16:creationId xmlns:a16="http://schemas.microsoft.com/office/drawing/2014/main" id="{871C3E58-363A-4B1C-B60F-1F356AFC2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971800"/>
            <a:ext cx="34290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a:extLst>
              <a:ext uri="{FF2B5EF4-FFF2-40B4-BE49-F238E27FC236}">
                <a16:creationId xmlns:a16="http://schemas.microsoft.com/office/drawing/2014/main" id="{A08EA948-2B4A-4195-8E37-22684DB9B55D}"/>
              </a:ext>
            </a:extLst>
          </p:cNvPr>
          <p:cNvSpPr txBox="1">
            <a:spLocks noChangeArrowheads="1"/>
          </p:cNvSpPr>
          <p:nvPr/>
        </p:nvSpPr>
        <p:spPr bwMode="auto">
          <a:xfrm>
            <a:off x="152400" y="5943600"/>
            <a:ext cx="6335712" cy="5857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err="1">
                <a:solidFill>
                  <a:srgbClr val="FF0000"/>
                </a:solidFill>
                <a:latin typeface="Times New Roman" panose="02020603050405020304" pitchFamily="18" charset="0"/>
                <a:cs typeface="Times New Roman" panose="02020603050405020304" pitchFamily="18" charset="0"/>
              </a:rPr>
              <a:t>Thạc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Sĩ</a:t>
            </a:r>
            <a:r>
              <a:rPr lang="en-US" altLang="en-US" sz="3200" b="1" dirty="0">
                <a:solidFill>
                  <a:srgbClr val="FF0000"/>
                </a:solidFill>
                <a:latin typeface="Times New Roman" panose="02020603050405020304" pitchFamily="18" charset="0"/>
                <a:cs typeface="Times New Roman" panose="02020603050405020304" pitchFamily="18" charset="0"/>
              </a:rPr>
              <a:t> : LÊ THỊ MINH TÂM</a:t>
            </a:r>
          </a:p>
        </p:txBody>
      </p:sp>
      <p:sp>
        <p:nvSpPr>
          <p:cNvPr id="8197" name="TextBox 4">
            <a:extLst>
              <a:ext uri="{FF2B5EF4-FFF2-40B4-BE49-F238E27FC236}">
                <a16:creationId xmlns:a16="http://schemas.microsoft.com/office/drawing/2014/main" id="{3310CD4D-7BF4-4F1A-B1F6-398CBBFC6094}"/>
              </a:ext>
            </a:extLst>
          </p:cNvPr>
          <p:cNvSpPr txBox="1">
            <a:spLocks noChangeArrowheads="1"/>
          </p:cNvSpPr>
          <p:nvPr/>
        </p:nvSpPr>
        <p:spPr bwMode="auto">
          <a:xfrm>
            <a:off x="1143000" y="1997183"/>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4800" b="1" dirty="0">
                <a:solidFill>
                  <a:srgbClr val="1C0ECC"/>
                </a:solidFill>
                <a:latin typeface="Times New Roman" panose="02020603050405020304" pitchFamily="18" charset="0"/>
                <a:cs typeface="Times New Roman" panose="02020603050405020304" pitchFamily="18" charset="0"/>
              </a:rPr>
              <a:t>KHOA HỌC TỰ NHIÊN 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82" y="381000"/>
            <a:ext cx="6229350" cy="658416"/>
          </a:xfrm>
          <a:solidFill>
            <a:srgbClr val="FFFF00"/>
          </a:solidFill>
        </p:spPr>
        <p:txBody>
          <a:bodyPr>
            <a:normAutofit/>
          </a:bodyPr>
          <a:lstStyle/>
          <a:p>
            <a:r>
              <a:rPr lang="en-US" sz="2400" b="1" dirty="0">
                <a:solidFill>
                  <a:schemeClr val="accent6">
                    <a:lumMod val="50000"/>
                  </a:schemeClr>
                </a:solidFill>
                <a:latin typeface="Arial" panose="020B0604020202020204" pitchFamily="34" charset="0"/>
                <a:cs typeface="Arial" panose="020B0604020202020204" pitchFamily="34" charset="0"/>
              </a:rPr>
              <a:t>NGUỒN NĂNG LƯỢNG KHÔNG TÁI TẠO</a:t>
            </a:r>
          </a:p>
        </p:txBody>
      </p:sp>
      <p:grpSp>
        <p:nvGrpSpPr>
          <p:cNvPr id="17" name="Group 16"/>
          <p:cNvGrpSpPr/>
          <p:nvPr/>
        </p:nvGrpSpPr>
        <p:grpSpPr>
          <a:xfrm>
            <a:off x="183128" y="1742928"/>
            <a:ext cx="1934030" cy="2273020"/>
            <a:chOff x="244170" y="1180904"/>
            <a:chExt cx="2578707" cy="3030692"/>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70" y="1180904"/>
              <a:ext cx="2578707" cy="2337250"/>
            </a:xfrm>
            <a:prstGeom prst="rect">
              <a:avLst/>
            </a:prstGeom>
          </p:spPr>
        </p:pic>
        <p:sp>
          <p:nvSpPr>
            <p:cNvPr id="13" name="TextBox 12"/>
            <p:cNvSpPr txBox="1"/>
            <p:nvPr/>
          </p:nvSpPr>
          <p:spPr>
            <a:xfrm>
              <a:off x="711991" y="3657599"/>
              <a:ext cx="1643062" cy="553997"/>
            </a:xfrm>
            <a:prstGeom prst="rect">
              <a:avLst/>
            </a:prstGeom>
            <a:noFill/>
          </p:spPr>
          <p:txBody>
            <a:bodyPr wrap="square" rtlCol="0">
              <a:spAutoFit/>
            </a:bodyPr>
            <a:lstStyle/>
            <a:p>
              <a:r>
                <a:rPr lang="en-US" sz="2100" b="1">
                  <a:solidFill>
                    <a:srgbClr val="FF0000"/>
                  </a:solidFill>
                  <a:latin typeface="Arial" panose="020B0604020202020204" pitchFamily="34" charset="0"/>
                  <a:cs typeface="Arial" panose="020B0604020202020204" pitchFamily="34" charset="0"/>
                </a:rPr>
                <a:t>Dầu mỏ</a:t>
              </a:r>
            </a:p>
          </p:txBody>
        </p:sp>
      </p:grpSp>
      <p:grpSp>
        <p:nvGrpSpPr>
          <p:cNvPr id="18" name="Group 17"/>
          <p:cNvGrpSpPr/>
          <p:nvPr/>
        </p:nvGrpSpPr>
        <p:grpSpPr>
          <a:xfrm>
            <a:off x="2518312" y="1742928"/>
            <a:ext cx="1934030" cy="2273020"/>
            <a:chOff x="3357748" y="1180904"/>
            <a:chExt cx="2578707" cy="3030692"/>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748" y="1180904"/>
              <a:ext cx="2578707" cy="2337250"/>
            </a:xfrm>
            <a:prstGeom prst="rect">
              <a:avLst/>
            </a:prstGeom>
          </p:spPr>
        </p:pic>
        <p:sp>
          <p:nvSpPr>
            <p:cNvPr id="14" name="TextBox 13"/>
            <p:cNvSpPr txBox="1"/>
            <p:nvPr/>
          </p:nvSpPr>
          <p:spPr>
            <a:xfrm>
              <a:off x="3825569" y="3657599"/>
              <a:ext cx="1643062" cy="553997"/>
            </a:xfrm>
            <a:prstGeom prst="rect">
              <a:avLst/>
            </a:prstGeom>
            <a:noFill/>
          </p:spPr>
          <p:txBody>
            <a:bodyPr wrap="square" rtlCol="0">
              <a:spAutoFit/>
            </a:bodyPr>
            <a:lstStyle/>
            <a:p>
              <a:r>
                <a:rPr lang="en-US" sz="2100" b="1">
                  <a:solidFill>
                    <a:srgbClr val="FF0000"/>
                  </a:solidFill>
                  <a:latin typeface="Arial" panose="020B0604020202020204" pitchFamily="34" charset="0"/>
                  <a:cs typeface="Arial" panose="020B0604020202020204" pitchFamily="34" charset="0"/>
                </a:rPr>
                <a:t>Than đá</a:t>
              </a:r>
            </a:p>
          </p:txBody>
        </p:sp>
      </p:grpSp>
      <p:grpSp>
        <p:nvGrpSpPr>
          <p:cNvPr id="19" name="Group 18"/>
          <p:cNvGrpSpPr/>
          <p:nvPr/>
        </p:nvGrpSpPr>
        <p:grpSpPr>
          <a:xfrm>
            <a:off x="4832063" y="1742928"/>
            <a:ext cx="1934030" cy="2596186"/>
            <a:chOff x="6471326" y="1180904"/>
            <a:chExt cx="2578707" cy="346158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1326" y="1180904"/>
              <a:ext cx="2578707" cy="2337250"/>
            </a:xfrm>
            <a:prstGeom prst="rect">
              <a:avLst/>
            </a:prstGeom>
          </p:spPr>
        </p:pic>
        <p:sp>
          <p:nvSpPr>
            <p:cNvPr id="15" name="TextBox 14"/>
            <p:cNvSpPr txBox="1"/>
            <p:nvPr/>
          </p:nvSpPr>
          <p:spPr>
            <a:xfrm>
              <a:off x="6600825" y="3657599"/>
              <a:ext cx="2300288" cy="984885"/>
            </a:xfrm>
            <a:prstGeom prst="rect">
              <a:avLst/>
            </a:prstGeom>
            <a:noFill/>
          </p:spPr>
          <p:txBody>
            <a:bodyPr wrap="square" rtlCol="0">
              <a:spAutoFit/>
            </a:bodyPr>
            <a:lstStyle/>
            <a:p>
              <a:r>
                <a:rPr lang="en-US" sz="2100" b="1">
                  <a:solidFill>
                    <a:srgbClr val="FF0000"/>
                  </a:solidFill>
                  <a:latin typeface="Arial" panose="020B0604020202020204" pitchFamily="34" charset="0"/>
                  <a:cs typeface="Arial" panose="020B0604020202020204" pitchFamily="34" charset="0"/>
                </a:rPr>
                <a:t>Khí tự nhiên</a:t>
              </a:r>
            </a:p>
          </p:txBody>
        </p:sp>
      </p:grpSp>
      <p:grpSp>
        <p:nvGrpSpPr>
          <p:cNvPr id="20" name="Group 19"/>
          <p:cNvGrpSpPr/>
          <p:nvPr/>
        </p:nvGrpSpPr>
        <p:grpSpPr>
          <a:xfrm>
            <a:off x="7114832" y="1742928"/>
            <a:ext cx="2057743" cy="2273020"/>
            <a:chOff x="9486442" y="1180904"/>
            <a:chExt cx="2743657" cy="3030692"/>
          </a:xfrm>
        </p:grpSpPr>
        <p:grpSp>
          <p:nvGrpSpPr>
            <p:cNvPr id="11" name="Group 10"/>
            <p:cNvGrpSpPr/>
            <p:nvPr/>
          </p:nvGrpSpPr>
          <p:grpSpPr>
            <a:xfrm>
              <a:off x="9486442" y="1180904"/>
              <a:ext cx="2743657" cy="2805235"/>
              <a:chOff x="6514647" y="3272546"/>
              <a:chExt cx="2743657" cy="2839533"/>
            </a:xfrm>
          </p:grpSpPr>
          <p:sp>
            <p:nvSpPr>
              <p:cNvPr id="4" name="Rectangle 3"/>
              <p:cNvSpPr/>
              <p:nvPr/>
            </p:nvSpPr>
            <p:spPr>
              <a:xfrm>
                <a:off x="6514647" y="3272546"/>
                <a:ext cx="2578707" cy="2337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b="1">
                    <a:latin typeface=".VnBlackH" panose="020B7200000000000000" pitchFamily="34" charset="0"/>
                    <a:cs typeface="Arial" panose="020B0604020202020204" pitchFamily="34" charset="0"/>
                  </a:rPr>
                  <a:t>u</a:t>
                </a:r>
              </a:p>
            </p:txBody>
          </p:sp>
          <p:sp>
            <p:nvSpPr>
              <p:cNvPr id="5" name="TextBox 4"/>
              <p:cNvSpPr txBox="1"/>
              <p:nvPr/>
            </p:nvSpPr>
            <p:spPr>
              <a:xfrm>
                <a:off x="7153920" y="5115152"/>
                <a:ext cx="1357312" cy="996927"/>
              </a:xfrm>
              <a:prstGeom prst="rect">
                <a:avLst/>
              </a:prstGeom>
              <a:noFill/>
            </p:spPr>
            <p:txBody>
              <a:bodyPr wrap="square" rtlCol="0">
                <a:spAutoFit/>
              </a:bodyPr>
              <a:lstStyle/>
              <a:p>
                <a:r>
                  <a:rPr lang="en-US" sz="2100" b="1">
                    <a:solidFill>
                      <a:schemeClr val="bg1"/>
                    </a:solidFill>
                    <a:latin typeface="Arial" panose="020B0604020202020204" pitchFamily="34" charset="0"/>
                    <a:cs typeface="Arial" panose="020B0604020202020204" pitchFamily="34" charset="0"/>
                  </a:rPr>
                  <a:t>URANI</a:t>
                </a:r>
              </a:p>
            </p:txBody>
          </p:sp>
          <p:sp>
            <p:nvSpPr>
              <p:cNvPr id="6" name="TextBox 5"/>
              <p:cNvSpPr txBox="1"/>
              <p:nvPr/>
            </p:nvSpPr>
            <p:spPr>
              <a:xfrm>
                <a:off x="8286753" y="3486616"/>
                <a:ext cx="971551" cy="560771"/>
              </a:xfrm>
              <a:prstGeom prst="rect">
                <a:avLst/>
              </a:prstGeom>
              <a:noFill/>
            </p:spPr>
            <p:txBody>
              <a:bodyPr wrap="square" rtlCol="0">
                <a:spAutoFit/>
              </a:bodyPr>
              <a:lstStyle/>
              <a:p>
                <a:r>
                  <a:rPr lang="en-US" sz="2100" b="1">
                    <a:solidFill>
                      <a:schemeClr val="bg1"/>
                    </a:solidFill>
                    <a:latin typeface="Arial" panose="020B0604020202020204" pitchFamily="34" charset="0"/>
                    <a:cs typeface="Arial" panose="020B0604020202020204" pitchFamily="34" charset="0"/>
                  </a:rPr>
                  <a:t>235</a:t>
                </a:r>
              </a:p>
            </p:txBody>
          </p:sp>
        </p:grpSp>
        <p:sp>
          <p:nvSpPr>
            <p:cNvPr id="16" name="TextBox 15"/>
            <p:cNvSpPr txBox="1"/>
            <p:nvPr/>
          </p:nvSpPr>
          <p:spPr>
            <a:xfrm>
              <a:off x="10297165" y="3657599"/>
              <a:ext cx="1643062" cy="553997"/>
            </a:xfrm>
            <a:prstGeom prst="rect">
              <a:avLst/>
            </a:prstGeom>
            <a:noFill/>
          </p:spPr>
          <p:txBody>
            <a:bodyPr wrap="square" rtlCol="0">
              <a:spAutoFit/>
            </a:bodyPr>
            <a:lstStyle/>
            <a:p>
              <a:r>
                <a:rPr lang="en-US" sz="2100" b="1">
                  <a:solidFill>
                    <a:srgbClr val="FF0000"/>
                  </a:solidFill>
                  <a:latin typeface="Arial" panose="020B0604020202020204" pitchFamily="34" charset="0"/>
                  <a:cs typeface="Arial" panose="020B0604020202020204" pitchFamily="34" charset="0"/>
                </a:rPr>
                <a:t>Urani </a:t>
              </a:r>
            </a:p>
          </p:txBody>
        </p:sp>
      </p:grpSp>
    </p:spTree>
    <p:extLst>
      <p:ext uri="{BB962C8B-B14F-4D97-AF65-F5344CB8AC3E}">
        <p14:creationId xmlns:p14="http://schemas.microsoft.com/office/powerpoint/2010/main" val="32149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3400" y="1789530"/>
            <a:ext cx="8840600" cy="5171737"/>
          </a:xfrm>
          <a:prstGeom prst="rect">
            <a:avLst/>
          </a:prstGeom>
        </p:spPr>
        <p:txBody>
          <a:bodyPr wrap="square">
            <a:spAutoFit/>
          </a:bodyPr>
          <a:lstStyle/>
          <a:p>
            <a:pPr algn="just">
              <a:lnSpc>
                <a:spcPct val="150000"/>
              </a:lnSpc>
              <a:tabLst>
                <a:tab pos="337661" algn="l"/>
              </a:tabLst>
            </a:pPr>
            <a:r>
              <a:rPr lang="en-US" sz="3200" b="1" dirty="0" err="1">
                <a:solidFill>
                  <a:srgbClr val="0000CC"/>
                </a:solidFill>
                <a:latin typeface="Arial" panose="020B0604020202020204" pitchFamily="34" charset="0"/>
                <a:ea typeface="Arial" panose="020B0604020202020204" pitchFamily="34" charset="0"/>
                <a:cs typeface="Arial" panose="020B0604020202020204" pitchFamily="34" charset="0"/>
              </a:rPr>
              <a:t>Câu</a:t>
            </a:r>
            <a:r>
              <a:rPr lang="en-US" sz="3200" b="1" dirty="0">
                <a:solidFill>
                  <a:srgbClr val="0000CC"/>
                </a:solidFill>
                <a:latin typeface="Arial" panose="020B0604020202020204" pitchFamily="34" charset="0"/>
                <a:ea typeface="Arial" panose="020B0604020202020204" pitchFamily="34" charset="0"/>
                <a:cs typeface="Arial" panose="020B0604020202020204" pitchFamily="34" charset="0"/>
              </a:rPr>
              <a:t> 1</a:t>
            </a:r>
            <a:r>
              <a:rPr lang="en-US" sz="3200" b="1" dirty="0">
                <a:latin typeface="Arial" panose="020B0604020202020204" pitchFamily="34" charset="0"/>
                <a:ea typeface="Arial" panose="020B0604020202020204" pitchFamily="34" charset="0"/>
                <a:cs typeface="Arial" panose="020B0604020202020204" pitchFamily="34" charset="0"/>
              </a:rPr>
              <a:t>:</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Nêu</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những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điểm</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khác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nhau</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giữa</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nguồn</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năng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lượng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tái</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tạo</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và</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nguồn</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năng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lượng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không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tái</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tạo</a:t>
            </a:r>
            <a:r>
              <a:rPr lang="en-US" sz="3200" dirty="0">
                <a:latin typeface="Arial" panose="020B0604020202020204" pitchFamily="34" charset="0"/>
                <a:ea typeface="Arial" panose="020B0604020202020204" pitchFamily="34" charset="0"/>
                <a:cs typeface="Arial" panose="020B0604020202020204" pitchFamily="34" charset="0"/>
              </a:rPr>
              <a:t>?</a:t>
            </a:r>
          </a:p>
          <a:p>
            <a:pPr algn="just">
              <a:lnSpc>
                <a:spcPct val="150000"/>
              </a:lnSpc>
              <a:tabLst>
                <a:tab pos="337661" algn="l"/>
              </a:tabLst>
            </a:pPr>
            <a:r>
              <a:rPr lang="en-US" sz="3200" b="1" dirty="0" err="1">
                <a:solidFill>
                  <a:srgbClr val="0000CC"/>
                </a:solidFill>
                <a:latin typeface="Arial" panose="020B0604020202020204" pitchFamily="34" charset="0"/>
                <a:ea typeface="Arial" panose="020B0604020202020204" pitchFamily="34" charset="0"/>
                <a:cs typeface="Arial" panose="020B0604020202020204" pitchFamily="34" charset="0"/>
              </a:rPr>
              <a:t>Câu</a:t>
            </a:r>
            <a:r>
              <a:rPr lang="en-US" sz="3200" b="1" dirty="0">
                <a:solidFill>
                  <a:srgbClr val="0000CC"/>
                </a:solidFill>
                <a:latin typeface="Arial" panose="020B0604020202020204" pitchFamily="34" charset="0"/>
                <a:ea typeface="Arial" panose="020B0604020202020204" pitchFamily="34" charset="0"/>
                <a:cs typeface="Arial" panose="020B0604020202020204" pitchFamily="34" charset="0"/>
              </a:rPr>
              <a:t> 2</a:t>
            </a:r>
            <a:r>
              <a:rPr lang="en-US" sz="3200" b="1" dirty="0">
                <a:latin typeface="Arial" panose="020B0604020202020204" pitchFamily="34" charset="0"/>
                <a:ea typeface="Arial" panose="020B0604020202020204" pitchFamily="34" charset="0"/>
                <a:cs typeface="Arial" panose="020B0604020202020204" pitchFamily="34" charset="0"/>
              </a:rPr>
              <a:t>:</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Lấy</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ví</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dụ</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các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dụng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cụ</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có</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trong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lớp</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học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đồ</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dùng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trong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gia</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đình</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hoạt</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động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bằng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năng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lượng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lấy</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từ</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nguồn</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năng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lượng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tái</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tạo</a:t>
            </a:r>
            <a:r>
              <a:rPr lang="en-US" sz="3200" dirty="0">
                <a:latin typeface="Arial" panose="020B0604020202020204" pitchFamily="34" charset="0"/>
                <a:ea typeface="Arial" panose="020B0604020202020204" pitchFamily="34" charset="0"/>
                <a:cs typeface="Arial" panose="020B0604020202020204" pitchFamily="34" charset="0"/>
              </a:rPr>
              <a:t> hay </a:t>
            </a:r>
            <a:r>
              <a:rPr lang="en-US" sz="3200" dirty="0" err="1">
                <a:latin typeface="Arial" panose="020B0604020202020204" pitchFamily="34" charset="0"/>
                <a:ea typeface="Arial" panose="020B0604020202020204" pitchFamily="34" charset="0"/>
                <a:cs typeface="Arial" panose="020B0604020202020204" pitchFamily="34" charset="0"/>
              </a:rPr>
              <a:t>nguồn</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năng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lượng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không</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tái</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tạo</a:t>
            </a:r>
            <a:r>
              <a:rPr lang="en-US" sz="3200" dirty="0">
                <a:latin typeface="Arial" panose="020B0604020202020204" pitchFamily="34" charset="0"/>
                <a:ea typeface="Arial" panose="020B0604020202020204" pitchFamily="34" charset="0"/>
                <a:cs typeface="Arial" panose="020B0604020202020204" pitchFamily="34" charset="0"/>
              </a:rPr>
              <a:t>?</a:t>
            </a:r>
            <a:endParaRPr lang="en-US" sz="32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43012" y="371545"/>
            <a:ext cx="6385018"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theo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cặp</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826352" y="0"/>
            <a:ext cx="1028789" cy="1033361"/>
          </a:xfrm>
          <a:prstGeom prst="rect">
            <a:avLst/>
          </a:prstGeom>
        </p:spPr>
      </p:pic>
      <p:pic>
        <p:nvPicPr>
          <p:cNvPr id="10"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86365" y="894765"/>
            <a:ext cx="1308761" cy="737330"/>
          </a:xfrm>
          <a:prstGeom prst="rect">
            <a:avLst/>
          </a:prstGeom>
        </p:spPr>
      </p:pic>
    </p:spTree>
    <p:extLst>
      <p:ext uri="{BB962C8B-B14F-4D97-AF65-F5344CB8AC3E}">
        <p14:creationId xmlns:p14="http://schemas.microsoft.com/office/powerpoint/2010/main" val="18839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8EAE7-BDD0-4C51-8491-F1E16F0B9D21}"/>
              </a:ext>
            </a:extLst>
          </p:cNvPr>
          <p:cNvPicPr>
            <a:picLocks noChangeAspect="1"/>
          </p:cNvPicPr>
          <p:nvPr/>
        </p:nvPicPr>
        <p:blipFill>
          <a:blip r:embed="rId2"/>
          <a:stretch>
            <a:fillRect/>
          </a:stretch>
        </p:blipFill>
        <p:spPr>
          <a:xfrm>
            <a:off x="685800" y="1131332"/>
            <a:ext cx="7848600" cy="3669268"/>
          </a:xfrm>
          <a:prstGeom prst="rect">
            <a:avLst/>
          </a:prstGeom>
        </p:spPr>
      </p:pic>
      <p:sp>
        <p:nvSpPr>
          <p:cNvPr id="6" name="TextBox 5">
            <a:extLst>
              <a:ext uri="{FF2B5EF4-FFF2-40B4-BE49-F238E27FC236}">
                <a16:creationId xmlns:a16="http://schemas.microsoft.com/office/drawing/2014/main" id="{DC5DC5F6-ED78-4654-BD31-1E3627D61AEF}"/>
              </a:ext>
            </a:extLst>
          </p:cNvPr>
          <p:cNvSpPr txBox="1"/>
          <p:nvPr/>
        </p:nvSpPr>
        <p:spPr>
          <a:xfrm>
            <a:off x="990600" y="762000"/>
            <a:ext cx="220980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78278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3767" y="1135857"/>
            <a:ext cx="6772275" cy="461665"/>
          </a:xfrm>
          <a:prstGeom prst="rect">
            <a:avLst/>
          </a:prstGeom>
          <a:noFill/>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NGUỒN NĂNG LƯỢNG TRONG TỰ NHIÊN</a:t>
            </a:r>
          </a:p>
        </p:txBody>
      </p:sp>
      <p:sp>
        <p:nvSpPr>
          <p:cNvPr id="7" name="Rounded Rectangle 6"/>
          <p:cNvSpPr/>
          <p:nvPr/>
        </p:nvSpPr>
        <p:spPr>
          <a:xfrm>
            <a:off x="304801" y="2000251"/>
            <a:ext cx="3962400" cy="470534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Nguồn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nguồn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sẵn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tục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bổ</a:t>
            </a:r>
            <a:r>
              <a:rPr lang="en-US" sz="3200" b="1" dirty="0">
                <a:solidFill>
                  <a:srgbClr val="0000CC"/>
                </a:solidFill>
                <a:latin typeface="Times New Roman" panose="02020603050405020304" pitchFamily="18" charset="0"/>
                <a:cs typeface="Times New Roman" panose="02020603050405020304" pitchFamily="18" charset="0"/>
              </a:rPr>
              <a:t> sung qua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5079206" y="2000251"/>
            <a:ext cx="3962397" cy="470534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Nguồn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phải</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mất</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hàng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triệu</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đến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hàng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trăm</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triệu</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năm</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để</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hình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thành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và</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không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thể</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bổ</a:t>
            </a:r>
            <a:r>
              <a:rPr lang="en-US" sz="3200" b="1" dirty="0">
                <a:solidFill>
                  <a:srgbClr val="00642D"/>
                </a:solidFill>
                <a:latin typeface="Times New Roman" panose="02020603050405020304" pitchFamily="18" charset="0"/>
                <a:cs typeface="Times New Roman" panose="02020603050405020304" pitchFamily="18" charset="0"/>
              </a:rPr>
              <a:t> sung </a:t>
            </a:r>
            <a:r>
              <a:rPr lang="en-US" sz="3200" b="1" dirty="0" err="1">
                <a:solidFill>
                  <a:srgbClr val="00642D"/>
                </a:solidFill>
                <a:latin typeface="Times New Roman" panose="02020603050405020304" pitchFamily="18" charset="0"/>
                <a:cs typeface="Times New Roman" panose="02020603050405020304" pitchFamily="18" charset="0"/>
              </a:rPr>
              <a:t>nhanh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nên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sẽ</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cạn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kiệt</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trong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tương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lai</a:t>
            </a:r>
            <a:r>
              <a:rPr lang="en-US" sz="2100" dirty="0">
                <a:solidFill>
                  <a:srgbClr val="00642D"/>
                </a:solidFill>
                <a:latin typeface="Arial" panose="020B0604020202020204" pitchFamily="34" charset="0"/>
                <a:cs typeface="Arial" panose="020B0604020202020204" pitchFamily="34" charset="0"/>
              </a:rPr>
              <a:t>.</a:t>
            </a:r>
          </a:p>
        </p:txBody>
      </p:sp>
      <p:grpSp>
        <p:nvGrpSpPr>
          <p:cNvPr id="41" name="Group 40"/>
          <p:cNvGrpSpPr/>
          <p:nvPr/>
        </p:nvGrpSpPr>
        <p:grpSpPr>
          <a:xfrm>
            <a:off x="2857500" y="1499426"/>
            <a:ext cx="3389710" cy="516899"/>
            <a:chOff x="3809999" y="856235"/>
            <a:chExt cx="4519613" cy="689198"/>
          </a:xfrm>
        </p:grpSpPr>
        <p:grpSp>
          <p:nvGrpSpPr>
            <p:cNvPr id="37" name="Group 36"/>
            <p:cNvGrpSpPr/>
            <p:nvPr/>
          </p:nvGrpSpPr>
          <p:grpSpPr>
            <a:xfrm>
              <a:off x="3814762" y="856235"/>
              <a:ext cx="4514850" cy="408207"/>
              <a:chOff x="3814762" y="956251"/>
              <a:chExt cx="4514850" cy="408207"/>
            </a:xfrm>
          </p:grpSpPr>
          <p:cxnSp>
            <p:nvCxnSpPr>
              <p:cNvPr id="29" name="Straight Connector 28"/>
              <p:cNvCxnSpPr/>
              <p:nvPr/>
            </p:nvCxnSpPr>
            <p:spPr>
              <a:xfrm>
                <a:off x="6072188" y="956251"/>
                <a:ext cx="0" cy="372487"/>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72187" y="1328738"/>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14762" y="1350170"/>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8329612" y="1228722"/>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809999" y="1250154"/>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7DD07396-28A5-44E1-B02D-FCFF3F20599C}"/>
              </a:ext>
            </a:extLst>
          </p:cNvPr>
          <p:cNvSpPr>
            <a:spLocks noGrp="1"/>
          </p:cNvSpPr>
          <p:nvPr>
            <p:ph type="title"/>
          </p:nvPr>
        </p:nvSpPr>
        <p:spPr>
          <a:xfrm>
            <a:off x="3123010" y="130348"/>
            <a:ext cx="3124200" cy="575722"/>
          </a:xfrm>
          <a:solidFill>
            <a:srgbClr val="FFFF00"/>
          </a:solidFill>
        </p:spPr>
        <p:txBody>
          <a:bodyPr>
            <a:normAutofit fontScale="90000"/>
          </a:bodyPr>
          <a:lstStyle/>
          <a:p>
            <a:r>
              <a:rPr lang="en-US" sz="4000" b="1" u="sng" dirty="0">
                <a:solidFill>
                  <a:srgbClr val="0000CC"/>
                </a:solidFill>
                <a:latin typeface="Times New Roman" pitchFamily="18" charset="0"/>
                <a:cs typeface="Times New Roman" pitchFamily="18" charset="0"/>
              </a:rPr>
              <a:t>GHI NHỚ</a:t>
            </a:r>
          </a:p>
        </p:txBody>
      </p:sp>
    </p:spTree>
    <p:extLst>
      <p:ext uri="{BB962C8B-B14F-4D97-AF65-F5344CB8AC3E}">
        <p14:creationId xmlns:p14="http://schemas.microsoft.com/office/powerpoint/2010/main" val="372757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OINSET3">
            <a:extLst>
              <a:ext uri="{FF2B5EF4-FFF2-40B4-BE49-F238E27FC236}">
                <a16:creationId xmlns:a16="http://schemas.microsoft.com/office/drawing/2014/main" id="{09733B53-DD4E-47EE-8189-CFC072EA4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1663" y="5257800"/>
            <a:ext cx="8445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Group 4">
            <a:extLst>
              <a:ext uri="{FF2B5EF4-FFF2-40B4-BE49-F238E27FC236}">
                <a16:creationId xmlns:a16="http://schemas.microsoft.com/office/drawing/2014/main" id="{802257BA-2750-4DE6-AC33-79718F253B57}"/>
              </a:ext>
            </a:extLst>
          </p:cNvPr>
          <p:cNvGrpSpPr>
            <a:grpSpLocks/>
          </p:cNvGrpSpPr>
          <p:nvPr/>
        </p:nvGrpSpPr>
        <p:grpSpPr bwMode="auto">
          <a:xfrm>
            <a:off x="2971800" y="228600"/>
            <a:ext cx="2379663" cy="514350"/>
            <a:chOff x="1104" y="1296"/>
            <a:chExt cx="3552" cy="432"/>
          </a:xfrm>
        </p:grpSpPr>
        <p:sp>
          <p:nvSpPr>
            <p:cNvPr id="21509" name="Rectangle 5">
              <a:extLst>
                <a:ext uri="{FF2B5EF4-FFF2-40B4-BE49-F238E27FC236}">
                  <a16:creationId xmlns:a16="http://schemas.microsoft.com/office/drawing/2014/main" id="{F8B4CA7F-8C84-402C-A668-84947995E82D}"/>
                </a:ext>
              </a:extLst>
            </p:cNvPr>
            <p:cNvSpPr>
              <a:spLocks noChangeArrowheads="1"/>
            </p:cNvSpPr>
            <p:nvPr/>
          </p:nvSpPr>
          <p:spPr bwMode="auto">
            <a:xfrm>
              <a:off x="1104" y="1296"/>
              <a:ext cx="3552" cy="432"/>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endParaRPr lang="vi-VN" altLang="en-US" sz="1350" b="1"/>
            </a:p>
          </p:txBody>
        </p:sp>
        <p:sp>
          <p:nvSpPr>
            <p:cNvPr id="21510" name="WordArt 6">
              <a:extLst>
                <a:ext uri="{FF2B5EF4-FFF2-40B4-BE49-F238E27FC236}">
                  <a16:creationId xmlns:a16="http://schemas.microsoft.com/office/drawing/2014/main" id="{0A3D2D24-F9E6-4868-8C7E-34CD4D572DE3}"/>
                </a:ext>
              </a:extLst>
            </p:cNvPr>
            <p:cNvSpPr>
              <a:spLocks noChangeArrowheads="1" noChangeShapeType="1" noTextEdit="1"/>
            </p:cNvSpPr>
            <p:nvPr/>
          </p:nvSpPr>
          <p:spPr bwMode="auto">
            <a:xfrm>
              <a:off x="1584" y="1344"/>
              <a:ext cx="2724" cy="294"/>
            </a:xfrm>
            <a:prstGeom prst="rect">
              <a:avLst/>
            </a:prstGeom>
          </p:spPr>
          <p:txBody>
            <a:bodyPr wrap="none" fromWordArt="1">
              <a:prstTxWarp prst="textPlain">
                <a:avLst>
                  <a:gd name="adj" fmla="val 50000"/>
                </a:avLst>
              </a:prstTxWarp>
            </a:bodyPr>
            <a:lstStyle/>
            <a:p>
              <a:pPr algn="ctr"/>
              <a:r>
                <a:rPr lang="vi-VN" kern="10">
                  <a:ln w="19050">
                    <a:solidFill>
                      <a:srgbClr val="FF00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HƯỚNG DẪN VỀ NHÀ</a:t>
              </a:r>
              <a:endParaRPr lang="en-US" kern="10">
                <a:ln w="19050">
                  <a:solidFill>
                    <a:srgbClr val="FF00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grpSp>
      <p:sp>
        <p:nvSpPr>
          <p:cNvPr id="9" name="Text Box 7">
            <a:extLst>
              <a:ext uri="{FF2B5EF4-FFF2-40B4-BE49-F238E27FC236}">
                <a16:creationId xmlns:a16="http://schemas.microsoft.com/office/drawing/2014/main" id="{0B71DA11-8F0C-468E-83CC-15EE5116DFF2}"/>
              </a:ext>
            </a:extLst>
          </p:cNvPr>
          <p:cNvSpPr txBox="1">
            <a:spLocks noChangeArrowheads="1"/>
          </p:cNvSpPr>
          <p:nvPr/>
        </p:nvSpPr>
        <p:spPr bwMode="auto">
          <a:xfrm>
            <a:off x="657225" y="733314"/>
            <a:ext cx="7986713" cy="1808187"/>
          </a:xfrm>
          <a:prstGeom prst="rect">
            <a:avLst/>
          </a:prstGeom>
          <a:noFill/>
          <a:ln w="9525">
            <a:noFill/>
            <a:miter lim="800000"/>
            <a:headEnd/>
            <a:tailEnd/>
          </a:ln>
          <a:effectLst/>
        </p:spPr>
        <p:txBody>
          <a:bodyPr>
            <a:spAutoFit/>
          </a:bodyPr>
          <a:lstStyle/>
          <a:p>
            <a:pPr marL="342900" indent="-342900" eaLnBrk="1" hangingPunct="1">
              <a:spcBef>
                <a:spcPct val="50000"/>
              </a:spcBef>
              <a:buFont typeface="Wingdings 2" panose="05020102010507070707" pitchFamily="18" charset="2"/>
              <a:buChar char="ã"/>
              <a:defRPr/>
            </a:pP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Học</a:t>
            </a:r>
            <a:r>
              <a:rPr lang="en-US" sz="32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bài</a:t>
            </a:r>
            <a:r>
              <a:rPr lang="en-US" sz="32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theo</a:t>
            </a:r>
            <a:r>
              <a:rPr lang="en-US" sz="32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nội</a:t>
            </a:r>
            <a:r>
              <a:rPr lang="en-US" sz="32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dung </a:t>
            </a: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đã</a:t>
            </a:r>
            <a:r>
              <a:rPr lang="en-US" sz="32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ghi</a:t>
            </a:r>
            <a:endParaRPr lang="en-US" sz="3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endParaRPr>
          </a:p>
          <a:p>
            <a:pPr eaLnBrk="1" hangingPunct="1">
              <a:spcBef>
                <a:spcPct val="50000"/>
              </a:spcBef>
              <a:defRPr/>
            </a:pPr>
            <a:r>
              <a:rPr lang="en-US" sz="32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Về</a:t>
            </a:r>
            <a:r>
              <a:rPr lang="en-US" sz="32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nhà</a:t>
            </a:r>
            <a:r>
              <a:rPr lang="en-US" sz="32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p>
          <a:p>
            <a:pPr eaLnBrk="1" hangingPunct="1">
              <a:spcBef>
                <a:spcPct val="50000"/>
              </a:spcBef>
              <a:defRPr/>
            </a:pPr>
            <a:endParaRPr lang="en-US" sz="21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endParaRPr>
          </a:p>
        </p:txBody>
      </p:sp>
      <p:sp>
        <p:nvSpPr>
          <p:cNvPr id="8" name="TextBox 7">
            <a:extLst>
              <a:ext uri="{FF2B5EF4-FFF2-40B4-BE49-F238E27FC236}">
                <a16:creationId xmlns:a16="http://schemas.microsoft.com/office/drawing/2014/main" id="{EEE0EB78-7667-44C2-87B2-50B9F0BAD3D6}"/>
              </a:ext>
            </a:extLst>
          </p:cNvPr>
          <p:cNvSpPr txBox="1"/>
          <p:nvPr/>
        </p:nvSpPr>
        <p:spPr>
          <a:xfrm>
            <a:off x="304799" y="2120426"/>
            <a:ext cx="8461377" cy="954107"/>
          </a:xfrm>
          <a:prstGeom prst="rect">
            <a:avLst/>
          </a:prstGeom>
          <a:noFill/>
        </p:spPr>
        <p:txBody>
          <a:bodyPr wrap="square">
            <a:spAutoFit/>
          </a:bodyPr>
          <a:lstStyle/>
          <a:p>
            <a:pPr eaLnBrk="1" hangingPunct="1"/>
            <a:r>
              <a:rPr lang="en-US" altLang="en-US" sz="2800" b="1" dirty="0">
                <a:solidFill>
                  <a:srgbClr val="FF0066"/>
                </a:solidFill>
                <a:latin typeface="Times New Roman" panose="02020603050405020304" pitchFamily="18" charset="0"/>
              </a:rPr>
              <a:t>1. </a:t>
            </a:r>
            <a:r>
              <a:rPr lang="en-US" altLang="en-US" sz="2800" b="1" dirty="0" err="1">
                <a:solidFill>
                  <a:srgbClr val="FF0066"/>
                </a:solidFill>
                <a:latin typeface="Times New Roman" panose="02020603050405020304" pitchFamily="18" charset="0"/>
              </a:rPr>
              <a:t>Thế</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nào</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là</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nguồn</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năng</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lượng</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tái</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tạo</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không</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tái</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tao</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Ví</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dụ</a:t>
            </a:r>
            <a:endParaRPr lang="en-US" altLang="en-US" sz="2800" b="1" dirty="0">
              <a:solidFill>
                <a:srgbClr val="FF0066"/>
              </a:solidFill>
              <a:latin typeface="Times New Roman" panose="02020603050405020304" pitchFamily="18" charset="0"/>
            </a:endParaRPr>
          </a:p>
        </p:txBody>
      </p:sp>
      <p:sp>
        <p:nvSpPr>
          <p:cNvPr id="10" name="TextBox 9">
            <a:extLst>
              <a:ext uri="{FF2B5EF4-FFF2-40B4-BE49-F238E27FC236}">
                <a16:creationId xmlns:a16="http://schemas.microsoft.com/office/drawing/2014/main" id="{BE3B9202-73A9-40BC-B444-CC9285595094}"/>
              </a:ext>
            </a:extLst>
          </p:cNvPr>
          <p:cNvSpPr txBox="1"/>
          <p:nvPr/>
        </p:nvSpPr>
        <p:spPr>
          <a:xfrm>
            <a:off x="377823" y="2952675"/>
            <a:ext cx="8688390" cy="2246769"/>
          </a:xfrm>
          <a:prstGeom prst="rect">
            <a:avLst/>
          </a:prstGeom>
          <a:noFill/>
        </p:spPr>
        <p:txBody>
          <a:bodyPr wrap="square">
            <a:spAutoFit/>
          </a:bodyPr>
          <a:lstStyle/>
          <a:p>
            <a:pPr eaLnBrk="1" hangingPunct="1"/>
            <a:endParaRPr lang="en-US" altLang="en-US" sz="2800" b="1" dirty="0">
              <a:solidFill>
                <a:srgbClr val="FF0066"/>
              </a:solidFill>
              <a:latin typeface="Times New Roman" panose="02020603050405020304" pitchFamily="18" charset="0"/>
            </a:endParaRPr>
          </a:p>
          <a:p>
            <a:pPr eaLnBrk="1" hangingPunct="1"/>
            <a:r>
              <a:rPr lang="en-US" altLang="en-US" sz="2800" b="1" dirty="0">
                <a:solidFill>
                  <a:srgbClr val="002060"/>
                </a:solidFill>
                <a:latin typeface="Times New Roman" panose="02020603050405020304" pitchFamily="18" charset="0"/>
              </a:rPr>
              <a:t>2. </a:t>
            </a:r>
            <a:r>
              <a:rPr lang="en-US" altLang="en-US" sz="2800" b="1" dirty="0" err="1">
                <a:solidFill>
                  <a:srgbClr val="002060"/>
                </a:solidFill>
                <a:latin typeface="Times New Roman" panose="02020603050405020304" pitchFamily="18" charset="0"/>
              </a:rPr>
              <a:t>Đọc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phần</a:t>
            </a:r>
            <a:r>
              <a:rPr lang="en-US" altLang="en-US" sz="2800" b="1" dirty="0">
                <a:solidFill>
                  <a:srgbClr val="002060"/>
                </a:solidFill>
                <a:latin typeface="Times New Roman" panose="02020603050405020304" pitchFamily="18" charset="0"/>
              </a:rPr>
              <a:t> II. </a:t>
            </a:r>
            <a:r>
              <a:rPr lang="en-US" altLang="en-US" sz="2800" b="1" dirty="0" err="1">
                <a:solidFill>
                  <a:srgbClr val="002060"/>
                </a:solidFill>
                <a:latin typeface="Times New Roman" panose="02020603050405020304" pitchFamily="18" charset="0"/>
              </a:rPr>
              <a:t>Nguồn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năng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lượng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tái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tạo</a:t>
            </a:r>
            <a:endParaRPr lang="en-US" altLang="en-US" sz="2800" b="1" dirty="0">
              <a:solidFill>
                <a:srgbClr val="002060"/>
              </a:solidFill>
              <a:latin typeface="Times New Roman" panose="02020603050405020304" pitchFamily="18" charset="0"/>
            </a:endParaRPr>
          </a:p>
          <a:p>
            <a:pPr eaLnBrk="1" hangingPunct="1"/>
            <a:endParaRPr lang="en-US" altLang="en-US" sz="2800" b="1" dirty="0">
              <a:solidFill>
                <a:srgbClr val="FF0000"/>
              </a:solidFill>
              <a:latin typeface="Times New Roman" panose="02020603050405020304" pitchFamily="18" charset="0"/>
            </a:endParaRPr>
          </a:p>
          <a:p>
            <a:pPr eaLnBrk="1" hangingPunct="1"/>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Nêu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nhược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nguồn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năng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lượng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tạo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tạo</a:t>
            </a:r>
            <a:endParaRPr lang="en-US" altLang="en-US" sz="2800" b="1" dirty="0">
              <a:solidFill>
                <a:srgbClr val="FF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7002DB-5C28-4D33-B9F0-678E89288D3B}"/>
              </a:ext>
            </a:extLst>
          </p:cNvPr>
          <p:cNvSpPr txBox="1">
            <a:spLocks noChangeArrowheads="1"/>
          </p:cNvSpPr>
          <p:nvPr/>
        </p:nvSpPr>
        <p:spPr bwMode="auto">
          <a:xfrm>
            <a:off x="990600" y="76200"/>
            <a:ext cx="70723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dirty="0">
                <a:solidFill>
                  <a:srgbClr val="FF0000"/>
                </a:solidFill>
                <a:latin typeface="Arial" panose="020B0604020202020204" pitchFamily="34" charset="0"/>
              </a:rPr>
              <a:t>KIỂM TRA </a:t>
            </a:r>
            <a:endParaRPr lang="vi-VN" altLang="en-US" sz="4400" b="1" dirty="0">
              <a:solidFill>
                <a:srgbClr val="FF0000"/>
              </a:solidFill>
              <a:latin typeface="Arial" panose="020B0604020202020204" pitchFamily="34" charset="0"/>
            </a:endParaRPr>
          </a:p>
        </p:txBody>
      </p:sp>
      <p:sp>
        <p:nvSpPr>
          <p:cNvPr id="5" name="TextBox 4">
            <a:extLst>
              <a:ext uri="{FF2B5EF4-FFF2-40B4-BE49-F238E27FC236}">
                <a16:creationId xmlns:a16="http://schemas.microsoft.com/office/drawing/2014/main" id="{6FD01F0F-4920-4D8A-83C7-D9FFE256A83B}"/>
              </a:ext>
            </a:extLst>
          </p:cNvPr>
          <p:cNvSpPr txBox="1">
            <a:spLocks noChangeArrowheads="1"/>
          </p:cNvSpPr>
          <p:nvPr/>
        </p:nvSpPr>
        <p:spPr bwMode="auto">
          <a:xfrm>
            <a:off x="261938" y="1219200"/>
            <a:ext cx="8196262" cy="107721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solidFill>
                  <a:srgbClr val="1C0ECC"/>
                </a:solidFill>
                <a:latin typeface="Arial" panose="020B0604020202020204" pitchFamily="34" charset="0"/>
              </a:rPr>
              <a:t>1. </a:t>
            </a:r>
            <a:r>
              <a:rPr lang="en-US" altLang="en-US" sz="3200" dirty="0" err="1">
                <a:solidFill>
                  <a:srgbClr val="1C0ECC"/>
                </a:solidFill>
                <a:latin typeface="Arial" panose="020B0604020202020204" pitchFamily="34" charset="0"/>
              </a:rPr>
              <a:t>Kể</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tên</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nguồn</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năng</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lượng</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tái</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tạo</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và</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nguồn</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năng</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lượng</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không</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tái</a:t>
            </a:r>
            <a:r>
              <a:rPr lang="en-US" altLang="en-US" sz="3200" dirty="0">
                <a:solidFill>
                  <a:srgbClr val="1C0ECC"/>
                </a:solidFill>
                <a:latin typeface="Arial" panose="020B0604020202020204" pitchFamily="34" charset="0"/>
              </a:rPr>
              <a:t> </a:t>
            </a:r>
            <a:r>
              <a:rPr lang="en-US" altLang="en-US" sz="3200" dirty="0" err="1">
                <a:solidFill>
                  <a:srgbClr val="1C0ECC"/>
                </a:solidFill>
                <a:latin typeface="Arial" panose="020B0604020202020204" pitchFamily="34" charset="0"/>
              </a:rPr>
              <a:t>tạo</a:t>
            </a:r>
            <a:r>
              <a:rPr lang="en-US" altLang="en-US" sz="3200" dirty="0">
                <a:solidFill>
                  <a:srgbClr val="1C0ECC"/>
                </a:solidFill>
                <a:latin typeface="Arial" panose="020B0604020202020204" pitchFamily="34" charset="0"/>
              </a:rPr>
              <a:t>?</a:t>
            </a:r>
            <a:endParaRPr lang="vi-VN" altLang="en-US" sz="3200" dirty="0">
              <a:solidFill>
                <a:srgbClr val="1C0ECC"/>
              </a:solidFill>
              <a:latin typeface="Arial" panose="020B0604020202020204" pitchFamily="34" charset="0"/>
            </a:endParaRPr>
          </a:p>
        </p:txBody>
      </p:sp>
      <p:sp>
        <p:nvSpPr>
          <p:cNvPr id="7" name="Rounded Rectangle 6">
            <a:extLst>
              <a:ext uri="{FF2B5EF4-FFF2-40B4-BE49-F238E27FC236}">
                <a16:creationId xmlns:a16="http://schemas.microsoft.com/office/drawing/2014/main" id="{F7B514A2-675D-4D76-B673-ACC0A959FB12}"/>
              </a:ext>
            </a:extLst>
          </p:cNvPr>
          <p:cNvSpPr/>
          <p:nvPr/>
        </p:nvSpPr>
        <p:spPr>
          <a:xfrm>
            <a:off x="271316" y="2514600"/>
            <a:ext cx="8644084" cy="15240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CC"/>
                </a:solidFill>
                <a:latin typeface="Times New Roman" panose="02020603050405020304" pitchFamily="18" charset="0"/>
                <a:cs typeface="Times New Roman" panose="02020603050405020304" pitchFamily="18" charset="0"/>
              </a:rPr>
              <a:t>Nguồn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Mặt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địa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nhiệt</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8" name="Rounded Rectangle 6">
            <a:extLst>
              <a:ext uri="{FF2B5EF4-FFF2-40B4-BE49-F238E27FC236}">
                <a16:creationId xmlns:a16="http://schemas.microsoft.com/office/drawing/2014/main" id="{8D3F878E-F0C4-4074-80E7-ED7DB582A584}"/>
              </a:ext>
            </a:extLst>
          </p:cNvPr>
          <p:cNvSpPr/>
          <p:nvPr/>
        </p:nvSpPr>
        <p:spPr>
          <a:xfrm>
            <a:off x="204714" y="4256782"/>
            <a:ext cx="8644084" cy="1524000"/>
          </a:xfrm>
          <a:prstGeom prst="roundRect">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bg1"/>
                </a:solidFill>
                <a:latin typeface="Times New Roman" panose="02020603050405020304" pitchFamily="18" charset="0"/>
                <a:cs typeface="Times New Roman" panose="02020603050405020304" pitchFamily="18" charset="0"/>
              </a:rPr>
              <a:t>Nguồn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năng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lượng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tạo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Dầu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xăng</a:t>
            </a:r>
            <a:r>
              <a:rPr lang="en-US" sz="3200" b="1" dirty="0">
                <a:solidFill>
                  <a:schemeClr val="bg1"/>
                </a:solidFill>
                <a:latin typeface="Times New Roman" panose="02020603050405020304" pitchFamily="18" charset="0"/>
                <a:cs typeface="Times New Roman" panose="02020603050405020304" pitchFamily="18" charset="0"/>
              </a:rPr>
              <a:t>, than, </a:t>
            </a:r>
            <a:r>
              <a:rPr lang="en-US" sz="3200" b="1" dirty="0" err="1">
                <a:solidFill>
                  <a:schemeClr val="bg1"/>
                </a:solidFill>
                <a:latin typeface="Times New Roman" panose="02020603050405020304" pitchFamily="18" charset="0"/>
                <a:cs typeface="Times New Roman" panose="02020603050405020304" pitchFamily="18" charset="0"/>
              </a:rPr>
              <a:t>khí</a:t>
            </a:r>
            <a:r>
              <a:rPr lang="en-US" sz="3200" b="1" dirty="0">
                <a:solidFill>
                  <a:schemeClr val="bg1"/>
                </a:solidFill>
                <a:latin typeface="Times New Roman" panose="02020603050405020304" pitchFamily="18" charset="0"/>
                <a:cs typeface="Times New Roman" panose="02020603050405020304" pitchFamily="18" charset="0"/>
              </a:rPr>
              <a:t> ga, </a:t>
            </a:r>
            <a:r>
              <a:rPr lang="en-US" sz="3200" b="1" dirty="0" err="1">
                <a:solidFill>
                  <a:schemeClr val="bg1"/>
                </a:solidFill>
                <a:latin typeface="Times New Roman" panose="02020603050405020304" pitchFamily="18" charset="0"/>
                <a:cs typeface="Times New Roman" panose="02020603050405020304" pitchFamily="18" charset="0"/>
              </a:rPr>
              <a:t>Urani</a:t>
            </a:r>
            <a:r>
              <a:rPr lang="en-US" sz="3200" b="1"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ÂU HỎI.jpg"/>
          <p:cNvPicPr>
            <a:picLocks noChangeAspect="1"/>
          </p:cNvPicPr>
          <p:nvPr/>
        </p:nvPicPr>
        <p:blipFill>
          <a:blip r:embed="rId2"/>
          <a:stretch>
            <a:fillRect/>
          </a:stretch>
        </p:blipFill>
        <p:spPr>
          <a:xfrm>
            <a:off x="457200" y="1600200"/>
            <a:ext cx="990600" cy="990600"/>
          </a:xfrm>
          <a:prstGeom prst="rect">
            <a:avLst/>
          </a:prstGeom>
        </p:spPr>
      </p:pic>
      <p:sp>
        <p:nvSpPr>
          <p:cNvPr id="6" name="Rounded Rectangular Callout 5"/>
          <p:cNvSpPr/>
          <p:nvPr/>
        </p:nvSpPr>
        <p:spPr>
          <a:xfrm>
            <a:off x="1676400" y="1066800"/>
            <a:ext cx="7010400" cy="1600200"/>
          </a:xfrm>
          <a:prstGeom prst="wedgeRoundRectCallout">
            <a:avLst>
              <a:gd name="adj1" fmla="val -57196"/>
              <a:gd name="adj2" fmla="val 27789"/>
              <a:gd name="adj3" fmla="val 16667"/>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2.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a:t>
            </a:r>
          </a:p>
          <a:p>
            <a:endParaRPr lang="en-US" dirty="0"/>
          </a:p>
        </p:txBody>
      </p:sp>
      <p:graphicFrame>
        <p:nvGraphicFramePr>
          <p:cNvPr id="7" name="Diagram 6"/>
          <p:cNvGraphicFramePr/>
          <p:nvPr/>
        </p:nvGraphicFramePr>
        <p:xfrm>
          <a:off x="0" y="28194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70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569" y="533400"/>
            <a:ext cx="8610600" cy="1851025"/>
          </a:xfrm>
          <a:solidFill>
            <a:srgbClr val="FFFF00"/>
          </a:solidFill>
        </p:spPr>
        <p:txBody>
          <a:bodyPr>
            <a:noAutofit/>
          </a:bodyPr>
          <a:lstStyle/>
          <a:p>
            <a:r>
              <a:rPr lang="en-US" sz="5400" b="1" dirty="0">
                <a:solidFill>
                  <a:srgbClr val="FF0000"/>
                </a:solidFill>
                <a:latin typeface="Times New Roman" pitchFamily="18" charset="0"/>
                <a:cs typeface="Times New Roman" pitchFamily="18" charset="0"/>
              </a:rPr>
              <a:t>TIẾT 125. BÀI 50  </a:t>
            </a:r>
            <a:br>
              <a:rPr lang="en-US" sz="5400" b="1" dirty="0">
                <a:solidFill>
                  <a:srgbClr val="FF0000"/>
                </a:solidFill>
                <a:latin typeface="Times New Roman" pitchFamily="18" charset="0"/>
                <a:cs typeface="Times New Roman" pitchFamily="18" charset="0"/>
              </a:rPr>
            </a:br>
            <a:r>
              <a:rPr lang="en-US" sz="5400" b="1" dirty="0">
                <a:solidFill>
                  <a:srgbClr val="FF0000"/>
                </a:solidFill>
                <a:latin typeface="Times New Roman" pitchFamily="18" charset="0"/>
                <a:cs typeface="Times New Roman" pitchFamily="18" charset="0"/>
              </a:rPr>
              <a:t>NĂNG LƯỢNG TÁI TẠO</a:t>
            </a:r>
          </a:p>
        </p:txBody>
      </p:sp>
      <p:sp>
        <p:nvSpPr>
          <p:cNvPr id="3" name="Title 1">
            <a:extLst>
              <a:ext uri="{FF2B5EF4-FFF2-40B4-BE49-F238E27FC236}">
                <a16:creationId xmlns:a16="http://schemas.microsoft.com/office/drawing/2014/main" id="{0752463D-5555-4079-9C3C-44585E87E1A9}"/>
              </a:ext>
            </a:extLst>
          </p:cNvPr>
          <p:cNvSpPr txBox="1">
            <a:spLocks/>
          </p:cNvSpPr>
          <p:nvPr/>
        </p:nvSpPr>
        <p:spPr>
          <a:xfrm>
            <a:off x="187569" y="2353945"/>
            <a:ext cx="8686800" cy="1325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u="sng" dirty="0">
                <a:solidFill>
                  <a:srgbClr val="0000CC"/>
                </a:solidFill>
                <a:latin typeface="Times New Roman" pitchFamily="18" charset="0"/>
                <a:cs typeface="Times New Roman" pitchFamily="18" charset="0"/>
              </a:rPr>
              <a:t>I/ </a:t>
            </a:r>
            <a:r>
              <a:rPr lang="en-US" sz="4000" b="1" u="sng" dirty="0" err="1">
                <a:solidFill>
                  <a:srgbClr val="0000CC"/>
                </a:solidFill>
                <a:latin typeface="Times New Roman" pitchFamily="18" charset="0"/>
                <a:cs typeface="Times New Roman" pitchFamily="18" charset="0"/>
              </a:rPr>
              <a:t>Nguồn</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năng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lượng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trong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tự</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nhiên</a:t>
            </a:r>
            <a:endParaRPr lang="en-US" sz="4000" b="1" u="sng" dirty="0">
              <a:solidFill>
                <a:srgbClr val="0000CC"/>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CBDCDC78-AD9D-41D0-8802-873B0432BF93}"/>
              </a:ext>
            </a:extLst>
          </p:cNvPr>
          <p:cNvSpPr txBox="1">
            <a:spLocks/>
          </p:cNvSpPr>
          <p:nvPr/>
        </p:nvSpPr>
        <p:spPr>
          <a:xfrm>
            <a:off x="685800" y="4297363"/>
            <a:ext cx="7162800" cy="1143000"/>
          </a:xfrm>
          <a:prstGeom prst="rect">
            <a:avLst/>
          </a:prstGeom>
          <a:solidFill>
            <a:srgbClr val="0000CC"/>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u="sng" dirty="0">
                <a:solidFill>
                  <a:schemeClr val="bg1"/>
                </a:solidFill>
                <a:latin typeface="Times New Roman" pitchFamily="18" charset="0"/>
                <a:cs typeface="Times New Roman" pitchFamily="18" charset="0"/>
              </a:rPr>
              <a:t>II/ </a:t>
            </a:r>
            <a:r>
              <a:rPr lang="en-US" sz="4000" b="1" u="sng" dirty="0" err="1">
                <a:solidFill>
                  <a:schemeClr val="bg1"/>
                </a:solidFill>
                <a:latin typeface="Times New Roman" pitchFamily="18" charset="0"/>
                <a:cs typeface="Times New Roman" pitchFamily="18" charset="0"/>
              </a:rPr>
              <a:t>Nguồn</a:t>
            </a:r>
            <a:r>
              <a:rPr lang="en-US" sz="4000" b="1" u="sng" dirty="0">
                <a:solidFill>
                  <a:schemeClr val="bg1"/>
                </a:solidFill>
                <a:latin typeface="Times New Roman" pitchFamily="18" charset="0"/>
                <a:cs typeface="Times New Roman" pitchFamily="18" charset="0"/>
              </a:rPr>
              <a:t> </a:t>
            </a:r>
            <a:r>
              <a:rPr lang="en-US" sz="4000" b="1" u="sng" dirty="0" err="1">
                <a:solidFill>
                  <a:schemeClr val="bg1"/>
                </a:solidFill>
                <a:latin typeface="Times New Roman" pitchFamily="18" charset="0"/>
                <a:cs typeface="Times New Roman" pitchFamily="18" charset="0"/>
              </a:rPr>
              <a:t>năng</a:t>
            </a:r>
            <a:r>
              <a:rPr lang="en-US" sz="4000" b="1" u="sng" dirty="0">
                <a:solidFill>
                  <a:schemeClr val="bg1"/>
                </a:solidFill>
                <a:latin typeface="Times New Roman" pitchFamily="18" charset="0"/>
                <a:cs typeface="Times New Roman" pitchFamily="18" charset="0"/>
              </a:rPr>
              <a:t> </a:t>
            </a:r>
            <a:r>
              <a:rPr lang="en-US" sz="4000" b="1" u="sng" dirty="0" err="1">
                <a:solidFill>
                  <a:schemeClr val="bg1"/>
                </a:solidFill>
                <a:latin typeface="Times New Roman" pitchFamily="18" charset="0"/>
                <a:cs typeface="Times New Roman" pitchFamily="18" charset="0"/>
              </a:rPr>
              <a:t>lượng</a:t>
            </a:r>
            <a:r>
              <a:rPr lang="en-US" sz="4000" b="1" u="sng" dirty="0">
                <a:solidFill>
                  <a:schemeClr val="bg1"/>
                </a:solidFill>
                <a:latin typeface="Times New Roman" pitchFamily="18" charset="0"/>
                <a:cs typeface="Times New Roman" pitchFamily="18" charset="0"/>
              </a:rPr>
              <a:t> </a:t>
            </a:r>
            <a:r>
              <a:rPr lang="en-US" sz="4000" b="1" u="sng" dirty="0" err="1">
                <a:solidFill>
                  <a:schemeClr val="bg1"/>
                </a:solidFill>
                <a:latin typeface="Times New Roman" pitchFamily="18" charset="0"/>
                <a:cs typeface="Times New Roman" pitchFamily="18" charset="0"/>
              </a:rPr>
              <a:t>tái</a:t>
            </a:r>
            <a:r>
              <a:rPr lang="en-US" sz="4000" b="1" u="sng" dirty="0">
                <a:solidFill>
                  <a:schemeClr val="bg1"/>
                </a:solidFill>
                <a:latin typeface="Times New Roman" pitchFamily="18" charset="0"/>
                <a:cs typeface="Times New Roman" pitchFamily="18" charset="0"/>
              </a:rPr>
              <a:t> </a:t>
            </a:r>
            <a:r>
              <a:rPr lang="en-US" sz="4000" b="1" u="sng" dirty="0" err="1">
                <a:solidFill>
                  <a:schemeClr val="bg1"/>
                </a:solidFill>
                <a:latin typeface="Times New Roman" pitchFamily="18" charset="0"/>
                <a:cs typeface="Times New Roman" pitchFamily="18" charset="0"/>
              </a:rPr>
              <a:t>tạo</a:t>
            </a:r>
            <a:endParaRPr lang="en-US" sz="4000" b="1" u="sng"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118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05E0C7-A825-409B-A49D-4D8BDC327264}"/>
              </a:ext>
            </a:extLst>
          </p:cNvPr>
          <p:cNvGrpSpPr/>
          <p:nvPr/>
        </p:nvGrpSpPr>
        <p:grpSpPr>
          <a:xfrm>
            <a:off x="210695" y="874508"/>
            <a:ext cx="8458200" cy="1449144"/>
            <a:chOff x="-131562" y="-1906045"/>
            <a:chExt cx="4514232" cy="2352824"/>
          </a:xfrm>
        </p:grpSpPr>
        <p:sp>
          <p:nvSpPr>
            <p:cNvPr id="5" name="Rectangle: Rounded Corners 4">
              <a:extLst>
                <a:ext uri="{FF2B5EF4-FFF2-40B4-BE49-F238E27FC236}">
                  <a16:creationId xmlns:a16="http://schemas.microsoft.com/office/drawing/2014/main" id="{59522D9C-A3AD-4C22-AD04-990813D41E1C}"/>
                </a:ext>
              </a:extLst>
            </p:cNvPr>
            <p:cNvSpPr/>
            <p:nvPr/>
          </p:nvSpPr>
          <p:spPr>
            <a:xfrm>
              <a:off x="-131562" y="-1839221"/>
              <a:ext cx="4514232" cy="2286000"/>
            </a:xfrm>
            <a:prstGeom prst="roundRect">
              <a:avLst/>
            </a:prstGeom>
            <a:solidFill>
              <a:srgbClr val="FFFF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DCF9F8B4-3102-4A1F-B5AA-03D59E2B304C}"/>
                </a:ext>
              </a:extLst>
            </p:cNvPr>
            <p:cNvSpPr txBox="1"/>
            <p:nvPr/>
          </p:nvSpPr>
          <p:spPr>
            <a:xfrm>
              <a:off x="80362" y="-1906045"/>
              <a:ext cx="4291046" cy="2062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3200" kern="1200" dirty="0">
                  <a:solidFill>
                    <a:schemeClr val="tx1"/>
                  </a:solidFill>
                  <a:latin typeface="Times New Roman" pitchFamily="18" charset="0"/>
                  <a:cs typeface="Times New Roman" pitchFamily="18" charset="0"/>
                </a:rPr>
                <a:t>1.Năng </a:t>
              </a:r>
              <a:r>
                <a:rPr lang="en-US" sz="3200" kern="1200" dirty="0" err="1">
                  <a:solidFill>
                    <a:schemeClr val="tx1"/>
                  </a:solidFill>
                  <a:latin typeface="Times New Roman" pitchFamily="18" charset="0"/>
                  <a:cs typeface="Times New Roman" pitchFamily="18" charset="0"/>
                </a:rPr>
                <a:t>lượng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từ</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mặt</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trời</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và</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năng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lượng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từ</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gió</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luôn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có</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sẵn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trong</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tự</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nhiên</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được</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coi</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là</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vô</a:t>
              </a:r>
              <a:r>
                <a:rPr lang="en-US" sz="3200" kern="1200" dirty="0">
                  <a:solidFill>
                    <a:schemeClr val="tx1"/>
                  </a:solidFill>
                  <a:latin typeface="Times New Roman" pitchFamily="18" charset="0"/>
                  <a:cs typeface="Times New Roman" pitchFamily="18" charset="0"/>
                </a:rPr>
                <a:t> </a:t>
              </a:r>
              <a:r>
                <a:rPr lang="en-US" sz="3200" kern="1200" dirty="0" err="1">
                  <a:solidFill>
                    <a:schemeClr val="tx1"/>
                  </a:solidFill>
                  <a:latin typeface="Times New Roman" pitchFamily="18" charset="0"/>
                  <a:cs typeface="Times New Roman" pitchFamily="18" charset="0"/>
                </a:rPr>
                <a:t>hạn</a:t>
              </a:r>
              <a:r>
                <a:rPr lang="en-US" sz="3200" kern="1200" dirty="0">
                  <a:solidFill>
                    <a:schemeClr val="tx1"/>
                  </a:solidFill>
                  <a:latin typeface="Times New Roman" pitchFamily="18" charset="0"/>
                  <a:cs typeface="Times New Roman" pitchFamily="18" charset="0"/>
                </a:rPr>
                <a:t>.</a:t>
              </a:r>
            </a:p>
          </p:txBody>
        </p:sp>
      </p:grpSp>
      <p:grpSp>
        <p:nvGrpSpPr>
          <p:cNvPr id="7" name="Group 6">
            <a:extLst>
              <a:ext uri="{FF2B5EF4-FFF2-40B4-BE49-F238E27FC236}">
                <a16:creationId xmlns:a16="http://schemas.microsoft.com/office/drawing/2014/main" id="{DAA54A19-DDED-494E-8AE4-C827CFBCFF2B}"/>
              </a:ext>
            </a:extLst>
          </p:cNvPr>
          <p:cNvGrpSpPr/>
          <p:nvPr/>
        </p:nvGrpSpPr>
        <p:grpSpPr>
          <a:xfrm>
            <a:off x="267385" y="2364810"/>
            <a:ext cx="8458200" cy="1467849"/>
            <a:chOff x="2953285" y="-797550"/>
            <a:chExt cx="4111045" cy="2500746"/>
          </a:xfrm>
        </p:grpSpPr>
        <p:sp>
          <p:nvSpPr>
            <p:cNvPr id="8" name="Rectangle: Rounded Corners 7">
              <a:extLst>
                <a:ext uri="{FF2B5EF4-FFF2-40B4-BE49-F238E27FC236}">
                  <a16:creationId xmlns:a16="http://schemas.microsoft.com/office/drawing/2014/main" id="{D834F378-4DC7-41D7-BF3F-AA9FADD70EF5}"/>
                </a:ext>
              </a:extLst>
            </p:cNvPr>
            <p:cNvSpPr/>
            <p:nvPr/>
          </p:nvSpPr>
          <p:spPr>
            <a:xfrm>
              <a:off x="2953285" y="-797550"/>
              <a:ext cx="4111045" cy="2500746"/>
            </a:xfrm>
            <a:prstGeom prst="roundRect">
              <a:avLst/>
            </a:prstGeom>
            <a:solidFill>
              <a:srgbClr val="00642D"/>
            </a:solidFill>
          </p:spPr>
          <p:style>
            <a:lnRef idx="2">
              <a:schemeClr val="lt1">
                <a:hueOff val="0"/>
                <a:satOff val="0"/>
                <a:lumOff val="0"/>
                <a:alphaOff val="0"/>
              </a:schemeClr>
            </a:lnRef>
            <a:fillRef idx="1">
              <a:scrgbClr r="0" g="0" b="0"/>
            </a:fillRef>
            <a:effectRef idx="0">
              <a:schemeClr val="accent5">
                <a:hueOff val="-2252848"/>
                <a:satOff val="-5806"/>
                <a:lumOff val="-3922"/>
                <a:alphaOff val="0"/>
              </a:schemeClr>
            </a:effectRef>
            <a:fontRef idx="minor">
              <a:schemeClr val="lt1"/>
            </a:fontRef>
          </p:style>
        </p:sp>
        <p:sp>
          <p:nvSpPr>
            <p:cNvPr id="9" name="Rectangle: Rounded Corners 4">
              <a:extLst>
                <a:ext uri="{FF2B5EF4-FFF2-40B4-BE49-F238E27FC236}">
                  <a16:creationId xmlns:a16="http://schemas.microsoft.com/office/drawing/2014/main" id="{2CFF24C9-20DC-40EF-B11D-A1118EAD1C04}"/>
                </a:ext>
              </a:extLst>
            </p:cNvPr>
            <p:cNvSpPr txBox="1"/>
            <p:nvPr/>
          </p:nvSpPr>
          <p:spPr>
            <a:xfrm>
              <a:off x="3118728" y="-498796"/>
              <a:ext cx="3781791" cy="19032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3200" kern="1200" dirty="0">
                  <a:solidFill>
                    <a:schemeClr val="bg1"/>
                  </a:solidFill>
                  <a:latin typeface="Times New Roman" pitchFamily="18" charset="0"/>
                  <a:cs typeface="Times New Roman" pitchFamily="18" charset="0"/>
                </a:rPr>
                <a:t>2. </a:t>
              </a:r>
              <a:r>
                <a:rPr lang="en-US" sz="3200" kern="1200" dirty="0" err="1">
                  <a:solidFill>
                    <a:schemeClr val="bg1"/>
                  </a:solidFill>
                  <a:latin typeface="Times New Roman" pitchFamily="18" charset="0"/>
                  <a:cs typeface="Times New Roman" pitchFamily="18" charset="0"/>
                </a:rPr>
                <a:t>Năng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lượng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nước</a:t>
              </a:r>
              <a:r>
                <a:rPr lang="en-US" sz="3200" kern="1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năng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lượng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lấy</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từ</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sức</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chảy</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của</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dòng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nước</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như</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thủy</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triều</a:t>
              </a:r>
              <a:r>
                <a:rPr lang="en-US" sz="3200" kern="1200" dirty="0">
                  <a:solidFill>
                    <a:schemeClr val="bg1"/>
                  </a:solidFill>
                  <a:latin typeface="Times New Roman" pitchFamily="18" charset="0"/>
                  <a:cs typeface="Times New Roman" pitchFamily="18" charset="0"/>
                </a:rPr>
                <a:t>, song </a:t>
              </a:r>
              <a:r>
                <a:rPr lang="en-US" sz="3200" kern="1200" dirty="0" err="1">
                  <a:solidFill>
                    <a:schemeClr val="bg1"/>
                  </a:solidFill>
                  <a:latin typeface="Times New Roman" pitchFamily="18" charset="0"/>
                  <a:cs typeface="Times New Roman" pitchFamily="18" charset="0"/>
                </a:rPr>
                <a:t>biển</a:t>
              </a:r>
              <a:r>
                <a:rPr lang="en-US" sz="3200" kern="1200" dirty="0">
                  <a:solidFill>
                    <a:schemeClr val="bg1"/>
                  </a:solidFill>
                  <a:latin typeface="Times New Roman" pitchFamily="18" charset="0"/>
                  <a:cs typeface="Times New Roman" pitchFamily="18" charset="0"/>
                </a:rPr>
                <a:t>...)</a:t>
              </a:r>
            </a:p>
          </p:txBody>
        </p:sp>
      </p:grpSp>
      <p:grpSp>
        <p:nvGrpSpPr>
          <p:cNvPr id="10" name="Group 9">
            <a:extLst>
              <a:ext uri="{FF2B5EF4-FFF2-40B4-BE49-F238E27FC236}">
                <a16:creationId xmlns:a16="http://schemas.microsoft.com/office/drawing/2014/main" id="{8CA13C88-D589-4692-9A84-0B96E46EF810}"/>
              </a:ext>
            </a:extLst>
          </p:cNvPr>
          <p:cNvGrpSpPr/>
          <p:nvPr/>
        </p:nvGrpSpPr>
        <p:grpSpPr>
          <a:xfrm>
            <a:off x="351790" y="3951349"/>
            <a:ext cx="8720798" cy="1613629"/>
            <a:chOff x="-119993" y="3143206"/>
            <a:chExt cx="4579542" cy="1906446"/>
          </a:xfrm>
        </p:grpSpPr>
        <p:sp>
          <p:nvSpPr>
            <p:cNvPr id="11" name="Rectangle: Rounded Corners 10">
              <a:extLst>
                <a:ext uri="{FF2B5EF4-FFF2-40B4-BE49-F238E27FC236}">
                  <a16:creationId xmlns:a16="http://schemas.microsoft.com/office/drawing/2014/main" id="{E0267A41-5B8F-47B2-9460-66DCFFD28E42}"/>
                </a:ext>
              </a:extLst>
            </p:cNvPr>
            <p:cNvSpPr/>
            <p:nvPr/>
          </p:nvSpPr>
          <p:spPr>
            <a:xfrm>
              <a:off x="-119993" y="3143206"/>
              <a:ext cx="4579542" cy="1906446"/>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4505695"/>
                <a:satOff val="-11613"/>
                <a:lumOff val="-7843"/>
                <a:alphaOff val="0"/>
              </a:schemeClr>
            </a:effectRef>
            <a:fontRef idx="minor">
              <a:schemeClr val="lt1"/>
            </a:fontRef>
          </p:style>
        </p:sp>
        <p:sp>
          <p:nvSpPr>
            <p:cNvPr id="12" name="Rectangle: Rounded Corners 4">
              <a:extLst>
                <a:ext uri="{FF2B5EF4-FFF2-40B4-BE49-F238E27FC236}">
                  <a16:creationId xmlns:a16="http://schemas.microsoft.com/office/drawing/2014/main" id="{CD554E16-9F2A-4B83-8D92-CDAFD8304109}"/>
                </a:ext>
              </a:extLst>
            </p:cNvPr>
            <p:cNvSpPr txBox="1"/>
            <p:nvPr/>
          </p:nvSpPr>
          <p:spPr>
            <a:xfrm>
              <a:off x="-119993" y="3350833"/>
              <a:ext cx="4180290" cy="16393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3200" kern="1200" dirty="0">
                  <a:solidFill>
                    <a:srgbClr val="FFFF00"/>
                  </a:solidFill>
                  <a:latin typeface="Times New Roman" pitchFamily="18" charset="0"/>
                  <a:cs typeface="Times New Roman" pitchFamily="18" charset="0"/>
                </a:rPr>
                <a:t>3.Năng </a:t>
              </a:r>
              <a:r>
                <a:rPr lang="en-US" sz="3200" kern="1200" dirty="0" err="1">
                  <a:solidFill>
                    <a:srgbClr val="FFFF00"/>
                  </a:solidFill>
                  <a:latin typeface="Times New Roman" pitchFamily="18" charset="0"/>
                  <a:cs typeface="Times New Roman" pitchFamily="18" charset="0"/>
                </a:rPr>
                <a:t>lượng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địa</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nhiệt</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là</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năng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lượng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thu</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được</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từ</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sức</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nóng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bên</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trong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lõi</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trái</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đất</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nhiệt</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tỏa</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ra</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từ</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giếng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phun</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suối</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nước</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nóng</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núi</a:t>
              </a:r>
              <a:r>
                <a:rPr lang="en-US" sz="3200" kern="1200" dirty="0">
                  <a:solidFill>
                    <a:srgbClr val="FFFF00"/>
                  </a:solidFill>
                  <a:latin typeface="Times New Roman" pitchFamily="18" charset="0"/>
                  <a:cs typeface="Times New Roman" pitchFamily="18" charset="0"/>
                </a:rPr>
                <a:t> </a:t>
              </a:r>
              <a:r>
                <a:rPr lang="en-US" sz="3200" kern="1200" dirty="0" err="1">
                  <a:solidFill>
                    <a:srgbClr val="FFFF00"/>
                  </a:solidFill>
                  <a:latin typeface="Times New Roman" pitchFamily="18" charset="0"/>
                  <a:cs typeface="Times New Roman" pitchFamily="18" charset="0"/>
                </a:rPr>
                <a:t>lửa</a:t>
              </a:r>
              <a:r>
                <a:rPr lang="en-US" sz="3200" kern="1200" dirty="0">
                  <a:solidFill>
                    <a:srgbClr val="FFFF00"/>
                  </a:solidFill>
                  <a:latin typeface="Times New Roman" pitchFamily="18" charset="0"/>
                  <a:cs typeface="Times New Roman" pitchFamily="18" charset="0"/>
                </a:rPr>
                <a:t>)</a:t>
              </a:r>
            </a:p>
          </p:txBody>
        </p:sp>
      </p:grpSp>
      <p:grpSp>
        <p:nvGrpSpPr>
          <p:cNvPr id="13" name="Group 12">
            <a:extLst>
              <a:ext uri="{FF2B5EF4-FFF2-40B4-BE49-F238E27FC236}">
                <a16:creationId xmlns:a16="http://schemas.microsoft.com/office/drawing/2014/main" id="{A26A098A-9B03-49AF-A721-8A824BA949F5}"/>
              </a:ext>
            </a:extLst>
          </p:cNvPr>
          <p:cNvGrpSpPr/>
          <p:nvPr/>
        </p:nvGrpSpPr>
        <p:grpSpPr>
          <a:xfrm>
            <a:off x="267384" y="5710763"/>
            <a:ext cx="8720798" cy="974233"/>
            <a:chOff x="4631201" y="4792358"/>
            <a:chExt cx="3851635" cy="1432028"/>
          </a:xfrm>
        </p:grpSpPr>
        <p:sp>
          <p:nvSpPr>
            <p:cNvPr id="14" name="Rectangle: Rounded Corners 13">
              <a:extLst>
                <a:ext uri="{FF2B5EF4-FFF2-40B4-BE49-F238E27FC236}">
                  <a16:creationId xmlns:a16="http://schemas.microsoft.com/office/drawing/2014/main" id="{720CFCAA-B0BF-4496-9AF4-0A809F7C75E2}"/>
                </a:ext>
              </a:extLst>
            </p:cNvPr>
            <p:cNvSpPr/>
            <p:nvPr/>
          </p:nvSpPr>
          <p:spPr>
            <a:xfrm>
              <a:off x="4631201" y="4792358"/>
              <a:ext cx="3851635" cy="1347764"/>
            </a:xfrm>
            <a:prstGeom prst="roundRect">
              <a:avLst/>
            </a:prstGeom>
            <a:solidFill>
              <a:srgbClr val="0000CC"/>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5" name="Rectangle: Rounded Corners 4">
              <a:extLst>
                <a:ext uri="{FF2B5EF4-FFF2-40B4-BE49-F238E27FC236}">
                  <a16:creationId xmlns:a16="http://schemas.microsoft.com/office/drawing/2014/main" id="{FF3D8A86-F22F-4B98-B7A1-B3A3DEC70AD2}"/>
                </a:ext>
              </a:extLst>
            </p:cNvPr>
            <p:cNvSpPr txBox="1"/>
            <p:nvPr/>
          </p:nvSpPr>
          <p:spPr>
            <a:xfrm>
              <a:off x="4693696" y="4862842"/>
              <a:ext cx="3628449" cy="1361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3200" kern="1200" dirty="0">
                  <a:solidFill>
                    <a:schemeClr val="bg1"/>
                  </a:solidFill>
                  <a:latin typeface="Times New Roman" pitchFamily="18" charset="0"/>
                  <a:cs typeface="Times New Roman" pitchFamily="18" charset="0"/>
                </a:rPr>
                <a:t>4.Năng </a:t>
              </a:r>
              <a:r>
                <a:rPr lang="en-US" sz="3200" kern="1200" dirty="0" err="1">
                  <a:solidFill>
                    <a:schemeClr val="bg1"/>
                  </a:solidFill>
                  <a:latin typeface="Times New Roman" pitchFamily="18" charset="0"/>
                  <a:cs typeface="Times New Roman" pitchFamily="18" charset="0"/>
                </a:rPr>
                <a:t>lượng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sinh</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khối</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là</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năng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lượng</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thu</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được</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từ</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thực</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vật</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gỗ</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rơm</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rác</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và</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chất</a:t>
              </a:r>
              <a:r>
                <a:rPr lang="en-US" sz="3200" kern="1200" dirty="0">
                  <a:solidFill>
                    <a:schemeClr val="bg1"/>
                  </a:solidFill>
                  <a:latin typeface="Times New Roman" pitchFamily="18" charset="0"/>
                  <a:cs typeface="Times New Roman" pitchFamily="18" charset="0"/>
                </a:rPr>
                <a:t> </a:t>
              </a:r>
              <a:r>
                <a:rPr lang="en-US" sz="3200" kern="1200" dirty="0" err="1">
                  <a:solidFill>
                    <a:schemeClr val="bg1"/>
                  </a:solidFill>
                  <a:latin typeface="Times New Roman" pitchFamily="18" charset="0"/>
                  <a:cs typeface="Times New Roman" pitchFamily="18" charset="0"/>
                </a:rPr>
                <a:t>thải</a:t>
              </a:r>
              <a:r>
                <a:rPr lang="en-US" sz="3200" kern="1200" dirty="0">
                  <a:solidFill>
                    <a:schemeClr val="bg1"/>
                  </a:solidFill>
                  <a:latin typeface="Times New Roman" pitchFamily="18" charset="0"/>
                  <a:cs typeface="Times New Roman" pitchFamily="18" charset="0"/>
                </a:rPr>
                <a:t>.</a:t>
              </a:r>
            </a:p>
          </p:txBody>
        </p:sp>
      </p:grpSp>
      <p:sp>
        <p:nvSpPr>
          <p:cNvPr id="16" name="Title 1">
            <a:extLst>
              <a:ext uri="{FF2B5EF4-FFF2-40B4-BE49-F238E27FC236}">
                <a16:creationId xmlns:a16="http://schemas.microsoft.com/office/drawing/2014/main" id="{53F4585F-B283-4DE0-B19D-47BC00365216}"/>
              </a:ext>
            </a:extLst>
          </p:cNvPr>
          <p:cNvSpPr txBox="1">
            <a:spLocks/>
          </p:cNvSpPr>
          <p:nvPr/>
        </p:nvSpPr>
        <p:spPr>
          <a:xfrm>
            <a:off x="76200" y="264908"/>
            <a:ext cx="7391400" cy="609600"/>
          </a:xfrm>
          <a:prstGeom prst="rect">
            <a:avLst/>
          </a:prstGeom>
        </p:spPr>
        <p:txBody>
          <a:bodyPr vert="horz" lIns="91440" tIns="45720" rIns="91440" bIns="45720" rtlCol="0" anchor="b">
            <a:normAutofit fontScale="97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u="sng" dirty="0">
                <a:solidFill>
                  <a:srgbClr val="0000CC"/>
                </a:solidFill>
                <a:latin typeface="Times New Roman" pitchFamily="18" charset="0"/>
                <a:cs typeface="Times New Roman" pitchFamily="18" charset="0"/>
              </a:rPr>
              <a:t>II/ </a:t>
            </a:r>
            <a:r>
              <a:rPr lang="en-US" sz="4000" b="1" u="sng" dirty="0" err="1">
                <a:solidFill>
                  <a:srgbClr val="0000CC"/>
                </a:solidFill>
                <a:latin typeface="Times New Roman" pitchFamily="18" charset="0"/>
                <a:cs typeface="Times New Roman" pitchFamily="18" charset="0"/>
              </a:rPr>
              <a:t>Nguồn</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năng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lượng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tái</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tạo</a:t>
            </a:r>
            <a:endParaRPr lang="en-US" sz="4000" b="1" u="sng"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198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295400" y="762000"/>
            <a:ext cx="6781800" cy="2590800"/>
          </a:xfrm>
          <a:prstGeom prst="cloudCallout">
            <a:avLst>
              <a:gd name="adj1" fmla="val -46374"/>
              <a:gd name="adj2" fmla="val -7584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hãy</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nêu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ưu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điểm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của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những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nguồn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năng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lượng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tái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tạo</a:t>
            </a:r>
            <a:r>
              <a:rPr lang="en-US" sz="3600" b="1" dirty="0">
                <a:solidFill>
                  <a:srgbClr val="FFFF00"/>
                </a:solidFill>
                <a:latin typeface="Times New Roman" pitchFamily="18" charset="0"/>
                <a:cs typeface="Times New Roman" pitchFamily="18" charset="0"/>
              </a:rPr>
              <a:t>?</a:t>
            </a:r>
          </a:p>
        </p:txBody>
      </p:sp>
      <p:sp>
        <p:nvSpPr>
          <p:cNvPr id="6" name="Rounded Rectangle 5"/>
          <p:cNvSpPr/>
          <p:nvPr/>
        </p:nvSpPr>
        <p:spPr>
          <a:xfrm>
            <a:off x="457200" y="3505201"/>
            <a:ext cx="8458199" cy="2362199"/>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tục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bổ</a:t>
            </a:r>
            <a:r>
              <a:rPr lang="en-US" sz="3200" b="1" dirty="0">
                <a:latin typeface="Times New Roman" pitchFamily="18" charset="0"/>
                <a:cs typeface="Times New Roman" pitchFamily="18" charset="0"/>
              </a:rPr>
              <a:t> sung </a:t>
            </a:r>
            <a:r>
              <a:rPr lang="en-US" sz="3200" b="1" dirty="0" err="1">
                <a:latin typeface="Times New Roman" pitchFamily="18" charset="0"/>
                <a:cs typeface="Times New Roman" pitchFamily="18" charset="0"/>
              </a:rPr>
              <a:t>nhanh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sẵn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a:t>
            </a:r>
          </a:p>
          <a:p>
            <a:pPr marL="285750" indent="-285750">
              <a:buFont typeface="Wingdings" pitchFamily="2" charset="2"/>
              <a:buChar char="ü"/>
            </a:pP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nhiệt</a:t>
            </a:r>
            <a:r>
              <a:rPr lang="en-US" sz="3200" b="1" dirty="0">
                <a:latin typeface="Times New Roman" pitchFamily="18" charset="0"/>
                <a:cs typeface="Times New Roman" pitchFamily="18" charset="0"/>
              </a:rPr>
              <a:t>.</a:t>
            </a:r>
          </a:p>
          <a:p>
            <a:pPr marL="285750" indent="-285750">
              <a:buFont typeface="Wingdings" pitchFamily="2" charset="2"/>
              <a:buChar char="ü"/>
            </a:pPr>
            <a:r>
              <a:rPr lang="en-US" sz="3200" b="1" dirty="0" err="1">
                <a:latin typeface="Times New Roman" pitchFamily="18" charset="0"/>
                <a:cs typeface="Times New Roman" pitchFamily="18" charset="0"/>
              </a:rPr>
              <a:t>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5840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962891"/>
          </a:xfrm>
        </p:spPr>
        <p:txBody>
          <a:bodyPr>
            <a:noAutofit/>
          </a:bodyPr>
          <a:lstStyle/>
          <a:p>
            <a:r>
              <a:rPr lang="en-US" sz="3600" dirty="0" err="1">
                <a:solidFill>
                  <a:srgbClr val="FF0000"/>
                </a:solidFill>
                <a:latin typeface="Times New Roman" pitchFamily="18" charset="0"/>
                <a:cs typeface="Times New Roman" pitchFamily="18" charset="0"/>
              </a:rPr>
              <a:t>Quan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sát</a:t>
            </a:r>
            <a:r>
              <a:rPr lang="en-US" sz="3600" dirty="0">
                <a:solidFill>
                  <a:srgbClr val="FF0000"/>
                </a:solidFill>
                <a:latin typeface="Times New Roman" pitchFamily="18" charset="0"/>
                <a:cs typeface="Times New Roman" pitchFamily="18" charset="0"/>
              </a:rPr>
              <a:t> video </a:t>
            </a:r>
            <a:r>
              <a:rPr lang="en-US" sz="3600" dirty="0" err="1">
                <a:solidFill>
                  <a:srgbClr val="FF0000"/>
                </a:solidFill>
                <a:latin typeface="Times New Roman" pitchFamily="18" charset="0"/>
                <a:cs typeface="Times New Roman" pitchFamily="18" charset="0"/>
              </a:rPr>
              <a:t>sau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từ</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các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có</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biết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được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về</a:t>
            </a:r>
            <a:r>
              <a:rPr lang="en-US" sz="36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xfrm>
            <a:off x="0" y="990601"/>
            <a:ext cx="9144000" cy="2438399"/>
          </a:xfrm>
        </p:spPr>
        <p:txBody>
          <a:bodyPr>
            <a:normAutofit/>
          </a:bodyPr>
          <a:lstStyle/>
          <a:p>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mãi</a:t>
            </a:r>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pic>
        <p:nvPicPr>
          <p:cNvPr id="4" name="Giới thiệu Ngành Năng lượng tái tạ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3200400"/>
            <a:ext cx="8610600" cy="3581400"/>
          </a:xfrm>
          <a:prstGeom prst="rect">
            <a:avLst/>
          </a:prstGeom>
        </p:spPr>
      </p:pic>
    </p:spTree>
    <p:extLst>
      <p:ext uri="{BB962C8B-B14F-4D97-AF65-F5344CB8AC3E}">
        <p14:creationId xmlns:p14="http://schemas.microsoft.com/office/powerpoint/2010/main" val="183994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ÂU HỎI.jpg"/>
          <p:cNvPicPr>
            <a:picLocks noChangeAspect="1"/>
          </p:cNvPicPr>
          <p:nvPr/>
        </p:nvPicPr>
        <p:blipFill>
          <a:blip r:embed="rId2"/>
          <a:stretch>
            <a:fillRect/>
          </a:stretch>
        </p:blipFill>
        <p:spPr>
          <a:xfrm>
            <a:off x="325902" y="1981200"/>
            <a:ext cx="990600" cy="990600"/>
          </a:xfrm>
          <a:prstGeom prst="rect">
            <a:avLst/>
          </a:prstGeom>
        </p:spPr>
      </p:pic>
      <p:sp>
        <p:nvSpPr>
          <p:cNvPr id="7" name="Rounded Rectangular Callout 6"/>
          <p:cNvSpPr/>
          <p:nvPr/>
        </p:nvSpPr>
        <p:spPr>
          <a:xfrm>
            <a:off x="1581443" y="876300"/>
            <a:ext cx="7239000" cy="2209800"/>
          </a:xfrm>
          <a:prstGeom prst="wedgeRoundRectCallout">
            <a:avLst>
              <a:gd name="adj1" fmla="val -57196"/>
              <a:gd name="adj2" fmla="val 27789"/>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 </a:t>
            </a:r>
          </a:p>
          <a:p>
            <a:r>
              <a:rPr lang="vi-VN" sz="3200" b="1" dirty="0">
                <a:latin typeface="+mj-lt"/>
              </a:rPr>
              <a:t>Những nguồn năng lượng nào sau đây là năng lượng tái tạo: </a:t>
            </a:r>
            <a:r>
              <a:rPr lang="vi-VN" sz="3200" b="1" dirty="0">
                <a:solidFill>
                  <a:srgbClr val="FFFF00"/>
                </a:solidFill>
                <a:latin typeface="+mj-lt"/>
              </a:rPr>
              <a:t>xăng, Mặt Trời, khí tự nhiên, gió.</a:t>
            </a:r>
            <a:br>
              <a:rPr lang="vi-VN" sz="3200" b="1" dirty="0">
                <a:solidFill>
                  <a:srgbClr val="FFFF00"/>
                </a:solidFill>
                <a:latin typeface="+mj-lt"/>
              </a:rPr>
            </a:br>
            <a:br>
              <a:rPr lang="vi-VN" sz="3200" b="1" dirty="0">
                <a:solidFill>
                  <a:srgbClr val="FFFF00"/>
                </a:solidFill>
              </a:rPr>
            </a:br>
            <a:endParaRPr lang="en-US" b="1" dirty="0">
              <a:solidFill>
                <a:srgbClr val="FFFF00"/>
              </a:solidFill>
            </a:endParaRPr>
          </a:p>
        </p:txBody>
      </p:sp>
      <p:sp>
        <p:nvSpPr>
          <p:cNvPr id="8" name="Rounded Rectangle 7"/>
          <p:cNvSpPr/>
          <p:nvPr/>
        </p:nvSpPr>
        <p:spPr>
          <a:xfrm>
            <a:off x="1617785" y="3886200"/>
            <a:ext cx="6934200" cy="1371600"/>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mj-lt"/>
            </a:endParaRPr>
          </a:p>
          <a:p>
            <a:pPr algn="ctr"/>
            <a:r>
              <a:rPr lang="vi-VN" sz="2800" b="1" dirty="0">
                <a:solidFill>
                  <a:srgbClr val="FFFF00"/>
                </a:solidFill>
                <a:latin typeface="+mj-lt"/>
              </a:rPr>
              <a:t>Nguồn năng lượng tái tạo là: Mặt Trời, gió.</a:t>
            </a:r>
            <a:br>
              <a:rPr lang="vi-VN" sz="2800" b="1" dirty="0">
                <a:solidFill>
                  <a:srgbClr val="FFFF00"/>
                </a:solidFill>
                <a:latin typeface="+mj-lt"/>
              </a:rPr>
            </a:br>
            <a:br>
              <a:rPr lang="vi-VN" sz="2800" b="1" dirty="0">
                <a:solidFill>
                  <a:srgbClr val="FFFF00"/>
                </a:solidFill>
                <a:latin typeface="+mj-lt"/>
              </a:rPr>
            </a:br>
            <a:endParaRPr lang="en-US" sz="2800" b="1" dirty="0">
              <a:solidFill>
                <a:srgbClr val="FFFF00"/>
              </a:solidFill>
              <a:latin typeface="+mj-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238" y="3910818"/>
            <a:ext cx="1066800" cy="1219200"/>
          </a:xfrm>
          <a:prstGeom prst="rect">
            <a:avLst/>
          </a:prstGeom>
        </p:spPr>
      </p:pic>
      <p:sp>
        <p:nvSpPr>
          <p:cNvPr id="10" name="TextBox 9">
            <a:extLst>
              <a:ext uri="{FF2B5EF4-FFF2-40B4-BE49-F238E27FC236}">
                <a16:creationId xmlns:a16="http://schemas.microsoft.com/office/drawing/2014/main" id="{0B952124-4F3A-4ACD-A9B6-6C144135F202}"/>
              </a:ext>
            </a:extLst>
          </p:cNvPr>
          <p:cNvSpPr txBox="1"/>
          <p:nvPr/>
        </p:nvSpPr>
        <p:spPr>
          <a:xfrm>
            <a:off x="76200" y="39469"/>
            <a:ext cx="30480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7731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ÂU HỎI.jpg"/>
          <p:cNvPicPr>
            <a:picLocks noChangeAspect="1"/>
          </p:cNvPicPr>
          <p:nvPr/>
        </p:nvPicPr>
        <p:blipFill>
          <a:blip r:embed="rId2"/>
          <a:stretch>
            <a:fillRect/>
          </a:stretch>
        </p:blipFill>
        <p:spPr>
          <a:xfrm>
            <a:off x="277251" y="801858"/>
            <a:ext cx="990600" cy="990600"/>
          </a:xfrm>
          <a:prstGeom prst="rect">
            <a:avLst/>
          </a:prstGeom>
        </p:spPr>
      </p:pic>
      <p:sp>
        <p:nvSpPr>
          <p:cNvPr id="7" name="Rounded Rectangular Callout 6"/>
          <p:cNvSpPr/>
          <p:nvPr/>
        </p:nvSpPr>
        <p:spPr>
          <a:xfrm>
            <a:off x="1142998" y="838200"/>
            <a:ext cx="7543801" cy="2133600"/>
          </a:xfrm>
          <a:prstGeom prst="wedgeRoundRectCallout">
            <a:avLst>
              <a:gd name="adj1" fmla="val -57196"/>
              <a:gd name="adj2" fmla="val 27789"/>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 </a:t>
            </a:r>
          </a:p>
          <a:p>
            <a:pPr algn="just"/>
            <a:r>
              <a:rPr lang="vi-VN" sz="2800" b="1" dirty="0">
                <a:latin typeface="Times New Roman" pitchFamily="18" charset="0"/>
                <a:cs typeface="Times New Roman" pitchFamily="18" charset="0"/>
              </a:rPr>
              <a:t>Các nhà khoa học dự đoán rằng đến năm </a:t>
            </a:r>
            <a:endParaRPr lang="en-US" sz="2800" b="1" dirty="0">
              <a:latin typeface="Times New Roman" pitchFamily="18" charset="0"/>
              <a:cs typeface="Times New Roman" pitchFamily="18" charset="0"/>
            </a:endParaRPr>
          </a:p>
          <a:p>
            <a:pPr algn="just"/>
            <a:r>
              <a:rPr lang="vi-VN" sz="2800" b="1" dirty="0">
                <a:latin typeface="Times New Roman" pitchFamily="18" charset="0"/>
                <a:cs typeface="Times New Roman" pitchFamily="18" charset="0"/>
              </a:rPr>
              <a:t>2</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100 sẽ không còn dầu và than trên Trái Đất. Cuộc sống của chúng ta sẽ thay đổi ra sao khi nguồn nhiên liệu này cạn kiệt?</a:t>
            </a:r>
            <a:br>
              <a:rPr lang="vi-VN" sz="2800" b="1" dirty="0"/>
            </a:br>
            <a:br>
              <a:rPr lang="vi-VN" sz="2800" dirty="0"/>
            </a:br>
            <a:endParaRPr lang="en-US" dirty="0"/>
          </a:p>
        </p:txBody>
      </p:sp>
      <p:sp>
        <p:nvSpPr>
          <p:cNvPr id="8" name="Rounded Rectangle 7"/>
          <p:cNvSpPr/>
          <p:nvPr/>
        </p:nvSpPr>
        <p:spPr>
          <a:xfrm>
            <a:off x="533400" y="3276599"/>
            <a:ext cx="8153400" cy="3541931"/>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mj-lt"/>
            </a:endParaRPr>
          </a:p>
          <a:p>
            <a:pPr algn="ctr"/>
            <a:endParaRPr lang="en-US" sz="2600" dirty="0">
              <a:latin typeface="Times New Roman" pitchFamily="18" charset="0"/>
              <a:cs typeface="Times New Roman" pitchFamily="18" charset="0"/>
            </a:endParaRPr>
          </a:p>
          <a:p>
            <a:pPr marL="457200" indent="-457200" algn="just">
              <a:buFontTx/>
              <a:buChar char="-"/>
            </a:pPr>
            <a:r>
              <a:rPr lang="vi-VN" sz="3200" dirty="0">
                <a:latin typeface="Times New Roman" pitchFamily="18" charset="0"/>
                <a:cs typeface="Times New Roman" pitchFamily="18" charset="0"/>
              </a:rPr>
              <a:t>Cuộc sống của chúng ta sẽ rất khó khăn khi nguồn tài nguyên dầu và than bị cạn kiệt. </a:t>
            </a:r>
            <a:endParaRPr lang="en-US" sz="3200" dirty="0">
              <a:latin typeface="Times New Roman" pitchFamily="18" charset="0"/>
              <a:cs typeface="Times New Roman" pitchFamily="18" charset="0"/>
            </a:endParaRPr>
          </a:p>
          <a:p>
            <a:pPr marL="457200" indent="-457200" algn="just">
              <a:buFontTx/>
              <a:buChar char="-"/>
            </a:pPr>
            <a:r>
              <a:rPr lang="vi-VN" sz="3200" dirty="0">
                <a:latin typeface="Times New Roman" pitchFamily="18" charset="0"/>
                <a:cs typeface="Times New Roman" pitchFamily="18" charset="0"/>
              </a:rPr>
              <a:t>Không còn nhiên liệu để phục vụ nhu cầu di chuyển và sinh hoạt. </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Khi đó, con người cần tìm ra một nguồn năng lượng tái tạo mới.</a:t>
            </a:r>
            <a:br>
              <a:rPr lang="vi-VN" sz="3200" dirty="0">
                <a:latin typeface="Times New Roman" pitchFamily="18" charset="0"/>
                <a:cs typeface="Times New Roman" pitchFamily="18" charset="0"/>
              </a:rPr>
            </a:br>
            <a:br>
              <a:rPr lang="vi-VN" sz="3200" dirty="0"/>
            </a:br>
            <a:r>
              <a:rPr lang="vi-VN" sz="3200" dirty="0"/>
              <a:t>Xem thêm tại: </a:t>
            </a:r>
            <a:endParaRPr lang="en-US" sz="3200" dirty="0">
              <a:latin typeface="+mj-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2" y="2819400"/>
            <a:ext cx="1066800" cy="1219200"/>
          </a:xfrm>
          <a:prstGeom prst="rect">
            <a:avLst/>
          </a:prstGeom>
        </p:spPr>
      </p:pic>
      <p:sp>
        <p:nvSpPr>
          <p:cNvPr id="10" name="TextBox 9">
            <a:extLst>
              <a:ext uri="{FF2B5EF4-FFF2-40B4-BE49-F238E27FC236}">
                <a16:creationId xmlns:a16="http://schemas.microsoft.com/office/drawing/2014/main" id="{EF471934-18E0-45AE-9F82-6C6060EBB739}"/>
              </a:ext>
            </a:extLst>
          </p:cNvPr>
          <p:cNvSpPr txBox="1"/>
          <p:nvPr/>
        </p:nvSpPr>
        <p:spPr>
          <a:xfrm>
            <a:off x="76200" y="39469"/>
            <a:ext cx="30480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905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9220200" cy="4525963"/>
          </a:xfrm>
          <a:solidFill>
            <a:srgbClr val="001409"/>
          </a:solidFill>
        </p:spPr>
        <p:txBody>
          <a:bodyPr>
            <a:normAutofit/>
          </a:bodyPr>
          <a:lstStyle/>
          <a:p>
            <a:pPr marL="0" indent="0">
              <a:buNone/>
            </a:pPr>
            <a:r>
              <a:rPr lang="en-US" sz="3600" b="1" dirty="0">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Ưu</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và</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nhược</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của</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việc</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sử</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dụng</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năng</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lượng</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mặt</a:t>
            </a:r>
            <a:r>
              <a:rPr lang="en-US" sz="36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600" b="1" dirty="0" err="1">
                <a:ln>
                  <a:solidFill>
                    <a:schemeClr val="accent5">
                      <a:lumMod val="75000"/>
                    </a:schemeClr>
                  </a:solidFill>
                </a:ln>
                <a:solidFill>
                  <a:schemeClr val="bg1"/>
                </a:solidFill>
                <a:latin typeface="Times New Roman" pitchFamily="18" charset="0"/>
                <a:cs typeface="Times New Roman" pitchFamily="18" charset="0"/>
                <a:sym typeface="Wingdings 2"/>
              </a:rPr>
              <a:t>trời</a:t>
            </a:r>
            <a:endParaRPr lang="en-US" sz="3600" b="1" dirty="0">
              <a:ln>
                <a:solidFill>
                  <a:schemeClr val="accent5">
                    <a:lumMod val="75000"/>
                  </a:schemeClr>
                </a:solidFill>
              </a:ln>
              <a:solidFill>
                <a:schemeClr val="bg1"/>
              </a:solidFill>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524000"/>
            <a:ext cx="8305799" cy="2743199"/>
          </a:xfrm>
          <a:prstGeom prst="rect">
            <a:avLst/>
          </a:prstGeom>
        </p:spPr>
      </p:pic>
      <p:sp>
        <p:nvSpPr>
          <p:cNvPr id="7" name="Cloud Callout 6"/>
          <p:cNvSpPr/>
          <p:nvPr/>
        </p:nvSpPr>
        <p:spPr>
          <a:xfrm>
            <a:off x="304800" y="4495800"/>
            <a:ext cx="8839200" cy="2285998"/>
          </a:xfrm>
          <a:prstGeom prst="cloudCallout">
            <a:avLst>
              <a:gd name="adj1" fmla="val -57702"/>
              <a:gd name="adj2" fmla="val -51305"/>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00"/>
                </a:solidFill>
                <a:latin typeface="Times New Roman" pitchFamily="18" charset="0"/>
                <a:cs typeface="Times New Roman" pitchFamily="18" charset="0"/>
              </a:rPr>
              <a:t>Năng lượng ánh sáng từ Mặt Trời có thể được chuyển hóa thành điện như thế nào? (Hình 50.2a).</a:t>
            </a:r>
            <a:endParaRPr lang="en-US" sz="2800" b="1" dirty="0">
              <a:solidFill>
                <a:srgbClr val="FFFF00"/>
              </a:solidFill>
              <a:latin typeface="Times New Roman" pitchFamily="18" charset="0"/>
              <a:cs typeface="Times New Roman" pitchFamily="18" charset="0"/>
            </a:endParaRPr>
          </a:p>
        </p:txBody>
      </p:sp>
      <p:sp>
        <p:nvSpPr>
          <p:cNvPr id="8" name="Rounded Rectangle 7"/>
          <p:cNvSpPr/>
          <p:nvPr/>
        </p:nvSpPr>
        <p:spPr>
          <a:xfrm>
            <a:off x="152400" y="4495800"/>
            <a:ext cx="9524999" cy="2743199"/>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itchFamily="18" charset="0"/>
                <a:cs typeface="Times New Roman" pitchFamily="18" charset="0"/>
              </a:rPr>
              <a:t>Năng lượng ánh sáng từ Mặt Trời chiếu vào pin mặt trời. Pin mặt trời có bề mặt lớn (được làm bằng nhiều tế bào quang điện) thu thập ánh sáng mặt trời và chuyển hóa chúng thành điện năng.</a:t>
            </a:r>
            <a:endParaRPr lang="en-US" sz="2800" b="1" dirty="0">
              <a:latin typeface="Times New Roman" pitchFamily="18" charset="0"/>
              <a:cs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1608137"/>
            <a:ext cx="990600" cy="990600"/>
          </a:xfrm>
          <a:prstGeom prst="rect">
            <a:avLst/>
          </a:prstGeom>
        </p:spPr>
      </p:pic>
    </p:spTree>
    <p:extLst>
      <p:ext uri="{BB962C8B-B14F-4D97-AF65-F5344CB8AC3E}">
        <p14:creationId xmlns:p14="http://schemas.microsoft.com/office/powerpoint/2010/main" val="4112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9220200" cy="4525963"/>
          </a:xfrm>
          <a:solidFill>
            <a:schemeClr val="tx1"/>
          </a:solidFill>
        </p:spPr>
        <p:txBody>
          <a:bodyPr>
            <a:normAutofit/>
          </a:bodyPr>
          <a:lstStyle/>
          <a:p>
            <a:pPr marL="0" indent="0">
              <a:buNone/>
            </a:pPr>
            <a:r>
              <a:rPr lang="en-US" sz="3200" b="1" dirty="0">
                <a:solidFill>
                  <a:srgbClr val="FFFF00"/>
                </a:solidFill>
                <a:latin typeface="Times New Roman" pitchFamily="18" charset="0"/>
                <a:cs typeface="Times New Roman" pitchFamily="18" charset="0"/>
                <a:sym typeface="Wingdings 2"/>
              </a:rPr>
              <a:t></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Ưu</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và</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nhược</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của</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việc</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sử</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dụng</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năng</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lượng</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mặt</a:t>
            </a:r>
            <a:r>
              <a:rPr lang="en-US" sz="3200" b="1" dirty="0">
                <a:ln>
                  <a:solidFill>
                    <a:schemeClr val="accent5">
                      <a:lumMod val="75000"/>
                    </a:schemeClr>
                  </a:solidFill>
                </a:ln>
                <a:solidFill>
                  <a:srgbClr val="FFFF00"/>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rgbClr val="FFFF00"/>
                </a:solidFill>
                <a:latin typeface="Times New Roman" pitchFamily="18" charset="0"/>
                <a:cs typeface="Times New Roman" pitchFamily="18" charset="0"/>
                <a:sym typeface="Wingdings 2"/>
              </a:rPr>
              <a:t>trời</a:t>
            </a:r>
            <a:endParaRPr lang="en-US" sz="3200" b="1" dirty="0">
              <a:ln>
                <a:solidFill>
                  <a:schemeClr val="accent5">
                    <a:lumMod val="75000"/>
                  </a:schemeClr>
                </a:solidFill>
              </a:ln>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8534400" cy="3074646"/>
          </a:xfrm>
          <a:prstGeom prst="rect">
            <a:avLst/>
          </a:prstGeom>
        </p:spPr>
      </p:pic>
      <p:sp>
        <p:nvSpPr>
          <p:cNvPr id="4" name="Cloud Callout 3"/>
          <p:cNvSpPr/>
          <p:nvPr/>
        </p:nvSpPr>
        <p:spPr>
          <a:xfrm>
            <a:off x="-76200" y="4724400"/>
            <a:ext cx="9220199" cy="2286000"/>
          </a:xfrm>
          <a:prstGeom prst="cloudCallout">
            <a:avLst>
              <a:gd name="adj1" fmla="val -34537"/>
              <a:gd name="adj2" fmla="val -56562"/>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Năng lượng ánh sáng từ Mặt Trời có thể được sử dụng để sản xuất nhiên liệu từ thực vật bằng cách nào? (Hình 50.2b).</a:t>
            </a:r>
            <a:endParaRPr lang="en-US" sz="2800" b="1" dirty="0">
              <a:latin typeface="Times New Roman" pitchFamily="18" charset="0"/>
              <a:cs typeface="Times New Roman" pitchFamily="18" charset="0"/>
            </a:endParaRPr>
          </a:p>
        </p:txBody>
      </p:sp>
      <p:sp>
        <p:nvSpPr>
          <p:cNvPr id="9" name="Rounded Rectangle 8"/>
          <p:cNvSpPr/>
          <p:nvPr/>
        </p:nvSpPr>
        <p:spPr>
          <a:xfrm>
            <a:off x="114300" y="4538831"/>
            <a:ext cx="9220199" cy="233262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itchFamily="18" charset="0"/>
                <a:cs typeface="Times New Roman" pitchFamily="18" charset="0"/>
              </a:rPr>
              <a:t>Cây xanh hấp thụ năng lượng ánh sáng từ Mặt Trời để thực hiện quá trình quang hợp =&gt; Tạo ra nguồn thực phẩm =&gt; Tổng hợp các chất hữu cơ =&gt; Tạo ra nhiên liệu sinh học.</a:t>
            </a:r>
            <a:endParaRPr lang="en-US" sz="2800" b="1"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1706563"/>
            <a:ext cx="838201" cy="838200"/>
          </a:xfrm>
          <a:prstGeom prst="rect">
            <a:avLst/>
          </a:prstGeom>
        </p:spPr>
      </p:pic>
    </p:spTree>
    <p:extLst>
      <p:ext uri="{BB962C8B-B14F-4D97-AF65-F5344CB8AC3E}">
        <p14:creationId xmlns:p14="http://schemas.microsoft.com/office/powerpoint/2010/main" val="1568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71" y="0"/>
            <a:ext cx="9220200" cy="1092199"/>
          </a:xfrm>
          <a:solidFill>
            <a:srgbClr val="00642D"/>
          </a:solidFill>
        </p:spPr>
        <p:txBody>
          <a:bodyPr>
            <a:normAutofit fontScale="92500" lnSpcReduction="20000"/>
          </a:bodyPr>
          <a:lstStyle/>
          <a:p>
            <a:pPr marL="0" indent="0">
              <a:buNone/>
            </a:pPr>
            <a:r>
              <a:rPr lang="en-US" sz="6600" dirty="0">
                <a:latin typeface="Times New Roman" pitchFamily="18" charset="0"/>
                <a:cs typeface="Times New Roman" pitchFamily="18" charset="0"/>
                <a:sym typeface="Wingdings 2"/>
              </a:rPr>
              <a:t></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Ưu</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và</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nhược</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của</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việc</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sử</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dụng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năng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lượng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mặt</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trời</a:t>
            </a:r>
            <a:endParaRPr lang="en-US" sz="3200" b="1" dirty="0">
              <a:ln>
                <a:solidFill>
                  <a:schemeClr val="accent5">
                    <a:lumMod val="75000"/>
                  </a:schemeClr>
                </a:solidFill>
              </a:ln>
              <a:solidFill>
                <a:schemeClr val="bg1"/>
              </a:solidFill>
              <a:latin typeface="Times New Roman" pitchFamily="18" charset="0"/>
              <a:cs typeface="Times New Roman" pitchFamily="18" charset="0"/>
            </a:endParaRPr>
          </a:p>
        </p:txBody>
      </p:sp>
      <p:sp>
        <p:nvSpPr>
          <p:cNvPr id="6" name="Cloud Callout 5"/>
          <p:cNvSpPr/>
          <p:nvPr/>
        </p:nvSpPr>
        <p:spPr>
          <a:xfrm>
            <a:off x="-762000" y="4695218"/>
            <a:ext cx="10591800" cy="2219328"/>
          </a:xfrm>
          <a:prstGeom prst="cloudCallou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FF00"/>
                </a:solidFill>
                <a:latin typeface="Times New Roman" pitchFamily="18" charset="0"/>
                <a:cs typeface="Times New Roman" pitchFamily="18" charset="0"/>
              </a:rPr>
              <a:t>Thảo luận về những ưu điểm và nhược điểm trong việc sử dụng năng lượng Mặt Trời thay thế nhiên nliệu hóa thạch trong Hình 50.3.</a:t>
            </a:r>
            <a:endParaRPr lang="en-US" sz="2800" b="1" dirty="0">
              <a:solidFill>
                <a:srgbClr val="FFFF00"/>
              </a:solidFill>
              <a:latin typeface="Times New Roman" pitchFamily="18" charset="0"/>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99231"/>
            <a:ext cx="9028160" cy="3352800"/>
          </a:xfrm>
          <a:prstGeom prst="rect">
            <a:avLst/>
          </a:prstGeom>
        </p:spPr>
      </p:pic>
    </p:spTree>
    <p:extLst>
      <p:ext uri="{BB962C8B-B14F-4D97-AF65-F5344CB8AC3E}">
        <p14:creationId xmlns:p14="http://schemas.microsoft.com/office/powerpoint/2010/main" val="25275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71" y="0"/>
            <a:ext cx="9220200" cy="1092199"/>
          </a:xfrm>
          <a:solidFill>
            <a:srgbClr val="00642D"/>
          </a:solidFill>
        </p:spPr>
        <p:txBody>
          <a:bodyPr>
            <a:normAutofit fontScale="92500" lnSpcReduction="20000"/>
          </a:bodyPr>
          <a:lstStyle/>
          <a:p>
            <a:pPr marL="0" indent="0">
              <a:buNone/>
            </a:pPr>
            <a:r>
              <a:rPr lang="en-US" sz="6600" dirty="0">
                <a:latin typeface="Times New Roman" pitchFamily="18" charset="0"/>
                <a:cs typeface="Times New Roman" pitchFamily="18" charset="0"/>
                <a:sym typeface="Wingdings 2"/>
              </a:rPr>
              <a:t></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Ưu</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và</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nhược</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điểm</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của</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việc</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sử</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dụng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năng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lượng</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mặt</a:t>
            </a:r>
            <a:r>
              <a:rPr lang="en-US" sz="3200" b="1" dirty="0">
                <a:ln>
                  <a:solidFill>
                    <a:schemeClr val="accent5">
                      <a:lumMod val="75000"/>
                    </a:schemeClr>
                  </a:solidFill>
                </a:ln>
                <a:solidFill>
                  <a:schemeClr val="bg1"/>
                </a:solidFill>
                <a:latin typeface="Times New Roman" pitchFamily="18" charset="0"/>
                <a:cs typeface="Times New Roman" pitchFamily="18" charset="0"/>
                <a:sym typeface="Wingdings 2"/>
              </a:rPr>
              <a:t> </a:t>
            </a:r>
            <a:r>
              <a:rPr lang="en-US" sz="3200" b="1" dirty="0" err="1">
                <a:ln>
                  <a:solidFill>
                    <a:schemeClr val="accent5">
                      <a:lumMod val="75000"/>
                    </a:schemeClr>
                  </a:solidFill>
                </a:ln>
                <a:solidFill>
                  <a:schemeClr val="bg1"/>
                </a:solidFill>
                <a:latin typeface="Times New Roman" pitchFamily="18" charset="0"/>
                <a:cs typeface="Times New Roman" pitchFamily="18" charset="0"/>
                <a:sym typeface="Wingdings 2"/>
              </a:rPr>
              <a:t>trời</a:t>
            </a:r>
            <a:endParaRPr lang="en-US" sz="3200" b="1" dirty="0">
              <a:ln>
                <a:solidFill>
                  <a:schemeClr val="accent5">
                    <a:lumMod val="75000"/>
                  </a:schemeClr>
                </a:solidFill>
              </a:ln>
              <a:solidFill>
                <a:schemeClr val="bg1"/>
              </a:solidFill>
              <a:latin typeface="Times New Roman" pitchFamily="18" charset="0"/>
              <a:cs typeface="Times New Roman" pitchFamily="18" charset="0"/>
            </a:endParaRPr>
          </a:p>
        </p:txBody>
      </p:sp>
      <p:graphicFrame>
        <p:nvGraphicFramePr>
          <p:cNvPr id="8" name="Diagram 7"/>
          <p:cNvGraphicFramePr/>
          <p:nvPr/>
        </p:nvGraphicFramePr>
        <p:xfrm>
          <a:off x="1028700" y="1328563"/>
          <a:ext cx="78867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3546474"/>
            <a:ext cx="3733800" cy="2473326"/>
          </a:xfrm>
          <a:prstGeom prst="rect">
            <a:avLst/>
          </a:prstGeom>
        </p:spPr>
      </p:pic>
    </p:spTree>
    <p:extLst>
      <p:ext uri="{BB962C8B-B14F-4D97-AF65-F5344CB8AC3E}">
        <p14:creationId xmlns:p14="http://schemas.microsoft.com/office/powerpoint/2010/main" val="12132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62000" cy="752622"/>
          </a:xfrm>
        </p:spPr>
      </p:pic>
      <p:sp>
        <p:nvSpPr>
          <p:cNvPr id="7" name="Rounded Rectangle 6"/>
          <p:cNvSpPr/>
          <p:nvPr/>
        </p:nvSpPr>
        <p:spPr>
          <a:xfrm>
            <a:off x="252046" y="396240"/>
            <a:ext cx="8915400" cy="5400821"/>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err="1">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Em</a:t>
            </a:r>
            <a:r>
              <a:rPr lang="en-US" sz="3600" b="1" i="1" dirty="0">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i="1" dirty="0" err="1">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có</a:t>
            </a:r>
            <a:r>
              <a:rPr lang="en-US" sz="3600" b="1" i="1" dirty="0">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i="1" dirty="0" err="1">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biết</a:t>
            </a:r>
            <a:r>
              <a:rPr lang="en-US" sz="3600" b="1" i="1" dirty="0">
                <a:ln w="1905"/>
                <a:solidFill>
                  <a:srgbClr val="FFFF00"/>
                </a:solidFill>
                <a:effectLst>
                  <a:innerShdw blurRad="69850" dist="43180" dir="5400000">
                    <a:srgbClr val="000000">
                      <a:alpha val="65000"/>
                    </a:srgbClr>
                  </a:innerShdw>
                </a:effectLst>
                <a:latin typeface="Times New Roman" pitchFamily="18" charset="0"/>
                <a:cs typeface="Times New Roman" pitchFamily="18" charset="0"/>
              </a:rPr>
              <a:t>?</a:t>
            </a:r>
          </a:p>
          <a:p>
            <a:r>
              <a:rPr lang="en-US" sz="3600"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Cảnh</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báo</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về</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sử</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dụng</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năng</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lượng</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mặt</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trời</a:t>
            </a:r>
            <a:endParaRPr lang="en-US" sz="3600" b="1" i="1" dirty="0">
              <a:solidFill>
                <a:schemeClr val="bg1"/>
              </a:solidFill>
              <a:latin typeface="Times New Roman" pitchFamily="18" charset="0"/>
              <a:cs typeface="Times New Roman" pitchFamily="18" charset="0"/>
            </a:endParaRPr>
          </a:p>
          <a:p>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khoa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học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cảnh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báo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nếu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cứ</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tăng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cường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việc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sử</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năng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lượng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mặt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để</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sản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xuất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điện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như</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hiện</a:t>
            </a:r>
            <a:r>
              <a:rPr lang="en-US" sz="3600" dirty="0">
                <a:solidFill>
                  <a:schemeClr val="bg1"/>
                </a:solidFill>
                <a:latin typeface="Times New Roman" pitchFamily="18" charset="0"/>
                <a:cs typeface="Times New Roman" pitchFamily="18" charset="0"/>
              </a:rPr>
              <a:t> nay </a:t>
            </a:r>
            <a:r>
              <a:rPr lang="en-US" sz="3600" dirty="0" err="1">
                <a:solidFill>
                  <a:schemeClr val="bg1"/>
                </a:solidFill>
                <a:latin typeface="Times New Roman" pitchFamily="18" charset="0"/>
                <a:cs typeface="Times New Roman" pitchFamily="18" charset="0"/>
              </a:rPr>
              <a:t>thì</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chỉ</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vòng</a:t>
            </a:r>
            <a:r>
              <a:rPr lang="en-US" sz="3600" dirty="0">
                <a:solidFill>
                  <a:schemeClr val="bg1"/>
                </a:solidFill>
                <a:latin typeface="Times New Roman" pitchFamily="18" charset="0"/>
                <a:cs typeface="Times New Roman" pitchFamily="18" charset="0"/>
              </a:rPr>
              <a:t> 20 </a:t>
            </a:r>
            <a:r>
              <a:rPr lang="en-US" sz="3600" dirty="0" err="1">
                <a:solidFill>
                  <a:schemeClr val="bg1"/>
                </a:solidFill>
                <a:latin typeface="Times New Roman" pitchFamily="18" charset="0"/>
                <a:cs typeface="Times New Roman" pitchFamily="18" charset="0"/>
              </a:rPr>
              <a:t>năm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nữa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Đất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có</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thể</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tràn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ngập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thải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pin </a:t>
            </a:r>
            <a:r>
              <a:rPr lang="en-US" sz="3600" dirty="0" err="1">
                <a:solidFill>
                  <a:schemeClr val="bg1"/>
                </a:solidFill>
                <a:latin typeface="Times New Roman" pitchFamily="18" charset="0"/>
                <a:cs typeface="Times New Roman" pitchFamily="18" charset="0"/>
              </a:rPr>
              <a:t>mặt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đã</a:t>
            </a:r>
            <a:r>
              <a:rPr lang="en-US" sz="3600" dirty="0">
                <a:solidFill>
                  <a:schemeClr val="bg1"/>
                </a:solidFill>
                <a:latin typeface="Times New Roman" pitchFamily="18" charset="0"/>
                <a:cs typeface="Times New Roman" pitchFamily="18" charset="0"/>
              </a:rPr>
              <a:t> qua </a:t>
            </a:r>
            <a:r>
              <a:rPr lang="en-US" sz="3600" dirty="0" err="1">
                <a:solidFill>
                  <a:schemeClr val="bg1"/>
                </a:solidFill>
                <a:latin typeface="Times New Roman" pitchFamily="18" charset="0"/>
                <a:cs typeface="Times New Roman" pitchFamily="18" charset="0"/>
              </a:rPr>
              <a:t>sử</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đó</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có</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chứa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hóa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chất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độc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hại</a:t>
            </a:r>
            <a:endParaRPr 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1757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13855" y="1066800"/>
            <a:ext cx="4703619" cy="5791199"/>
          </a:xfrm>
          <a:prstGeom prst="flowChartAlternateProcess">
            <a:avLst/>
          </a:prstGeom>
          <a:noFill/>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err="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Em</a:t>
            </a:r>
            <a:r>
              <a:rPr lang="en-US" sz="40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b="1" dirty="0" err="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đã</a:t>
            </a:r>
            <a:r>
              <a:rPr lang="en-US" sz="40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b="1" dirty="0" err="1">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học</a:t>
            </a:r>
            <a:endParaRPr lang="en-US" sz="40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bao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687" r="3977" b="3637"/>
          <a:stretch/>
        </p:blipFill>
        <p:spPr>
          <a:xfrm>
            <a:off x="4689764" y="27708"/>
            <a:ext cx="4454236" cy="6809509"/>
          </a:xfrm>
          <a:prstGeom prst="rect">
            <a:avLst/>
          </a:prstGeom>
        </p:spPr>
      </p:pic>
      <p:sp>
        <p:nvSpPr>
          <p:cNvPr id="4" name="Title 1">
            <a:extLst>
              <a:ext uri="{FF2B5EF4-FFF2-40B4-BE49-F238E27FC236}">
                <a16:creationId xmlns:a16="http://schemas.microsoft.com/office/drawing/2014/main" id="{5C09A6ED-DC71-4BFC-ACC0-980F6A0DA685}"/>
              </a:ext>
            </a:extLst>
          </p:cNvPr>
          <p:cNvSpPr>
            <a:spLocks noGrp="1"/>
          </p:cNvSpPr>
          <p:nvPr>
            <p:ph type="title"/>
          </p:nvPr>
        </p:nvSpPr>
        <p:spPr>
          <a:xfrm>
            <a:off x="381000" y="406244"/>
            <a:ext cx="3124200" cy="575722"/>
          </a:xfrm>
          <a:solidFill>
            <a:srgbClr val="FFFF00"/>
          </a:solidFill>
        </p:spPr>
        <p:txBody>
          <a:bodyPr>
            <a:normAutofit fontScale="90000"/>
          </a:bodyPr>
          <a:lstStyle/>
          <a:p>
            <a:r>
              <a:rPr lang="en-US" sz="4000" b="1" u="sng" dirty="0">
                <a:solidFill>
                  <a:srgbClr val="0000CC"/>
                </a:solidFill>
                <a:latin typeface="Times New Roman" pitchFamily="18" charset="0"/>
                <a:cs typeface="Times New Roman" pitchFamily="18" charset="0"/>
              </a:rPr>
              <a:t>GHI NHỚ</a:t>
            </a:r>
          </a:p>
        </p:txBody>
      </p:sp>
    </p:spTree>
    <p:extLst>
      <p:ext uri="{BB962C8B-B14F-4D97-AF65-F5344CB8AC3E}">
        <p14:creationId xmlns:p14="http://schemas.microsoft.com/office/powerpoint/2010/main" val="3884158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p:cNvSpPr/>
          <p:nvPr/>
        </p:nvSpPr>
        <p:spPr>
          <a:xfrm>
            <a:off x="228600" y="76200"/>
            <a:ext cx="8610600" cy="1600200"/>
          </a:xfrm>
          <a:prstGeom prst="flowChartProcess">
            <a:avLst/>
          </a:prstGeom>
          <a:solidFill>
            <a:srgbClr val="0000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itchFamily="18" charset="0"/>
                <a:cs typeface="Times New Roman" pitchFamily="18" charset="0"/>
              </a:rPr>
              <a:t>HOẠT 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vi-VN" sz="3200" b="1" dirty="0">
                <a:latin typeface="Times New Roman" pitchFamily="18" charset="0"/>
                <a:cs typeface="Times New Roman" pitchFamily="18" charset="0"/>
              </a:rPr>
              <a:t>: Tự làm mô hình tuabin hoạt động bằng nguồn năng lượng tái tạo</a:t>
            </a:r>
          </a:p>
          <a:p>
            <a:pPr algn="ctr"/>
            <a:endParaRPr lang="en-US" dirty="0"/>
          </a:p>
        </p:txBody>
      </p:sp>
      <p:sp>
        <p:nvSpPr>
          <p:cNvPr id="7" name="TextBox 6"/>
          <p:cNvSpPr txBox="1"/>
          <p:nvPr/>
        </p:nvSpPr>
        <p:spPr>
          <a:xfrm>
            <a:off x="381000" y="1905000"/>
            <a:ext cx="8305800" cy="1938992"/>
          </a:xfrm>
          <a:prstGeom prst="rect">
            <a:avLst/>
          </a:prstGeom>
          <a:noFill/>
        </p:spPr>
        <p:txBody>
          <a:bodyPr wrap="square" rtlCol="0">
            <a:spAutoFit/>
          </a:bodyPr>
          <a:lstStyle/>
          <a:p>
            <a:r>
              <a:rPr lang="vi-VN" sz="2400" b="1" i="1" u="sng" dirty="0">
                <a:latin typeface="Times New Roman" pitchFamily="18" charset="0"/>
                <a:cs typeface="Times New Roman" pitchFamily="18" charset="0"/>
              </a:rPr>
              <a:t>Chuẩn bị</a:t>
            </a:r>
            <a:r>
              <a:rPr lang="vi-VN" sz="2400" b="1" i="1" dirty="0">
                <a:latin typeface="Times New Roman" pitchFamily="18" charset="0"/>
                <a:cs typeface="Times New Roman" pitchFamily="18" charset="0"/>
              </a:rPr>
              <a:t>: </a:t>
            </a:r>
            <a:r>
              <a:rPr lang="vi-VN" sz="2400" b="1" dirty="0">
                <a:latin typeface="Times New Roman" pitchFamily="18" charset="0"/>
                <a:cs typeface="Times New Roman" pitchFamily="18" charset="0"/>
              </a:rPr>
              <a:t>Làm một chong chóng cắt ra từ vỏ lon nước ngọt như Hình 50.4, một que cứng gắn trên một giá cố định để làm trục quay, một vật nhẹ (nút áo bằng nhựa) cột vào đầu sợi dây dài khoảng 1m quấn quanh trục.</a:t>
            </a:r>
          </a:p>
          <a:p>
            <a:endParaRPr lang="en-US" sz="2400" dirty="0">
              <a:latin typeface="Times New Roman" pitchFamily="18" charset="0"/>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581400"/>
            <a:ext cx="5791200" cy="3276600"/>
          </a:xfrm>
          <a:prstGeom prst="rect">
            <a:avLst/>
          </a:prstGeom>
        </p:spPr>
      </p:pic>
      <p:sp>
        <p:nvSpPr>
          <p:cNvPr id="9" name="TextBox 8"/>
          <p:cNvSpPr txBox="1"/>
          <p:nvPr/>
        </p:nvSpPr>
        <p:spPr>
          <a:xfrm>
            <a:off x="381000" y="2321003"/>
            <a:ext cx="8153400" cy="1846659"/>
          </a:xfrm>
          <a:prstGeom prst="rect">
            <a:avLst/>
          </a:prstGeom>
          <a:noFill/>
        </p:spPr>
        <p:txBody>
          <a:bodyPr wrap="square" rtlCol="0">
            <a:spAutoFit/>
          </a:bodyPr>
          <a:lstStyle/>
          <a:p>
            <a:r>
              <a:rPr lang="vi-VN" sz="2400" b="1" i="1" u="sng" dirty="0">
                <a:latin typeface="Times New Roman" pitchFamily="18" charset="0"/>
                <a:cs typeface="Times New Roman" pitchFamily="18" charset="0"/>
              </a:rPr>
              <a:t>Tiến hành</a:t>
            </a:r>
            <a:r>
              <a:rPr lang="vi-VN" sz="2400" b="1" dirty="0">
                <a:latin typeface="Times New Roman" pitchFamily="18" charset="0"/>
                <a:cs typeface="Times New Roman" pitchFamily="18" charset="0"/>
              </a:rPr>
              <a:t>: </a:t>
            </a:r>
          </a:p>
          <a:p>
            <a:pPr marL="342900" indent="-342900">
              <a:buFont typeface="Arial" pitchFamily="34" charset="0"/>
              <a:buChar char="•"/>
            </a:pPr>
            <a:r>
              <a:rPr lang="vi-VN" sz="2400" b="1" dirty="0">
                <a:latin typeface="Times New Roman" pitchFamily="18" charset="0"/>
                <a:cs typeface="Times New Roman" pitchFamily="18" charset="0"/>
              </a:rPr>
              <a:t>Đặt các cánh quạt của chong chóng bên dưới vòi nước</a:t>
            </a:r>
          </a:p>
          <a:p>
            <a:pPr marL="342900" indent="-342900">
              <a:buFont typeface="Arial" pitchFamily="34" charset="0"/>
              <a:buChar char="•"/>
            </a:pPr>
            <a:r>
              <a:rPr lang="vi-VN" sz="2400" b="1" dirty="0">
                <a:latin typeface="Times New Roman" pitchFamily="18" charset="0"/>
                <a:cs typeface="Times New Roman" pitchFamily="18" charset="0"/>
              </a:rPr>
              <a:t>Mở vòi nước, Sức nước chảy mạnh khiến chong chóng quay và tạo ra lực nâng vật lên cao.</a:t>
            </a:r>
          </a:p>
          <a:p>
            <a:endParaRPr lang="en-US" dirty="0"/>
          </a:p>
        </p:txBody>
      </p:sp>
      <p:sp>
        <p:nvSpPr>
          <p:cNvPr id="10" name="TextBox 9"/>
          <p:cNvSpPr txBox="1"/>
          <p:nvPr/>
        </p:nvSpPr>
        <p:spPr>
          <a:xfrm>
            <a:off x="117764" y="2514600"/>
            <a:ext cx="9067800" cy="1477328"/>
          </a:xfrm>
          <a:prstGeom prst="rect">
            <a:avLst/>
          </a:prstGeom>
          <a:noFill/>
        </p:spPr>
        <p:txBody>
          <a:bodyPr wrap="square" rtlCol="0">
            <a:spAutoFit/>
          </a:bodyPr>
          <a:lstStyle/>
          <a:p>
            <a:r>
              <a:rPr lang="vi-VN" sz="2400" b="1" i="1" u="sng" dirty="0">
                <a:latin typeface="Times New Roman" pitchFamily="18" charset="0"/>
                <a:cs typeface="Times New Roman" pitchFamily="18" charset="0"/>
              </a:rPr>
              <a:t>Thảo luận</a:t>
            </a:r>
            <a:r>
              <a:rPr lang="vi-VN" sz="2400" b="1" dirty="0">
                <a:latin typeface="Times New Roman" pitchFamily="18" charset="0"/>
                <a:cs typeface="Times New Roman" pitchFamily="18" charset="0"/>
              </a:rPr>
              <a:t>:</a:t>
            </a:r>
          </a:p>
          <a:p>
            <a:r>
              <a:rPr lang="vi-VN" sz="2400" b="1" dirty="0">
                <a:latin typeface="Times New Roman" pitchFamily="18" charset="0"/>
                <a:cs typeface="Times New Roman" pitchFamily="18" charset="0"/>
              </a:rPr>
              <a:t>a) Có sự chuyển hóa năng lượng gì xảy ra?</a:t>
            </a:r>
          </a:p>
          <a:p>
            <a:r>
              <a:rPr lang="vi-VN" sz="2400" b="1" dirty="0">
                <a:latin typeface="Times New Roman" pitchFamily="18" charset="0"/>
                <a:cs typeface="Times New Roman" pitchFamily="18" charset="0"/>
              </a:rPr>
              <a:t>b) Nghĩ cách cải tiến cho chong chóng quay nhanh hơn và liên tục</a:t>
            </a:r>
            <a:r>
              <a:rPr lang="en-US" sz="2400" b="1" dirty="0">
                <a:latin typeface="Times New Roman" pitchFamily="18" charset="0"/>
                <a:cs typeface="Times New Roman" pitchFamily="18" charset="0"/>
              </a:rPr>
              <a:t>.</a:t>
            </a:r>
            <a:r>
              <a:rPr lang="vi-VN" sz="2400" b="1" dirty="0">
                <a:latin typeface="Times New Roman" pitchFamily="18" charset="0"/>
                <a:cs typeface="Times New Roman" pitchFamily="18" charset="0"/>
              </a:rPr>
              <a:t> </a:t>
            </a:r>
          </a:p>
          <a:p>
            <a:endParaRPr lang="en-US" dirty="0"/>
          </a:p>
        </p:txBody>
      </p:sp>
    </p:spTree>
    <p:extLst>
      <p:ext uri="{BB962C8B-B14F-4D97-AF65-F5344CB8AC3E}">
        <p14:creationId xmlns:p14="http://schemas.microsoft.com/office/powerpoint/2010/main" val="203327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nodeType="withEffect">
                                  <p:stCondLst>
                                    <p:cond delay="0"/>
                                  </p:stCondLst>
                                  <p:childTnLst>
                                    <p:animEffect transition="out" filter="barn(inVertical)">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57250"/>
            <a:ext cx="9144000" cy="5143500"/>
          </a:xfrm>
          <a:prstGeom prst="rect">
            <a:avLst/>
          </a:prstGeom>
        </p:spPr>
      </p:pic>
      <p:sp>
        <p:nvSpPr>
          <p:cNvPr id="11" name="TextBox 10"/>
          <p:cNvSpPr txBox="1"/>
          <p:nvPr/>
        </p:nvSpPr>
        <p:spPr>
          <a:xfrm>
            <a:off x="6288109" y="2634535"/>
            <a:ext cx="2086379" cy="415498"/>
          </a:xfrm>
          <a:prstGeom prst="rect">
            <a:avLst/>
          </a:prstGeom>
          <a:noFill/>
        </p:spPr>
        <p:txBody>
          <a:bodyPr wrap="square" rtlCol="0">
            <a:spAutoFit/>
          </a:bodyPr>
          <a:lstStyle/>
          <a:p>
            <a:r>
              <a:rPr lang="en-US" sz="2100">
                <a:latin typeface="Arial" panose="020B0604020202020204" pitchFamily="34" charset="0"/>
                <a:cs typeface="Arial" panose="020B0604020202020204" pitchFamily="34" charset="0"/>
              </a:rPr>
              <a:t>Nhiệt điện than</a:t>
            </a:r>
          </a:p>
        </p:txBody>
      </p:sp>
      <p:sp>
        <p:nvSpPr>
          <p:cNvPr id="13" name="TextBox 12"/>
          <p:cNvSpPr txBox="1"/>
          <p:nvPr/>
        </p:nvSpPr>
        <p:spPr>
          <a:xfrm>
            <a:off x="6383090" y="4033502"/>
            <a:ext cx="2086379" cy="415498"/>
          </a:xfrm>
          <a:prstGeom prst="rect">
            <a:avLst/>
          </a:prstGeom>
          <a:noFill/>
        </p:spPr>
        <p:txBody>
          <a:bodyPr wrap="square" rtlCol="0">
            <a:spAutoFit/>
          </a:bodyPr>
          <a:lstStyle/>
          <a:p>
            <a:r>
              <a:rPr lang="en-US" sz="2100">
                <a:latin typeface="Arial" panose="020B0604020202020204" pitchFamily="34" charset="0"/>
                <a:cs typeface="Arial" panose="020B0604020202020204" pitchFamily="34" charset="0"/>
              </a:rPr>
              <a:t>Nhiệt điện dầu</a:t>
            </a:r>
          </a:p>
        </p:txBody>
      </p:sp>
      <p:sp>
        <p:nvSpPr>
          <p:cNvPr id="14" name="TextBox 13"/>
          <p:cNvSpPr txBox="1"/>
          <p:nvPr/>
        </p:nvSpPr>
        <p:spPr>
          <a:xfrm>
            <a:off x="6006383" y="4820918"/>
            <a:ext cx="2086379" cy="415498"/>
          </a:xfrm>
          <a:prstGeom prst="rect">
            <a:avLst/>
          </a:prstGeom>
          <a:noFill/>
        </p:spPr>
        <p:txBody>
          <a:bodyPr wrap="square" rtlCol="0">
            <a:spAutoFit/>
          </a:bodyPr>
          <a:lstStyle/>
          <a:p>
            <a:r>
              <a:rPr lang="en-US" sz="2100">
                <a:latin typeface="Arial" panose="020B0604020202020204" pitchFamily="34" charset="0"/>
                <a:cs typeface="Arial" panose="020B0604020202020204" pitchFamily="34" charset="0"/>
              </a:rPr>
              <a:t>Nhiệt điện khí</a:t>
            </a:r>
          </a:p>
        </p:txBody>
      </p:sp>
      <p:sp>
        <p:nvSpPr>
          <p:cNvPr id="15" name="TextBox 14"/>
          <p:cNvSpPr txBox="1"/>
          <p:nvPr/>
        </p:nvSpPr>
        <p:spPr>
          <a:xfrm>
            <a:off x="1118851" y="3206840"/>
            <a:ext cx="1634008" cy="738664"/>
          </a:xfrm>
          <a:prstGeom prst="rect">
            <a:avLst/>
          </a:prstGeom>
          <a:noFill/>
        </p:spPr>
        <p:txBody>
          <a:bodyPr wrap="square" rtlCol="0">
            <a:spAutoFit/>
          </a:bodyPr>
          <a:lstStyle/>
          <a:p>
            <a:pPr algn="ctr"/>
            <a:r>
              <a:rPr lang="en-US" sz="2100">
                <a:latin typeface="Arial" panose="020B0604020202020204" pitchFamily="34" charset="0"/>
                <a:cs typeface="Arial" panose="020B0604020202020204" pitchFamily="34" charset="0"/>
              </a:rPr>
              <a:t>Năng lượng tái tạo</a:t>
            </a:r>
          </a:p>
        </p:txBody>
      </p:sp>
    </p:spTree>
    <p:extLst>
      <p:ext uri="{BB962C8B-B14F-4D97-AF65-F5344CB8AC3E}">
        <p14:creationId xmlns:p14="http://schemas.microsoft.com/office/powerpoint/2010/main" val="409614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73" y="290945"/>
            <a:ext cx="6019800" cy="3474720"/>
          </a:xfrm>
          <a:prstGeom prst="rect">
            <a:avLst/>
          </a:prstGeom>
        </p:spPr>
      </p:pic>
      <p:sp>
        <p:nvSpPr>
          <p:cNvPr id="6" name="Oval Callout 5"/>
          <p:cNvSpPr/>
          <p:nvPr/>
        </p:nvSpPr>
        <p:spPr>
          <a:xfrm>
            <a:off x="1371600" y="4419600"/>
            <a:ext cx="3505200" cy="1371600"/>
          </a:xfrm>
          <a:prstGeom prst="wedgeEllipseCallout">
            <a:avLst>
              <a:gd name="adj1" fmla="val -55002"/>
              <a:gd name="adj2" fmla="val -86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p:txBody>
      </p:sp>
      <p:sp>
        <p:nvSpPr>
          <p:cNvPr id="7" name="Oval Callout 6"/>
          <p:cNvSpPr/>
          <p:nvPr/>
        </p:nvSpPr>
        <p:spPr>
          <a:xfrm>
            <a:off x="5105400" y="4038600"/>
            <a:ext cx="3581400" cy="1676400"/>
          </a:xfrm>
          <a:prstGeom prst="wedgeEllipseCallout">
            <a:avLst>
              <a:gd name="adj1" fmla="val -67357"/>
              <a:gd name="adj2" fmla="val -56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52243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77975"/>
            <a:ext cx="8915400" cy="1851025"/>
          </a:xfrm>
          <a:solidFill>
            <a:srgbClr val="FFFF00"/>
          </a:solidFill>
        </p:spPr>
        <p:txBody>
          <a:bodyPr>
            <a:noAutofit/>
          </a:bodyPr>
          <a:lstStyle/>
          <a:p>
            <a:r>
              <a:rPr lang="en-US" sz="5400" b="1" dirty="0">
                <a:solidFill>
                  <a:srgbClr val="FF0000"/>
                </a:solidFill>
                <a:latin typeface="Times New Roman" pitchFamily="18" charset="0"/>
                <a:cs typeface="Times New Roman" pitchFamily="18" charset="0"/>
              </a:rPr>
              <a:t>TIẾT 125. BÀI 50  </a:t>
            </a:r>
            <a:br>
              <a:rPr lang="en-US" sz="5400" b="1" dirty="0">
                <a:solidFill>
                  <a:srgbClr val="FF0000"/>
                </a:solidFill>
                <a:latin typeface="Times New Roman" pitchFamily="18" charset="0"/>
                <a:cs typeface="Times New Roman" pitchFamily="18" charset="0"/>
              </a:rPr>
            </a:br>
            <a:r>
              <a:rPr lang="en-US" sz="5400" b="1" dirty="0">
                <a:solidFill>
                  <a:srgbClr val="FF0000"/>
                </a:solidFill>
                <a:latin typeface="Times New Roman" pitchFamily="18" charset="0"/>
                <a:cs typeface="Times New Roman" pitchFamily="18" charset="0"/>
              </a:rPr>
              <a:t>NĂNG LƯỢNG TÁI TẠO</a:t>
            </a:r>
          </a:p>
        </p:txBody>
      </p:sp>
    </p:spTree>
    <p:extLst>
      <p:ext uri="{BB962C8B-B14F-4D97-AF65-F5344CB8AC3E}">
        <p14:creationId xmlns:p14="http://schemas.microsoft.com/office/powerpoint/2010/main" val="166819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7406"/>
            <a:ext cx="8686800" cy="1325563"/>
          </a:xfrm>
        </p:spPr>
        <p:txBody>
          <a:bodyPr>
            <a:normAutofit/>
          </a:bodyPr>
          <a:lstStyle/>
          <a:p>
            <a:r>
              <a:rPr lang="en-US" sz="4000" b="1" u="sng" dirty="0">
                <a:solidFill>
                  <a:srgbClr val="0000CC"/>
                </a:solidFill>
                <a:latin typeface="Times New Roman" pitchFamily="18" charset="0"/>
                <a:cs typeface="Times New Roman" pitchFamily="18" charset="0"/>
              </a:rPr>
              <a:t>I/ </a:t>
            </a:r>
            <a:r>
              <a:rPr lang="en-US" sz="4000" b="1" u="sng" dirty="0" err="1">
                <a:solidFill>
                  <a:srgbClr val="0000CC"/>
                </a:solidFill>
                <a:latin typeface="Times New Roman" pitchFamily="18" charset="0"/>
                <a:cs typeface="Times New Roman" pitchFamily="18" charset="0"/>
              </a:rPr>
              <a:t>Nguồn</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năng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lượng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trong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tự</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nhiên</a:t>
            </a:r>
            <a:endParaRPr lang="en-US" sz="4000" b="1" u="sng" dirty="0">
              <a:solidFill>
                <a:srgbClr val="0000CC"/>
              </a:solidFill>
              <a:latin typeface="Times New Roman" pitchFamily="18" charset="0"/>
              <a:cs typeface="Times New Roman" pitchFamily="18" charset="0"/>
            </a:endParaRPr>
          </a:p>
        </p:txBody>
      </p:sp>
      <p:sp>
        <p:nvSpPr>
          <p:cNvPr id="5" name="Cloud Callout 4"/>
          <p:cNvSpPr/>
          <p:nvPr/>
        </p:nvSpPr>
        <p:spPr>
          <a:xfrm>
            <a:off x="990600" y="1676400"/>
            <a:ext cx="7086600" cy="2438400"/>
          </a:xfrm>
          <a:prstGeom prst="cloudCallout">
            <a:avLst>
              <a:gd name="adj1" fmla="val -44210"/>
              <a:gd name="adj2" fmla="val -55032"/>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itchFamily="18" charset="0"/>
                <a:cs typeface="Times New Roman" pitchFamily="18" charset="0"/>
              </a:rPr>
              <a:t>Nguồn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p:txBody>
      </p:sp>
      <p:sp>
        <p:nvSpPr>
          <p:cNvPr id="6" name="Rounded Rectangle 5"/>
          <p:cNvSpPr/>
          <p:nvPr/>
        </p:nvSpPr>
        <p:spPr>
          <a:xfrm>
            <a:off x="381000" y="4267200"/>
            <a:ext cx="8153400" cy="914400"/>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latin typeface="Times New Roman" pitchFamily="18" charset="0"/>
                <a:cs typeface="Times New Roman" pitchFamily="18" charset="0"/>
              </a:rPr>
              <a:t>Nguồn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năng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endParaRPr lang="en-US" sz="4000" b="1" dirty="0">
              <a:latin typeface="Times New Roman" pitchFamily="18" charset="0"/>
              <a:cs typeface="Times New Roman" pitchFamily="18" charset="0"/>
            </a:endParaRPr>
          </a:p>
          <a:p>
            <a:pPr algn="ctr"/>
            <a:endParaRPr lang="en-US" dirty="0"/>
          </a:p>
        </p:txBody>
      </p:sp>
      <p:sp>
        <p:nvSpPr>
          <p:cNvPr id="7" name="Rounded Rectangle 6"/>
          <p:cNvSpPr/>
          <p:nvPr/>
        </p:nvSpPr>
        <p:spPr>
          <a:xfrm>
            <a:off x="381000" y="5562600"/>
            <a:ext cx="8305800" cy="914400"/>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dirty="0">
              <a:latin typeface="Times New Roman" pitchFamily="18" charset="0"/>
              <a:cs typeface="Times New Roman" pitchFamily="18" charset="0"/>
            </a:endParaRPr>
          </a:p>
          <a:p>
            <a:pPr lvl="0" algn="ctr"/>
            <a:r>
              <a:rPr lang="en-US" sz="4000" b="1" dirty="0" err="1">
                <a:latin typeface="Times New Roman" pitchFamily="18" charset="0"/>
                <a:cs typeface="Times New Roman" pitchFamily="18" charset="0"/>
              </a:rPr>
              <a:t>Nguồn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năng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endParaRPr lang="en-US" sz="4000" b="1" dirty="0"/>
          </a:p>
          <a:p>
            <a:pPr algn="ctr"/>
            <a:endParaRPr lang="en-US" sz="4000" dirty="0"/>
          </a:p>
        </p:txBody>
      </p:sp>
    </p:spTree>
    <p:extLst>
      <p:ext uri="{BB962C8B-B14F-4D97-AF65-F5344CB8AC3E}">
        <p14:creationId xmlns:p14="http://schemas.microsoft.com/office/powerpoint/2010/main" val="33668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3767" y="1135857"/>
            <a:ext cx="6772275" cy="461665"/>
          </a:xfrm>
          <a:prstGeom prst="rect">
            <a:avLst/>
          </a:prstGeom>
          <a:noFill/>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NGUỒN NĂNG LƯỢNG TRONG TỰ NHIÊN</a:t>
            </a:r>
          </a:p>
        </p:txBody>
      </p:sp>
      <p:sp>
        <p:nvSpPr>
          <p:cNvPr id="7" name="Rounded Rectangle 6"/>
          <p:cNvSpPr/>
          <p:nvPr/>
        </p:nvSpPr>
        <p:spPr>
          <a:xfrm>
            <a:off x="304801" y="2000251"/>
            <a:ext cx="3962400" cy="470534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Nguồn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nguồn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năng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lượng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sẵn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tục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bổ</a:t>
            </a:r>
            <a:r>
              <a:rPr lang="en-US" sz="3200" b="1" dirty="0">
                <a:solidFill>
                  <a:srgbClr val="0000CC"/>
                </a:solidFill>
                <a:latin typeface="Times New Roman" panose="02020603050405020304" pitchFamily="18" charset="0"/>
                <a:cs typeface="Times New Roman" panose="02020603050405020304" pitchFamily="18" charset="0"/>
              </a:rPr>
              <a:t> sung qua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trình</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5079206" y="2000251"/>
            <a:ext cx="3962397" cy="470534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Nguồn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phải</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mất</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hàng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triệu</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đến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hàng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trăm</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triệu</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năm</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để</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hình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thành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và</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không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thể</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bổ</a:t>
            </a:r>
            <a:r>
              <a:rPr lang="en-US" sz="3200" b="1" dirty="0">
                <a:solidFill>
                  <a:srgbClr val="00642D"/>
                </a:solidFill>
                <a:latin typeface="Times New Roman" panose="02020603050405020304" pitchFamily="18" charset="0"/>
                <a:cs typeface="Times New Roman" panose="02020603050405020304" pitchFamily="18" charset="0"/>
              </a:rPr>
              <a:t> sung </a:t>
            </a:r>
            <a:r>
              <a:rPr lang="en-US" sz="3200" b="1" dirty="0" err="1">
                <a:solidFill>
                  <a:srgbClr val="00642D"/>
                </a:solidFill>
                <a:latin typeface="Times New Roman" panose="02020603050405020304" pitchFamily="18" charset="0"/>
                <a:cs typeface="Times New Roman" panose="02020603050405020304" pitchFamily="18" charset="0"/>
              </a:rPr>
              <a:t>nhanh</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nên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sẽ</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cạn</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kiệt</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trong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tương</a:t>
            </a:r>
            <a:r>
              <a:rPr lang="en-US" sz="3200" b="1" dirty="0">
                <a:solidFill>
                  <a:srgbClr val="00642D"/>
                </a:solidFill>
                <a:latin typeface="Times New Roman" panose="02020603050405020304" pitchFamily="18" charset="0"/>
                <a:cs typeface="Times New Roman" panose="02020603050405020304" pitchFamily="18" charset="0"/>
              </a:rPr>
              <a:t> </a:t>
            </a:r>
            <a:r>
              <a:rPr lang="en-US" sz="3200" b="1" dirty="0" err="1">
                <a:solidFill>
                  <a:srgbClr val="00642D"/>
                </a:solidFill>
                <a:latin typeface="Times New Roman" panose="02020603050405020304" pitchFamily="18" charset="0"/>
                <a:cs typeface="Times New Roman" panose="02020603050405020304" pitchFamily="18" charset="0"/>
              </a:rPr>
              <a:t>lai</a:t>
            </a:r>
            <a:r>
              <a:rPr lang="en-US" sz="2100" dirty="0">
                <a:solidFill>
                  <a:srgbClr val="00642D"/>
                </a:solidFill>
                <a:latin typeface="Arial" panose="020B0604020202020204" pitchFamily="34" charset="0"/>
                <a:cs typeface="Arial" panose="020B0604020202020204" pitchFamily="34" charset="0"/>
              </a:rPr>
              <a:t>.</a:t>
            </a:r>
          </a:p>
        </p:txBody>
      </p:sp>
      <p:grpSp>
        <p:nvGrpSpPr>
          <p:cNvPr id="41" name="Group 40"/>
          <p:cNvGrpSpPr/>
          <p:nvPr/>
        </p:nvGrpSpPr>
        <p:grpSpPr>
          <a:xfrm>
            <a:off x="2857500" y="1499426"/>
            <a:ext cx="3389710" cy="516899"/>
            <a:chOff x="3809999" y="856235"/>
            <a:chExt cx="4519613" cy="689198"/>
          </a:xfrm>
        </p:grpSpPr>
        <p:grpSp>
          <p:nvGrpSpPr>
            <p:cNvPr id="37" name="Group 36"/>
            <p:cNvGrpSpPr/>
            <p:nvPr/>
          </p:nvGrpSpPr>
          <p:grpSpPr>
            <a:xfrm>
              <a:off x="3814762" y="856235"/>
              <a:ext cx="4514850" cy="408207"/>
              <a:chOff x="3814762" y="956251"/>
              <a:chExt cx="4514850" cy="408207"/>
            </a:xfrm>
          </p:grpSpPr>
          <p:cxnSp>
            <p:nvCxnSpPr>
              <p:cNvPr id="29" name="Straight Connector 28"/>
              <p:cNvCxnSpPr/>
              <p:nvPr/>
            </p:nvCxnSpPr>
            <p:spPr>
              <a:xfrm>
                <a:off x="6072188" y="956251"/>
                <a:ext cx="0" cy="372487"/>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72187" y="1328738"/>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14762" y="1350170"/>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8329612" y="1228722"/>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809999" y="1250154"/>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7DD07396-28A5-44E1-B02D-FCFF3F20599C}"/>
              </a:ext>
            </a:extLst>
          </p:cNvPr>
          <p:cNvSpPr>
            <a:spLocks noGrp="1"/>
          </p:cNvSpPr>
          <p:nvPr>
            <p:ph type="title"/>
          </p:nvPr>
        </p:nvSpPr>
        <p:spPr>
          <a:xfrm>
            <a:off x="152400" y="157407"/>
            <a:ext cx="8686800" cy="575722"/>
          </a:xfrm>
        </p:spPr>
        <p:txBody>
          <a:bodyPr>
            <a:normAutofit fontScale="90000"/>
          </a:bodyPr>
          <a:lstStyle/>
          <a:p>
            <a:r>
              <a:rPr lang="en-US" sz="4000" b="1" u="sng" dirty="0">
                <a:solidFill>
                  <a:srgbClr val="0000CC"/>
                </a:solidFill>
                <a:latin typeface="Times New Roman" pitchFamily="18" charset="0"/>
                <a:cs typeface="Times New Roman" pitchFamily="18" charset="0"/>
              </a:rPr>
              <a:t>I/ </a:t>
            </a:r>
            <a:r>
              <a:rPr lang="en-US" sz="4000" b="1" u="sng" dirty="0" err="1">
                <a:solidFill>
                  <a:srgbClr val="0000CC"/>
                </a:solidFill>
                <a:latin typeface="Times New Roman" pitchFamily="18" charset="0"/>
                <a:cs typeface="Times New Roman" pitchFamily="18" charset="0"/>
              </a:rPr>
              <a:t>Nguồn</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năng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lượng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trong</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tự</a:t>
            </a:r>
            <a:r>
              <a:rPr lang="en-US" sz="4000" b="1" u="sng" dirty="0">
                <a:solidFill>
                  <a:srgbClr val="0000CC"/>
                </a:solidFill>
                <a:latin typeface="Times New Roman" pitchFamily="18" charset="0"/>
                <a:cs typeface="Times New Roman" pitchFamily="18" charset="0"/>
              </a:rPr>
              <a:t> </a:t>
            </a:r>
            <a:r>
              <a:rPr lang="en-US" sz="4000" b="1" u="sng" dirty="0" err="1">
                <a:solidFill>
                  <a:srgbClr val="0000CC"/>
                </a:solidFill>
                <a:latin typeface="Times New Roman" pitchFamily="18" charset="0"/>
                <a:cs typeface="Times New Roman" pitchFamily="18" charset="0"/>
              </a:rPr>
              <a:t>nhiên</a:t>
            </a:r>
            <a:endParaRPr lang="en-US" sz="4000" b="1" u="sng"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772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28600" y="1600200"/>
            <a:ext cx="9220200" cy="3886200"/>
          </a:xfrm>
          <a:prstGeom prst="cloudCallout">
            <a:avLst>
              <a:gd name="adj1" fmla="val -46374"/>
              <a:gd name="adj2" fmla="val -7584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năng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năng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r>
              <a:rPr lang="en-US" sz="4000" b="1" dirty="0">
                <a:latin typeface="Times New Roman" pitchFamily="18" charset="0"/>
                <a:cs typeface="Times New Roman" pitchFamily="18" charset="0"/>
              </a:rPr>
              <a:t> ?</a:t>
            </a:r>
          </a:p>
        </p:txBody>
      </p:sp>
    </p:spTree>
    <p:extLst>
      <p:ext uri="{BB962C8B-B14F-4D97-AF65-F5344CB8AC3E}">
        <p14:creationId xmlns:p14="http://schemas.microsoft.com/office/powerpoint/2010/main" val="3329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4099" y="1033126"/>
            <a:ext cx="2551752" cy="1776020"/>
            <a:chOff x="138798" y="234502"/>
            <a:chExt cx="3402336" cy="236802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035" y="234502"/>
              <a:ext cx="2802099" cy="2337250"/>
            </a:xfrm>
            <a:prstGeom prst="rect">
              <a:avLst/>
            </a:prstGeom>
          </p:spPr>
        </p:pic>
        <p:sp>
          <p:nvSpPr>
            <p:cNvPr id="17" name="TextBox 16"/>
            <p:cNvSpPr txBox="1"/>
            <p:nvPr/>
          </p:nvSpPr>
          <p:spPr>
            <a:xfrm>
              <a:off x="138798" y="2171641"/>
              <a:ext cx="1665963" cy="430887"/>
            </a:xfrm>
            <a:prstGeom prst="rect">
              <a:avLst/>
            </a:prstGeom>
            <a:noFill/>
          </p:spPr>
          <p:txBody>
            <a:bodyPr wrap="square" rtlCol="0">
              <a:spAutoFit/>
            </a:bodyPr>
            <a:lstStyle/>
            <a:p>
              <a:r>
                <a:rPr lang="en-US" sz="1500" b="1">
                  <a:solidFill>
                    <a:srgbClr val="FF0000"/>
                  </a:solidFill>
                  <a:latin typeface="Arial" panose="020B0604020202020204" pitchFamily="34" charset="0"/>
                  <a:cs typeface="Arial" panose="020B0604020202020204" pitchFamily="34" charset="0"/>
                </a:rPr>
                <a:t>Mặt Trời</a:t>
              </a:r>
            </a:p>
          </p:txBody>
        </p:sp>
      </p:grpSp>
      <p:grpSp>
        <p:nvGrpSpPr>
          <p:cNvPr id="23" name="Group 22"/>
          <p:cNvGrpSpPr/>
          <p:nvPr/>
        </p:nvGrpSpPr>
        <p:grpSpPr>
          <a:xfrm>
            <a:off x="2900107" y="1033127"/>
            <a:ext cx="2398403" cy="1841781"/>
            <a:chOff x="3866810" y="234502"/>
            <a:chExt cx="3197870" cy="245570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973" y="234502"/>
              <a:ext cx="2578707" cy="2337250"/>
            </a:xfrm>
            <a:prstGeom prst="rect">
              <a:avLst/>
            </a:prstGeom>
          </p:spPr>
        </p:pic>
        <p:sp>
          <p:nvSpPr>
            <p:cNvPr id="18" name="TextBox 17"/>
            <p:cNvSpPr txBox="1"/>
            <p:nvPr/>
          </p:nvSpPr>
          <p:spPr>
            <a:xfrm>
              <a:off x="3866810" y="2259324"/>
              <a:ext cx="817922" cy="430887"/>
            </a:xfrm>
            <a:prstGeom prst="rect">
              <a:avLst/>
            </a:prstGeom>
            <a:noFill/>
          </p:spPr>
          <p:txBody>
            <a:bodyPr wrap="square" rtlCol="0">
              <a:spAutoFit/>
            </a:bodyPr>
            <a:lstStyle/>
            <a:p>
              <a:r>
                <a:rPr lang="en-US" sz="1500" b="1">
                  <a:solidFill>
                    <a:srgbClr val="FF0000"/>
                  </a:solidFill>
                  <a:latin typeface="Arial" panose="020B0604020202020204" pitchFamily="34" charset="0"/>
                  <a:cs typeface="Arial" panose="020B0604020202020204" pitchFamily="34" charset="0"/>
                </a:rPr>
                <a:t>Gió</a:t>
              </a:r>
            </a:p>
          </p:txBody>
        </p:sp>
      </p:grpSp>
      <p:grpSp>
        <p:nvGrpSpPr>
          <p:cNvPr id="24" name="Group 23"/>
          <p:cNvGrpSpPr/>
          <p:nvPr/>
        </p:nvGrpSpPr>
        <p:grpSpPr>
          <a:xfrm>
            <a:off x="5787025" y="1033127"/>
            <a:ext cx="2570967" cy="1851177"/>
            <a:chOff x="7716033" y="234502"/>
            <a:chExt cx="3427956" cy="246823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3009" y="234502"/>
              <a:ext cx="2620980" cy="2337250"/>
            </a:xfrm>
            <a:prstGeom prst="rect">
              <a:avLst/>
            </a:prstGeom>
          </p:spPr>
        </p:pic>
        <p:sp>
          <p:nvSpPr>
            <p:cNvPr id="19" name="TextBox 18"/>
            <p:cNvSpPr txBox="1"/>
            <p:nvPr/>
          </p:nvSpPr>
          <p:spPr>
            <a:xfrm>
              <a:off x="7716033" y="2271850"/>
              <a:ext cx="994165" cy="430887"/>
            </a:xfrm>
            <a:prstGeom prst="rect">
              <a:avLst/>
            </a:prstGeom>
            <a:noFill/>
          </p:spPr>
          <p:txBody>
            <a:bodyPr wrap="square" rtlCol="0">
              <a:spAutoFit/>
            </a:bodyPr>
            <a:lstStyle/>
            <a:p>
              <a:r>
                <a:rPr lang="en-US" sz="1500" b="1">
                  <a:solidFill>
                    <a:srgbClr val="FF0000"/>
                  </a:solidFill>
                  <a:latin typeface="Arial" panose="020B0604020202020204" pitchFamily="34" charset="0"/>
                  <a:cs typeface="Arial" panose="020B0604020202020204" pitchFamily="34" charset="0"/>
                </a:rPr>
                <a:t>Nước</a:t>
              </a:r>
            </a:p>
          </p:txBody>
        </p:sp>
      </p:grpSp>
      <p:grpSp>
        <p:nvGrpSpPr>
          <p:cNvPr id="25" name="Group 24"/>
          <p:cNvGrpSpPr/>
          <p:nvPr/>
        </p:nvGrpSpPr>
        <p:grpSpPr>
          <a:xfrm>
            <a:off x="104099" y="3257631"/>
            <a:ext cx="3901007" cy="3066969"/>
            <a:chOff x="1478071" y="3451027"/>
            <a:chExt cx="3862069" cy="24478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160" y="3451027"/>
              <a:ext cx="2620980" cy="2337250"/>
            </a:xfrm>
            <a:prstGeom prst="rect">
              <a:avLst/>
            </a:prstGeom>
          </p:spPr>
        </p:pic>
        <p:sp>
          <p:nvSpPr>
            <p:cNvPr id="20" name="TextBox 19"/>
            <p:cNvSpPr txBox="1"/>
            <p:nvPr/>
          </p:nvSpPr>
          <p:spPr>
            <a:xfrm>
              <a:off x="1478071" y="5467962"/>
              <a:ext cx="1528176" cy="430887"/>
            </a:xfrm>
            <a:prstGeom prst="rect">
              <a:avLst/>
            </a:prstGeom>
            <a:noFill/>
          </p:spPr>
          <p:txBody>
            <a:bodyPr wrap="square" rtlCol="0">
              <a:spAutoFit/>
            </a:bodyPr>
            <a:lstStyle/>
            <a:p>
              <a:r>
                <a:rPr lang="en-US" sz="1500" b="1">
                  <a:solidFill>
                    <a:srgbClr val="FF0000"/>
                  </a:solidFill>
                  <a:latin typeface="Arial" panose="020B0604020202020204" pitchFamily="34" charset="0"/>
                  <a:cs typeface="Arial" panose="020B0604020202020204" pitchFamily="34" charset="0"/>
                </a:rPr>
                <a:t>Địa nhiệt</a:t>
              </a:r>
            </a:p>
          </p:txBody>
        </p:sp>
      </p:grpSp>
      <p:grpSp>
        <p:nvGrpSpPr>
          <p:cNvPr id="26" name="Group 25"/>
          <p:cNvGrpSpPr/>
          <p:nvPr/>
        </p:nvGrpSpPr>
        <p:grpSpPr>
          <a:xfrm>
            <a:off x="4572001" y="3257631"/>
            <a:ext cx="4467900" cy="2914569"/>
            <a:chOff x="6969961" y="3451027"/>
            <a:chExt cx="4292374" cy="2447822"/>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961" y="3451027"/>
              <a:ext cx="2662553" cy="2337250"/>
            </a:xfrm>
            <a:prstGeom prst="rect">
              <a:avLst/>
            </a:prstGeom>
          </p:spPr>
        </p:pic>
        <p:sp>
          <p:nvSpPr>
            <p:cNvPr id="21" name="TextBox 20"/>
            <p:cNvSpPr txBox="1"/>
            <p:nvPr/>
          </p:nvSpPr>
          <p:spPr>
            <a:xfrm>
              <a:off x="9734159" y="5467962"/>
              <a:ext cx="1528176" cy="430887"/>
            </a:xfrm>
            <a:prstGeom prst="rect">
              <a:avLst/>
            </a:prstGeom>
            <a:noFill/>
          </p:spPr>
          <p:txBody>
            <a:bodyPr wrap="square" rtlCol="0">
              <a:spAutoFit/>
            </a:bodyPr>
            <a:lstStyle/>
            <a:p>
              <a:r>
                <a:rPr lang="en-US" sz="1500" b="1">
                  <a:solidFill>
                    <a:srgbClr val="FF0000"/>
                  </a:solidFill>
                  <a:latin typeface="Arial" panose="020B0604020202020204" pitchFamily="34" charset="0"/>
                  <a:cs typeface="Arial" panose="020B0604020202020204" pitchFamily="34" charset="0"/>
                </a:rPr>
                <a:t>Sinh khối</a:t>
              </a:r>
            </a:p>
          </p:txBody>
        </p:sp>
      </p:grpSp>
      <p:sp>
        <p:nvSpPr>
          <p:cNvPr id="27" name="TextBox 26"/>
          <p:cNvSpPr txBox="1"/>
          <p:nvPr/>
        </p:nvSpPr>
        <p:spPr>
          <a:xfrm>
            <a:off x="1907513" y="330726"/>
            <a:ext cx="5467611" cy="461665"/>
          </a:xfrm>
          <a:prstGeom prst="rect">
            <a:avLst/>
          </a:prstGeom>
          <a:solidFill>
            <a:srgbClr val="FFFF00"/>
          </a:solidFill>
        </p:spPr>
        <p:txBody>
          <a:bodyPr wrap="square" rtlCol="0">
            <a:spAutoFit/>
          </a:bodyPr>
          <a:lstStyle/>
          <a:p>
            <a:r>
              <a:rPr lang="en-US" sz="2400" b="1" dirty="0">
                <a:solidFill>
                  <a:schemeClr val="accent6">
                    <a:lumMod val="50000"/>
                  </a:schemeClr>
                </a:solidFill>
                <a:latin typeface="Arial" panose="020B0604020202020204" pitchFamily="34" charset="0"/>
                <a:cs typeface="Arial" panose="020B0604020202020204" pitchFamily="34" charset="0"/>
              </a:rPr>
              <a:t>NGUỒN NĂNG LƯỢNG TÁI TẠO</a:t>
            </a:r>
          </a:p>
        </p:txBody>
      </p:sp>
    </p:spTree>
    <p:extLst>
      <p:ext uri="{BB962C8B-B14F-4D97-AF65-F5344CB8AC3E}">
        <p14:creationId xmlns:p14="http://schemas.microsoft.com/office/powerpoint/2010/main" val="34536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TotalTime>
  <Words>1481</Words>
  <Application>Microsoft Office PowerPoint</Application>
  <PresentationFormat>On-screen Show (4:3)</PresentationFormat>
  <Paragraphs>119</Paragraphs>
  <Slides>28</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.VnBlackH</vt:lpstr>
      <vt:lpstr>Arial</vt:lpstr>
      <vt:lpstr>Calibri</vt:lpstr>
      <vt:lpstr>Calibri Light</vt:lpstr>
      <vt:lpstr>Times New Roman</vt:lpstr>
      <vt:lpstr>Wingdings</vt:lpstr>
      <vt:lpstr>Wingdings 2</vt:lpstr>
      <vt:lpstr>Office Theme</vt:lpstr>
      <vt:lpstr>PowerPoint Presentation</vt:lpstr>
      <vt:lpstr>Quan sát video sau và từ đó các em có thể biết được gì về:</vt:lpstr>
      <vt:lpstr>PowerPoint Presentation</vt:lpstr>
      <vt:lpstr>PowerPoint Presentation</vt:lpstr>
      <vt:lpstr>TIẾT 125. BÀI 50   NĂNG LƯỢNG TÁI TẠO</vt:lpstr>
      <vt:lpstr>I/ Nguồn năng lượng trong tự nhiên</vt:lpstr>
      <vt:lpstr>I/ Nguồn năng lượng trong tự nhiên</vt:lpstr>
      <vt:lpstr>PowerPoint Presentation</vt:lpstr>
      <vt:lpstr>PowerPoint Presentation</vt:lpstr>
      <vt:lpstr>NGUỒN NĂNG LƯỢNG KHÔNG TÁI TẠO</vt:lpstr>
      <vt:lpstr>PowerPoint Presentation</vt:lpstr>
      <vt:lpstr>PowerPoint Presentation</vt:lpstr>
      <vt:lpstr>GHI NHỚ</vt:lpstr>
      <vt:lpstr>PowerPoint Presentation</vt:lpstr>
      <vt:lpstr>PowerPoint Presentation</vt:lpstr>
      <vt:lpstr>PowerPoint Presentation</vt:lpstr>
      <vt:lpstr>TIẾT 125. BÀI 50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50   NĂNG LƯỢNG TÁI TẠO</dc:title>
  <dc:creator>PC</dc:creator>
  <cp:lastModifiedBy>Vật Lí Thầy Luân</cp:lastModifiedBy>
  <cp:revision>36</cp:revision>
  <dcterms:created xsi:type="dcterms:W3CDTF">2021-08-19T13:08:31Z</dcterms:created>
  <dcterms:modified xsi:type="dcterms:W3CDTF">2024-03-20T07:24:51Z</dcterms:modified>
</cp:coreProperties>
</file>