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14" r:id="rId2"/>
    <p:sldId id="315" r:id="rId3"/>
    <p:sldId id="329" r:id="rId4"/>
    <p:sldId id="316" r:id="rId5"/>
    <p:sldId id="317" r:id="rId6"/>
    <p:sldId id="318" r:id="rId7"/>
    <p:sldId id="319" r:id="rId8"/>
    <p:sldId id="320" r:id="rId9"/>
    <p:sldId id="321" r:id="rId10"/>
    <p:sldId id="322" r:id="rId11"/>
    <p:sldId id="323" r:id="rId12"/>
    <p:sldId id="324" r:id="rId13"/>
    <p:sldId id="325" r:id="rId14"/>
    <p:sldId id="326" r:id="rId15"/>
    <p:sldId id="328"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68" r:id="rId55"/>
    <p:sldId id="377" r:id="rId56"/>
    <p:sldId id="370" r:id="rId57"/>
    <p:sldId id="378" r:id="rId58"/>
    <p:sldId id="371" r:id="rId59"/>
    <p:sldId id="372" r:id="rId60"/>
    <p:sldId id="373" r:id="rId61"/>
    <p:sldId id="374" r:id="rId62"/>
    <p:sldId id="375" r:id="rId63"/>
    <p:sldId id="376" r:id="rId64"/>
    <p:sldId id="379" r:id="rId65"/>
    <p:sldId id="381" r:id="rId66"/>
    <p:sldId id="382" r:id="rId67"/>
    <p:sldId id="383" r:id="rId68"/>
    <p:sldId id="384" r:id="rId69"/>
    <p:sldId id="380" r:id="rId70"/>
    <p:sldId id="270" r:id="rId71"/>
    <p:sldId id="300" r:id="rId72"/>
    <p:sldId id="312" r:id="rId73"/>
    <p:sldId id="31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0AC9F6"/>
    <a:srgbClr val="EBF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364" autoAdjust="0"/>
  </p:normalViewPr>
  <p:slideViewPr>
    <p:cSldViewPr snapToGrid="0">
      <p:cViewPr varScale="1">
        <p:scale>
          <a:sx n="51" d="100"/>
          <a:sy n="51" d="100"/>
        </p:scale>
        <p:origin x="12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CFCD1-D9D1-4498-9106-773456D8D5B1}"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E3ADB-568D-4E7E-B4B0-A5F6EBD82D45}" type="slidenum">
              <a:rPr lang="en-US" smtClean="0"/>
              <a:t>‹#›</a:t>
            </a:fld>
            <a:endParaRPr lang="en-US"/>
          </a:p>
        </p:txBody>
      </p:sp>
    </p:spTree>
    <p:extLst>
      <p:ext uri="{BB962C8B-B14F-4D97-AF65-F5344CB8AC3E}">
        <p14:creationId xmlns:p14="http://schemas.microsoft.com/office/powerpoint/2010/main" val="154062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51674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251450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226156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337339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3AC4A08-9244-463E-B4D0-6F152A5E21B3}" type="slidenum">
              <a:rPr lang="en-US" altLang="zh-CN" smtClean="0"/>
              <a:pPr>
                <a:spcBef>
                  <a:spcPct val="0"/>
                </a:spcBef>
              </a:pPr>
              <a:t>32</a:t>
            </a:fld>
            <a:endParaRPr lang="en-US" altLang="zh-CN"/>
          </a:p>
        </p:txBody>
      </p:sp>
      <p:sp>
        <p:nvSpPr>
          <p:cNvPr id="50179" name="Rectangle 2"/>
          <p:cNvSpPr>
            <a:spLocks noGrp="1" noRot="1" noChangeAspect="1" noChangeArrowheads="1" noTextEdit="1"/>
          </p:cNvSpPr>
          <p:nvPr>
            <p:ph type="sldImg"/>
          </p:nvPr>
        </p:nvSpPr>
        <p:spPr>
          <a:xfrm>
            <a:off x="482600" y="1279525"/>
            <a:ext cx="6138863" cy="3454400"/>
          </a:xfrm>
          <a:ln/>
        </p:spPr>
      </p:sp>
      <p:sp>
        <p:nvSpPr>
          <p:cNvPr id="50180" name="Rectangle 3"/>
          <p:cNvSpPr>
            <a:spLocks noGrp="1" noChangeArrowheads="1"/>
          </p:cNvSpPr>
          <p:nvPr>
            <p:ph type="body" idx="1"/>
          </p:nvPr>
        </p:nvSpPr>
        <p:spPr>
          <a:noFill/>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137999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2286449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200453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618787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275282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extLst>
      <p:ext uri="{BB962C8B-B14F-4D97-AF65-F5344CB8AC3E}">
        <p14:creationId xmlns:p14="http://schemas.microsoft.com/office/powerpoint/2010/main" val="2264151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77913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787006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40</a:t>
            </a:fld>
            <a:endParaRPr lang="zh-CN" altLang="en-US"/>
          </a:p>
        </p:txBody>
      </p:sp>
    </p:spTree>
    <p:extLst>
      <p:ext uri="{BB962C8B-B14F-4D97-AF65-F5344CB8AC3E}">
        <p14:creationId xmlns:p14="http://schemas.microsoft.com/office/powerpoint/2010/main" val="2228715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41</a:t>
            </a:fld>
            <a:endParaRPr lang="zh-CN" altLang="en-US"/>
          </a:p>
        </p:txBody>
      </p:sp>
    </p:spTree>
    <p:extLst>
      <p:ext uri="{BB962C8B-B14F-4D97-AF65-F5344CB8AC3E}">
        <p14:creationId xmlns:p14="http://schemas.microsoft.com/office/powerpoint/2010/main" val="3117951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42</a:t>
            </a:fld>
            <a:endParaRPr lang="zh-CN" altLang="en-US"/>
          </a:p>
        </p:txBody>
      </p:sp>
    </p:spTree>
    <p:extLst>
      <p:ext uri="{BB962C8B-B14F-4D97-AF65-F5344CB8AC3E}">
        <p14:creationId xmlns:p14="http://schemas.microsoft.com/office/powerpoint/2010/main" val="383175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43</a:t>
            </a:fld>
            <a:endParaRPr lang="zh-CN" altLang="en-US"/>
          </a:p>
        </p:txBody>
      </p:sp>
    </p:spTree>
    <p:extLst>
      <p:ext uri="{BB962C8B-B14F-4D97-AF65-F5344CB8AC3E}">
        <p14:creationId xmlns:p14="http://schemas.microsoft.com/office/powerpoint/2010/main" val="1819170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44</a:t>
            </a:fld>
            <a:endParaRPr lang="zh-CN" altLang="en-US"/>
          </a:p>
        </p:txBody>
      </p:sp>
    </p:spTree>
    <p:extLst>
      <p:ext uri="{BB962C8B-B14F-4D97-AF65-F5344CB8AC3E}">
        <p14:creationId xmlns:p14="http://schemas.microsoft.com/office/powerpoint/2010/main" val="1298194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45</a:t>
            </a:fld>
            <a:endParaRPr lang="zh-CN" altLang="en-US"/>
          </a:p>
        </p:txBody>
      </p:sp>
    </p:spTree>
    <p:extLst>
      <p:ext uri="{BB962C8B-B14F-4D97-AF65-F5344CB8AC3E}">
        <p14:creationId xmlns:p14="http://schemas.microsoft.com/office/powerpoint/2010/main" val="568639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46</a:t>
            </a:fld>
            <a:endParaRPr lang="zh-CN" altLang="en-US"/>
          </a:p>
        </p:txBody>
      </p:sp>
    </p:spTree>
    <p:extLst>
      <p:ext uri="{BB962C8B-B14F-4D97-AF65-F5344CB8AC3E}">
        <p14:creationId xmlns:p14="http://schemas.microsoft.com/office/powerpoint/2010/main" val="1337914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47</a:t>
            </a:fld>
            <a:endParaRPr lang="zh-CN" altLang="en-US"/>
          </a:p>
        </p:txBody>
      </p:sp>
    </p:spTree>
    <p:extLst>
      <p:ext uri="{BB962C8B-B14F-4D97-AF65-F5344CB8AC3E}">
        <p14:creationId xmlns:p14="http://schemas.microsoft.com/office/powerpoint/2010/main" val="2513187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51</a:t>
            </a:fld>
            <a:endParaRPr lang="zh-CN" altLang="en-US"/>
          </a:p>
        </p:txBody>
      </p:sp>
    </p:spTree>
    <p:extLst>
      <p:ext uri="{BB962C8B-B14F-4D97-AF65-F5344CB8AC3E}">
        <p14:creationId xmlns:p14="http://schemas.microsoft.com/office/powerpoint/2010/main" val="4289766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52</a:t>
            </a:fld>
            <a:endParaRPr lang="zh-CN" altLang="en-US"/>
          </a:p>
        </p:txBody>
      </p:sp>
    </p:spTree>
    <p:extLst>
      <p:ext uri="{BB962C8B-B14F-4D97-AF65-F5344CB8AC3E}">
        <p14:creationId xmlns:p14="http://schemas.microsoft.com/office/powerpoint/2010/main" val="35227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123484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53</a:t>
            </a:fld>
            <a:endParaRPr lang="zh-CN" altLang="en-US"/>
          </a:p>
        </p:txBody>
      </p:sp>
    </p:spTree>
    <p:extLst>
      <p:ext uri="{BB962C8B-B14F-4D97-AF65-F5344CB8AC3E}">
        <p14:creationId xmlns:p14="http://schemas.microsoft.com/office/powerpoint/2010/main" val="814313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65</a:t>
            </a:fld>
            <a:endParaRPr lang="zh-CN" altLang="en-US"/>
          </a:p>
        </p:txBody>
      </p:sp>
    </p:spTree>
    <p:extLst>
      <p:ext uri="{BB962C8B-B14F-4D97-AF65-F5344CB8AC3E}">
        <p14:creationId xmlns:p14="http://schemas.microsoft.com/office/powerpoint/2010/main" val="1283147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66</a:t>
            </a:fld>
            <a:endParaRPr lang="zh-CN" altLang="en-US"/>
          </a:p>
        </p:txBody>
      </p:sp>
    </p:spTree>
    <p:extLst>
      <p:ext uri="{BB962C8B-B14F-4D97-AF65-F5344CB8AC3E}">
        <p14:creationId xmlns:p14="http://schemas.microsoft.com/office/powerpoint/2010/main" val="1182263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67</a:t>
            </a:fld>
            <a:endParaRPr lang="zh-CN" altLang="en-US"/>
          </a:p>
        </p:txBody>
      </p:sp>
    </p:spTree>
    <p:extLst>
      <p:ext uri="{BB962C8B-B14F-4D97-AF65-F5344CB8AC3E}">
        <p14:creationId xmlns:p14="http://schemas.microsoft.com/office/powerpoint/2010/main" val="3970448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68</a:t>
            </a:fld>
            <a:endParaRPr lang="zh-CN" altLang="en-US"/>
          </a:p>
        </p:txBody>
      </p:sp>
    </p:spTree>
    <p:extLst>
      <p:ext uri="{BB962C8B-B14F-4D97-AF65-F5344CB8AC3E}">
        <p14:creationId xmlns:p14="http://schemas.microsoft.com/office/powerpoint/2010/main" val="3497671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49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402743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E3ADB-568D-4E7E-B4B0-A5F6EBD82D45}" type="slidenum">
              <a:rPr lang="en-US" smtClean="0"/>
              <a:t>17</a:t>
            </a:fld>
            <a:endParaRPr lang="en-US"/>
          </a:p>
        </p:txBody>
      </p:sp>
    </p:spTree>
    <p:extLst>
      <p:ext uri="{BB962C8B-B14F-4D97-AF65-F5344CB8AC3E}">
        <p14:creationId xmlns:p14="http://schemas.microsoft.com/office/powerpoint/2010/main" val="123128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3AC4A08-9244-463E-B4D0-6F152A5E21B3}" type="slidenum">
              <a:rPr lang="en-US" altLang="zh-CN" smtClean="0"/>
              <a:pPr>
                <a:spcBef>
                  <a:spcPct val="0"/>
                </a:spcBef>
              </a:pPr>
              <a:t>18</a:t>
            </a:fld>
            <a:endParaRPr lang="en-US" altLang="zh-CN"/>
          </a:p>
        </p:txBody>
      </p:sp>
      <p:sp>
        <p:nvSpPr>
          <p:cNvPr id="50179" name="Rectangle 2"/>
          <p:cNvSpPr>
            <a:spLocks noGrp="1" noRot="1" noChangeAspect="1" noChangeArrowheads="1" noTextEdit="1"/>
          </p:cNvSpPr>
          <p:nvPr>
            <p:ph type="sldImg"/>
          </p:nvPr>
        </p:nvSpPr>
        <p:spPr>
          <a:xfrm>
            <a:off x="482600" y="1279525"/>
            <a:ext cx="6138863" cy="3454400"/>
          </a:xfrm>
          <a:ln/>
        </p:spPr>
      </p:sp>
      <p:sp>
        <p:nvSpPr>
          <p:cNvPr id="50180" name="Rectangle 3"/>
          <p:cNvSpPr>
            <a:spLocks noGrp="1" noChangeArrowheads="1"/>
          </p:cNvSpPr>
          <p:nvPr>
            <p:ph type="body" idx="1"/>
          </p:nvPr>
        </p:nvSpPr>
        <p:spPr>
          <a:noFill/>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27195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408077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51142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425114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D25783-9240-4238-9C3C-6D7C62A1A689}"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147499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25783-9240-4238-9C3C-6D7C62A1A689}"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272628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25783-9240-4238-9C3C-6D7C62A1A689}"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4167693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11150"/>
          <a:stretch/>
        </p:blipFill>
        <p:spPr>
          <a:xfrm>
            <a:off x="2" y="4365501"/>
            <a:ext cx="1618700" cy="2492500"/>
          </a:xfrm>
          <a:prstGeom prst="rect">
            <a:avLst/>
          </a:prstGeom>
          <a:noFill/>
          <a:ln>
            <a:noFill/>
          </a:ln>
        </p:spPr>
      </p:pic>
      <p:sp>
        <p:nvSpPr>
          <p:cNvPr id="48" name="Google Shape;48;p7"/>
          <p:cNvSpPr/>
          <p:nvPr/>
        </p:nvSpPr>
        <p:spPr>
          <a:xfrm>
            <a:off x="731600" y="731600"/>
            <a:ext cx="10728800" cy="53948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7"/>
          <p:cNvSpPr txBox="1">
            <a:spLocks noGrp="1"/>
          </p:cNvSpPr>
          <p:nvPr>
            <p:ph type="title"/>
          </p:nvPr>
        </p:nvSpPr>
        <p:spPr>
          <a:xfrm>
            <a:off x="1326633" y="1312353"/>
            <a:ext cx="9538800" cy="5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1326633" y="2033100"/>
            <a:ext cx="2958000" cy="36524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5"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8" lvl="8" indent="-342892" rtl="0">
              <a:spcBef>
                <a:spcPts val="0"/>
              </a:spcBef>
              <a:spcAft>
                <a:spcPts val="0"/>
              </a:spcAft>
              <a:buSzPts val="1800"/>
              <a:buChar char="■"/>
              <a:defRPr sz="1800"/>
            </a:lvl9pPr>
          </a:lstStyle>
          <a:p>
            <a:endParaRPr/>
          </a:p>
        </p:txBody>
      </p:sp>
      <p:sp>
        <p:nvSpPr>
          <p:cNvPr id="51" name="Google Shape;51;p7"/>
          <p:cNvSpPr txBox="1">
            <a:spLocks noGrp="1"/>
          </p:cNvSpPr>
          <p:nvPr>
            <p:ph type="body" idx="2"/>
          </p:nvPr>
        </p:nvSpPr>
        <p:spPr>
          <a:xfrm>
            <a:off x="4595552" y="2033100"/>
            <a:ext cx="2958000" cy="36524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5"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8" lvl="8" indent="-342892" rtl="0">
              <a:spcBef>
                <a:spcPts val="0"/>
              </a:spcBef>
              <a:spcAft>
                <a:spcPts val="0"/>
              </a:spcAft>
              <a:buSzPts val="1800"/>
              <a:buChar char="■"/>
              <a:defRPr sz="1800"/>
            </a:lvl9pPr>
          </a:lstStyle>
          <a:p>
            <a:endParaRPr/>
          </a:p>
        </p:txBody>
      </p:sp>
      <p:sp>
        <p:nvSpPr>
          <p:cNvPr id="52" name="Google Shape;52;p7"/>
          <p:cNvSpPr txBox="1">
            <a:spLocks noGrp="1"/>
          </p:cNvSpPr>
          <p:nvPr>
            <p:ph type="body" idx="3"/>
          </p:nvPr>
        </p:nvSpPr>
        <p:spPr>
          <a:xfrm>
            <a:off x="7864469" y="2033100"/>
            <a:ext cx="2958000" cy="36524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5"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8" lvl="8" indent="-342892" rtl="0">
              <a:spcBef>
                <a:spcPts val="0"/>
              </a:spcBef>
              <a:spcAft>
                <a:spcPts val="0"/>
              </a:spcAft>
              <a:buSzPts val="1800"/>
              <a:buChar char="■"/>
              <a:defRPr sz="1800"/>
            </a:lvl9pPr>
          </a:lstStyle>
          <a:p>
            <a:endParaRPr/>
          </a:p>
        </p:txBody>
      </p:sp>
      <p:sp>
        <p:nvSpPr>
          <p:cNvPr id="53" name="Google Shape;53;p7"/>
          <p:cNvSpPr txBox="1">
            <a:spLocks noGrp="1"/>
          </p:cNvSpPr>
          <p:nvPr>
            <p:ph type="sldNum" idx="12"/>
          </p:nvPr>
        </p:nvSpPr>
        <p:spPr>
          <a:xfrm>
            <a:off x="5730200" y="6126400"/>
            <a:ext cx="7316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pic>
        <p:nvPicPr>
          <p:cNvPr id="54" name="Google Shape;54;p7"/>
          <p:cNvPicPr preferRelativeResize="0"/>
          <p:nvPr/>
        </p:nvPicPr>
        <p:blipFill>
          <a:blip r:embed="rId3">
            <a:alphaModFix/>
          </a:blip>
          <a:stretch>
            <a:fillRect/>
          </a:stretch>
        </p:blipFill>
        <p:spPr>
          <a:xfrm>
            <a:off x="7948402" y="2"/>
            <a:ext cx="4243601" cy="3101067"/>
          </a:xfrm>
          <a:prstGeom prst="rect">
            <a:avLst/>
          </a:prstGeom>
          <a:noFill/>
          <a:ln>
            <a:noFill/>
          </a:ln>
        </p:spPr>
      </p:pic>
    </p:spTree>
    <p:extLst>
      <p:ext uri="{BB962C8B-B14F-4D97-AF65-F5344CB8AC3E}">
        <p14:creationId xmlns:p14="http://schemas.microsoft.com/office/powerpoint/2010/main" val="42117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25783-9240-4238-9C3C-6D7C62A1A689}"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202497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25783-9240-4238-9C3C-6D7C62A1A689}"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344037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D25783-9240-4238-9C3C-6D7C62A1A689}"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401775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25783-9240-4238-9C3C-6D7C62A1A689}"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77620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25783-9240-4238-9C3C-6D7C62A1A689}"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40409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25783-9240-4238-9C3C-6D7C62A1A689}"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32669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D25783-9240-4238-9C3C-6D7C62A1A689}"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224798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D25783-9240-4238-9C3C-6D7C62A1A689}"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CC9D2-79A2-4DBD-9B8A-4DF3F65B29B7}" type="slidenum">
              <a:rPr lang="en-US" smtClean="0"/>
              <a:t>‹#›</a:t>
            </a:fld>
            <a:endParaRPr lang="en-US"/>
          </a:p>
        </p:txBody>
      </p:sp>
    </p:spTree>
    <p:extLst>
      <p:ext uri="{BB962C8B-B14F-4D97-AF65-F5344CB8AC3E}">
        <p14:creationId xmlns:p14="http://schemas.microsoft.com/office/powerpoint/2010/main" val="187730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25783-9240-4238-9C3C-6D7C62A1A689}" type="datetimeFigureOut">
              <a:rPr lang="en-US" smtClean="0"/>
              <a:t>4/29/2025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CC9D2-79A2-4DBD-9B8A-4DF3F65B29B7}" type="slidenum">
              <a:rPr lang="en-US" smtClean="0"/>
              <a:t>‹#›</a:t>
            </a:fld>
            <a:endParaRPr lang="en-US"/>
          </a:p>
        </p:txBody>
      </p:sp>
    </p:spTree>
    <p:extLst>
      <p:ext uri="{BB962C8B-B14F-4D97-AF65-F5344CB8AC3E}">
        <p14:creationId xmlns:p14="http://schemas.microsoft.com/office/powerpoint/2010/main" val="34972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Tree>
    <p:extLst>
      <p:ext uri="{BB962C8B-B14F-4D97-AF65-F5344CB8AC3E}">
        <p14:creationId xmlns:p14="http://schemas.microsoft.com/office/powerpoint/2010/main" val="4114669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wnloads\BAI 13\2022-08-06_1751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321" y="2352874"/>
            <a:ext cx="4452929" cy="29075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p:cNvSpPr/>
              <p:nvPr/>
            </p:nvSpPr>
            <p:spPr>
              <a:xfrm>
                <a:off x="131097" y="2006144"/>
                <a:ext cx="6974839" cy="3816429"/>
              </a:xfrm>
              <a:prstGeom prst="rect">
                <a:avLst/>
              </a:prstGeom>
              <a:noFill/>
            </p:spPr>
            <p:txBody>
              <a:bodyPr wrap="square" lIns="121920" tIns="60960" rIns="121920" bIns="60960">
                <a:spAutoFit/>
              </a:bodyPr>
              <a:lstStyle/>
              <a:p>
                <a:pPr algn="just"/>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màu </a:t>
                </a:r>
                <a:r>
                  <a:rPr lang="en-US" sz="48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xanh lục </a:t>
                </a: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hoặc </a:t>
                </a:r>
                <a:r>
                  <a:rPr lang="en-US" sz="48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vàng lục </a:t>
                </a: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do chứa nhiều tảo (tảo lục = tảo lam, tảo silic) </a:t>
                </a:r>
                <a14:m>
                  <m:oMath xmlns:m="http://schemas.openxmlformats.org/officeDocument/2006/math">
                    <m:r>
                      <a:rPr lang="en-US" sz="4800" b="1" i="1">
                        <a:ln w="0"/>
                        <a:effectLst>
                          <a:outerShdw blurRad="38100" dist="19050" dir="2700000" algn="tl" rotWithShape="0">
                            <a:schemeClr val="dk1">
                              <a:alpha val="40000"/>
                            </a:schemeClr>
                          </a:outerShdw>
                        </a:effectLst>
                        <a:latin typeface="Cambria Math"/>
                        <a:ea typeface="Cambria Math"/>
                        <a:cs typeface="Times New Roman" panose="02020603050405020304" pitchFamily="18" charset="0"/>
                      </a:rPr>
                      <m:t>→</m:t>
                    </m:r>
                  </m:oMath>
                </a14:m>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có giá trị dinh dưỡng cao.</a:t>
                </a:r>
              </a:p>
            </p:txBody>
          </p:sp>
        </mc:Choice>
        <mc:Fallback xmlns="">
          <p:sp>
            <p:nvSpPr>
              <p:cNvPr id="4" name="Rectangle 3"/>
              <p:cNvSpPr>
                <a:spLocks noRot="1" noChangeAspect="1" noMove="1" noResize="1" noEditPoints="1" noAdjustHandles="1" noChangeArrowheads="1" noChangeShapeType="1" noTextEdit="1"/>
              </p:cNvSpPr>
              <p:nvPr/>
            </p:nvSpPr>
            <p:spPr>
              <a:xfrm>
                <a:off x="131097" y="2006144"/>
                <a:ext cx="6974839" cy="3816429"/>
              </a:xfrm>
              <a:prstGeom prst="rect">
                <a:avLst/>
              </a:prstGeom>
              <a:blipFill>
                <a:blip r:embed="rId3"/>
                <a:stretch>
                  <a:fillRect l="-3846" t="-3514" r="-4021" b="-8307"/>
                </a:stretch>
              </a:blipFill>
            </p:spPr>
            <p:txBody>
              <a:bodyPr/>
              <a:lstStyle/>
              <a:p>
                <a:r>
                  <a:rPr lang="en-US">
                    <a:noFill/>
                  </a:rPr>
                  <a:t> </a:t>
                </a:r>
              </a:p>
            </p:txBody>
          </p:sp>
        </mc:Fallback>
      </mc:AlternateContent>
      <p:sp>
        <p:nvSpPr>
          <p:cNvPr id="5" name="Rectangle 4"/>
          <p:cNvSpPr/>
          <p:nvPr/>
        </p:nvSpPr>
        <p:spPr>
          <a:xfrm>
            <a:off x="612470" y="354473"/>
            <a:ext cx="10993485" cy="1436419"/>
          </a:xfrm>
          <a:prstGeom prst="rect">
            <a:avLst/>
          </a:prstGeom>
          <a:solidFill>
            <a:schemeClr val="accent4">
              <a:lumMod val="40000"/>
              <a:lumOff val="60000"/>
            </a:schemeClr>
          </a:solidFill>
        </p:spPr>
        <p:txBody>
          <a:bodyPr wrap="square" lIns="121920" tIns="60960" rIns="121920" bIns="60960">
            <a:spAutoFit/>
          </a:bodyPr>
          <a:lstStyle/>
          <a:p>
            <a:pPr algn="ctr"/>
            <a:r>
              <a:rPr lang="en-US"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MỘT SỐ MÀU NƯỚC PHỔ BIẾN TRONG NUÔI </a:t>
            </a:r>
            <a:r>
              <a:rPr lang="vi-VN"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TH</a:t>
            </a:r>
            <a:r>
              <a:rPr lang="en-US"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Ủ</a:t>
            </a:r>
            <a:r>
              <a:rPr lang="vi-VN"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Y SẢN</a:t>
            </a:r>
          </a:p>
        </p:txBody>
      </p:sp>
      <p:sp>
        <p:nvSpPr>
          <p:cNvPr id="6" name="Rectangle 5"/>
          <p:cNvSpPr/>
          <p:nvPr/>
        </p:nvSpPr>
        <p:spPr>
          <a:xfrm>
            <a:off x="7313320" y="5275791"/>
            <a:ext cx="4452931" cy="1600438"/>
          </a:xfrm>
          <a:prstGeom prst="rect">
            <a:avLst/>
          </a:prstGeom>
          <a:solidFill>
            <a:srgbClr val="FFFF00"/>
          </a:solidFill>
        </p:spPr>
        <p:txBody>
          <a:bodyPr wrap="square" lIns="121920" tIns="60960" rIns="121920" bIns="60960">
            <a:spAutoFit/>
          </a:bodyPr>
          <a:lstStyle/>
          <a:p>
            <a:pPr algn="ct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màu xanh lục/vàng lục</a:t>
            </a:r>
          </a:p>
        </p:txBody>
      </p:sp>
    </p:spTree>
    <p:extLst>
      <p:ext uri="{BB962C8B-B14F-4D97-AF65-F5344CB8AC3E}">
        <p14:creationId xmlns:p14="http://schemas.microsoft.com/office/powerpoint/2010/main" val="2902968581"/>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12469" y="1989507"/>
                <a:ext cx="5205784" cy="3077766"/>
              </a:xfrm>
              <a:prstGeom prst="rect">
                <a:avLst/>
              </a:prstGeom>
              <a:noFill/>
            </p:spPr>
            <p:txBody>
              <a:bodyPr wrap="square" lIns="121920" tIns="60960" rIns="121920" bIns="60960">
                <a:spAutoFit/>
              </a:bodyPr>
              <a:lstStyle/>
              <a:p>
                <a:pPr algn="just"/>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màu </a:t>
                </a:r>
                <a:r>
                  <a:rPr lang="en-US" sz="48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xanh rêu </a:t>
                </a: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do chứa nhiều tảo  lam</a:t>
                </a:r>
                <a14:m>
                  <m:oMath xmlns:m="http://schemas.openxmlformats.org/officeDocument/2006/math">
                    <m:r>
                      <a:rPr lang="en-US" sz="4800" b="1">
                        <a:ln w="0"/>
                        <a:effectLst>
                          <a:outerShdw blurRad="38100" dist="19050" dir="2700000" algn="tl" rotWithShape="0">
                            <a:schemeClr val="dk1">
                              <a:alpha val="40000"/>
                            </a:schemeClr>
                          </a:outerShdw>
                        </a:effectLst>
                        <a:latin typeface="Cambria Math"/>
                        <a:ea typeface="Cambria Math"/>
                        <a:cs typeface="Times New Roman" panose="02020603050405020304" pitchFamily="18" charset="0"/>
                      </a:rPr>
                      <m:t> </m:t>
                    </m:r>
                    <m:r>
                      <a:rPr lang="en-US" sz="4800" b="1" i="1">
                        <a:ln w="0"/>
                        <a:effectLst>
                          <a:outerShdw blurRad="38100" dist="19050" dir="2700000" algn="tl" rotWithShape="0">
                            <a:schemeClr val="dk1">
                              <a:alpha val="40000"/>
                            </a:schemeClr>
                          </a:outerShdw>
                        </a:effectLst>
                        <a:latin typeface="Cambria Math"/>
                        <a:ea typeface="Cambria Math"/>
                        <a:cs typeface="Times New Roman" panose="02020603050405020304" pitchFamily="18" charset="0"/>
                      </a:rPr>
                      <m:t>→</m:t>
                    </m:r>
                  </m:oMath>
                </a14:m>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Gây hại cho tôm, cá.</a:t>
                </a:r>
              </a:p>
            </p:txBody>
          </p:sp>
        </mc:Choice>
        <mc:Fallback xmlns="">
          <p:sp>
            <p:nvSpPr>
              <p:cNvPr id="4" name="Rectangle 3"/>
              <p:cNvSpPr>
                <a:spLocks noRot="1" noChangeAspect="1" noMove="1" noResize="1" noEditPoints="1" noAdjustHandles="1" noChangeArrowheads="1" noChangeShapeType="1" noTextEdit="1"/>
              </p:cNvSpPr>
              <p:nvPr/>
            </p:nvSpPr>
            <p:spPr>
              <a:xfrm>
                <a:off x="612469" y="1989507"/>
                <a:ext cx="5205784" cy="3077766"/>
              </a:xfrm>
              <a:prstGeom prst="rect">
                <a:avLst/>
              </a:prstGeom>
              <a:blipFill>
                <a:blip r:embed="rId2"/>
                <a:stretch>
                  <a:fillRect l="-5035" t="-4356" r="-5504" b="-10495"/>
                </a:stretch>
              </a:blipFill>
            </p:spPr>
            <p:txBody>
              <a:bodyPr/>
              <a:lstStyle/>
              <a:p>
                <a:r>
                  <a:rPr lang="en-US">
                    <a:noFill/>
                  </a:rPr>
                  <a:t> </a:t>
                </a:r>
              </a:p>
            </p:txBody>
          </p:sp>
        </mc:Fallback>
      </mc:AlternateContent>
      <p:sp>
        <p:nvSpPr>
          <p:cNvPr id="5" name="Rectangle 4"/>
          <p:cNvSpPr/>
          <p:nvPr/>
        </p:nvSpPr>
        <p:spPr>
          <a:xfrm>
            <a:off x="612470" y="354473"/>
            <a:ext cx="10993485" cy="1436419"/>
          </a:xfrm>
          <a:prstGeom prst="rect">
            <a:avLst/>
          </a:prstGeom>
          <a:solidFill>
            <a:schemeClr val="accent4">
              <a:lumMod val="40000"/>
              <a:lumOff val="60000"/>
            </a:schemeClr>
          </a:solidFill>
        </p:spPr>
        <p:txBody>
          <a:bodyPr wrap="square" lIns="121920" tIns="60960" rIns="121920" bIns="60960">
            <a:spAutoFit/>
          </a:bodyPr>
          <a:lstStyle/>
          <a:p>
            <a:pPr algn="ctr"/>
            <a:r>
              <a:rPr lang="en-US"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MỘT SỐ MÀU NƯỚC PHỔ BIẾN TRONG NUÔI </a:t>
            </a:r>
            <a:r>
              <a:rPr lang="vi-VN"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TH</a:t>
            </a:r>
            <a:r>
              <a:rPr lang="en-US"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Ủ</a:t>
            </a:r>
            <a:r>
              <a:rPr lang="vi-VN"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Y SẢN</a:t>
            </a:r>
          </a:p>
        </p:txBody>
      </p:sp>
      <p:sp>
        <p:nvSpPr>
          <p:cNvPr id="6" name="Rectangle 5"/>
          <p:cNvSpPr/>
          <p:nvPr/>
        </p:nvSpPr>
        <p:spPr>
          <a:xfrm>
            <a:off x="6441743" y="5557024"/>
            <a:ext cx="5686568" cy="861774"/>
          </a:xfrm>
          <a:prstGeom prst="rect">
            <a:avLst/>
          </a:prstGeom>
          <a:solidFill>
            <a:srgbClr val="FFFF00"/>
          </a:solidFill>
        </p:spPr>
        <p:txBody>
          <a:bodyPr wrap="square" lIns="121920" tIns="60960" rIns="121920" bIns="60960">
            <a:spAutoFit/>
          </a:bodyPr>
          <a:lstStyle/>
          <a:p>
            <a:pPr algn="ct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màu xanh rêu</a:t>
            </a:r>
          </a:p>
        </p:txBody>
      </p:sp>
      <p:pic>
        <p:nvPicPr>
          <p:cNvPr id="4098" name="Picture 2" descr="C:\Users\Administrator\Downloads\BAI 13\XANH RE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743" y="2135007"/>
            <a:ext cx="5359021" cy="326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78866"/>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12471" y="2885156"/>
                <a:ext cx="4168077" cy="2339102"/>
              </a:xfrm>
              <a:prstGeom prst="rect">
                <a:avLst/>
              </a:prstGeom>
              <a:noFill/>
            </p:spPr>
            <p:txBody>
              <a:bodyPr wrap="square" lIns="121920" tIns="60960" rIns="121920" bIns="60960">
                <a:spAutoFit/>
              </a:bodyPr>
              <a:lstStyle/>
              <a:p>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màu </a:t>
                </a:r>
                <a:r>
                  <a:rPr lang="en-US" sz="48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vàng cam</a:t>
                </a:r>
                <a14:m>
                  <m:oMath xmlns:m="http://schemas.openxmlformats.org/officeDocument/2006/math">
                    <m:r>
                      <a:rPr lang="en-US" sz="4800" b="1">
                        <a:ln w="0"/>
                        <a:solidFill>
                          <a:srgbClr val="FF0000"/>
                        </a:solidFill>
                        <a:effectLst>
                          <a:outerShdw blurRad="38100" dist="19050" dir="2700000" algn="tl" rotWithShape="0">
                            <a:schemeClr val="dk1">
                              <a:alpha val="40000"/>
                            </a:schemeClr>
                          </a:outerShdw>
                        </a:effectLst>
                        <a:latin typeface="Cambria Math"/>
                        <a:ea typeface="Cambria Math"/>
                        <a:cs typeface="Times New Roman" panose="02020603050405020304" pitchFamily="18" charset="0"/>
                      </a:rPr>
                      <m:t> </m:t>
                    </m:r>
                    <m:r>
                      <a:rPr lang="en-US" sz="4800" b="1" i="1">
                        <a:ln w="0"/>
                        <a:effectLst>
                          <a:outerShdw blurRad="38100" dist="19050" dir="2700000" algn="tl" rotWithShape="0">
                            <a:schemeClr val="dk1">
                              <a:alpha val="40000"/>
                            </a:schemeClr>
                          </a:outerShdw>
                        </a:effectLst>
                        <a:latin typeface="Cambria Math"/>
                        <a:ea typeface="Cambria Math"/>
                        <a:cs typeface="Times New Roman" panose="02020603050405020304" pitchFamily="18" charset="0"/>
                      </a:rPr>
                      <m:t>→</m:t>
                    </m:r>
                  </m:oMath>
                </a14:m>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Nhiễm phèn.</a:t>
                </a:r>
              </a:p>
            </p:txBody>
          </p:sp>
        </mc:Choice>
        <mc:Fallback xmlns="">
          <p:sp>
            <p:nvSpPr>
              <p:cNvPr id="4" name="Rectangle 3"/>
              <p:cNvSpPr>
                <a:spLocks noRot="1" noChangeAspect="1" noMove="1" noResize="1" noEditPoints="1" noAdjustHandles="1" noChangeArrowheads="1" noChangeShapeType="1" noTextEdit="1"/>
              </p:cNvSpPr>
              <p:nvPr/>
            </p:nvSpPr>
            <p:spPr>
              <a:xfrm>
                <a:off x="612471" y="2885156"/>
                <a:ext cx="4168077" cy="2339102"/>
              </a:xfrm>
              <a:prstGeom prst="rect">
                <a:avLst/>
              </a:prstGeom>
              <a:blipFill>
                <a:blip r:embed="rId2"/>
                <a:stretch>
                  <a:fillRect l="-6287" t="-5729" b="-14063"/>
                </a:stretch>
              </a:blipFill>
            </p:spPr>
            <p:txBody>
              <a:bodyPr/>
              <a:lstStyle/>
              <a:p>
                <a:r>
                  <a:rPr lang="en-US">
                    <a:noFill/>
                  </a:rPr>
                  <a:t> </a:t>
                </a:r>
              </a:p>
            </p:txBody>
          </p:sp>
        </mc:Fallback>
      </mc:AlternateContent>
      <p:sp>
        <p:nvSpPr>
          <p:cNvPr id="5" name="Rectangle 4"/>
          <p:cNvSpPr/>
          <p:nvPr/>
        </p:nvSpPr>
        <p:spPr>
          <a:xfrm>
            <a:off x="612470" y="354473"/>
            <a:ext cx="10993485" cy="1436419"/>
          </a:xfrm>
          <a:prstGeom prst="rect">
            <a:avLst/>
          </a:prstGeom>
          <a:solidFill>
            <a:schemeClr val="accent4">
              <a:lumMod val="40000"/>
              <a:lumOff val="60000"/>
            </a:schemeClr>
          </a:solidFill>
        </p:spPr>
        <p:txBody>
          <a:bodyPr wrap="square" lIns="121920" tIns="60960" rIns="121920" bIns="60960">
            <a:spAutoFit/>
          </a:bodyPr>
          <a:lstStyle/>
          <a:p>
            <a:pPr algn="ctr"/>
            <a:r>
              <a:rPr lang="en-US"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MỘT SỐ MÀU NƯỚC PHỔ BIẾN TRONG NUÔI </a:t>
            </a:r>
            <a:r>
              <a:rPr lang="vi-VN"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TH</a:t>
            </a:r>
            <a:r>
              <a:rPr lang="en-US"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Ủ</a:t>
            </a:r>
            <a:r>
              <a:rPr lang="vi-VN"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Y SẢN</a:t>
            </a:r>
          </a:p>
        </p:txBody>
      </p:sp>
      <p:sp>
        <p:nvSpPr>
          <p:cNvPr id="6" name="Rectangle 5"/>
          <p:cNvSpPr/>
          <p:nvPr/>
        </p:nvSpPr>
        <p:spPr>
          <a:xfrm>
            <a:off x="5162546" y="5839864"/>
            <a:ext cx="5968621" cy="861774"/>
          </a:xfrm>
          <a:prstGeom prst="rect">
            <a:avLst/>
          </a:prstGeom>
          <a:solidFill>
            <a:srgbClr val="FFFF00"/>
          </a:solidFill>
        </p:spPr>
        <p:txBody>
          <a:bodyPr wrap="square" lIns="121920" tIns="60960" rIns="121920" bIns="60960">
            <a:spAutoFit/>
          </a:bodyPr>
          <a:lstStyle/>
          <a:p>
            <a:pPr algn="ctr"/>
            <a:r>
              <a:rPr lang="en-US" sz="4800" b="1" dirty="0">
                <a:ln w="0"/>
                <a:solidFill>
                  <a:srgbClr val="0000CC"/>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màu vàng cam</a:t>
            </a:r>
          </a:p>
        </p:txBody>
      </p:sp>
      <p:pic>
        <p:nvPicPr>
          <p:cNvPr id="5122" name="Picture 2" descr="C:\Users\Administrator\Downloads\BAI 13\VA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431" y="2231987"/>
            <a:ext cx="6058852" cy="360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126195"/>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75825" y="1903502"/>
                <a:ext cx="6253312" cy="4555093"/>
              </a:xfrm>
              <a:prstGeom prst="rect">
                <a:avLst/>
              </a:prstGeom>
              <a:noFill/>
            </p:spPr>
            <p:txBody>
              <a:bodyPr wrap="square" lIns="121920" tIns="60960" rIns="121920" bIns="60960">
                <a:spAutoFit/>
              </a:bodyPr>
              <a:lstStyle/>
              <a:p>
                <a:pPr algn="just"/>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màu </a:t>
                </a:r>
                <a:r>
                  <a:rPr lang="en-US" sz="48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nâu đen  </a:t>
                </a: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do chứa nhiều chất hữu cơ phân hủy, thức ăn </a:t>
                </a:r>
                <a:r>
                  <a:rPr lang="en-US" sz="48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dư</a:t>
                </a: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8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thừa</a:t>
                </a: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có nhiều khí độc</a:t>
                </a:r>
                <a14:m>
                  <m:oMath xmlns:m="http://schemas.openxmlformats.org/officeDocument/2006/math">
                    <m:r>
                      <a:rPr lang="en-US" sz="4800" b="1" i="1">
                        <a:ln w="0"/>
                        <a:effectLst>
                          <a:outerShdw blurRad="38100" dist="19050" dir="2700000" algn="tl" rotWithShape="0">
                            <a:schemeClr val="dk1">
                              <a:alpha val="40000"/>
                            </a:schemeClr>
                          </a:outerShdw>
                        </a:effectLst>
                        <a:latin typeface="Cambria Math"/>
                        <a:ea typeface="Cambria Math"/>
                        <a:cs typeface="Times New Roman" panose="02020603050405020304" pitchFamily="18" charset="0"/>
                      </a:rPr>
                      <m:t>→</m:t>
                    </m:r>
                    <m:r>
                      <a:rPr lang="en-US" sz="4800" b="1">
                        <a:ln w="0"/>
                        <a:effectLst>
                          <a:outerShdw blurRad="38100" dist="19050" dir="2700000" algn="tl" rotWithShape="0">
                            <a:schemeClr val="dk1">
                              <a:alpha val="40000"/>
                            </a:schemeClr>
                          </a:outerShdw>
                        </a:effectLst>
                        <a:latin typeface="Cambria Math"/>
                        <a:ea typeface="Cambria Math"/>
                        <a:cs typeface="Times New Roman" panose="02020603050405020304" pitchFamily="18" charset="0"/>
                      </a:rPr>
                      <m:t> </m:t>
                    </m:r>
                  </m:oMath>
                </a14:m>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Tôm, cá dễ bị nhiễm độc và chết.</a:t>
                </a:r>
              </a:p>
            </p:txBody>
          </p:sp>
        </mc:Choice>
        <mc:Fallback xmlns="">
          <p:sp>
            <p:nvSpPr>
              <p:cNvPr id="4" name="Rectangle 3"/>
              <p:cNvSpPr>
                <a:spLocks noRot="1" noChangeAspect="1" noMove="1" noResize="1" noEditPoints="1" noAdjustHandles="1" noChangeArrowheads="1" noChangeShapeType="1" noTextEdit="1"/>
              </p:cNvSpPr>
              <p:nvPr/>
            </p:nvSpPr>
            <p:spPr>
              <a:xfrm>
                <a:off x="275825" y="1903502"/>
                <a:ext cx="6253312" cy="4555093"/>
              </a:xfrm>
              <a:prstGeom prst="rect">
                <a:avLst/>
              </a:prstGeom>
              <a:blipFill>
                <a:blip r:embed="rId2"/>
                <a:stretch>
                  <a:fillRect l="-4191" t="-2945" r="-4581" b="-6827"/>
                </a:stretch>
              </a:blipFill>
            </p:spPr>
            <p:txBody>
              <a:bodyPr/>
              <a:lstStyle/>
              <a:p>
                <a:r>
                  <a:rPr lang="en-US">
                    <a:noFill/>
                  </a:rPr>
                  <a:t> </a:t>
                </a:r>
              </a:p>
            </p:txBody>
          </p:sp>
        </mc:Fallback>
      </mc:AlternateContent>
      <p:sp>
        <p:nvSpPr>
          <p:cNvPr id="5" name="Rectangle 4"/>
          <p:cNvSpPr/>
          <p:nvPr/>
        </p:nvSpPr>
        <p:spPr>
          <a:xfrm>
            <a:off x="612470" y="354473"/>
            <a:ext cx="10993485" cy="1436419"/>
          </a:xfrm>
          <a:prstGeom prst="rect">
            <a:avLst/>
          </a:prstGeom>
          <a:solidFill>
            <a:schemeClr val="accent4">
              <a:lumMod val="40000"/>
              <a:lumOff val="60000"/>
            </a:schemeClr>
          </a:solidFill>
        </p:spPr>
        <p:txBody>
          <a:bodyPr wrap="square" lIns="121920" tIns="60960" rIns="121920" bIns="60960">
            <a:spAutoFit/>
          </a:bodyPr>
          <a:lstStyle/>
          <a:p>
            <a:pPr algn="ctr"/>
            <a:r>
              <a:rPr lang="en-US"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MỘT SỐ MÀU NƯỚC PHỔ BIẾN TRONG NUÔI </a:t>
            </a:r>
            <a:r>
              <a:rPr lang="vi-VN"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TH</a:t>
            </a:r>
            <a:r>
              <a:rPr lang="en-US"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Ủ</a:t>
            </a:r>
            <a:r>
              <a:rPr lang="vi-VN" sz="4267"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cs typeface="Times New Roman" pitchFamily="18" charset="0"/>
              </a:rPr>
              <a:t>Y SẢN</a:t>
            </a:r>
          </a:p>
        </p:txBody>
      </p:sp>
      <p:sp>
        <p:nvSpPr>
          <p:cNvPr id="6" name="Rectangle 5"/>
          <p:cNvSpPr/>
          <p:nvPr/>
        </p:nvSpPr>
        <p:spPr>
          <a:xfrm>
            <a:off x="6742960" y="5533217"/>
            <a:ext cx="5303624" cy="861774"/>
          </a:xfrm>
          <a:prstGeom prst="rect">
            <a:avLst/>
          </a:prstGeom>
          <a:solidFill>
            <a:srgbClr val="FFFF00"/>
          </a:solidFill>
        </p:spPr>
        <p:txBody>
          <a:bodyPr wrap="square" lIns="121920" tIns="60960" rIns="121920" bIns="60960">
            <a:spAutoFit/>
          </a:bodyPr>
          <a:lstStyle/>
          <a:p>
            <a:pPr algn="ct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màu nâu đen</a:t>
            </a:r>
          </a:p>
        </p:txBody>
      </p:sp>
      <p:pic>
        <p:nvPicPr>
          <p:cNvPr id="6146" name="Picture 2" descr="C:\Users\Administrator\Downloads\BAI 13\nau 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960" y="2144142"/>
            <a:ext cx="5303624" cy="330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27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815" y="2821488"/>
            <a:ext cx="5631412" cy="1600438"/>
          </a:xfrm>
          <a:prstGeom prst="rect">
            <a:avLst/>
          </a:prstGeom>
          <a:noFill/>
          <a:ln w="38100">
            <a:solidFill>
              <a:srgbClr val="0000CC"/>
            </a:solidFill>
          </a:ln>
        </p:spPr>
        <p:txBody>
          <a:bodyPr wrap="square" lIns="121920" tIns="60960" rIns="121920" bIns="60960">
            <a:spAutoFit/>
          </a:bodyPr>
          <a:lstStyle/>
          <a:p>
            <a:pPr algn="ct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Nước nuôi thủy sản cần một số tiêu chí</a:t>
            </a:r>
          </a:p>
        </p:txBody>
      </p:sp>
      <p:sp>
        <p:nvSpPr>
          <p:cNvPr id="4" name="Rectangle 3"/>
          <p:cNvSpPr/>
          <p:nvPr/>
        </p:nvSpPr>
        <p:spPr>
          <a:xfrm>
            <a:off x="7679702" y="97776"/>
            <a:ext cx="3256705" cy="1354217"/>
          </a:xfrm>
          <a:prstGeom prst="rect">
            <a:avLst/>
          </a:prstGeom>
          <a:noFill/>
          <a:ln w="38100">
            <a:solidFill>
              <a:srgbClr val="0000CC"/>
            </a:solidFill>
          </a:ln>
        </p:spPr>
        <p:txBody>
          <a:bodyPr wrap="square" lIns="121920" tIns="60960" rIns="121920" bIns="60960">
            <a:spAutoFit/>
          </a:bodyPr>
          <a:lstStyle/>
          <a:p>
            <a:pPr algn="ctr"/>
            <a:r>
              <a:rPr lang="en-US" sz="40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Khả</a:t>
            </a:r>
            <a:r>
              <a:rPr lang="en-US" sz="40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năng</a:t>
            </a:r>
            <a:r>
              <a:rPr lang="en-US" sz="40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hoà</a:t>
            </a:r>
            <a:r>
              <a:rPr lang="en-US" sz="40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tan</a:t>
            </a:r>
          </a:p>
        </p:txBody>
      </p:sp>
      <p:sp>
        <p:nvSpPr>
          <p:cNvPr id="5" name="Rectangle 4"/>
          <p:cNvSpPr/>
          <p:nvPr/>
        </p:nvSpPr>
        <p:spPr>
          <a:xfrm>
            <a:off x="7679703" y="1521366"/>
            <a:ext cx="3256704" cy="861774"/>
          </a:xfrm>
          <a:prstGeom prst="rect">
            <a:avLst/>
          </a:prstGeom>
          <a:noFill/>
          <a:ln w="38100">
            <a:solidFill>
              <a:srgbClr val="0000CC"/>
            </a:solidFill>
          </a:ln>
        </p:spPr>
        <p:txBody>
          <a:bodyPr wrap="square" lIns="121920" tIns="60960" rIns="121920" bIns="60960">
            <a:spAutoFit/>
          </a:bodyPr>
          <a:lstStyle/>
          <a:p>
            <a:pPr algn="ctr"/>
            <a:r>
              <a:rPr lang="en-US" sz="48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Nhiệt</a:t>
            </a: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8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độ</a:t>
            </a:r>
            <a:endPar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7679702" y="2487405"/>
            <a:ext cx="3256705" cy="1354217"/>
          </a:xfrm>
          <a:prstGeom prst="rect">
            <a:avLst/>
          </a:prstGeom>
          <a:noFill/>
          <a:ln w="38100">
            <a:solidFill>
              <a:srgbClr val="0000CC"/>
            </a:solidFill>
          </a:ln>
        </p:spPr>
        <p:txBody>
          <a:bodyPr wrap="square" lIns="121920" tIns="60960" rIns="121920" bIns="60960">
            <a:spAutoFit/>
          </a:bodyPr>
          <a:lstStyle/>
          <a:p>
            <a:pPr algn="ctr"/>
            <a:r>
              <a:rPr lang="en-US" sz="40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Hàm</a:t>
            </a:r>
            <a:r>
              <a:rPr lang="en-US" sz="40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0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lượng</a:t>
            </a:r>
            <a:r>
              <a:rPr lang="en-US" sz="40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oxygen</a:t>
            </a:r>
          </a:p>
        </p:txBody>
      </p:sp>
      <p:sp>
        <p:nvSpPr>
          <p:cNvPr id="8" name="Rectangle 7"/>
          <p:cNvSpPr/>
          <p:nvPr/>
        </p:nvSpPr>
        <p:spPr>
          <a:xfrm>
            <a:off x="7679701" y="3908717"/>
            <a:ext cx="3256705" cy="861774"/>
          </a:xfrm>
          <a:prstGeom prst="rect">
            <a:avLst/>
          </a:prstGeom>
          <a:noFill/>
          <a:ln w="38100">
            <a:solidFill>
              <a:srgbClr val="0000CC"/>
            </a:solidFill>
          </a:ln>
        </p:spPr>
        <p:txBody>
          <a:bodyPr wrap="square" lIns="121920" tIns="60960" rIns="121920" bIns="60960">
            <a:spAutoFit/>
          </a:bodyPr>
          <a:lstStyle/>
          <a:p>
            <a:pPr algn="ctr"/>
            <a:r>
              <a:rPr lang="en-US" sz="48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Độ</a:t>
            </a: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8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trong</a:t>
            </a:r>
            <a:endPar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10" name="Straight Arrow Connector 9"/>
          <p:cNvCxnSpPr>
            <a:stCxn id="3" idx="3"/>
            <a:endCxn id="4" idx="1"/>
          </p:cNvCxnSpPr>
          <p:nvPr/>
        </p:nvCxnSpPr>
        <p:spPr>
          <a:xfrm flipV="1">
            <a:off x="5932227" y="897998"/>
            <a:ext cx="1747476" cy="272371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5" idx="1"/>
          </p:cNvCxnSpPr>
          <p:nvPr/>
        </p:nvCxnSpPr>
        <p:spPr>
          <a:xfrm flipV="1">
            <a:off x="5932227" y="1926129"/>
            <a:ext cx="1747476" cy="169558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a:endCxn id="6" idx="1"/>
          </p:cNvCxnSpPr>
          <p:nvPr/>
        </p:nvCxnSpPr>
        <p:spPr>
          <a:xfrm flipV="1">
            <a:off x="5932227" y="3072540"/>
            <a:ext cx="1747476" cy="54916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3"/>
            <a:endCxn id="7" idx="1"/>
          </p:cNvCxnSpPr>
          <p:nvPr/>
        </p:nvCxnSpPr>
        <p:spPr>
          <a:xfrm>
            <a:off x="5932227" y="3621708"/>
            <a:ext cx="1747476" cy="49564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3"/>
            <a:endCxn id="8" idx="1"/>
          </p:cNvCxnSpPr>
          <p:nvPr/>
        </p:nvCxnSpPr>
        <p:spPr>
          <a:xfrm>
            <a:off x="5932227" y="3621709"/>
            <a:ext cx="1747475" cy="189310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679700" y="4927159"/>
            <a:ext cx="3256705" cy="861774"/>
          </a:xfrm>
          <a:prstGeom prst="rect">
            <a:avLst/>
          </a:prstGeom>
          <a:noFill/>
          <a:ln w="38100">
            <a:solidFill>
              <a:srgbClr val="0000CC"/>
            </a:solidFill>
          </a:ln>
        </p:spPr>
        <p:txBody>
          <a:bodyPr wrap="square" lIns="121920" tIns="60960" rIns="121920" bIns="60960">
            <a:spAutoFit/>
          </a:bodyPr>
          <a:lstStyle/>
          <a:p>
            <a:pPr algn="ctr"/>
            <a:r>
              <a:rPr lang="en-US" sz="48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Độ</a:t>
            </a:r>
            <a:r>
              <a:rPr lang="en-US" sz="4800" b="1" dirty="0">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 </a:t>
            </a:r>
            <a:r>
              <a:rPr lang="en-US" sz="4800" b="1" dirty="0" err="1">
                <a:ln w="0"/>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mặn</a:t>
            </a:r>
            <a:endPar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413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7" y="1307205"/>
            <a:ext cx="6283234"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
        <p:nvSpPr>
          <p:cNvPr id="6" name="Rectangle 5"/>
          <p:cNvSpPr/>
          <p:nvPr/>
        </p:nvSpPr>
        <p:spPr>
          <a:xfrm>
            <a:off x="413377" y="2106671"/>
            <a:ext cx="11382383" cy="3393237"/>
          </a:xfrm>
          <a:prstGeom prst="rect">
            <a:avLst/>
          </a:prstGeom>
          <a:noFill/>
        </p:spPr>
        <p:txBody>
          <a:bodyPr wrap="square" lIns="68580" tIns="34290" rIns="68580" bIns="34290">
            <a:spAutoFit/>
          </a:bodyPr>
          <a:lstStyle/>
          <a:p>
            <a:pPr algn="just"/>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Đặc điểm của nước nuôi thủy sản: </a:t>
            </a:r>
          </a:p>
          <a:p>
            <a:pPr algn="just"/>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Có khả năng hòa tan các chất hữu cơ, vô cơ.</a:t>
            </a:r>
          </a:p>
          <a:p>
            <a:pPr algn="just"/>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Nhiệt</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độ nước ổn định và điều hòa hơn nhiệt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khí</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trên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cạn</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Thành</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phần</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oxygen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thấp</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hơn</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lượng</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carbonic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cao</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hơn</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khí</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trên</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cạn</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7" name="Rounded Rectangle 6"/>
          <p:cNvSpPr/>
          <p:nvPr/>
        </p:nvSpPr>
        <p:spPr>
          <a:xfrm>
            <a:off x="457202" y="5509530"/>
            <a:ext cx="5264330"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2. </a:t>
            </a:r>
            <a:r>
              <a:rPr lang="en-US" sz="3600" b="1" u="sng" dirty="0" err="1">
                <a:solidFill>
                  <a:schemeClr val="tx1"/>
                </a:solidFill>
                <a:latin typeface="Times New Roman" panose="02020603050405020304" pitchFamily="18" charset="0"/>
                <a:cs typeface="Times New Roman" panose="02020603050405020304" pitchFamily="18" charset="0"/>
              </a:rPr>
              <a:t>Thức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ăn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70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028" y="67088"/>
            <a:ext cx="10915388" cy="800219"/>
          </a:xfrm>
          <a:prstGeom prst="rect">
            <a:avLst/>
          </a:prstGeom>
          <a:noFill/>
        </p:spPr>
        <p:txBody>
          <a:bodyPr wrap="square" lIns="121920" tIns="60960" rIns="121920" bIns="60960">
            <a:spAutoFit/>
          </a:bodyPr>
          <a:lstStyle/>
          <a:p>
            <a:pPr algn="ctr"/>
            <a:r>
              <a:rPr lang="en-US"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a:t>
            </a:r>
            <a:r>
              <a:rPr lang="en-US"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sát</a:t>
            </a:r>
            <a:r>
              <a:rPr lang="en-US"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H.13.2 – 13.4 SGK </a:t>
            </a:r>
            <a:r>
              <a:rPr lang="en-US" sz="4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trang</a:t>
            </a:r>
            <a:r>
              <a:rPr lang="en-US" sz="4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76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05" y="1332412"/>
            <a:ext cx="5349612" cy="44621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880" y="867307"/>
            <a:ext cx="6068432" cy="3524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880" y="4392163"/>
            <a:ext cx="6068432" cy="2239923"/>
          </a:xfrm>
          <a:prstGeom prst="rect">
            <a:avLst/>
          </a:prstGeom>
        </p:spPr>
      </p:pic>
    </p:spTree>
    <p:extLst>
      <p:ext uri="{BB962C8B-B14F-4D97-AF65-F5344CB8AC3E}">
        <p14:creationId xmlns:p14="http://schemas.microsoft.com/office/powerpoint/2010/main" val="750231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p:cNvGrpSpPr>
          <p:nvPr/>
        </p:nvGrpSpPr>
        <p:grpSpPr bwMode="auto">
          <a:xfrm>
            <a:off x="285140" y="844788"/>
            <a:ext cx="11725313" cy="5849926"/>
            <a:chOff x="1908424" y="1713559"/>
            <a:chExt cx="14546986" cy="6908343"/>
          </a:xfrm>
        </p:grpSpPr>
        <p:pic>
          <p:nvPicPr>
            <p:cNvPr id="41992" name="Picture 7" descr="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424" y="1713559"/>
              <a:ext cx="14546986" cy="69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686333" y="2683158"/>
              <a:ext cx="3855726" cy="5485717"/>
            </a:xfrm>
            <a:prstGeom prst="rect">
              <a:avLst/>
            </a:prstGeom>
          </p:spPr>
          <p:txBody>
            <a:bodyPr wrap="square">
              <a:spAutoFit/>
            </a:bodyPr>
            <a:lstStyle/>
            <a:p>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a:t>
              </a:r>
            </a:p>
            <a:p>
              <a:pPr>
                <a:defRPr/>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8" name="Rectangle 7"/>
            <p:cNvSpPr/>
            <p:nvPr/>
          </p:nvSpPr>
          <p:spPr>
            <a:xfrm>
              <a:off x="7319967" y="2850182"/>
              <a:ext cx="4073257" cy="4733303"/>
            </a:xfrm>
            <a:prstGeom prst="rect">
              <a:avLst/>
            </a:prstGeom>
          </p:spPr>
          <p:txBody>
            <a:bodyPr wrap="square">
              <a:spAutoFit/>
            </a:bodyPr>
            <a:lstStyle/>
            <a:p>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H13.2-13.4 </a:t>
              </a:r>
              <a:r>
                <a:rPr lang="en-US" sz="2800" b="1" dirty="0" err="1">
                  <a:latin typeface="Times New Roman" panose="02020603050405020304" pitchFamily="18" charset="0"/>
                  <a:cs typeface="Times New Roman" panose="02020603050405020304" pitchFamily="18" charset="0"/>
                </a:rPr>
                <a:t>đánh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ưu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nhựơc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a:t>
              </a:r>
            </a:p>
            <a:p>
              <a:pPr algn="ctr">
                <a:defRPr/>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800" dirty="0"/>
            </a:p>
          </p:txBody>
        </p:sp>
        <p:sp>
          <p:nvSpPr>
            <p:cNvPr id="9" name="Rectangle 8"/>
            <p:cNvSpPr/>
            <p:nvPr/>
          </p:nvSpPr>
          <p:spPr>
            <a:xfrm>
              <a:off x="12180528" y="2834308"/>
              <a:ext cx="3770089" cy="5309532"/>
            </a:xfrm>
            <a:prstGeom prst="rect">
              <a:avLst/>
            </a:prstGeom>
          </p:spPr>
          <p:txBody>
            <a:bodyPr>
              <a:spAutoFit/>
            </a:bodyPr>
            <a:lstStyle/>
            <a:p>
              <a:r>
                <a:rPr lang="en-US" sz="2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a:t>
              </a:r>
            </a:p>
            <a:p>
              <a:pPr algn="ctr">
                <a:defRPr/>
              </a:pP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grpSp>
      <p:sp>
        <p:nvSpPr>
          <p:cNvPr id="2" name="Rectangle 1"/>
          <p:cNvSpPr/>
          <p:nvPr/>
        </p:nvSpPr>
        <p:spPr>
          <a:xfrm>
            <a:off x="1405468" y="273168"/>
            <a:ext cx="9145838" cy="800219"/>
          </a:xfrm>
          <a:prstGeom prst="rect">
            <a:avLst/>
          </a:prstGeom>
          <a:noFill/>
        </p:spPr>
        <p:txBody>
          <a:bodyPr wrap="none" lIns="121920" tIns="60960" rIns="121920" bIns="60960">
            <a:spAutoFit/>
          </a:bodyPr>
          <a:lstStyle/>
          <a:p>
            <a:pPr algn="ctr"/>
            <a:r>
              <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HOÀN THÀNH PHIẾU HOC TẬP</a:t>
            </a:r>
            <a:r>
              <a:rPr lang="vi-VN"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1</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13" name="8-Point Star 12"/>
          <p:cNvSpPr/>
          <p:nvPr/>
        </p:nvSpPr>
        <p:spPr>
          <a:xfrm>
            <a:off x="10698106" y="145846"/>
            <a:ext cx="1312347" cy="1119081"/>
          </a:xfrm>
          <a:prstGeom prst="star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latin typeface="+mj-lt"/>
              </a:rPr>
              <a:t>5’</a:t>
            </a:r>
            <a:endParaRPr lang="en-US" sz="4800" b="1" dirty="0">
              <a:solidFill>
                <a:schemeClr val="tx1"/>
              </a:solidFill>
              <a:latin typeface="+mj-lt"/>
            </a:endParaRPr>
          </a:p>
        </p:txBody>
      </p:sp>
    </p:spTree>
    <p:extLst>
      <p:ext uri="{BB962C8B-B14F-4D97-AF65-F5344CB8AC3E}">
        <p14:creationId xmlns:p14="http://schemas.microsoft.com/office/powerpoint/2010/main" val="3311825431"/>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286" y="362176"/>
            <a:ext cx="11805557" cy="61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bwMode="auto">
          <a:xfrm>
            <a:off x="1371599" y="1060493"/>
            <a:ext cx="9601201" cy="1569660"/>
          </a:xfrm>
          <a:prstGeom prst="rect">
            <a:avLst/>
          </a:prstGeom>
          <a:noFill/>
        </p:spPr>
        <p:txBody>
          <a:bodyPr wrap="square">
            <a:spAutoFit/>
          </a:bodyPr>
          <a:lstStyle/>
          <a:p>
            <a:r>
              <a:rPr lang="en-US" sz="4800" dirty="0" err="1">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4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 sao thức ăn lại ảnh hưởng đến năng suất và chất lượng thủy sản?</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bwMode="auto">
          <a:xfrm>
            <a:off x="1371598" y="2630153"/>
            <a:ext cx="9601201" cy="2882584"/>
          </a:xfrm>
          <a:prstGeom prst="rect">
            <a:avLst/>
          </a:prstGeom>
          <a:noFill/>
        </p:spPr>
        <p:txBody>
          <a:bodyPr wrap="square">
            <a:spAutoFit/>
          </a:bodyPr>
          <a:lstStyle/>
          <a:p>
            <a:pPr algn="just">
              <a:defRPr/>
            </a:pPr>
            <a:r>
              <a:rPr lang="vi-VN" sz="4533"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 thức ăn cung cấp nhiều chất dinh dưỡng, thức ăn có chất lượng cao làm thủy sản mau lớn, rút ngắn thời gian nuôi, làm tăng năng suất, sản lượng.</a:t>
            </a:r>
            <a:r>
              <a:rPr lang="en-US" sz="4533" b="1" dirty="0">
                <a:ln w="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36721046"/>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58124"/>
            <a:ext cx="11789229" cy="3382392"/>
          </a:xfrm>
          <a:prstGeom prst="rect">
            <a:avLst/>
          </a:prstGeom>
        </p:spPr>
      </p:pic>
      <p:sp>
        <p:nvSpPr>
          <p:cNvPr id="5" name="Rectangle 4"/>
          <p:cNvSpPr/>
          <p:nvPr/>
        </p:nvSpPr>
        <p:spPr>
          <a:xfrm>
            <a:off x="947056" y="2445884"/>
            <a:ext cx="9862457" cy="2308324"/>
          </a:xfrm>
          <a:prstGeom prst="rect">
            <a:avLst/>
          </a:prstGeom>
        </p:spPr>
        <p:txBody>
          <a:bodyPr wrap="square">
            <a:spAutoFit/>
          </a:bodyPr>
          <a:lstStyle/>
          <a:p>
            <a:pPr algn="just"/>
            <a:r>
              <a:rPr lang="en-US" sz="4800" dirty="0" err="1">
                <a:ln w="0"/>
                <a:solidFill>
                  <a:srgbClr val="FF0000"/>
                </a:solidFill>
                <a:latin typeface="Times New Roman" panose="02020603050405020304" pitchFamily="18" charset="0"/>
                <a:cs typeface="Times New Roman" panose="02020603050405020304" pitchFamily="18" charset="0"/>
              </a:rPr>
              <a:t>Câu</a:t>
            </a:r>
            <a:r>
              <a:rPr lang="en-US" sz="4800" dirty="0">
                <a:ln w="0"/>
                <a:solidFill>
                  <a:srgbClr val="FF0000"/>
                </a:solidFill>
                <a:latin typeface="Times New Roman" panose="02020603050405020304" pitchFamily="18" charset="0"/>
                <a:cs typeface="Times New Roman" panose="02020603050405020304" pitchFamily="18" charset="0"/>
              </a:rPr>
              <a:t> 4. </a:t>
            </a:r>
            <a:r>
              <a:rPr lang="vi-VN" sz="4800" dirty="0">
                <a:solidFill>
                  <a:srgbClr val="FF0000"/>
                </a:solidFill>
                <a:latin typeface="Times New Roman" panose="02020603050405020304" pitchFamily="18" charset="0"/>
                <a:cs typeface="Times New Roman" panose="02020603050405020304" pitchFamily="18" charset="0"/>
              </a:rPr>
              <a:t>Quan sát hình 13.2</a:t>
            </a:r>
            <a:r>
              <a:rPr lang="en-US" sz="4800" dirty="0">
                <a:solidFill>
                  <a:srgbClr val="FF0000"/>
                </a:solidFill>
                <a:latin typeface="Times New Roman" panose="02020603050405020304" pitchFamily="18" charset="0"/>
                <a:cs typeface="Times New Roman" panose="02020603050405020304" pitchFamily="18" charset="0"/>
              </a:rPr>
              <a:t> - </a:t>
            </a:r>
            <a:r>
              <a:rPr lang="vi-VN" sz="4800" dirty="0">
                <a:solidFill>
                  <a:srgbClr val="FF0000"/>
                </a:solidFill>
                <a:latin typeface="Times New Roman" panose="02020603050405020304" pitchFamily="18" charset="0"/>
                <a:cs typeface="Times New Roman" panose="02020603050405020304" pitchFamily="18" charset="0"/>
              </a:rPr>
              <a:t>13.4, hãy phân biệt và đánh giá ưu, nhược điểm của các loại thức ăn cho tôm, cá</a:t>
            </a:r>
            <a:r>
              <a:rPr lang="en-US" sz="4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5942853"/>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8016" y="20550"/>
            <a:ext cx="3373680" cy="861774"/>
          </a:xfrm>
          <a:prstGeom prst="rect">
            <a:avLst/>
          </a:prstGeom>
          <a:noFill/>
        </p:spPr>
        <p:txBody>
          <a:bodyPr wrap="none" lIns="121920" tIns="60960" rIns="121920" bIns="60960">
            <a:spAutoFit/>
          </a:bodyPr>
          <a:lstStyle/>
          <a:p>
            <a:pPr algn="ctr"/>
            <a:r>
              <a:rPr lang="en-US"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NỘI DUNG</a:t>
            </a:r>
          </a:p>
        </p:txBody>
      </p:sp>
      <p:grpSp>
        <p:nvGrpSpPr>
          <p:cNvPr id="10" name="Group 9"/>
          <p:cNvGrpSpPr/>
          <p:nvPr/>
        </p:nvGrpSpPr>
        <p:grpSpPr>
          <a:xfrm>
            <a:off x="529991" y="815418"/>
            <a:ext cx="11360487" cy="1124054"/>
            <a:chOff x="90135" y="1142434"/>
            <a:chExt cx="8738109" cy="2169496"/>
          </a:xfrm>
        </p:grpSpPr>
        <p:sp>
          <p:nvSpPr>
            <p:cNvPr id="11" name="Freeform 10"/>
            <p:cNvSpPr/>
            <p:nvPr/>
          </p:nvSpPr>
          <p:spPr>
            <a:xfrm>
              <a:off x="90135" y="1335088"/>
              <a:ext cx="8221150" cy="1976842"/>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nvGrpSpPr>
            <p:cNvPr id="12" name="Group 11"/>
            <p:cNvGrpSpPr/>
            <p:nvPr/>
          </p:nvGrpSpPr>
          <p:grpSpPr>
            <a:xfrm>
              <a:off x="322045" y="1142434"/>
              <a:ext cx="8506199" cy="2169080"/>
              <a:chOff x="248012" y="1045806"/>
              <a:chExt cx="8506199" cy="2169080"/>
            </a:xfrm>
          </p:grpSpPr>
          <p:grpSp>
            <p:nvGrpSpPr>
              <p:cNvPr id="13" name="Group 6"/>
              <p:cNvGrpSpPr>
                <a:grpSpLocks/>
              </p:cNvGrpSpPr>
              <p:nvPr/>
            </p:nvGrpSpPr>
            <p:grpSpPr bwMode="auto">
              <a:xfrm>
                <a:off x="8092225" y="1045806"/>
                <a:ext cx="661986" cy="2169080"/>
                <a:chOff x="4318873" y="1009016"/>
                <a:chExt cx="661987" cy="1871859"/>
              </a:xfrm>
            </p:grpSpPr>
            <p:sp>
              <p:nvSpPr>
                <p:cNvPr id="17" name="Freeform 16"/>
                <p:cNvSpPr/>
                <p:nvPr/>
              </p:nvSpPr>
              <p:spPr>
                <a:xfrm>
                  <a:off x="4318873" y="1175272"/>
                  <a:ext cx="661987" cy="1705603"/>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8" name="Freeform 17"/>
                <p:cNvSpPr/>
                <p:nvPr/>
              </p:nvSpPr>
              <p:spPr>
                <a:xfrm>
                  <a:off x="4463900" y="1009016"/>
                  <a:ext cx="400051" cy="349471"/>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14" name="TextBox 86"/>
              <p:cNvSpPr txBox="1">
                <a:spLocks noChangeArrowheads="1"/>
              </p:cNvSpPr>
              <p:nvPr/>
            </p:nvSpPr>
            <p:spPr bwMode="auto">
              <a:xfrm>
                <a:off x="248012" y="1400072"/>
                <a:ext cx="708903" cy="1603878"/>
              </a:xfrm>
              <a:prstGeom prst="rect">
                <a:avLst/>
              </a:prstGeom>
              <a:noFill/>
              <a:ln w="9525">
                <a:noFill/>
                <a:miter lim="800000"/>
                <a:headEnd/>
                <a:tailEnd/>
              </a:ln>
            </p:spPr>
            <p:txBody>
              <a:bodyPr wrap="square" anchor="ctr">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01</a:t>
                </a:r>
              </a:p>
            </p:txBody>
          </p:sp>
          <p:sp>
            <p:nvSpPr>
              <p:cNvPr id="16" name="Rectangle 89"/>
              <p:cNvSpPr>
                <a:spLocks noChangeArrowheads="1"/>
              </p:cNvSpPr>
              <p:nvPr/>
            </p:nvSpPr>
            <p:spPr bwMode="auto">
              <a:xfrm>
                <a:off x="958095" y="1424734"/>
                <a:ext cx="6583363" cy="1603878"/>
              </a:xfrm>
              <a:prstGeom prst="rect">
                <a:avLst/>
              </a:prstGeom>
              <a:noFill/>
              <a:ln w="9525">
                <a:noFill/>
                <a:miter lim="800000"/>
                <a:headEnd/>
                <a:tailEnd/>
              </a:ln>
            </p:spPr>
            <p:txBody>
              <a:bodyPr wrap="square" anchor="ctr">
                <a:spAutoFit/>
              </a:bodyPr>
              <a:lstStyle/>
              <a:p>
                <a:pPr algn="just">
                  <a:defRPr/>
                </a:pPr>
                <a:r>
                  <a:rPr lang="vi-VN" sz="4800" b="1" dirty="0">
                    <a:solidFill>
                      <a:schemeClr val="bg1"/>
                    </a:solidFill>
                    <a:latin typeface="Times New Roman" panose="02020603050405020304" pitchFamily="18" charset="0"/>
                    <a:cs typeface="Times New Roman" panose="02020603050405020304" pitchFamily="18" charset="0"/>
                  </a:rPr>
                  <a:t>Môi trường nuôi thuỷ sản</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p:grpSp>
        <p:nvGrpSpPr>
          <p:cNvPr id="19" name="Group 18"/>
          <p:cNvGrpSpPr/>
          <p:nvPr/>
        </p:nvGrpSpPr>
        <p:grpSpPr>
          <a:xfrm>
            <a:off x="529990" y="2004697"/>
            <a:ext cx="11360487" cy="1071344"/>
            <a:chOff x="-15876" y="2873970"/>
            <a:chExt cx="8835716" cy="1840156"/>
          </a:xfrm>
        </p:grpSpPr>
        <p:sp>
          <p:nvSpPr>
            <p:cNvPr id="20" name="Freeform 19"/>
            <p:cNvSpPr/>
            <p:nvPr/>
          </p:nvSpPr>
          <p:spPr>
            <a:xfrm>
              <a:off x="-15876" y="3070225"/>
              <a:ext cx="8338643"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nvGrpSpPr>
            <p:cNvPr id="21" name="Group 79"/>
            <p:cNvGrpSpPr>
              <a:grpSpLocks/>
            </p:cNvGrpSpPr>
            <p:nvPr/>
          </p:nvGrpSpPr>
          <p:grpSpPr bwMode="auto">
            <a:xfrm>
              <a:off x="8183102" y="2873970"/>
              <a:ext cx="636738" cy="1840156"/>
              <a:chOff x="4477596" y="936001"/>
              <a:chExt cx="780837" cy="1839228"/>
            </a:xfrm>
          </p:grpSpPr>
          <p:sp>
            <p:nvSpPr>
              <p:cNvPr id="24" name="Freeform 23"/>
              <p:cNvSpPr/>
              <p:nvPr/>
            </p:nvSpPr>
            <p:spPr>
              <a:xfrm>
                <a:off x="4477596" y="1069527"/>
                <a:ext cx="780837"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5" name="Freeform 24"/>
              <p:cNvSpPr/>
              <p:nvPr/>
            </p:nvSpPr>
            <p:spPr>
              <a:xfrm>
                <a:off x="4641500" y="936001"/>
                <a:ext cx="489871" cy="206152"/>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22" name="TextBox 87"/>
            <p:cNvSpPr txBox="1">
              <a:spLocks noChangeArrowheads="1"/>
            </p:cNvSpPr>
            <p:nvPr/>
          </p:nvSpPr>
          <p:spPr bwMode="auto">
            <a:xfrm>
              <a:off x="126926" y="3135839"/>
              <a:ext cx="880086" cy="1427333"/>
            </a:xfrm>
            <a:prstGeom prst="rect">
              <a:avLst/>
            </a:prstGeom>
            <a:noFill/>
            <a:ln w="9525">
              <a:noFill/>
              <a:miter lim="800000"/>
              <a:headEnd/>
              <a:tailEnd/>
            </a:ln>
          </p:spPr>
          <p:txBody>
            <a:bodyPr wrap="square" anchor="ctr">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02</a:t>
              </a:r>
            </a:p>
          </p:txBody>
        </p:sp>
        <p:sp>
          <p:nvSpPr>
            <p:cNvPr id="23" name="Rectangle 89"/>
            <p:cNvSpPr>
              <a:spLocks noChangeArrowheads="1"/>
            </p:cNvSpPr>
            <p:nvPr/>
          </p:nvSpPr>
          <p:spPr bwMode="auto">
            <a:xfrm>
              <a:off x="931140" y="3098646"/>
              <a:ext cx="6966565" cy="1427333"/>
            </a:xfrm>
            <a:prstGeom prst="rect">
              <a:avLst/>
            </a:prstGeom>
            <a:noFill/>
            <a:ln w="9525">
              <a:noFill/>
              <a:miter lim="800000"/>
              <a:headEnd/>
              <a:tailEnd/>
            </a:ln>
          </p:spPr>
          <p:txBody>
            <a:bodyPr wrap="square" anchor="ctr">
              <a:spAutoFit/>
            </a:bodyPr>
            <a:lstStyle/>
            <a:p>
              <a:pPr algn="just">
                <a:defRPr/>
              </a:pPr>
              <a:r>
                <a:rPr lang="vi-VN" sz="4800" b="1" dirty="0">
                  <a:solidFill>
                    <a:schemeClr val="bg1"/>
                  </a:solidFill>
                  <a:latin typeface="Times New Roman" panose="02020603050405020304" pitchFamily="18" charset="0"/>
                  <a:cs typeface="Times New Roman" panose="02020603050405020304" pitchFamily="18" charset="0"/>
                </a:rPr>
                <a:t>Thức ăn của thủy sản.</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579926" y="3223518"/>
            <a:ext cx="11317377" cy="1783307"/>
            <a:chOff x="103155" y="1204182"/>
            <a:chExt cx="8725089" cy="2107332"/>
          </a:xfrm>
        </p:grpSpPr>
        <p:sp>
          <p:nvSpPr>
            <p:cNvPr id="27" name="Freeform 26"/>
            <p:cNvSpPr/>
            <p:nvPr/>
          </p:nvSpPr>
          <p:spPr>
            <a:xfrm>
              <a:off x="103155" y="1204182"/>
              <a:ext cx="8221150" cy="1976841"/>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nvGrpSpPr>
            <p:cNvPr id="28" name="Group 27"/>
            <p:cNvGrpSpPr/>
            <p:nvPr/>
          </p:nvGrpSpPr>
          <p:grpSpPr>
            <a:xfrm>
              <a:off x="304000" y="1218342"/>
              <a:ext cx="8524244" cy="2093172"/>
              <a:chOff x="229967" y="1121714"/>
              <a:chExt cx="8524244" cy="2093172"/>
            </a:xfrm>
          </p:grpSpPr>
          <p:grpSp>
            <p:nvGrpSpPr>
              <p:cNvPr id="29" name="Group 6"/>
              <p:cNvGrpSpPr>
                <a:grpSpLocks/>
              </p:cNvGrpSpPr>
              <p:nvPr/>
            </p:nvGrpSpPr>
            <p:grpSpPr bwMode="auto">
              <a:xfrm>
                <a:off x="8092224" y="1121714"/>
                <a:ext cx="661987" cy="2093172"/>
                <a:chOff x="4318872" y="1074523"/>
                <a:chExt cx="661988" cy="1806352"/>
              </a:xfrm>
            </p:grpSpPr>
            <p:sp>
              <p:nvSpPr>
                <p:cNvPr id="32" name="Freeform 31"/>
                <p:cNvSpPr/>
                <p:nvPr/>
              </p:nvSpPr>
              <p:spPr>
                <a:xfrm>
                  <a:off x="4318872" y="1175271"/>
                  <a:ext cx="661988" cy="170560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33" name="Freeform 32"/>
                <p:cNvSpPr/>
                <p:nvPr/>
              </p:nvSpPr>
              <p:spPr>
                <a:xfrm>
                  <a:off x="4463900" y="1074523"/>
                  <a:ext cx="400051" cy="166751"/>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30" name="TextBox 86"/>
              <p:cNvSpPr txBox="1">
                <a:spLocks noChangeArrowheads="1"/>
              </p:cNvSpPr>
              <p:nvPr/>
            </p:nvSpPr>
            <p:spPr bwMode="auto">
              <a:xfrm>
                <a:off x="229967" y="1244684"/>
                <a:ext cx="730504" cy="981988"/>
              </a:xfrm>
              <a:prstGeom prst="rect">
                <a:avLst/>
              </a:prstGeom>
              <a:noFill/>
              <a:ln w="9525">
                <a:noFill/>
                <a:miter lim="800000"/>
                <a:headEnd/>
                <a:tailEnd/>
              </a:ln>
            </p:spPr>
            <p:txBody>
              <a:bodyPr wrap="square" anchor="ctr">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a:t>
                </a:r>
                <a:r>
                  <a:rPr lang="vi-VN" sz="4800" b="1" dirty="0">
                    <a:solidFill>
                      <a:schemeClr val="bg1"/>
                    </a:solidFill>
                    <a:latin typeface="Times New Roman" panose="02020603050405020304" pitchFamily="18" charset="0"/>
                    <a:cs typeface="Times New Roman" panose="02020603050405020304" pitchFamily="18" charset="0"/>
                  </a:rPr>
                  <a:t>3</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31" name="Rectangle 89"/>
              <p:cNvSpPr>
                <a:spLocks noChangeArrowheads="1"/>
              </p:cNvSpPr>
              <p:nvPr/>
            </p:nvSpPr>
            <p:spPr bwMode="auto">
              <a:xfrm>
                <a:off x="818528" y="1262656"/>
                <a:ext cx="7015695" cy="1854866"/>
              </a:xfrm>
              <a:prstGeom prst="rect">
                <a:avLst/>
              </a:prstGeom>
              <a:noFill/>
              <a:ln w="9525">
                <a:noFill/>
                <a:miter lim="800000"/>
                <a:headEnd/>
                <a:tailEnd/>
              </a:ln>
            </p:spPr>
            <p:txBody>
              <a:bodyPr wrap="square" anchor="ctr">
                <a:spAutoFit/>
              </a:bodyPr>
              <a:lstStyle/>
              <a:p>
                <a:pPr algn="ctr">
                  <a:defRPr/>
                </a:pPr>
                <a:r>
                  <a:rPr lang="vi-VN" sz="4800" b="1" dirty="0">
                    <a:solidFill>
                      <a:schemeClr val="bg1"/>
                    </a:solidFill>
                    <a:latin typeface="Times New Roman" panose="02020603050405020304" pitchFamily="18" charset="0"/>
                    <a:cs typeface="Times New Roman" panose="02020603050405020304" pitchFamily="18" charset="0"/>
                  </a:rPr>
                  <a:t>Quy trình kĩ thuật nuôi thuỷ sản (Tôm, cá)</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p:grpSp>
        <p:nvGrpSpPr>
          <p:cNvPr id="34" name="Group 33"/>
          <p:cNvGrpSpPr/>
          <p:nvPr/>
        </p:nvGrpSpPr>
        <p:grpSpPr>
          <a:xfrm>
            <a:off x="544941" y="4973052"/>
            <a:ext cx="11278091" cy="1732548"/>
            <a:chOff x="-24789" y="1568119"/>
            <a:chExt cx="8919717" cy="4224401"/>
          </a:xfrm>
        </p:grpSpPr>
        <p:sp>
          <p:nvSpPr>
            <p:cNvPr id="35" name="Freeform 34"/>
            <p:cNvSpPr/>
            <p:nvPr/>
          </p:nvSpPr>
          <p:spPr>
            <a:xfrm>
              <a:off x="-24789" y="1673991"/>
              <a:ext cx="8338643" cy="3961157"/>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nvGrpSpPr>
            <p:cNvPr id="36" name="Group 79"/>
            <p:cNvGrpSpPr>
              <a:grpSpLocks/>
            </p:cNvGrpSpPr>
            <p:nvPr/>
          </p:nvGrpSpPr>
          <p:grpSpPr bwMode="auto">
            <a:xfrm>
              <a:off x="8245870" y="1568119"/>
              <a:ext cx="649058" cy="4224401"/>
              <a:chOff x="4554574" y="-369192"/>
              <a:chExt cx="795946" cy="4222271"/>
            </a:xfrm>
          </p:grpSpPr>
          <p:sp>
            <p:nvSpPr>
              <p:cNvPr id="39" name="Freeform 38"/>
              <p:cNvSpPr/>
              <p:nvPr/>
            </p:nvSpPr>
            <p:spPr>
              <a:xfrm>
                <a:off x="4554574" y="-106080"/>
                <a:ext cx="795946" cy="3959159"/>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40" name="Freeform 39"/>
              <p:cNvSpPr/>
              <p:nvPr/>
            </p:nvSpPr>
            <p:spPr>
              <a:xfrm>
                <a:off x="4637944" y="-369192"/>
                <a:ext cx="599947" cy="508548"/>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37" name="TextBox 87"/>
            <p:cNvSpPr txBox="1">
              <a:spLocks noChangeArrowheads="1"/>
            </p:cNvSpPr>
            <p:nvPr/>
          </p:nvSpPr>
          <p:spPr bwMode="auto">
            <a:xfrm>
              <a:off x="221884" y="1769602"/>
              <a:ext cx="721850" cy="2026186"/>
            </a:xfrm>
            <a:prstGeom prst="rect">
              <a:avLst/>
            </a:prstGeom>
            <a:noFill/>
            <a:ln w="9525">
              <a:noFill/>
              <a:miter lim="800000"/>
              <a:headEnd/>
              <a:tailEnd/>
            </a:ln>
          </p:spPr>
          <p:txBody>
            <a:bodyPr wrap="square" anchor="ctr">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0</a:t>
              </a:r>
              <a:r>
                <a:rPr lang="vi-VN" sz="4800" b="1" dirty="0">
                  <a:solidFill>
                    <a:schemeClr val="bg1"/>
                  </a:solidFill>
                  <a:latin typeface="Times New Roman" panose="02020603050405020304" pitchFamily="18" charset="0"/>
                  <a:cs typeface="Times New Roman" panose="02020603050405020304" pitchFamily="18" charset="0"/>
                </a:rPr>
                <a:t>4</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38" name="Rectangle 89"/>
            <p:cNvSpPr>
              <a:spLocks noChangeArrowheads="1"/>
            </p:cNvSpPr>
            <p:nvPr/>
          </p:nvSpPr>
          <p:spPr bwMode="auto">
            <a:xfrm>
              <a:off x="796915" y="1602876"/>
              <a:ext cx="7001473" cy="3827238"/>
            </a:xfrm>
            <a:prstGeom prst="rect">
              <a:avLst/>
            </a:prstGeom>
            <a:noFill/>
            <a:ln w="9525">
              <a:noFill/>
              <a:miter lim="800000"/>
              <a:headEnd/>
              <a:tailEnd/>
            </a:ln>
          </p:spPr>
          <p:txBody>
            <a:bodyPr wrap="square" anchor="ctr">
              <a:spAutoFit/>
            </a:bodyPr>
            <a:lstStyle/>
            <a:p>
              <a:pPr algn="ctr">
                <a:defRPr/>
              </a:pPr>
              <a:r>
                <a:rPr lang="en-US" sz="4800" b="1" dirty="0">
                  <a:solidFill>
                    <a:schemeClr val="bg1"/>
                  </a:solidFill>
                  <a:latin typeface="Times New Roman" panose="02020603050405020304" pitchFamily="18" charset="0"/>
                  <a:cs typeface="Times New Roman" panose="02020603050405020304" pitchFamily="18" charset="0"/>
                </a:rPr>
                <a:t>Đ</a:t>
              </a:r>
              <a:r>
                <a:rPr lang="vi-VN" sz="4800" b="1" dirty="0">
                  <a:solidFill>
                    <a:schemeClr val="bg1"/>
                  </a:solidFill>
                  <a:latin typeface="Times New Roman" panose="02020603050405020304" pitchFamily="18" charset="0"/>
                  <a:cs typeface="Times New Roman" panose="02020603050405020304" pitchFamily="18" charset="0"/>
                </a:rPr>
                <a:t>o nhiệt độ, độ trong của nước nuôi thủy sản.</a:t>
              </a:r>
              <a:endParaRPr lang="en-US" sz="48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54634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17341" y="690591"/>
            <a:ext cx="6069780" cy="2308324"/>
          </a:xfrm>
          <a:prstGeom prst="rect">
            <a:avLst/>
          </a:prstGeom>
        </p:spPr>
        <p:txBody>
          <a:bodyPr wrap="square">
            <a:spAutoFit/>
          </a:bodyPr>
          <a:lstStyle/>
          <a:p>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Ưu điểm: Không cần chế biến, có sẵn trong tự nhiên</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6017340" y="3378529"/>
            <a:ext cx="6069781" cy="3046988"/>
          </a:xfrm>
          <a:prstGeom prst="rect">
            <a:avLst/>
          </a:prstGeom>
        </p:spPr>
        <p:txBody>
          <a:bodyPr wrap="square">
            <a:spAutoFit/>
          </a:bodyPr>
          <a:lstStyle/>
          <a:p>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Nhược điểm: Khó bảo quản, hàm lượng dinh dưỡng tùy thuộc vào từng loại thức ăn</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800" dirty="0">
              <a:solidFill>
                <a:srgbClr val="FF0000"/>
              </a:solidFill>
            </a:endParaRPr>
          </a:p>
        </p:txBody>
      </p:sp>
      <p:grpSp>
        <p:nvGrpSpPr>
          <p:cNvPr id="6" name="Group 5"/>
          <p:cNvGrpSpPr/>
          <p:nvPr/>
        </p:nvGrpSpPr>
        <p:grpSpPr>
          <a:xfrm>
            <a:off x="228599" y="676892"/>
            <a:ext cx="5579105" cy="5403273"/>
            <a:chOff x="110864" y="605551"/>
            <a:chExt cx="4269407" cy="3892730"/>
          </a:xfrm>
        </p:grpSpPr>
        <p:pic>
          <p:nvPicPr>
            <p:cNvPr id="3074" name="Picture 2" descr="https://baivan.net/sites/default/files/styles/giua_bai/public/d/m/Y/13.2.png?itok=UCGwU5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64" y="605551"/>
              <a:ext cx="4269407" cy="31146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0864" y="3522650"/>
              <a:ext cx="4269407" cy="975631"/>
            </a:xfrm>
            <a:prstGeom prst="rect">
              <a:avLst/>
            </a:prstGeom>
            <a:solidFill>
              <a:srgbClr val="FFFF00"/>
            </a:solidFill>
          </p:spPr>
          <p:txBody>
            <a:bodyPr wrap="square" lIns="121920" tIns="60960" rIns="121920" bIns="60960">
              <a:spAutoFit/>
            </a:bodyPr>
            <a:lstStyle/>
            <a:p>
              <a:pPr algn="ct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H.13.2</a:t>
              </a:r>
            </a:p>
            <a:p>
              <a:pPr algn="ct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 ĂN TỰ NHIÊN</a:t>
              </a:r>
            </a:p>
          </p:txBody>
        </p:sp>
      </p:grpSp>
    </p:spTree>
    <p:extLst>
      <p:ext uri="{BB962C8B-B14F-4D97-AF65-F5344CB8AC3E}">
        <p14:creationId xmlns:p14="http://schemas.microsoft.com/office/powerpoint/2010/main" val="3373523572"/>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aivan.net/sites/default/files/styles/giua_bai/public/d/m/Y/13.3.png?itok=2CpLQyd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52" y="203063"/>
            <a:ext cx="5664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baivan.net/sites/default/files/styles/giua_bai/public/d/m/Y/13.4.png?itok=ICCANk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03" y="4482485"/>
            <a:ext cx="5549900" cy="2057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28265" y="717029"/>
            <a:ext cx="5873563" cy="2308324"/>
          </a:xfrm>
          <a:prstGeom prst="rect">
            <a:avLst/>
          </a:prstGeom>
        </p:spPr>
        <p:txBody>
          <a:bodyPr wrap="square">
            <a:spAutoFit/>
          </a:bodyPr>
          <a:lstStyle/>
          <a:p>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Ưu điểm: Giàu chất dinh dưỡng, dễ bảo quản, ...</a:t>
            </a:r>
          </a:p>
        </p:txBody>
      </p:sp>
      <p:sp>
        <p:nvSpPr>
          <p:cNvPr id="3" name="Rectangle 2"/>
          <p:cNvSpPr/>
          <p:nvPr/>
        </p:nvSpPr>
        <p:spPr>
          <a:xfrm>
            <a:off x="5900652" y="3312933"/>
            <a:ext cx="6001176" cy="2308324"/>
          </a:xfrm>
          <a:prstGeom prst="rect">
            <a:avLst/>
          </a:prstGeom>
        </p:spPr>
        <p:txBody>
          <a:bodyPr wrap="square">
            <a:spAutoFit/>
          </a:bodyPr>
          <a:lstStyle/>
          <a:p>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Nhược điểm: Phải qua chọn lọc, chế biến, ...</a:t>
            </a:r>
          </a:p>
        </p:txBody>
      </p:sp>
      <p:sp>
        <p:nvSpPr>
          <p:cNvPr id="6" name="Rectangle 5"/>
          <p:cNvSpPr/>
          <p:nvPr/>
        </p:nvSpPr>
        <p:spPr>
          <a:xfrm>
            <a:off x="236452" y="3728431"/>
            <a:ext cx="5549901" cy="738664"/>
          </a:xfrm>
          <a:prstGeom prst="rect">
            <a:avLst/>
          </a:prstGeom>
          <a:solidFill>
            <a:srgbClr val="FFFF00"/>
          </a:solidFill>
        </p:spPr>
        <p:txBody>
          <a:bodyPr wrap="square" lIns="121920" tIns="60960" rIns="121920" bIns="60960">
            <a:spAutoFit/>
          </a:bodyPr>
          <a:lstStyle/>
          <a:p>
            <a:pPr algn="ctr"/>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 ĂN NHÂN TẠO</a:t>
            </a:r>
          </a:p>
        </p:txBody>
      </p:sp>
    </p:spTree>
    <p:extLst>
      <p:ext uri="{BB962C8B-B14F-4D97-AF65-F5344CB8AC3E}">
        <p14:creationId xmlns:p14="http://schemas.microsoft.com/office/powerpoint/2010/main" val="3569111988"/>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57" y="485995"/>
            <a:ext cx="11723915" cy="6067291"/>
          </a:xfrm>
          <a:prstGeom prst="rect">
            <a:avLst/>
          </a:prstGeom>
        </p:spPr>
      </p:pic>
      <p:sp>
        <p:nvSpPr>
          <p:cNvPr id="4" name="Rectangle 3"/>
          <p:cNvSpPr/>
          <p:nvPr/>
        </p:nvSpPr>
        <p:spPr>
          <a:xfrm>
            <a:off x="1143000" y="2798350"/>
            <a:ext cx="9568543" cy="2718949"/>
          </a:xfrm>
          <a:prstGeom prst="rect">
            <a:avLst/>
          </a:prstGeom>
        </p:spPr>
        <p:txBody>
          <a:bodyPr wrap="square">
            <a:spAutoFit/>
          </a:bodyPr>
          <a:lstStyle/>
          <a:p>
            <a:pPr algn="just"/>
            <a:r>
              <a:rPr lang="en-US" sz="4267"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vi-VN" sz="4267"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ác động thực vật phù du, các mùn bã hữu cơ; ốc, cá tạp, các phụ phẩm trong nông nghiệp, bột cá khô, bột ruốc, cám gạo, bột gạo lứt, đậu nành...</a:t>
            </a:r>
            <a:endParaRPr lang="en-US" sz="4267"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110341" y="1292223"/>
            <a:ext cx="9846129" cy="1446550"/>
          </a:xfrm>
          <a:prstGeom prst="rect">
            <a:avLst/>
          </a:prstGeom>
        </p:spPr>
        <p:txBody>
          <a:bodyPr wrap="square">
            <a:spAutoFit/>
          </a:bodyPr>
          <a:lstStyle/>
          <a:p>
            <a:r>
              <a:rPr lang="en-US" sz="4400" dirty="0" err="1">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44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khác</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dùng</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tôm</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022872"/>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230" y="185565"/>
            <a:ext cx="9391325" cy="830997"/>
          </a:xfrm>
          <a:prstGeom prst="rect">
            <a:avLst/>
          </a:prstGeom>
          <a:noFill/>
        </p:spPr>
        <p:txBody>
          <a:bodyPr wrap="square" rtlCol="0">
            <a:spAutoFit/>
          </a:bodyPr>
          <a:lstStyle/>
          <a:p>
            <a:pPr algn="just"/>
            <a:r>
              <a:rPr lang="en-US" sz="4800" b="1" dirty="0" err="1">
                <a:solidFill>
                  <a:srgbClr val="FF0000"/>
                </a:solidFill>
                <a:latin typeface="Times New Roman" panose="02020603050405020304" pitchFamily="18" charset="0"/>
                <a:cs typeface="Times New Roman" panose="02020603050405020304" pitchFamily="18" charset="0"/>
              </a:rPr>
              <a:t>Tìm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hiểu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thông</a:t>
            </a:r>
            <a:r>
              <a:rPr lang="en-US" sz="4800" b="1" dirty="0">
                <a:solidFill>
                  <a:srgbClr val="FF0000"/>
                </a:solidFill>
                <a:latin typeface="Times New Roman" panose="02020603050405020304" pitchFamily="18" charset="0"/>
                <a:cs typeface="Times New Roman" panose="02020603050405020304" pitchFamily="18" charset="0"/>
              </a:rPr>
              <a:t> tin SGK </a:t>
            </a:r>
            <a:r>
              <a:rPr lang="en-US" sz="4800" b="1" dirty="0" err="1">
                <a:solidFill>
                  <a:srgbClr val="FF0000"/>
                </a:solidFill>
                <a:latin typeface="Times New Roman" panose="02020603050405020304" pitchFamily="18" charset="0"/>
                <a:cs typeface="Times New Roman" panose="02020603050405020304" pitchFamily="18" charset="0"/>
              </a:rPr>
              <a:t>trang</a:t>
            </a:r>
            <a:r>
              <a:rPr lang="en-US" sz="4800" b="1" dirty="0">
                <a:solidFill>
                  <a:srgbClr val="FF0000"/>
                </a:solidFill>
                <a:latin typeface="Times New Roman" panose="02020603050405020304" pitchFamily="18" charset="0"/>
                <a:cs typeface="Times New Roman" panose="02020603050405020304" pitchFamily="18" charset="0"/>
              </a:rPr>
              <a:t> 77.</a:t>
            </a:r>
          </a:p>
        </p:txBody>
      </p:sp>
      <p:sp>
        <p:nvSpPr>
          <p:cNvPr id="6" name="TextBox 5"/>
          <p:cNvSpPr txBox="1"/>
          <p:nvPr/>
        </p:nvSpPr>
        <p:spPr>
          <a:xfrm>
            <a:off x="151230" y="3648633"/>
            <a:ext cx="2824669" cy="830997"/>
          </a:xfrm>
          <a:prstGeom prst="rect">
            <a:avLst/>
          </a:prstGeom>
          <a:noFill/>
          <a:ln w="57150">
            <a:solidFill>
              <a:srgbClr val="0000CC"/>
            </a:solidFill>
          </a:ln>
        </p:spPr>
        <p:txBody>
          <a:bodyPr wrap="square" rtlCol="0">
            <a:spAutoFit/>
          </a:bodyPr>
          <a:lstStyle/>
          <a:p>
            <a:pPr algn="ctr"/>
            <a:r>
              <a:rPr lang="en-US" sz="4800" b="1" dirty="0" err="1">
                <a:latin typeface="Times New Roman" panose="02020603050405020304" pitchFamily="18" charset="0"/>
                <a:cs typeface="Times New Roman" panose="02020603050405020304" pitchFamily="18" charset="0"/>
              </a:rPr>
              <a:t>Thức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endParaRPr lang="en-US" sz="4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733213" y="1913737"/>
            <a:ext cx="2992051" cy="1569660"/>
          </a:xfrm>
          <a:prstGeom prst="rect">
            <a:avLst/>
          </a:prstGeom>
          <a:noFill/>
          <a:ln w="57150">
            <a:solidFill>
              <a:srgbClr val="0000CC"/>
            </a:solidFill>
          </a:ln>
        </p:spPr>
        <p:txBody>
          <a:bodyPr wrap="square" rtlCol="0">
            <a:spAutoFit/>
          </a:bodyPr>
          <a:lstStyle/>
          <a:p>
            <a:pPr algn="ctr"/>
            <a:r>
              <a:rPr lang="en-US" sz="4800" b="1" dirty="0" err="1">
                <a:latin typeface="Times New Roman" panose="02020603050405020304" pitchFamily="18" charset="0"/>
                <a:cs typeface="Times New Roman" panose="02020603050405020304" pitchFamily="18" charset="0"/>
              </a:rPr>
              <a:t>Thức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r>
              <a:rPr lang="en-US" sz="4800" b="1" dirty="0">
                <a:latin typeface="Times New Roman" panose="02020603050405020304" pitchFamily="18" charset="0"/>
                <a:cs typeface="Times New Roman" panose="02020603050405020304" pitchFamily="18" charset="0"/>
              </a:rPr>
              <a:t> </a:t>
            </a:r>
          </a:p>
          <a:p>
            <a:pPr algn="ctr"/>
            <a:r>
              <a:rPr lang="en-US" sz="4800" b="1" dirty="0" err="1">
                <a:solidFill>
                  <a:srgbClr val="FF0000"/>
                </a:solidFill>
                <a:latin typeface="Times New Roman" panose="02020603050405020304" pitchFamily="18" charset="0"/>
                <a:cs typeface="Times New Roman" panose="02020603050405020304" pitchFamily="18" charset="0"/>
              </a:rPr>
              <a:t>tự</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nhiên</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733215" y="4735475"/>
            <a:ext cx="2992051" cy="1569660"/>
          </a:xfrm>
          <a:prstGeom prst="rect">
            <a:avLst/>
          </a:prstGeom>
          <a:noFill/>
          <a:ln w="57150">
            <a:solidFill>
              <a:srgbClr val="0000CC"/>
            </a:solidFill>
          </a:ln>
        </p:spPr>
        <p:txBody>
          <a:bodyPr wrap="square" rtlCol="0">
            <a:spAutoFit/>
          </a:bodyPr>
          <a:lstStyle/>
          <a:p>
            <a:pPr algn="ctr"/>
            <a:r>
              <a:rPr lang="en-US" sz="4800" b="1" dirty="0" err="1">
                <a:latin typeface="Times New Roman" panose="02020603050405020304" pitchFamily="18" charset="0"/>
                <a:cs typeface="Times New Roman" panose="02020603050405020304" pitchFamily="18" charset="0"/>
              </a:rPr>
              <a:t>Thức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r>
              <a:rPr lang="en-US" sz="4800" b="1" dirty="0">
                <a:latin typeface="Times New Roman" panose="02020603050405020304" pitchFamily="18" charset="0"/>
                <a:cs typeface="Times New Roman" panose="02020603050405020304" pitchFamily="18" charset="0"/>
              </a:rPr>
              <a:t> </a:t>
            </a:r>
          </a:p>
          <a:p>
            <a:pPr algn="ctr"/>
            <a:r>
              <a:rPr lang="en-US" sz="4800" b="1" dirty="0" err="1">
                <a:solidFill>
                  <a:srgbClr val="FF0000"/>
                </a:solidFill>
                <a:latin typeface="Times New Roman" panose="02020603050405020304" pitchFamily="18" charset="0"/>
                <a:cs typeface="Times New Roman" panose="02020603050405020304" pitchFamily="18" charset="0"/>
              </a:rPr>
              <a:t>nhân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tạo</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731667" y="4510512"/>
            <a:ext cx="3857288" cy="830997"/>
          </a:xfrm>
          <a:prstGeom prst="rect">
            <a:avLst/>
          </a:prstGeom>
          <a:noFill/>
          <a:ln w="57150">
            <a:solidFill>
              <a:srgbClr val="0000CC"/>
            </a:solidFill>
          </a:ln>
        </p:spPr>
        <p:txBody>
          <a:bodyPr wrap="square" rtlCol="0">
            <a:spAutoFit/>
          </a:bodyPr>
          <a:lstStyle/>
          <a:p>
            <a:pPr algn="ctr"/>
            <a:r>
              <a:rPr lang="en-US" sz="4800" b="1" dirty="0" err="1">
                <a:latin typeface="Times New Roman" panose="02020603050405020304" pitchFamily="18" charset="0"/>
                <a:cs typeface="Times New Roman" panose="02020603050405020304" pitchFamily="18" charset="0"/>
              </a:rPr>
              <a:t>Thức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r>
              <a:rPr lang="en-US" sz="4800" b="1" dirty="0">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thô</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705449" y="5902767"/>
            <a:ext cx="3922835" cy="830997"/>
          </a:xfrm>
          <a:prstGeom prst="rect">
            <a:avLst/>
          </a:prstGeom>
          <a:noFill/>
          <a:ln w="57150">
            <a:solidFill>
              <a:srgbClr val="0000CC"/>
            </a:solidFill>
          </a:ln>
        </p:spPr>
        <p:txBody>
          <a:bodyPr wrap="square" rtlCol="0">
            <a:spAutoFit/>
          </a:bodyPr>
          <a:lstStyle/>
          <a:p>
            <a:pPr algn="ctr"/>
            <a:r>
              <a:rPr lang="en-US" sz="4800" b="1" dirty="0" err="1">
                <a:latin typeface="Times New Roman" panose="02020603050405020304" pitchFamily="18" charset="0"/>
                <a:cs typeface="Times New Roman" panose="02020603050405020304" pitchFamily="18" charset="0"/>
              </a:rPr>
              <a:t>Thức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r>
              <a:rPr lang="en-US" sz="4800" b="1" dirty="0">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viên</a:t>
            </a:r>
            <a:endParaRPr lang="en-US" sz="4800"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6" idx="3"/>
            <a:endCxn id="7" idx="1"/>
          </p:cNvCxnSpPr>
          <p:nvPr/>
        </p:nvCxnSpPr>
        <p:spPr>
          <a:xfrm flipV="1">
            <a:off x="2975899" y="2713958"/>
            <a:ext cx="757315" cy="13655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8" idx="1"/>
          </p:cNvCxnSpPr>
          <p:nvPr/>
        </p:nvCxnSpPr>
        <p:spPr>
          <a:xfrm>
            <a:off x="2975899" y="4079522"/>
            <a:ext cx="757316" cy="145617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9" idx="1"/>
          </p:cNvCxnSpPr>
          <p:nvPr/>
        </p:nvCxnSpPr>
        <p:spPr>
          <a:xfrm flipV="1">
            <a:off x="6725266" y="4941401"/>
            <a:ext cx="1006401" cy="5942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p:cNvCxnSpPr>
          <p:nvPr/>
        </p:nvCxnSpPr>
        <p:spPr>
          <a:xfrm>
            <a:off x="6725265" y="5535695"/>
            <a:ext cx="878347" cy="8002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09758" y="899126"/>
            <a:ext cx="6193855" cy="830997"/>
          </a:xfrm>
          <a:prstGeom prst="rect">
            <a:avLst/>
          </a:prstGeom>
          <a:noFill/>
        </p:spPr>
        <p:txBody>
          <a:bodyPr wrap="square" rtlCol="0">
            <a:spAutoFit/>
          </a:bodyPr>
          <a:lstStyle/>
          <a:p>
            <a:pPr algn="just"/>
            <a:r>
              <a:rPr lang="en-US" sz="4800" b="1" dirty="0" err="1">
                <a:solidFill>
                  <a:srgbClr val="002060"/>
                </a:solidFill>
                <a:latin typeface="Times New Roman" panose="02020603050405020304" pitchFamily="18" charset="0"/>
                <a:cs typeface="Times New Roman" panose="02020603050405020304" pitchFamily="18" charset="0"/>
              </a:rPr>
              <a:t>Có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mấy</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loại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thức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ăn</a:t>
            </a:r>
            <a:r>
              <a:rPr lang="en-US" sz="48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61632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92492" y="919782"/>
            <a:ext cx="8776463" cy="830997"/>
          </a:xfrm>
          <a:prstGeom prst="rect">
            <a:avLst/>
          </a:prstGeom>
          <a:noFill/>
        </p:spPr>
        <p:txBody>
          <a:bodyPr wrap="square" rtlCol="0">
            <a:spAutoFit/>
          </a:bodyPr>
          <a:lstStyle/>
          <a:p>
            <a:pPr algn="just"/>
            <a:r>
              <a:rPr lang="en-US" sz="4800" b="1" dirty="0" err="1">
                <a:solidFill>
                  <a:srgbClr val="002060"/>
                </a:solidFill>
                <a:latin typeface="Times New Roman" panose="02020603050405020304" pitchFamily="18" charset="0"/>
                <a:cs typeface="Times New Roman" panose="02020603050405020304" pitchFamily="18" charset="0"/>
              </a:rPr>
              <a:t>Khái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niệm</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về</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thức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ăn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tự</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nhiên</a:t>
            </a:r>
            <a:r>
              <a:rPr lang="en-US" sz="4800" b="1" dirty="0">
                <a:solidFill>
                  <a:srgbClr val="002060"/>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1021090" y="2279713"/>
            <a:ext cx="10467612" cy="1569660"/>
          </a:xfrm>
          <a:prstGeom prst="rect">
            <a:avLst/>
          </a:prstGeom>
          <a:noFill/>
        </p:spPr>
        <p:txBody>
          <a:bodyPr wrap="square" rtlCol="0">
            <a:spAutoFit/>
          </a:bodyPr>
          <a:lstStyle/>
          <a:p>
            <a:pPr algn="just"/>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Thức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ăn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tự</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nhiên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là</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thức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ăn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sẵn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tự</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nhiên</a:t>
            </a:r>
            <a:r>
              <a:rPr lang="en-US" sz="48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8368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32" y="3303419"/>
            <a:ext cx="2606583" cy="1569660"/>
          </a:xfrm>
          <a:prstGeom prst="rect">
            <a:avLst/>
          </a:prstGeom>
          <a:noFill/>
          <a:ln w="57150">
            <a:solidFill>
              <a:srgbClr val="0000CC"/>
            </a:solidFill>
          </a:ln>
        </p:spPr>
        <p:txBody>
          <a:bodyPr wrap="square" rtlCol="0">
            <a:spAutoFit/>
          </a:bodyPr>
          <a:lstStyle/>
          <a:p>
            <a:pPr algn="ctr"/>
            <a:r>
              <a:rPr lang="en-US" sz="4800" b="1" dirty="0" err="1">
                <a:latin typeface="Times New Roman" panose="02020603050405020304" pitchFamily="18" charset="0"/>
                <a:cs typeface="Times New Roman" panose="02020603050405020304" pitchFamily="18" charset="0"/>
              </a:rPr>
              <a:t>Thức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tự</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nhiên</a:t>
            </a:r>
            <a:endParaRPr lang="en-US" sz="4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9233" y="145568"/>
            <a:ext cx="11447464" cy="1569660"/>
          </a:xfrm>
          <a:prstGeom prst="rect">
            <a:avLst/>
          </a:prstGeom>
          <a:noFill/>
        </p:spPr>
        <p:txBody>
          <a:bodyPr wrap="square" rtlCol="0">
            <a:spAutoFit/>
          </a:bodyPr>
          <a:lstStyle/>
          <a:p>
            <a:r>
              <a:rPr lang="en-US" sz="4800" b="1" dirty="0" err="1">
                <a:solidFill>
                  <a:srgbClr val="FF0000"/>
                </a:solidFill>
                <a:latin typeface="Times New Roman" panose="02020603050405020304" pitchFamily="18" charset="0"/>
                <a:cs typeface="Times New Roman" panose="02020603050405020304" pitchFamily="18" charset="0"/>
              </a:rPr>
              <a:t>Kể</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một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số</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loại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thức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tự</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nhiên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biết</a:t>
            </a:r>
            <a:r>
              <a:rPr lang="en-US" sz="4800" b="1" dirty="0">
                <a:solidFill>
                  <a:srgbClr val="FF0000"/>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3144253" y="1725121"/>
            <a:ext cx="8772444" cy="830997"/>
          </a:xfrm>
          <a:prstGeom prst="rect">
            <a:avLst/>
          </a:prstGeom>
          <a:noFill/>
          <a:ln w="57150">
            <a:solidFill>
              <a:srgbClr val="0000CC"/>
            </a:solidFill>
          </a:ln>
        </p:spPr>
        <p:txBody>
          <a:bodyPr wrap="square" rtlCol="0">
            <a:spAutoFit/>
          </a:bodyPr>
          <a:lstStyle/>
          <a:p>
            <a:r>
              <a:rPr lang="en-US" sz="4800" b="1" dirty="0" err="1">
                <a:latin typeface="Times New Roman" panose="02020603050405020304" pitchFamily="18" charset="0"/>
                <a:cs typeface="Times New Roman" panose="02020603050405020304" pitchFamily="18" charset="0"/>
              </a:rPr>
              <a:t>Thực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vật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phù</a:t>
            </a:r>
            <a:r>
              <a:rPr lang="en-US" sz="4800" b="1" dirty="0">
                <a:latin typeface="Times New Roman" panose="02020603050405020304" pitchFamily="18" charset="0"/>
                <a:cs typeface="Times New Roman" panose="02020603050405020304" pitchFamily="18" charset="0"/>
              </a:rPr>
              <a:t> du (vi </a:t>
            </a:r>
            <a:r>
              <a:rPr lang="en-US" sz="4800" b="1" dirty="0" err="1">
                <a:latin typeface="Times New Roman" panose="02020603050405020304" pitchFamily="18" charset="0"/>
                <a:cs typeface="Times New Roman" panose="02020603050405020304" pitchFamily="18" charset="0"/>
              </a:rPr>
              <a:t>tảo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tảo</a:t>
            </a:r>
            <a:r>
              <a:rPr lang="en-US" sz="4800" b="1"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3144252" y="3060297"/>
            <a:ext cx="8772445" cy="830997"/>
          </a:xfrm>
          <a:prstGeom prst="rect">
            <a:avLst/>
          </a:prstGeom>
          <a:noFill/>
          <a:ln w="57150">
            <a:solidFill>
              <a:srgbClr val="0000CC"/>
            </a:solidFill>
          </a:ln>
        </p:spPr>
        <p:txBody>
          <a:bodyPr wrap="square" rtlCol="0">
            <a:spAutoFit/>
          </a:bodyPr>
          <a:lstStyle/>
          <a:p>
            <a:r>
              <a:rPr lang="en-US" sz="4800" b="1" dirty="0" err="1">
                <a:latin typeface="Times New Roman" panose="02020603050405020304" pitchFamily="18" charset="0"/>
                <a:cs typeface="Times New Roman" panose="02020603050405020304" pitchFamily="18" charset="0"/>
              </a:rPr>
              <a:t>Thực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vật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đáy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rêu</a:t>
            </a:r>
            <a:r>
              <a:rPr lang="en-US" sz="4800" b="1"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3144253" y="4353967"/>
            <a:ext cx="8772444" cy="748988"/>
          </a:xfrm>
          <a:prstGeom prst="rect">
            <a:avLst/>
          </a:prstGeom>
          <a:noFill/>
          <a:ln w="57150">
            <a:solidFill>
              <a:srgbClr val="0000CC"/>
            </a:solidFill>
          </a:ln>
        </p:spPr>
        <p:txBody>
          <a:bodyPr wrap="square" rtlCol="0">
            <a:spAutoFit/>
          </a:bodyPr>
          <a:lstStyle/>
          <a:p>
            <a:pPr algn="ctr"/>
            <a:r>
              <a:rPr lang="en-US" sz="4267" b="1" dirty="0" err="1">
                <a:latin typeface="Times New Roman" panose="02020603050405020304" pitchFamily="18" charset="0"/>
                <a:cs typeface="Times New Roman" panose="02020603050405020304" pitchFamily="18" charset="0"/>
              </a:rPr>
              <a:t>Động</a:t>
            </a:r>
            <a:r>
              <a:rPr lang="en-US" sz="4267" b="1" dirty="0">
                <a:latin typeface="Times New Roman" panose="02020603050405020304" pitchFamily="18" charset="0"/>
                <a:cs typeface="Times New Roman" panose="02020603050405020304" pitchFamily="18" charset="0"/>
              </a:rPr>
              <a:t> </a:t>
            </a:r>
            <a:r>
              <a:rPr lang="en-US" sz="4267" b="1" dirty="0" err="1">
                <a:latin typeface="Times New Roman" panose="02020603050405020304" pitchFamily="18" charset="0"/>
                <a:cs typeface="Times New Roman" panose="02020603050405020304" pitchFamily="18" charset="0"/>
              </a:rPr>
              <a:t>vật</a:t>
            </a:r>
            <a:r>
              <a:rPr lang="en-US" sz="4267" b="1" dirty="0">
                <a:latin typeface="Times New Roman" panose="02020603050405020304" pitchFamily="18" charset="0"/>
                <a:cs typeface="Times New Roman" panose="02020603050405020304" pitchFamily="18" charset="0"/>
              </a:rPr>
              <a:t> </a:t>
            </a:r>
            <a:r>
              <a:rPr lang="en-US" sz="4267" b="1" dirty="0" err="1">
                <a:latin typeface="Times New Roman" panose="02020603050405020304" pitchFamily="18" charset="0"/>
                <a:cs typeface="Times New Roman" panose="02020603050405020304" pitchFamily="18" charset="0"/>
              </a:rPr>
              <a:t>phù</a:t>
            </a:r>
            <a:r>
              <a:rPr lang="en-US" sz="4267" b="1" dirty="0">
                <a:latin typeface="Times New Roman" panose="02020603050405020304" pitchFamily="18" charset="0"/>
                <a:cs typeface="Times New Roman" panose="02020603050405020304" pitchFamily="18" charset="0"/>
              </a:rPr>
              <a:t> du (</a:t>
            </a:r>
            <a:r>
              <a:rPr lang="en-US" sz="4267" b="1" dirty="0" err="1">
                <a:latin typeface="Times New Roman" panose="02020603050405020304" pitchFamily="18" charset="0"/>
                <a:cs typeface="Times New Roman" panose="02020603050405020304" pitchFamily="18" charset="0"/>
              </a:rPr>
              <a:t>luân</a:t>
            </a:r>
            <a:r>
              <a:rPr lang="en-US" sz="4267" b="1" dirty="0">
                <a:latin typeface="Times New Roman" panose="02020603050405020304" pitchFamily="18" charset="0"/>
                <a:cs typeface="Times New Roman" panose="02020603050405020304" pitchFamily="18" charset="0"/>
              </a:rPr>
              <a:t> </a:t>
            </a:r>
            <a:r>
              <a:rPr lang="en-US" sz="4267" b="1" dirty="0" err="1">
                <a:latin typeface="Times New Roman" panose="02020603050405020304" pitchFamily="18" charset="0"/>
                <a:cs typeface="Times New Roman" panose="02020603050405020304" pitchFamily="18" charset="0"/>
              </a:rPr>
              <a:t>trùng</a:t>
            </a:r>
            <a:r>
              <a:rPr lang="en-US" sz="4267" b="1" dirty="0">
                <a:latin typeface="Times New Roman" panose="02020603050405020304" pitchFamily="18" charset="0"/>
                <a:cs typeface="Times New Roman" panose="02020603050405020304" pitchFamily="18" charset="0"/>
              </a:rPr>
              <a:t>, </a:t>
            </a:r>
            <a:r>
              <a:rPr lang="en-US" sz="4267" b="1" dirty="0" err="1">
                <a:latin typeface="Times New Roman" panose="02020603050405020304" pitchFamily="18" charset="0"/>
                <a:cs typeface="Times New Roman" panose="02020603050405020304" pitchFamily="18" charset="0"/>
              </a:rPr>
              <a:t>bọ</a:t>
            </a:r>
            <a:r>
              <a:rPr lang="en-US" sz="4267" b="1" dirty="0">
                <a:latin typeface="Times New Roman" panose="02020603050405020304" pitchFamily="18" charset="0"/>
                <a:cs typeface="Times New Roman" panose="02020603050405020304" pitchFamily="18" charset="0"/>
              </a:rPr>
              <a:t> </a:t>
            </a:r>
            <a:r>
              <a:rPr lang="en-US" sz="4267" b="1" dirty="0" err="1">
                <a:latin typeface="Times New Roman" panose="02020603050405020304" pitchFamily="18" charset="0"/>
                <a:cs typeface="Times New Roman" panose="02020603050405020304" pitchFamily="18" charset="0"/>
              </a:rPr>
              <a:t>đỏ</a:t>
            </a:r>
            <a:r>
              <a:rPr lang="en-US" sz="4267" b="1"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3144253" y="5689143"/>
            <a:ext cx="8772444" cy="830997"/>
          </a:xfrm>
          <a:prstGeom prst="rect">
            <a:avLst/>
          </a:prstGeom>
          <a:noFill/>
          <a:ln w="57150">
            <a:solidFill>
              <a:srgbClr val="0000CC"/>
            </a:solidFill>
          </a:ln>
        </p:spPr>
        <p:txBody>
          <a:bodyPr wrap="square" rtlCol="0">
            <a:spAutoFit/>
          </a:bodyPr>
          <a:lstStyle/>
          <a:p>
            <a:r>
              <a:rPr lang="en-US" sz="4800" b="1" dirty="0" err="1">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vật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đáy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giun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ốc</a:t>
            </a:r>
            <a:r>
              <a:rPr lang="en-US" sz="4800" b="1" dirty="0">
                <a:latin typeface="Times New Roman" panose="02020603050405020304" pitchFamily="18" charset="0"/>
                <a:cs typeface="Times New Roman" panose="02020603050405020304" pitchFamily="18" charset="0"/>
              </a:rPr>
              <a:t>)</a:t>
            </a:r>
          </a:p>
        </p:txBody>
      </p:sp>
      <p:cxnSp>
        <p:nvCxnSpPr>
          <p:cNvPr id="15" name="Straight Arrow Connector 14"/>
          <p:cNvCxnSpPr>
            <a:stCxn id="5" idx="3"/>
            <a:endCxn id="10" idx="1"/>
          </p:cNvCxnSpPr>
          <p:nvPr/>
        </p:nvCxnSpPr>
        <p:spPr>
          <a:xfrm flipV="1">
            <a:off x="2581951" y="2156010"/>
            <a:ext cx="562301" cy="194762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11" idx="1"/>
          </p:cNvCxnSpPr>
          <p:nvPr/>
        </p:nvCxnSpPr>
        <p:spPr>
          <a:xfrm flipV="1">
            <a:off x="2581951" y="3491186"/>
            <a:ext cx="562301" cy="61245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12" idx="1"/>
          </p:cNvCxnSpPr>
          <p:nvPr/>
        </p:nvCxnSpPr>
        <p:spPr>
          <a:xfrm>
            <a:off x="2581951" y="4103639"/>
            <a:ext cx="562301" cy="64017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13" idx="1"/>
          </p:cNvCxnSpPr>
          <p:nvPr/>
        </p:nvCxnSpPr>
        <p:spPr>
          <a:xfrm>
            <a:off x="2581951" y="4103639"/>
            <a:ext cx="562301" cy="20163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233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7" y="1307205"/>
            <a:ext cx="6283234"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
        <p:nvSpPr>
          <p:cNvPr id="7" name="Rounded Rectangle 6"/>
          <p:cNvSpPr/>
          <p:nvPr/>
        </p:nvSpPr>
        <p:spPr>
          <a:xfrm>
            <a:off x="385355" y="2081602"/>
            <a:ext cx="5264330"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2. </a:t>
            </a:r>
            <a:r>
              <a:rPr lang="en-US" sz="3600" b="1" u="sng" dirty="0" err="1">
                <a:solidFill>
                  <a:schemeClr val="tx1"/>
                </a:solidFill>
                <a:latin typeface="Times New Roman" panose="02020603050405020304" pitchFamily="18" charset="0"/>
                <a:cs typeface="Times New Roman" panose="02020603050405020304" pitchFamily="18" charset="0"/>
              </a:rPr>
              <a:t>Thức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ăn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0873" y="2855999"/>
            <a:ext cx="11560628" cy="1077218"/>
          </a:xfrm>
          <a:prstGeom prst="rect">
            <a:avLst/>
          </a:prstGeom>
        </p:spPr>
        <p:txBody>
          <a:bodyPr wrap="square">
            <a:spAutoFit/>
          </a:bodyPr>
          <a:lstStyle/>
          <a:p>
            <a:pPr algn="just"/>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hức</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nhiên</a:t>
            </a:r>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là thức ăn có sẵn trong ao, hồ bao gồm: thực vật phù du, thực vật đáy, động vật phù du, động vật đáy.</a:t>
            </a:r>
            <a:endPar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9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396647" y="371030"/>
            <a:ext cx="8776463" cy="830997"/>
          </a:xfrm>
          <a:prstGeom prst="rect">
            <a:avLst/>
          </a:prstGeom>
          <a:noFill/>
        </p:spPr>
        <p:txBody>
          <a:bodyPr wrap="square" rtlCol="0">
            <a:spAutoFit/>
          </a:bodyPr>
          <a:lstStyle/>
          <a:p>
            <a:pPr algn="just"/>
            <a:r>
              <a:rPr lang="en-US" sz="4800" b="1" dirty="0" err="1">
                <a:latin typeface="Times New Roman" panose="02020603050405020304" pitchFamily="18" charset="0"/>
                <a:cs typeface="Times New Roman" panose="02020603050405020304" pitchFamily="18" charset="0"/>
              </a:rPr>
              <a:t>Khái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niệm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về</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nhân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tạo</a:t>
            </a:r>
            <a:r>
              <a:rPr lang="en-US" sz="4800" b="1"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1396647" y="1202027"/>
            <a:ext cx="10467612" cy="1569660"/>
          </a:xfrm>
          <a:prstGeom prst="rect">
            <a:avLst/>
          </a:prstGeom>
          <a:noFill/>
        </p:spPr>
        <p:txBody>
          <a:bodyPr wrap="square" rtlCol="0">
            <a:spAutoFit/>
          </a:bodyPr>
          <a:lstStyle/>
          <a:p>
            <a:pPr algn="just"/>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Thức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ăn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nhân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tạo</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là</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thức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ăn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do con </a:t>
            </a:r>
            <a:r>
              <a:rPr lang="en-US" sz="4800" b="1" dirty="0" err="1">
                <a:solidFill>
                  <a:srgbClr val="FF0000"/>
                </a:solidFill>
                <a:latin typeface="Times New Roman" panose="02020603050405020304" pitchFamily="18" charset="0"/>
                <a:cs typeface="Times New Roman" panose="02020603050405020304" pitchFamily="18" charset="0"/>
              </a:rPr>
              <a:t>người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ra.</a:t>
            </a:r>
            <a:endParaRPr lang="en-US" sz="4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572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834" y="100324"/>
            <a:ext cx="10853605" cy="830997"/>
          </a:xfrm>
          <a:prstGeom prst="rect">
            <a:avLst/>
          </a:prstGeom>
          <a:noFill/>
        </p:spPr>
        <p:txBody>
          <a:bodyPr wrap="square" rtlCol="0">
            <a:spAutoFit/>
          </a:bodyPr>
          <a:lstStyle/>
          <a:p>
            <a:pPr algn="just"/>
            <a:r>
              <a:rPr lang="en-US" sz="4800" b="1" dirty="0" err="1">
                <a:latin typeface="Times New Roman" panose="02020603050405020304" pitchFamily="18" charset="0"/>
                <a:cs typeface="Times New Roman" panose="02020603050405020304" pitchFamily="18" charset="0"/>
              </a:rPr>
              <a:t>Thức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thô</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được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chế</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biến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như</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thế</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nào</a:t>
            </a:r>
            <a:r>
              <a:rPr lang="en-US" sz="4800" b="1"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061834" y="1066848"/>
            <a:ext cx="10853605" cy="5262979"/>
          </a:xfrm>
          <a:prstGeom prst="rect">
            <a:avLst/>
          </a:prstGeom>
          <a:noFill/>
        </p:spPr>
        <p:txBody>
          <a:bodyPr wrap="square" rtlCol="0">
            <a:spAutoFit/>
          </a:bodyPr>
          <a:lstStyle/>
          <a:p>
            <a:pPr algn="just"/>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Thức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ăn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thô</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được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chế</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biến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từ</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phụ</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phẩm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nông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nghiệp</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tấm</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cám</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đỗ</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tương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ngô</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sắn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và</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phụ</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phẩm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công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nghiệp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0000CC"/>
                </a:solidFill>
                <a:latin typeface="Times New Roman" panose="02020603050405020304" pitchFamily="18" charset="0"/>
                <a:cs typeface="Times New Roman" panose="02020603050405020304" pitchFamily="18" charset="0"/>
              </a:rPr>
              <a:t>(</a:t>
            </a:r>
            <a:r>
              <a:rPr lang="en-US" sz="4800" b="1" dirty="0" err="1">
                <a:solidFill>
                  <a:srgbClr val="0000CC"/>
                </a:solidFill>
                <a:latin typeface="Times New Roman" panose="02020603050405020304" pitchFamily="18" charset="0"/>
                <a:cs typeface="Times New Roman" panose="02020603050405020304" pitchFamily="18" charset="0"/>
              </a:rPr>
              <a:t>bã</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bia</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thịt</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bột</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cá</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lồng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ruột</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gà</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vịt</a:t>
            </a:r>
            <a:r>
              <a:rPr lang="en-US" sz="4800" b="1" dirty="0">
                <a:solidFill>
                  <a:srgbClr val="0000CC"/>
                </a:solidFill>
                <a:latin typeface="Times New Roman" panose="02020603050405020304" pitchFamily="18" charset="0"/>
                <a:cs typeface="Times New Roman" panose="02020603050405020304" pitchFamily="18" charset="0"/>
              </a:rPr>
              <a:t>, …). </a:t>
            </a:r>
            <a:r>
              <a:rPr lang="en-US" sz="4800" b="1" dirty="0" err="1">
                <a:solidFill>
                  <a:srgbClr val="0000CC"/>
                </a:solidFill>
                <a:latin typeface="Times New Roman" panose="02020603050405020304" pitchFamily="18" charset="0"/>
                <a:cs typeface="Times New Roman" panose="02020603050405020304" pitchFamily="18" charset="0"/>
              </a:rPr>
              <a:t>Các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nguyên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liệu</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được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xay</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nhỏ</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phối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trộn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có</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bổ</a:t>
            </a:r>
            <a:r>
              <a:rPr lang="en-US" sz="4800" b="1" dirty="0">
                <a:solidFill>
                  <a:srgbClr val="0000CC"/>
                </a:solidFill>
                <a:latin typeface="Times New Roman" panose="02020603050405020304" pitchFamily="18" charset="0"/>
                <a:cs typeface="Times New Roman" panose="02020603050405020304" pitchFamily="18" charset="0"/>
              </a:rPr>
              <a:t> sung premix – vitamin </a:t>
            </a:r>
            <a:r>
              <a:rPr lang="en-US" sz="4800" b="1" dirty="0" err="1">
                <a:solidFill>
                  <a:srgbClr val="0000CC"/>
                </a:solidFill>
                <a:latin typeface="Times New Roman" panose="02020603050405020304" pitchFamily="18" charset="0"/>
                <a:cs typeface="Times New Roman" panose="02020603050405020304" pitchFamily="18" charset="0"/>
              </a:rPr>
              <a:t>và</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được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nấu</a:t>
            </a:r>
            <a:r>
              <a:rPr lang="en-US" sz="4800" b="1" dirty="0">
                <a:solidFill>
                  <a:srgbClr val="0000CC"/>
                </a:solidFill>
                <a:latin typeface="Times New Roman" panose="02020603050405020304" pitchFamily="18" charset="0"/>
                <a:cs typeface="Times New Roman" panose="02020603050405020304" pitchFamily="18" charset="0"/>
              </a:rPr>
              <a:t> chin </a:t>
            </a:r>
            <a:r>
              <a:rPr lang="en-US" sz="4800" b="1" dirty="0" err="1">
                <a:solidFill>
                  <a:srgbClr val="0000CC"/>
                </a:solidFill>
                <a:latin typeface="Times New Roman" panose="02020603050405020304" pitchFamily="18" charset="0"/>
                <a:cs typeface="Times New Roman" panose="02020603050405020304" pitchFamily="18" charset="0"/>
              </a:rPr>
              <a:t>trước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khi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cho</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thủy</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sản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nuôi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ăn</a:t>
            </a:r>
            <a:r>
              <a:rPr lang="en-US" sz="48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749585"/>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833" y="100324"/>
            <a:ext cx="11130167" cy="830997"/>
          </a:xfrm>
          <a:prstGeom prst="rect">
            <a:avLst/>
          </a:prstGeom>
          <a:noFill/>
        </p:spPr>
        <p:txBody>
          <a:bodyPr wrap="square" rtlCol="0">
            <a:spAutoFit/>
          </a:bodyPr>
          <a:lstStyle/>
          <a:p>
            <a:pPr algn="just"/>
            <a:r>
              <a:rPr lang="en-US" sz="4800" b="1" dirty="0" err="1">
                <a:latin typeface="Times New Roman" panose="02020603050405020304" pitchFamily="18" charset="0"/>
                <a:cs typeface="Times New Roman" panose="02020603050405020304" pitchFamily="18" charset="0"/>
              </a:rPr>
              <a:t>Thức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viên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được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chế</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biến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như</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thế</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nào</a:t>
            </a:r>
            <a:r>
              <a:rPr lang="en-US" sz="4800" b="1"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061831" y="825580"/>
            <a:ext cx="10853605" cy="6001643"/>
          </a:xfrm>
          <a:prstGeom prst="rect">
            <a:avLst/>
          </a:prstGeom>
          <a:noFill/>
        </p:spPr>
        <p:txBody>
          <a:bodyPr wrap="square" rtlCol="0">
            <a:spAutoFit/>
          </a:bodyPr>
          <a:lstStyle/>
          <a:p>
            <a:pPr algn="just"/>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Thức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ăn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viên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được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sản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xuất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với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mô</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công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nghiệp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được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pha</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trộn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với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các</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thành</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phần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nguyên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liệu</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với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tỉ</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lệ</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cân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đối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nhằm</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đảm</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bảo</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phù</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hợp</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với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nhu</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cầu</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dinh</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dưỡng</a:t>
            </a:r>
            <a:r>
              <a:rPr lang="en-US" sz="4800" b="1" dirty="0">
                <a:solidFill>
                  <a:srgbClr val="0000CC"/>
                </a:solidFill>
                <a:latin typeface="Times New Roman" panose="02020603050405020304" pitchFamily="18" charset="0"/>
                <a:cs typeface="Times New Roman" panose="02020603050405020304" pitchFamily="18" charset="0"/>
              </a:rPr>
              <a:t> ở </a:t>
            </a:r>
            <a:r>
              <a:rPr lang="en-US" sz="4800" b="1" dirty="0" err="1">
                <a:solidFill>
                  <a:srgbClr val="0000CC"/>
                </a:solidFill>
                <a:latin typeface="Times New Roman" panose="02020603050405020304" pitchFamily="18" charset="0"/>
                <a:cs typeface="Times New Roman" panose="02020603050405020304" pitchFamily="18" charset="0"/>
              </a:rPr>
              <a:t>từng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giai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đoạn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phát</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triển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của</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đối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tượng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nuôi</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có</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bổ</a:t>
            </a:r>
            <a:r>
              <a:rPr lang="en-US" sz="4800" b="1" dirty="0">
                <a:solidFill>
                  <a:srgbClr val="0000CC"/>
                </a:solidFill>
                <a:latin typeface="Times New Roman" panose="02020603050405020304" pitchFamily="18" charset="0"/>
                <a:cs typeface="Times New Roman" panose="02020603050405020304" pitchFamily="18" charset="0"/>
              </a:rPr>
              <a:t> sung vitamin </a:t>
            </a:r>
            <a:r>
              <a:rPr lang="en-US" sz="4800" b="1" dirty="0" err="1">
                <a:solidFill>
                  <a:srgbClr val="0000CC"/>
                </a:solidFill>
                <a:latin typeface="Times New Roman" panose="02020603050405020304" pitchFamily="18" charset="0"/>
                <a:cs typeface="Times New Roman" panose="02020603050405020304" pitchFamily="18" charset="0"/>
              </a:rPr>
              <a:t>và</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khoáng</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chất</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giúp</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thủy</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sản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phát</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triển</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khỏe</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mạnh</a:t>
            </a:r>
            <a:r>
              <a:rPr lang="en-US" sz="48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8613513"/>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6" y="1346393"/>
            <a:ext cx="6152605"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Tree>
    <p:extLst>
      <p:ext uri="{BB962C8B-B14F-4D97-AF65-F5344CB8AC3E}">
        <p14:creationId xmlns:p14="http://schemas.microsoft.com/office/powerpoint/2010/main" val="38585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7" y="1307205"/>
            <a:ext cx="6283234"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
        <p:nvSpPr>
          <p:cNvPr id="7" name="Rounded Rectangle 6"/>
          <p:cNvSpPr/>
          <p:nvPr/>
        </p:nvSpPr>
        <p:spPr>
          <a:xfrm>
            <a:off x="385355" y="2081602"/>
            <a:ext cx="5264330"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2. </a:t>
            </a:r>
            <a:r>
              <a:rPr lang="en-US" sz="3600" b="1" u="sng" dirty="0" err="1">
                <a:solidFill>
                  <a:schemeClr val="tx1"/>
                </a:solidFill>
                <a:latin typeface="Times New Roman" panose="02020603050405020304" pitchFamily="18" charset="0"/>
                <a:cs typeface="Times New Roman" panose="02020603050405020304" pitchFamily="18" charset="0"/>
              </a:rPr>
              <a:t>Thức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ăn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0873" y="2855999"/>
            <a:ext cx="11560628" cy="3046988"/>
          </a:xfrm>
          <a:prstGeom prst="rect">
            <a:avLst/>
          </a:prstGeom>
        </p:spPr>
        <p:txBody>
          <a:bodyPr wrap="square">
            <a:spAutoFit/>
          </a:bodyPr>
          <a:lstStyle/>
          <a:p>
            <a:pPr algn="just"/>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hức</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nhiên</a:t>
            </a:r>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là thức ăn có sẵn trong ao, hồ bao gồm: thực vật phù du, thực vật đáy, động vật phù du, động vật đáy.</a:t>
            </a:r>
            <a:endPar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hức</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 tạo là thức ăn do con người tạo để cung cấp cho vật nuôi.</a:t>
            </a:r>
          </a:p>
          <a:p>
            <a:pPr algn="just"/>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Thức ăn viên.</a:t>
            </a:r>
          </a:p>
          <a:p>
            <a:pPr algn="just"/>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Thức ăn thô.</a:t>
            </a:r>
          </a:p>
        </p:txBody>
      </p:sp>
    </p:spTree>
    <p:extLst>
      <p:ext uri="{BB962C8B-B14F-4D97-AF65-F5344CB8AC3E}">
        <p14:creationId xmlns:p14="http://schemas.microsoft.com/office/powerpoint/2010/main" val="236868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p:cNvGrpSpPr>
          <p:nvPr/>
        </p:nvGrpSpPr>
        <p:grpSpPr bwMode="auto">
          <a:xfrm>
            <a:off x="-314631" y="812802"/>
            <a:ext cx="12244437" cy="6305754"/>
            <a:chOff x="1908424" y="1304851"/>
            <a:chExt cx="14546986" cy="8712547"/>
          </a:xfrm>
        </p:grpSpPr>
        <p:pic>
          <p:nvPicPr>
            <p:cNvPr id="41992" name="Picture 7" descr="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424" y="1304851"/>
              <a:ext cx="14546986" cy="871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71974" y="2653179"/>
              <a:ext cx="3619285" cy="5230567"/>
            </a:xfrm>
            <a:prstGeom prst="rect">
              <a:avLst/>
            </a:prstGeom>
          </p:spPr>
          <p:txBody>
            <a:bodyPr>
              <a:spAutoFit/>
            </a:bodyPr>
            <a:lstStyle/>
            <a:p>
              <a:pPr algn="just"/>
              <a:r>
                <a:rPr lang="en-US" sz="2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6. </a:t>
              </a:r>
              <a:r>
                <a:rPr lang="en-US" sz="2400" b="1" dirty="0" err="1">
                  <a:latin typeface="Times New Roman" panose="02020603050405020304" pitchFamily="18" charset="0"/>
                  <a:cs typeface="Times New Roman" panose="02020603050405020304" pitchFamily="18" charset="0"/>
                </a:rPr>
                <a:t>Vì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tôm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chìm</a:t>
              </a:r>
              <a:r>
                <a:rPr lang="en-US" sz="2400" b="1" dirty="0">
                  <a:latin typeface="Times New Roman" panose="02020603050405020304" pitchFamily="18" charset="0"/>
                  <a:cs typeface="Times New Roman" panose="02020603050405020304" pitchFamily="18" charset="0"/>
                </a:rPr>
                <a:t>?</a:t>
              </a:r>
            </a:p>
            <a:p>
              <a:pPr algn="ct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8" name="Rectangle 7"/>
            <p:cNvSpPr/>
            <p:nvPr/>
          </p:nvSpPr>
          <p:spPr>
            <a:xfrm>
              <a:off x="7524665" y="2669052"/>
              <a:ext cx="3673259" cy="5633490"/>
            </a:xfrm>
            <a:prstGeom prst="rect">
              <a:avLst/>
            </a:prstGeom>
          </p:spPr>
          <p:txBody>
            <a:bodyPr>
              <a:spAutoFit/>
            </a:bodyPr>
            <a:lstStyle/>
            <a:p>
              <a:pPr algn="just"/>
              <a:r>
                <a:rPr lang="en-US" sz="2316"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316"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7. </a:t>
              </a:r>
              <a:r>
                <a:rPr lang="vi-VN" sz="2400" b="1" dirty="0">
                  <a:latin typeface="Times New Roman" panose="02020603050405020304" pitchFamily="18" charset="0"/>
                  <a:cs typeface="Times New Roman" panose="02020603050405020304" pitchFamily="18" charset="0"/>
                </a:rPr>
                <a:t>Vì sao khi nuôi tôm, cá ở mật độ cao, người nuôi hay sử dụng thức ăn viên công nghiệp?</a:t>
              </a:r>
              <a:endParaRPr lang="en-US" sz="2400" b="1" dirty="0">
                <a:latin typeface="Times New Roman" panose="02020603050405020304" pitchFamily="18" charset="0"/>
                <a:cs typeface="Times New Roman" panose="02020603050405020304" pitchFamily="18" charset="0"/>
              </a:endParaRPr>
            </a:p>
            <a:p>
              <a:pPr algn="ctr"/>
              <a:r>
                <a:rPr lang="en-US" sz="2316"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1303" b="1" dirty="0">
                <a:latin typeface="Times New Roman" panose="02020603050405020304" pitchFamily="18" charset="0"/>
                <a:cs typeface="Times New Roman" panose="02020603050405020304" pitchFamily="18" charset="0"/>
              </a:endParaRPr>
            </a:p>
          </p:txBody>
        </p:sp>
        <p:sp>
          <p:nvSpPr>
            <p:cNvPr id="9" name="Rectangle 8"/>
            <p:cNvSpPr/>
            <p:nvPr/>
          </p:nvSpPr>
          <p:spPr>
            <a:xfrm>
              <a:off x="12180528" y="2653179"/>
              <a:ext cx="3770088" cy="5597698"/>
            </a:xfrm>
            <a:prstGeom prst="rect">
              <a:avLst/>
            </a:prstGeom>
          </p:spPr>
          <p:txBody>
            <a:bodyPr>
              <a:spAutoFit/>
            </a:bodyPr>
            <a:lstStyle/>
            <a:p>
              <a:pPr algn="just"/>
              <a:r>
                <a:rPr lang="en-US" sz="2316"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316"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tôm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nuôi</a:t>
              </a:r>
              <a:r>
                <a:rPr lang="en-US" sz="2400" b="1" dirty="0">
                  <a:latin typeface="Times New Roman" panose="02020603050405020304" pitchFamily="18" charset="0"/>
                  <a:cs typeface="Times New Roman" panose="02020603050405020304" pitchFamily="18" charset="0"/>
                </a:rPr>
                <a:t>?</a:t>
              </a:r>
            </a:p>
            <a:p>
              <a:pPr algn="ctr"/>
              <a:r>
                <a:rPr lang="en-US" sz="2316"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grpSp>
      <p:sp>
        <p:nvSpPr>
          <p:cNvPr id="2" name="Rectangle 1"/>
          <p:cNvSpPr/>
          <p:nvPr/>
        </p:nvSpPr>
        <p:spPr>
          <a:xfrm>
            <a:off x="2961010" y="71511"/>
            <a:ext cx="6938310" cy="1231106"/>
          </a:xfrm>
          <a:prstGeom prst="rect">
            <a:avLst/>
          </a:prstGeom>
          <a:noFill/>
        </p:spPr>
        <p:txBody>
          <a:bodyPr wrap="none" lIns="121920" tIns="60960" rIns="121920" bIns="6096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PHIẾU HOC TẬP</a:t>
            </a:r>
            <a:r>
              <a:rPr lang="vi-VN"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2</a:t>
            </a:r>
            <a:endPar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8-Point Star 2"/>
          <p:cNvSpPr/>
          <p:nvPr/>
        </p:nvSpPr>
        <p:spPr>
          <a:xfrm>
            <a:off x="9819149" y="301523"/>
            <a:ext cx="930788" cy="825909"/>
          </a:xfrm>
          <a:prstGeom prst="star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1707044554"/>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271" y="424543"/>
            <a:ext cx="11854543" cy="62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bwMode="auto">
          <a:xfrm>
            <a:off x="1330777" y="1221106"/>
            <a:ext cx="9617529" cy="3046988"/>
          </a:xfrm>
          <a:prstGeom prst="rect">
            <a:avLst/>
          </a:prstGeom>
          <a:noFill/>
        </p:spPr>
        <p:txBody>
          <a:bodyPr wrap="square">
            <a:spAutoFit/>
          </a:bodyPr>
          <a:lstStyle/>
          <a:p>
            <a:r>
              <a:rPr lang="en-US" sz="4800" dirty="0" err="1">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4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sản</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xuất</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nghiệp</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nuôi</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dạng</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nổi</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nghiệp</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nuôi</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tôm</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dạng</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chìm</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Rectangle 8"/>
          <p:cNvSpPr/>
          <p:nvPr/>
        </p:nvSpPr>
        <p:spPr bwMode="auto">
          <a:xfrm>
            <a:off x="1330777" y="4279827"/>
            <a:ext cx="9617529" cy="1569660"/>
          </a:xfrm>
          <a:prstGeom prst="rect">
            <a:avLst/>
          </a:prstGeom>
          <a:noFill/>
        </p:spPr>
        <p:txBody>
          <a:bodyPr wrap="square">
            <a:spAutoFit/>
          </a:bodyPr>
          <a:lstStyle/>
          <a:p>
            <a:pPr algn="just">
              <a:defRPr/>
            </a:pP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ì khi ăn cá sẽ nổi trên mặt nước, còn tôm thì không.</a:t>
            </a:r>
            <a:endParaRPr lang="en-US" sz="4800" b="1" dirty="0">
              <a:ln w="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81597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29" y="507061"/>
            <a:ext cx="11707585" cy="6120063"/>
          </a:xfrm>
          <a:prstGeom prst="rect">
            <a:avLst/>
          </a:prstGeom>
        </p:spPr>
      </p:pic>
      <p:sp>
        <p:nvSpPr>
          <p:cNvPr id="5" name="Rectangle 4"/>
          <p:cNvSpPr/>
          <p:nvPr/>
        </p:nvSpPr>
        <p:spPr>
          <a:xfrm>
            <a:off x="1130386" y="1095483"/>
            <a:ext cx="9878787" cy="2308324"/>
          </a:xfrm>
          <a:prstGeom prst="rect">
            <a:avLst/>
          </a:prstGeom>
        </p:spPr>
        <p:txBody>
          <a:bodyPr wrap="square">
            <a:spAutoFit/>
          </a:bodyPr>
          <a:lstStyle/>
          <a:p>
            <a:r>
              <a:rPr lang="en-US" sz="4800" dirty="0" err="1">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4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 sao khi nuôi tôm, cá ở mật độ cao, người nuôi hay sử </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ụng thức ăn công nghiệp dạng viên?</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130386" y="3403807"/>
            <a:ext cx="9679128" cy="2308324"/>
          </a:xfrm>
          <a:prstGeom prst="rect">
            <a:avLst/>
          </a:prstGeom>
        </p:spPr>
        <p:txBody>
          <a:bodyPr wrap="square">
            <a:spAutoFit/>
          </a:bodyPr>
          <a:lstStyle/>
          <a:p>
            <a:pPr algn="just"/>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ể</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giảm mật độ tập trung quá dày</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 tập trung trên mặt nước</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 tôm tập trung dưới mặt nước ăn</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7412904"/>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42" y="747253"/>
            <a:ext cx="11674929" cy="5571904"/>
          </a:xfrm>
          <a:prstGeom prst="rect">
            <a:avLst/>
          </a:prstGeom>
        </p:spPr>
      </p:pic>
      <p:sp>
        <p:nvSpPr>
          <p:cNvPr id="4" name="Rectangle 3"/>
          <p:cNvSpPr/>
          <p:nvPr/>
        </p:nvSpPr>
        <p:spPr>
          <a:xfrm>
            <a:off x="1208315" y="3190236"/>
            <a:ext cx="9829800" cy="2308324"/>
          </a:xfrm>
          <a:prstGeom prst="rect">
            <a:avLst/>
          </a:prstGeom>
        </p:spPr>
        <p:txBody>
          <a:bodyPr wrap="square">
            <a:spAutoFit/>
          </a:bodyPr>
          <a:lstStyle/>
          <a:p>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tăng</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nguồn</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tôm</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nuôi</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cần</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nhiên</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5" name="Rectangle 4"/>
          <p:cNvSpPr/>
          <p:nvPr/>
        </p:nvSpPr>
        <p:spPr>
          <a:xfrm>
            <a:off x="1355271" y="1439180"/>
            <a:ext cx="9568543" cy="1569660"/>
          </a:xfrm>
          <a:prstGeom prst="rect">
            <a:avLst/>
          </a:prstGeom>
        </p:spPr>
        <p:txBody>
          <a:bodyPr wrap="square">
            <a:spAutoFit/>
          </a:bodyPr>
          <a:lstStyle/>
          <a:p>
            <a:r>
              <a:rPr lang="en-US" sz="4800" dirty="0" err="1">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4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t>
            </a:r>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nguồn</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tôm</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nuôi</a:t>
            </a:r>
            <a:r>
              <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2356281"/>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7" y="1307205"/>
            <a:ext cx="6283234"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
        <p:nvSpPr>
          <p:cNvPr id="7" name="Rounded Rectangle 6"/>
          <p:cNvSpPr/>
          <p:nvPr/>
        </p:nvSpPr>
        <p:spPr>
          <a:xfrm>
            <a:off x="385355" y="2081602"/>
            <a:ext cx="5264330"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2. </a:t>
            </a:r>
            <a:r>
              <a:rPr lang="en-US" sz="3600" b="1" u="sng" dirty="0" err="1">
                <a:solidFill>
                  <a:schemeClr val="tx1"/>
                </a:solidFill>
                <a:latin typeface="Times New Roman" panose="02020603050405020304" pitchFamily="18" charset="0"/>
                <a:cs typeface="Times New Roman" panose="02020603050405020304" pitchFamily="18" charset="0"/>
              </a:rPr>
              <a:t>Thức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ăn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0873" y="2855999"/>
            <a:ext cx="11560628" cy="3046988"/>
          </a:xfrm>
          <a:prstGeom prst="rect">
            <a:avLst/>
          </a:prstGeom>
        </p:spPr>
        <p:txBody>
          <a:bodyPr wrap="square">
            <a:spAutoFit/>
          </a:bodyPr>
          <a:lstStyle/>
          <a:p>
            <a:pPr algn="just"/>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hức</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nhiên</a:t>
            </a:r>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là thức ăn có sẵn trong ao, hồ bao gồm: thực vật phù du, thực vật đáy, động vật phù du, động vật đáy.</a:t>
            </a:r>
            <a:endPar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hức</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ăn</a:t>
            </a:r>
            <a:r>
              <a:rPr lang="en-US"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 tạo là thức ăn do con người tạo để cung cấp cho vật nuôi.</a:t>
            </a:r>
          </a:p>
          <a:p>
            <a:pPr algn="just"/>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Thức ăn viên.</a:t>
            </a:r>
          </a:p>
          <a:p>
            <a:pPr algn="just"/>
            <a:r>
              <a:rPr lang="vi-VN" sz="32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Thức ăn thô.</a:t>
            </a:r>
          </a:p>
        </p:txBody>
      </p:sp>
      <p:sp>
        <p:nvSpPr>
          <p:cNvPr id="11" name="Rounded Rectangle 10"/>
          <p:cNvSpPr/>
          <p:nvPr/>
        </p:nvSpPr>
        <p:spPr>
          <a:xfrm>
            <a:off x="440873" y="5902987"/>
            <a:ext cx="947710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3. </a:t>
            </a:r>
            <a:r>
              <a:rPr lang="en-US" sz="3600" b="1" u="sng" dirty="0" err="1">
                <a:solidFill>
                  <a:schemeClr val="tx1"/>
                </a:solidFill>
                <a:latin typeface="Times New Roman" panose="02020603050405020304" pitchFamily="18" charset="0"/>
                <a:cs typeface="Times New Roman" panose="02020603050405020304" pitchFamily="18" charset="0"/>
              </a:rPr>
              <a:t>Quy</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trình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kĩ</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thuật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Tôm</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cá</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7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2269" y="0"/>
            <a:ext cx="3930315" cy="3125339"/>
            <a:chOff x="76702" y="0"/>
            <a:chExt cx="2947736" cy="234400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90" y="0"/>
              <a:ext cx="2723648" cy="2233027"/>
            </a:xfrm>
            <a:prstGeom prst="rect">
              <a:avLst/>
            </a:prstGeom>
          </p:spPr>
        </p:pic>
        <p:sp>
          <p:nvSpPr>
            <p:cNvPr id="8" name="8-Point Star 7"/>
            <p:cNvSpPr/>
            <p:nvPr/>
          </p:nvSpPr>
          <p:spPr>
            <a:xfrm>
              <a:off x="76702" y="1802583"/>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grpSp>
        <p:nvGrpSpPr>
          <p:cNvPr id="16" name="Group 15"/>
          <p:cNvGrpSpPr/>
          <p:nvPr/>
        </p:nvGrpSpPr>
        <p:grpSpPr>
          <a:xfrm>
            <a:off x="4331369" y="112296"/>
            <a:ext cx="3626983" cy="3013043"/>
            <a:chOff x="3248526" y="84222"/>
            <a:chExt cx="2720237" cy="2259782"/>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526" y="84222"/>
              <a:ext cx="2720237" cy="2165794"/>
            </a:xfrm>
            <a:prstGeom prst="rect">
              <a:avLst/>
            </a:prstGeom>
          </p:spPr>
        </p:pic>
        <p:sp>
          <p:nvSpPr>
            <p:cNvPr id="9" name="8-Point Star 8"/>
            <p:cNvSpPr/>
            <p:nvPr/>
          </p:nvSpPr>
          <p:spPr>
            <a:xfrm>
              <a:off x="3321466" y="1802583"/>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grpSp>
        <p:nvGrpSpPr>
          <p:cNvPr id="17" name="Group 16"/>
          <p:cNvGrpSpPr/>
          <p:nvPr/>
        </p:nvGrpSpPr>
        <p:grpSpPr>
          <a:xfrm>
            <a:off x="8096714" y="112297"/>
            <a:ext cx="3501727" cy="3516959"/>
            <a:chOff x="6072535" y="84222"/>
            <a:chExt cx="2626295" cy="2637719"/>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535" y="84222"/>
              <a:ext cx="2626295" cy="2367009"/>
            </a:xfrm>
            <a:prstGeom prst="rect">
              <a:avLst/>
            </a:prstGeom>
          </p:spPr>
        </p:pic>
        <p:sp>
          <p:nvSpPr>
            <p:cNvPr id="10" name="8-Point Star 9"/>
            <p:cNvSpPr/>
            <p:nvPr/>
          </p:nvSpPr>
          <p:spPr>
            <a:xfrm>
              <a:off x="7986307" y="2180520"/>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3</a:t>
              </a:r>
            </a:p>
          </p:txBody>
        </p:sp>
      </p:grpSp>
      <p:grpSp>
        <p:nvGrpSpPr>
          <p:cNvPr id="20" name="Group 19"/>
          <p:cNvGrpSpPr/>
          <p:nvPr/>
        </p:nvGrpSpPr>
        <p:grpSpPr>
          <a:xfrm>
            <a:off x="-8019" y="4153726"/>
            <a:ext cx="4000913" cy="2639356"/>
            <a:chOff x="-6015" y="3115294"/>
            <a:chExt cx="3000685" cy="1979517"/>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282" y="3115294"/>
              <a:ext cx="2815388" cy="1902993"/>
            </a:xfrm>
            <a:prstGeom prst="rect">
              <a:avLst/>
            </a:prstGeom>
          </p:spPr>
        </p:pic>
        <p:sp>
          <p:nvSpPr>
            <p:cNvPr id="11" name="8-Point Star 10"/>
            <p:cNvSpPr/>
            <p:nvPr/>
          </p:nvSpPr>
          <p:spPr>
            <a:xfrm>
              <a:off x="-6015" y="4553390"/>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6</a:t>
              </a:r>
            </a:p>
          </p:txBody>
        </p:sp>
      </p:grpSp>
      <p:grpSp>
        <p:nvGrpSpPr>
          <p:cNvPr id="19" name="Group 18"/>
          <p:cNvGrpSpPr/>
          <p:nvPr/>
        </p:nvGrpSpPr>
        <p:grpSpPr>
          <a:xfrm>
            <a:off x="4239944" y="4098315"/>
            <a:ext cx="3809829" cy="2759685"/>
            <a:chOff x="3179958" y="3073736"/>
            <a:chExt cx="2857372" cy="2069764"/>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9958" y="3073736"/>
              <a:ext cx="2857372" cy="2069764"/>
            </a:xfrm>
            <a:prstGeom prst="rect">
              <a:avLst/>
            </a:prstGeom>
          </p:spPr>
        </p:pic>
        <p:sp>
          <p:nvSpPr>
            <p:cNvPr id="12" name="8-Point Star 11"/>
            <p:cNvSpPr/>
            <p:nvPr/>
          </p:nvSpPr>
          <p:spPr>
            <a:xfrm>
              <a:off x="3248526" y="4602079"/>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5</a:t>
              </a:r>
            </a:p>
          </p:txBody>
        </p:sp>
      </p:grpSp>
      <p:grpSp>
        <p:nvGrpSpPr>
          <p:cNvPr id="18" name="Group 17"/>
          <p:cNvGrpSpPr/>
          <p:nvPr/>
        </p:nvGrpSpPr>
        <p:grpSpPr>
          <a:xfrm>
            <a:off x="8124249" y="4145483"/>
            <a:ext cx="3640089" cy="2759685"/>
            <a:chOff x="6093186" y="3109112"/>
            <a:chExt cx="2730067" cy="2069764"/>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3186" y="3109112"/>
              <a:ext cx="2730067" cy="2069764"/>
            </a:xfrm>
            <a:prstGeom prst="rect">
              <a:avLst/>
            </a:prstGeom>
          </p:spPr>
        </p:pic>
        <p:sp>
          <p:nvSpPr>
            <p:cNvPr id="13" name="8-Point Star 12"/>
            <p:cNvSpPr/>
            <p:nvPr/>
          </p:nvSpPr>
          <p:spPr>
            <a:xfrm>
              <a:off x="6140043" y="4553390"/>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4</a:t>
              </a:r>
            </a:p>
          </p:txBody>
        </p:sp>
      </p:grpSp>
      <p:sp>
        <p:nvSpPr>
          <p:cNvPr id="21" name="Rectangle 20"/>
          <p:cNvSpPr/>
          <p:nvPr/>
        </p:nvSpPr>
        <p:spPr>
          <a:xfrm>
            <a:off x="2355419" y="3184408"/>
            <a:ext cx="6240379" cy="861774"/>
          </a:xfrm>
          <a:prstGeom prst="rect">
            <a:avLst/>
          </a:prstGeom>
          <a:solidFill>
            <a:srgbClr val="FFFF00"/>
          </a:solidFill>
        </p:spPr>
        <p:txBody>
          <a:bodyPr wrap="square" lIns="121920" tIns="60960" rIns="121920" bIns="60960">
            <a:spAutoFit/>
          </a:bodyPr>
          <a:lstStyle/>
          <a:p>
            <a:pPr algn="ctr"/>
            <a:r>
              <a:rPr lang="en-US" sz="4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ộ</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 nu</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a:t>
            </a:r>
            <a:r>
              <a:rPr lang="en-US" sz="4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 </a:t>
            </a:r>
            <a:r>
              <a:rPr lang="en-US" sz="4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a:t>
            </a:r>
            <a:endPar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565492"/>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528" y="1888343"/>
            <a:ext cx="11070771" cy="2308324"/>
          </a:xfrm>
          <a:prstGeom prst="rect">
            <a:avLst/>
          </a:prstGeom>
        </p:spPr>
        <p:txBody>
          <a:bodyPr wrap="square">
            <a:spAutoFit/>
          </a:bodyPr>
          <a:lstStyle/>
          <a:p>
            <a:pPr algn="just"/>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HS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thảo</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sắp</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xếp</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lí</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 tự đúng là: </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r>
              <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endPar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954609"/>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782700" y="3629255"/>
            <a:ext cx="3930315" cy="3125339"/>
            <a:chOff x="76702" y="0"/>
            <a:chExt cx="2947736" cy="234400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90" y="0"/>
              <a:ext cx="2723648" cy="2233027"/>
            </a:xfrm>
            <a:prstGeom prst="rect">
              <a:avLst/>
            </a:prstGeom>
          </p:spPr>
        </p:pic>
        <p:sp>
          <p:nvSpPr>
            <p:cNvPr id="8" name="8-Point Star 7"/>
            <p:cNvSpPr/>
            <p:nvPr/>
          </p:nvSpPr>
          <p:spPr>
            <a:xfrm>
              <a:off x="76702" y="1802583"/>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grpSp>
        <p:nvGrpSpPr>
          <p:cNvPr id="16" name="Group 15"/>
          <p:cNvGrpSpPr/>
          <p:nvPr/>
        </p:nvGrpSpPr>
        <p:grpSpPr>
          <a:xfrm>
            <a:off x="247063" y="3726429"/>
            <a:ext cx="3626983" cy="3013043"/>
            <a:chOff x="3248526" y="84222"/>
            <a:chExt cx="2720237" cy="2259782"/>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526" y="84222"/>
              <a:ext cx="2720237" cy="2165794"/>
            </a:xfrm>
            <a:prstGeom prst="rect">
              <a:avLst/>
            </a:prstGeom>
          </p:spPr>
        </p:pic>
        <p:sp>
          <p:nvSpPr>
            <p:cNvPr id="9" name="8-Point Star 8"/>
            <p:cNvSpPr/>
            <p:nvPr/>
          </p:nvSpPr>
          <p:spPr>
            <a:xfrm>
              <a:off x="3321466" y="1802583"/>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grpSp>
        <p:nvGrpSpPr>
          <p:cNvPr id="17" name="Group 16"/>
          <p:cNvGrpSpPr/>
          <p:nvPr/>
        </p:nvGrpSpPr>
        <p:grpSpPr>
          <a:xfrm>
            <a:off x="8096714" y="112297"/>
            <a:ext cx="3501727" cy="3516959"/>
            <a:chOff x="6072535" y="84222"/>
            <a:chExt cx="2626295" cy="2637719"/>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535" y="84222"/>
              <a:ext cx="2626295" cy="2367009"/>
            </a:xfrm>
            <a:prstGeom prst="rect">
              <a:avLst/>
            </a:prstGeom>
          </p:spPr>
        </p:pic>
        <p:sp>
          <p:nvSpPr>
            <p:cNvPr id="10" name="8-Point Star 9"/>
            <p:cNvSpPr/>
            <p:nvPr/>
          </p:nvSpPr>
          <p:spPr>
            <a:xfrm>
              <a:off x="7986307" y="2180520"/>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3</a:t>
              </a:r>
            </a:p>
          </p:txBody>
        </p:sp>
      </p:grpSp>
      <p:grpSp>
        <p:nvGrpSpPr>
          <p:cNvPr id="20" name="Group 19"/>
          <p:cNvGrpSpPr/>
          <p:nvPr/>
        </p:nvGrpSpPr>
        <p:grpSpPr>
          <a:xfrm>
            <a:off x="1" y="90165"/>
            <a:ext cx="4000913" cy="2639356"/>
            <a:chOff x="-6015" y="3115294"/>
            <a:chExt cx="3000685" cy="1979517"/>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282" y="3115294"/>
              <a:ext cx="2815388" cy="1902993"/>
            </a:xfrm>
            <a:prstGeom prst="rect">
              <a:avLst/>
            </a:prstGeom>
          </p:spPr>
        </p:pic>
        <p:sp>
          <p:nvSpPr>
            <p:cNvPr id="11" name="8-Point Star 10"/>
            <p:cNvSpPr/>
            <p:nvPr/>
          </p:nvSpPr>
          <p:spPr>
            <a:xfrm>
              <a:off x="-6015" y="4553390"/>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6</a:t>
              </a:r>
            </a:p>
          </p:txBody>
        </p:sp>
      </p:grpSp>
      <p:grpSp>
        <p:nvGrpSpPr>
          <p:cNvPr id="19" name="Group 18"/>
          <p:cNvGrpSpPr/>
          <p:nvPr/>
        </p:nvGrpSpPr>
        <p:grpSpPr>
          <a:xfrm>
            <a:off x="3924596" y="3790450"/>
            <a:ext cx="3809829" cy="2759685"/>
            <a:chOff x="3179958" y="3073736"/>
            <a:chExt cx="2857372" cy="2069764"/>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9958" y="3073736"/>
              <a:ext cx="2857372" cy="2069764"/>
            </a:xfrm>
            <a:prstGeom prst="rect">
              <a:avLst/>
            </a:prstGeom>
          </p:spPr>
        </p:pic>
        <p:sp>
          <p:nvSpPr>
            <p:cNvPr id="12" name="8-Point Star 11"/>
            <p:cNvSpPr/>
            <p:nvPr/>
          </p:nvSpPr>
          <p:spPr>
            <a:xfrm>
              <a:off x="3248526" y="4602079"/>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5</a:t>
              </a:r>
            </a:p>
          </p:txBody>
        </p:sp>
      </p:grpSp>
      <p:grpSp>
        <p:nvGrpSpPr>
          <p:cNvPr id="18" name="Group 17"/>
          <p:cNvGrpSpPr/>
          <p:nvPr/>
        </p:nvGrpSpPr>
        <p:grpSpPr>
          <a:xfrm>
            <a:off x="4247977" y="70050"/>
            <a:ext cx="3640089" cy="2759685"/>
            <a:chOff x="6093186" y="3109112"/>
            <a:chExt cx="2730067" cy="2069764"/>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3186" y="3109112"/>
              <a:ext cx="2730067" cy="2069764"/>
            </a:xfrm>
            <a:prstGeom prst="rect">
              <a:avLst/>
            </a:prstGeom>
          </p:spPr>
        </p:pic>
        <p:sp>
          <p:nvSpPr>
            <p:cNvPr id="13" name="8-Point Star 12"/>
            <p:cNvSpPr/>
            <p:nvPr/>
          </p:nvSpPr>
          <p:spPr>
            <a:xfrm>
              <a:off x="6140043" y="4553390"/>
              <a:ext cx="613610" cy="541421"/>
            </a:xfrm>
            <a:prstGeom prst="star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4</a:t>
              </a:r>
            </a:p>
          </p:txBody>
        </p:sp>
      </p:grpSp>
      <p:sp>
        <p:nvSpPr>
          <p:cNvPr id="14" name="Rectangle 13"/>
          <p:cNvSpPr/>
          <p:nvPr/>
        </p:nvSpPr>
        <p:spPr>
          <a:xfrm>
            <a:off x="2362744" y="2818399"/>
            <a:ext cx="6240379" cy="861774"/>
          </a:xfrm>
          <a:prstGeom prst="rect">
            <a:avLst/>
          </a:prstGeom>
          <a:solidFill>
            <a:srgbClr val="FFFF00"/>
          </a:solidFill>
        </p:spPr>
        <p:txBody>
          <a:bodyPr wrap="square" lIns="121920" tIns="60960" rIns="121920" bIns="60960">
            <a:spAutoFit/>
          </a:bodyPr>
          <a:lstStyle/>
          <a:p>
            <a:pPr algn="ctr"/>
            <a:r>
              <a:rPr lang="en-US" sz="4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đ</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ộ</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 nu</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a:t>
            </a:r>
            <a:r>
              <a:rPr lang="en-US" sz="4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 </a:t>
            </a:r>
            <a:r>
              <a:rPr lang="en-US" sz="4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a:t>
            </a:r>
            <a:endPar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3741986" y="1172028"/>
            <a:ext cx="683108" cy="338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2"/>
          </p:cNvCxnSpPr>
          <p:nvPr/>
        </p:nvCxnSpPr>
        <p:spPr>
          <a:xfrm>
            <a:off x="9847577" y="3268309"/>
            <a:ext cx="0" cy="45812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590503" y="4981678"/>
            <a:ext cx="707923" cy="1310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464907" y="4994787"/>
            <a:ext cx="707923" cy="1310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615318" y="1280934"/>
            <a:ext cx="683108" cy="338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317927"/>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par>
                                <p:cTn id="21" presetID="16" presetClass="entr" presetSubtype="2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par>
                                <p:cTn id="37" presetID="16" presetClass="entr" presetSubtype="21"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par>
                                <p:cTn id="45" presetID="16" presetClass="entr" presetSubtype="2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8724" y="1661253"/>
            <a:ext cx="6327805" cy="2547403"/>
            <a:chOff x="111543" y="1245939"/>
            <a:chExt cx="4745854" cy="1910552"/>
          </a:xfrm>
        </p:grpSpPr>
        <p:pic>
          <p:nvPicPr>
            <p:cNvPr id="2" name="Picture 2" descr="F:\1-原创素材\1_mm1102\PPT\PPT_014\materaials\pageimg_g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843" y="1675305"/>
              <a:ext cx="4317554" cy="148118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1"/>
            <p:cNvSpPr txBox="1"/>
            <p:nvPr/>
          </p:nvSpPr>
          <p:spPr>
            <a:xfrm>
              <a:off x="111543" y="1245939"/>
              <a:ext cx="642385" cy="900247"/>
            </a:xfrm>
            <a:prstGeom prst="rect">
              <a:avLst/>
            </a:prstGeom>
            <a:noFill/>
          </p:spPr>
          <p:txBody>
            <a:bodyPr wrap="square" rtlCol="0">
              <a:spAutoFit/>
            </a:bodyPr>
            <a:lstStyle/>
            <a:p>
              <a:pPr algn="r"/>
              <a:r>
                <a:rPr lang="en-US" altLang="zh-CN" sz="7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1</a:t>
              </a:r>
            </a:p>
          </p:txBody>
        </p:sp>
        <p:sp>
          <p:nvSpPr>
            <p:cNvPr id="4" name="矩形 3"/>
            <p:cNvSpPr/>
            <p:nvPr/>
          </p:nvSpPr>
          <p:spPr>
            <a:xfrm>
              <a:off x="779939" y="1829152"/>
              <a:ext cx="3837362" cy="1177245"/>
            </a:xfrm>
            <a:prstGeom prst="rect">
              <a:avLst/>
            </a:prstGeom>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Chuẩn bị ao nuôi, </a:t>
              </a:r>
            </a:p>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xử lý nước</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4" name="组合 23"/>
          <p:cNvGrpSpPr/>
          <p:nvPr/>
        </p:nvGrpSpPr>
        <p:grpSpPr>
          <a:xfrm>
            <a:off x="6165068" y="1663414"/>
            <a:ext cx="5781504" cy="2144696"/>
            <a:chOff x="4477090" y="613368"/>
            <a:chExt cx="3080080" cy="1542643"/>
          </a:xfrm>
        </p:grpSpPr>
        <p:pic>
          <p:nvPicPr>
            <p:cNvPr id="25" name="Picture 2" descr="F:\1-原创素材\1_mm1102\PPT\PPT_014\materaials\pageimg_g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231" y="962748"/>
              <a:ext cx="2676346" cy="119326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6" name="矩形 25"/>
            <p:cNvSpPr/>
            <p:nvPr/>
          </p:nvSpPr>
          <p:spPr>
            <a:xfrm>
              <a:off x="5111127" y="1264938"/>
              <a:ext cx="2446043" cy="597722"/>
            </a:xfrm>
            <a:prstGeom prst="rect">
              <a:avLst/>
            </a:prstGeom>
          </p:spPr>
          <p:txBody>
            <a:bodyPr wrap="square">
              <a:spAutoFit/>
            </a:bodyPr>
            <a:lstStyle/>
            <a:p>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 con giống</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TextBox 26"/>
            <p:cNvSpPr txBox="1"/>
            <p:nvPr/>
          </p:nvSpPr>
          <p:spPr>
            <a:xfrm>
              <a:off x="4477090" y="613368"/>
              <a:ext cx="396235" cy="863376"/>
            </a:xfrm>
            <a:prstGeom prst="rect">
              <a:avLst/>
            </a:prstGeom>
            <a:noFill/>
          </p:spPr>
          <p:txBody>
            <a:bodyPr wrap="square" rtlCol="0">
              <a:spAutoFit/>
            </a:bodyPr>
            <a:lstStyle/>
            <a:p>
              <a:pPr algn="r"/>
              <a:r>
                <a:rPr lang="en-US" altLang="zh-CN" sz="7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a:t>
              </a:r>
            </a:p>
          </p:txBody>
        </p:sp>
      </p:grpSp>
      <p:grpSp>
        <p:nvGrpSpPr>
          <p:cNvPr id="7" name="Group 6"/>
          <p:cNvGrpSpPr/>
          <p:nvPr/>
        </p:nvGrpSpPr>
        <p:grpSpPr>
          <a:xfrm>
            <a:off x="5560531" y="3837393"/>
            <a:ext cx="6116341" cy="2680316"/>
            <a:chOff x="-348742" y="2958804"/>
            <a:chExt cx="4890675" cy="2010237"/>
          </a:xfrm>
        </p:grpSpPr>
        <p:grpSp>
          <p:nvGrpSpPr>
            <p:cNvPr id="29" name="组合 28"/>
            <p:cNvGrpSpPr/>
            <p:nvPr/>
          </p:nvGrpSpPr>
          <p:grpSpPr>
            <a:xfrm>
              <a:off x="611749" y="3370010"/>
              <a:ext cx="3930184" cy="1599031"/>
              <a:chOff x="2084512" y="3147813"/>
              <a:chExt cx="3930466" cy="1599146"/>
            </a:xfrm>
          </p:grpSpPr>
          <p:pic>
            <p:nvPicPr>
              <p:cNvPr id="31" name="Picture 2" descr="F:\1-原创素材\1_mm1102\PPT\PPT_014\materaials\pageimg_g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4512" y="3147813"/>
                <a:ext cx="3930466" cy="159914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2" name="矩形 31"/>
              <p:cNvSpPr/>
              <p:nvPr/>
            </p:nvSpPr>
            <p:spPr>
              <a:xfrm>
                <a:off x="2458442" y="3378181"/>
                <a:ext cx="3314591" cy="1177329"/>
              </a:xfrm>
              <a:prstGeom prst="rect">
                <a:avLst/>
              </a:prstGeom>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Chăm sóc, quản lý</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0" name="TextBox 29"/>
            <p:cNvSpPr txBox="1"/>
            <p:nvPr/>
          </p:nvSpPr>
          <p:spPr>
            <a:xfrm>
              <a:off x="-348742" y="2958804"/>
              <a:ext cx="1019980" cy="900247"/>
            </a:xfrm>
            <a:prstGeom prst="rect">
              <a:avLst/>
            </a:prstGeom>
            <a:noFill/>
          </p:spPr>
          <p:txBody>
            <a:bodyPr wrap="square" rtlCol="0">
              <a:spAutoFit/>
            </a:bodyPr>
            <a:lstStyle/>
            <a:p>
              <a:pPr algn="r"/>
              <a:r>
                <a:rPr lang="en-US" altLang="zh-CN" sz="7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3</a:t>
              </a:r>
            </a:p>
          </p:txBody>
        </p:sp>
      </p:grpSp>
      <p:grpSp>
        <p:nvGrpSpPr>
          <p:cNvPr id="5" name="Group 4"/>
          <p:cNvGrpSpPr/>
          <p:nvPr/>
        </p:nvGrpSpPr>
        <p:grpSpPr>
          <a:xfrm>
            <a:off x="148724" y="4244439"/>
            <a:ext cx="6016344" cy="2404814"/>
            <a:chOff x="4668254" y="2997080"/>
            <a:chExt cx="4186988" cy="1803610"/>
          </a:xfrm>
        </p:grpSpPr>
        <p:pic>
          <p:nvPicPr>
            <p:cNvPr id="34" name="Picture 2" descr="F:\1-原创素材\1_mm1102\PPT\PPT_014\materaials\pageimg_g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5645" y="3220383"/>
              <a:ext cx="3629597" cy="158030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5" name="矩形 34"/>
            <p:cNvSpPr/>
            <p:nvPr/>
          </p:nvSpPr>
          <p:spPr>
            <a:xfrm>
              <a:off x="5588582" y="3420469"/>
              <a:ext cx="2775590" cy="1177245"/>
            </a:xfrm>
            <a:prstGeom prst="rect">
              <a:avLst/>
            </a:prstGeom>
          </p:spPr>
          <p:txBody>
            <a:bodyPr wrap="square">
              <a:spAutoFit/>
            </a:bodyPr>
            <a:lstStyle/>
            <a:p>
              <a:pPr algn="ct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 hoạch tôm, cá</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TextBox 35"/>
            <p:cNvSpPr txBox="1"/>
            <p:nvPr/>
          </p:nvSpPr>
          <p:spPr>
            <a:xfrm>
              <a:off x="4668254" y="2997080"/>
              <a:ext cx="623774" cy="900247"/>
            </a:xfrm>
            <a:prstGeom prst="rect">
              <a:avLst/>
            </a:prstGeom>
            <a:noFill/>
          </p:spPr>
          <p:txBody>
            <a:bodyPr wrap="square" rtlCol="0">
              <a:spAutoFit/>
            </a:bodyPr>
            <a:lstStyle/>
            <a:p>
              <a:pPr algn="r"/>
              <a:r>
                <a:rPr lang="en-US" altLang="zh-CN" sz="7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4</a:t>
              </a:r>
            </a:p>
          </p:txBody>
        </p:sp>
      </p:grpSp>
      <p:sp>
        <p:nvSpPr>
          <p:cNvPr id="37" name="Rectangle 36"/>
          <p:cNvSpPr/>
          <p:nvPr/>
        </p:nvSpPr>
        <p:spPr>
          <a:xfrm>
            <a:off x="746001" y="161795"/>
            <a:ext cx="10906655" cy="1764457"/>
          </a:xfrm>
          <a:prstGeom prst="rect">
            <a:avLst/>
          </a:prstGeom>
          <a:noFill/>
        </p:spPr>
        <p:txBody>
          <a:bodyPr wrap="square" lIns="121920" tIns="60960" rIns="121920" bIns="60960">
            <a:spAutoFit/>
          </a:bodyPr>
          <a:lstStyle/>
          <a:p>
            <a:pPr algn="ctr"/>
            <a:r>
              <a:rPr lang="vi-VN" sz="5333"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Quy trình kĩ thuật nuôi tôm, cá</a:t>
            </a:r>
            <a:r>
              <a:rPr lang="en-US" sz="5333"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g</a:t>
            </a:r>
            <a:r>
              <a:rPr lang="vi-VN" sz="5333"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ồ</a:t>
            </a:r>
            <a:r>
              <a:rPr lang="en-US" sz="5333"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 </a:t>
            </a:r>
            <a:r>
              <a:rPr lang="en-US" sz="5333" b="1" dirty="0" err="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các</a:t>
            </a:r>
            <a:r>
              <a:rPr lang="en-US" sz="5333"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5333" b="1" dirty="0" err="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khâu</a:t>
            </a:r>
            <a:r>
              <a:rPr lang="en-US" sz="5333"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n</a:t>
            </a:r>
            <a:r>
              <a:rPr lang="vi-VN" sz="5333"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à</a:t>
            </a:r>
            <a:r>
              <a:rPr lang="en-US" sz="5333"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2958683355"/>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937" y="130629"/>
            <a:ext cx="7602583" cy="5865222"/>
          </a:xfrm>
          <a:prstGeom prst="rect">
            <a:avLst/>
          </a:prstGeom>
        </p:spPr>
      </p:pic>
      <p:sp>
        <p:nvSpPr>
          <p:cNvPr id="3" name="Rectangle 2"/>
          <p:cNvSpPr/>
          <p:nvPr/>
        </p:nvSpPr>
        <p:spPr>
          <a:xfrm>
            <a:off x="156755" y="5995851"/>
            <a:ext cx="12035245" cy="677108"/>
          </a:xfrm>
          <a:prstGeom prst="rect">
            <a:avLst/>
          </a:prstGeom>
          <a:noFill/>
        </p:spPr>
        <p:txBody>
          <a:bodyPr wrap="square" lIns="121920" tIns="60960" rIns="121920" bIns="60960">
            <a:spAutoFit/>
          </a:bodyPr>
          <a:lstStyle/>
          <a:p>
            <a:r>
              <a:rPr lang="vi-VN"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 13.1, cho th</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ấ</a:t>
            </a:r>
            <a:r>
              <a:rPr lang="vi-VN"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 th</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ủ</a:t>
            </a:r>
            <a:r>
              <a:rPr lang="vi-VN"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 sản s</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ố</a:t>
            </a:r>
            <a:r>
              <a:rPr lang="vi-VN"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 trong những </a:t>
            </a:r>
            <a:r>
              <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môi trường nào?</a:t>
            </a:r>
          </a:p>
        </p:txBody>
      </p:sp>
    </p:spTree>
    <p:extLst>
      <p:ext uri="{BB962C8B-B14F-4D97-AF65-F5344CB8AC3E}">
        <p14:creationId xmlns:p14="http://schemas.microsoft.com/office/powerpoint/2010/main" val="2365920152"/>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3141" y="122985"/>
            <a:ext cx="9080311" cy="830997"/>
          </a:xfrm>
          <a:prstGeom prst="rect">
            <a:avLst/>
          </a:prstGeom>
          <a:solidFill>
            <a:schemeClr val="accent5">
              <a:lumMod val="40000"/>
              <a:lumOff val="60000"/>
            </a:schemeClr>
          </a:solidFill>
        </p:spPr>
        <p:txBody>
          <a:bodyPr wrap="square">
            <a:spAutoFit/>
          </a:bodyPr>
          <a:lstStyle/>
          <a:p>
            <a:pPr algn="ct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 Chuẩn bị ao nuôi, xử lý nước</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18364" y="2366159"/>
            <a:ext cx="2729552" cy="830997"/>
          </a:xfrm>
          <a:prstGeom prst="rect">
            <a:avLst/>
          </a:prstGeom>
          <a:ln w="57150">
            <a:solidFill>
              <a:srgbClr val="0000CC"/>
            </a:solidFill>
          </a:ln>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Ao nu</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a:t>
            </a: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3675800" y="1196608"/>
            <a:ext cx="8178744" cy="1569660"/>
          </a:xfrm>
          <a:prstGeom prst="rect">
            <a:avLst/>
          </a:prstGeom>
          <a:ln w="57150">
            <a:solidFill>
              <a:srgbClr val="0000CC"/>
            </a:solidFill>
          </a:ln>
        </p:spPr>
        <p:txBody>
          <a:bodyPr wrap="square">
            <a:spAutoFit/>
          </a:bodyPr>
          <a:lstStyle/>
          <a:p>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Thiết kế hợp lý: đáy ao phẳng, dốc nghiêng về phía cống.</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75799" y="2954304"/>
            <a:ext cx="8178745" cy="830997"/>
          </a:xfrm>
          <a:prstGeom prst="rect">
            <a:avLst/>
          </a:prstGeom>
          <a:ln w="57150">
            <a:solidFill>
              <a:srgbClr val="0000CC"/>
            </a:solidFill>
          </a:ln>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 thống cấp – thoát nước.</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218364" y="5162651"/>
            <a:ext cx="4294496" cy="830997"/>
          </a:xfrm>
          <a:prstGeom prst="rect">
            <a:avLst/>
          </a:prstGeom>
          <a:ln w="57150">
            <a:solidFill>
              <a:srgbClr val="0000CC"/>
            </a:solidFill>
          </a:ln>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Trước khi nuôi </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5149755" y="3985091"/>
            <a:ext cx="6704790" cy="830997"/>
          </a:xfrm>
          <a:prstGeom prst="rect">
            <a:avLst/>
          </a:prstGeom>
          <a:ln w="57150">
            <a:solidFill>
              <a:srgbClr val="0000CC"/>
            </a:solidFill>
          </a:ln>
        </p:spPr>
        <p:txBody>
          <a:bodyPr wrap="square">
            <a:spAutoFit/>
          </a:bodyPr>
          <a:lstStyle/>
          <a:p>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Tháo cạn nước.</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5149755" y="4966703"/>
            <a:ext cx="6704789" cy="830997"/>
          </a:xfrm>
          <a:prstGeom prst="rect">
            <a:avLst/>
          </a:prstGeom>
          <a:ln w="57150">
            <a:solidFill>
              <a:srgbClr val="0000CC"/>
            </a:solidFill>
          </a:ln>
        </p:spPr>
        <p:txBody>
          <a:bodyPr wrap="square">
            <a:spAutoFit/>
          </a:bodyPr>
          <a:lstStyle/>
          <a:p>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Phơi khô đáy.</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5149755" y="5904092"/>
            <a:ext cx="6704789" cy="830997"/>
          </a:xfrm>
          <a:prstGeom prst="rect">
            <a:avLst/>
          </a:prstGeom>
          <a:ln w="57150">
            <a:solidFill>
              <a:srgbClr val="0000CC"/>
            </a:solidFill>
          </a:ln>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Diệt con trùng, dịch hại.</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6" name="Straight Arrow Connector 15"/>
          <p:cNvCxnSpPr>
            <a:stCxn id="8" idx="3"/>
            <a:endCxn id="9" idx="1"/>
          </p:cNvCxnSpPr>
          <p:nvPr/>
        </p:nvCxnSpPr>
        <p:spPr>
          <a:xfrm flipV="1">
            <a:off x="2947916" y="1996828"/>
            <a:ext cx="727883" cy="8002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0" idx="1"/>
          </p:cNvCxnSpPr>
          <p:nvPr/>
        </p:nvCxnSpPr>
        <p:spPr>
          <a:xfrm>
            <a:off x="2947916" y="2797048"/>
            <a:ext cx="727883" cy="5881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2" idx="1"/>
          </p:cNvCxnSpPr>
          <p:nvPr/>
        </p:nvCxnSpPr>
        <p:spPr>
          <a:xfrm flipV="1">
            <a:off x="4512860" y="4595598"/>
            <a:ext cx="636893" cy="9979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3"/>
            <a:endCxn id="13" idx="1"/>
          </p:cNvCxnSpPr>
          <p:nvPr/>
        </p:nvCxnSpPr>
        <p:spPr>
          <a:xfrm>
            <a:off x="4512861" y="5593539"/>
            <a:ext cx="63689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3"/>
            <a:endCxn id="14" idx="1"/>
          </p:cNvCxnSpPr>
          <p:nvPr/>
        </p:nvCxnSpPr>
        <p:spPr>
          <a:xfrm>
            <a:off x="4512861" y="5593539"/>
            <a:ext cx="636895" cy="1019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319499"/>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3141" y="122985"/>
            <a:ext cx="9080311" cy="830997"/>
          </a:xfrm>
          <a:prstGeom prst="rect">
            <a:avLst/>
          </a:prstGeom>
          <a:solidFill>
            <a:schemeClr val="accent5">
              <a:lumMod val="40000"/>
              <a:lumOff val="60000"/>
            </a:schemeClr>
          </a:solidFill>
        </p:spPr>
        <p:txBody>
          <a:bodyPr wrap="square">
            <a:spAutoFit/>
          </a:bodyPr>
          <a:lstStyle/>
          <a:p>
            <a:pPr algn="ct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 Chuẩn bị ao nuôi, xử lý nước</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36561" y="2735489"/>
            <a:ext cx="1801504" cy="1569660"/>
          </a:xfrm>
          <a:prstGeom prst="rect">
            <a:avLst/>
          </a:prstGeom>
          <a:ln w="57150">
            <a:solidFill>
              <a:srgbClr val="0000CC"/>
            </a:solidFill>
          </a:ln>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Xử lý nước</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3129887" y="1098634"/>
            <a:ext cx="8708327" cy="2308324"/>
          </a:xfrm>
          <a:prstGeom prst="rect">
            <a:avLst/>
          </a:prstGeom>
          <a:ln w="57150">
            <a:solidFill>
              <a:srgbClr val="0000CC"/>
            </a:solidFill>
          </a:ln>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Tiêu diệt tác nhân gây bệnh </a:t>
            </a: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bằng phương pháp vật lý hoặc hóa học.</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129887" y="3518951"/>
            <a:ext cx="8708327" cy="3046988"/>
          </a:xfrm>
          <a:prstGeom prst="rect">
            <a:avLst/>
          </a:prstGeom>
          <a:ln w="57150">
            <a:solidFill>
              <a:srgbClr val="0000CC"/>
            </a:solidFill>
          </a:ln>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 màu nước </a:t>
            </a: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 ao bằng phân hữu cơ hoặc phân vô cơ để tạo điều kiện cho thức ăn tự nhiên phát triển.</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6" name="Straight Arrow Connector 15"/>
          <p:cNvCxnSpPr>
            <a:stCxn id="8" idx="3"/>
            <a:endCxn id="9" idx="1"/>
          </p:cNvCxnSpPr>
          <p:nvPr/>
        </p:nvCxnSpPr>
        <p:spPr>
          <a:xfrm flipV="1">
            <a:off x="2038066" y="2366159"/>
            <a:ext cx="1091821" cy="11695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0" idx="1"/>
          </p:cNvCxnSpPr>
          <p:nvPr/>
        </p:nvCxnSpPr>
        <p:spPr>
          <a:xfrm>
            <a:off x="2038066" y="3535709"/>
            <a:ext cx="1091821" cy="17507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157886"/>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y trình chuẩn bị ao khi nuôi tôm ao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37" y="212271"/>
            <a:ext cx="5883761" cy="4320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ửa nền đáy ao trước khi vào vụ mới - Quy trình chuẩn bị ao khi nuôi tôm ao đ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829" y="212271"/>
            <a:ext cx="5698672" cy="43206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437" y="4961862"/>
            <a:ext cx="5356049" cy="830997"/>
          </a:xfrm>
          <a:prstGeom prst="rect">
            <a:avLst/>
          </a:prstGeom>
          <a:solidFill>
            <a:srgbClr val="FFFF00"/>
          </a:solidFill>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Bón vôi cho đáy ao</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6302829" y="4765919"/>
            <a:ext cx="5698672" cy="1569660"/>
          </a:xfrm>
          <a:prstGeom prst="rect">
            <a:avLst/>
          </a:prstGeom>
          <a:solidFill>
            <a:srgbClr val="FFFF00"/>
          </a:solidFill>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Rửa nền đáy ao trước khi vào vụ mới</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087244"/>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ướng dẫn kỹ thuật thi công lót bạt ao nuôi tôm - Màng HDPE SINT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14" y="545912"/>
            <a:ext cx="5662386"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65470" y="5537669"/>
            <a:ext cx="5831573" cy="830997"/>
          </a:xfrm>
          <a:prstGeom prst="rect">
            <a:avLst/>
          </a:prstGeom>
          <a:solidFill>
            <a:srgbClr val="FFFF00"/>
          </a:solidFill>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Lót bạt cho ao nuôi</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2" name="Picture 4" descr="kỹ thuật lót bạt ao nuôi tô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586" y="545912"/>
            <a:ext cx="6008914"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294004"/>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57099" y="396969"/>
            <a:ext cx="5513696" cy="830997"/>
          </a:xfrm>
          <a:prstGeom prst="rect">
            <a:avLst/>
          </a:prstGeom>
          <a:solidFill>
            <a:schemeClr val="accent5">
              <a:lumMod val="40000"/>
              <a:lumOff val="60000"/>
            </a:schemeClr>
          </a:solidFill>
        </p:spPr>
        <p:txBody>
          <a:bodyPr wrap="square">
            <a:spAutoFit/>
          </a:bodyPr>
          <a:lstStyle/>
          <a:p>
            <a:pPr algn="ct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 Thả con giống</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309350" y="3719707"/>
            <a:ext cx="3184479" cy="830997"/>
          </a:xfrm>
          <a:prstGeom prst="rect">
            <a:avLst/>
          </a:prstGeom>
          <a:ln w="57150">
            <a:solidFill>
              <a:srgbClr val="0000CC"/>
            </a:solidFill>
          </a:ln>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giống</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5149755" y="2624781"/>
            <a:ext cx="6360100" cy="830997"/>
          </a:xfrm>
          <a:prstGeom prst="rect">
            <a:avLst/>
          </a:prstGeom>
          <a:ln w="57150">
            <a:solidFill>
              <a:srgbClr val="0000CC"/>
            </a:solidFill>
          </a:ln>
        </p:spPr>
        <p:txBody>
          <a:bodyPr wrap="square">
            <a:spAutoFit/>
          </a:bodyPr>
          <a:lstStyle/>
          <a:p>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Khỏe mạnh</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5122699" y="3855887"/>
            <a:ext cx="6387155" cy="830997"/>
          </a:xfrm>
          <a:prstGeom prst="rect">
            <a:avLst/>
          </a:prstGeom>
          <a:ln w="57150">
            <a:solidFill>
              <a:srgbClr val="0000CC"/>
            </a:solidFill>
          </a:ln>
        </p:spPr>
        <p:txBody>
          <a:bodyPr wrap="square">
            <a:spAutoFit/>
          </a:bodyPr>
          <a:lstStyle/>
          <a:p>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Nguồn gốc rõ ràng</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6" name="Straight Arrow Connector 15"/>
          <p:cNvCxnSpPr>
            <a:stCxn id="8" idx="3"/>
          </p:cNvCxnSpPr>
          <p:nvPr/>
        </p:nvCxnSpPr>
        <p:spPr>
          <a:xfrm flipV="1">
            <a:off x="3493828" y="2809546"/>
            <a:ext cx="1655925" cy="13410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p:cNvCxnSpPr>
          <p:nvPr/>
        </p:nvCxnSpPr>
        <p:spPr>
          <a:xfrm>
            <a:off x="3493829" y="4135206"/>
            <a:ext cx="1628870" cy="13256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39028" y="5085744"/>
            <a:ext cx="6387155" cy="830997"/>
          </a:xfrm>
          <a:prstGeom prst="rect">
            <a:avLst/>
          </a:prstGeom>
          <a:ln w="57150">
            <a:solidFill>
              <a:srgbClr val="0000CC"/>
            </a:solidFill>
          </a:ln>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 chứa mầm bệnh</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Arrow Connector 4"/>
          <p:cNvCxnSpPr>
            <a:stCxn id="8" idx="3"/>
          </p:cNvCxnSpPr>
          <p:nvPr/>
        </p:nvCxnSpPr>
        <p:spPr>
          <a:xfrm flipV="1">
            <a:off x="3493828" y="4150594"/>
            <a:ext cx="1655925"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07713"/>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46" y="298722"/>
            <a:ext cx="6322675" cy="5045457"/>
          </a:xfrm>
          <a:prstGeom prst="rect">
            <a:avLst/>
          </a:prstGeom>
        </p:spPr>
      </p:pic>
      <p:sp>
        <p:nvSpPr>
          <p:cNvPr id="5" name="Rectangle 4"/>
          <p:cNvSpPr/>
          <p:nvPr/>
        </p:nvSpPr>
        <p:spPr>
          <a:xfrm>
            <a:off x="6914867" y="61646"/>
            <a:ext cx="5131557" cy="6740307"/>
          </a:xfrm>
          <a:prstGeom prst="rect">
            <a:avLst/>
          </a:prstGeom>
          <a:ln w="57150">
            <a:noFill/>
          </a:ln>
        </p:spPr>
        <p:txBody>
          <a:bodyPr wrap="square">
            <a:spAutoFit/>
          </a:bodyPr>
          <a:lstStyle/>
          <a:p>
            <a:pPr algn="just"/>
            <a:r>
              <a:rPr lang="vi-VN"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Lưu ý: </a:t>
            </a: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 thả con giống xuống ao phải ngâm túi đựng con giống trong nước ao 10 – 15 phút tránh sốc nhiệt, mở túi cho nước vào để tôm, cá tư nhiên bơi ra.</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212271" y="5766756"/>
            <a:ext cx="6437950" cy="830997"/>
          </a:xfrm>
          <a:prstGeom prst="rect">
            <a:avLst/>
          </a:prstGeom>
          <a:solidFill>
            <a:srgbClr val="FFFF00"/>
          </a:solidFill>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 con giống xuống ao</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696738"/>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7377" y="1415818"/>
            <a:ext cx="4157000" cy="4024163"/>
            <a:chOff x="-95533" y="1282305"/>
            <a:chExt cx="3117750" cy="3018122"/>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3" y="1282305"/>
              <a:ext cx="3117750" cy="3018122"/>
            </a:xfrm>
            <a:prstGeom prst="rect">
              <a:avLst/>
            </a:prstGeom>
          </p:spPr>
        </p:pic>
        <p:sp>
          <p:nvSpPr>
            <p:cNvPr id="10" name="TextBox 9"/>
            <p:cNvSpPr txBox="1"/>
            <p:nvPr/>
          </p:nvSpPr>
          <p:spPr>
            <a:xfrm>
              <a:off x="383128" y="2053638"/>
              <a:ext cx="2123824" cy="623248"/>
            </a:xfrm>
            <a:prstGeom prst="rect">
              <a:avLst/>
            </a:prstGeom>
            <a:noFill/>
          </p:spPr>
          <p:txBody>
            <a:bodyPr wrap="square" rtlCol="0">
              <a:spAutoFit/>
            </a:bodyPr>
            <a:lstStyle/>
            <a:p>
              <a:pPr algn="ctr"/>
              <a:r>
                <a:rPr lang="vi-VN" sz="4800" b="1" dirty="0">
                  <a:latin typeface="Times New Roman" panose="02020603050405020304" pitchFamily="18" charset="0"/>
                  <a:cs typeface="Times New Roman" panose="02020603050405020304" pitchFamily="18" charset="0"/>
                </a:rPr>
                <a:t>a. Cho ăn</a:t>
              </a:r>
              <a:endParaRPr lang="en-US" sz="48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733164" y="1513792"/>
            <a:ext cx="4157000" cy="4024163"/>
            <a:chOff x="2799873" y="1282305"/>
            <a:chExt cx="3117750" cy="3018122"/>
          </a:xfrm>
        </p:grpSpPr>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873" y="1282305"/>
              <a:ext cx="3117750" cy="3018122"/>
            </a:xfrm>
            <a:prstGeom prst="rect">
              <a:avLst/>
            </a:prstGeom>
          </p:spPr>
        </p:pic>
        <p:sp>
          <p:nvSpPr>
            <p:cNvPr id="33" name="TextBox 32"/>
            <p:cNvSpPr txBox="1"/>
            <p:nvPr/>
          </p:nvSpPr>
          <p:spPr>
            <a:xfrm>
              <a:off x="3154273" y="1956860"/>
              <a:ext cx="2248085" cy="623248"/>
            </a:xfrm>
            <a:prstGeom prst="rect">
              <a:avLst/>
            </a:prstGeom>
            <a:noFill/>
          </p:spPr>
          <p:txBody>
            <a:bodyPr wrap="square" rtlCol="0">
              <a:spAutoFit/>
            </a:bodyPr>
            <a:lstStyle/>
            <a:p>
              <a:pPr algn="ctr"/>
              <a:r>
                <a:rPr lang="vi-VN" sz="4800" b="1" dirty="0">
                  <a:latin typeface="Times New Roman" panose="02020603050405020304" pitchFamily="18" charset="0"/>
                  <a:cs typeface="Times New Roman" panose="02020603050405020304" pitchFamily="18" charset="0"/>
                </a:rPr>
                <a:t>b. Quản lý</a:t>
              </a:r>
              <a:endParaRPr lang="en-US" sz="48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7569117" y="1614988"/>
            <a:ext cx="4622884" cy="4171354"/>
            <a:chOff x="5676837" y="1211240"/>
            <a:chExt cx="3467163" cy="3128516"/>
          </a:xfrm>
        </p:grpSpPr>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6837" y="1211240"/>
              <a:ext cx="3467163" cy="3128516"/>
            </a:xfrm>
            <a:prstGeom prst="rect">
              <a:avLst/>
            </a:prstGeom>
          </p:spPr>
        </p:pic>
        <p:sp>
          <p:nvSpPr>
            <p:cNvPr id="35" name="TextBox 34"/>
            <p:cNvSpPr txBox="1"/>
            <p:nvPr/>
          </p:nvSpPr>
          <p:spPr>
            <a:xfrm>
              <a:off x="6093409" y="1499641"/>
              <a:ext cx="2634018" cy="1731243"/>
            </a:xfrm>
            <a:prstGeom prst="rect">
              <a:avLst/>
            </a:prstGeom>
            <a:noFill/>
          </p:spPr>
          <p:txBody>
            <a:bodyPr wrap="square" rtlCol="0">
              <a:spAutoFit/>
            </a:bodyPr>
            <a:lstStyle/>
            <a:p>
              <a:pPr algn="ctr"/>
              <a:r>
                <a:rPr lang="vi-VN" sz="4800" b="1" dirty="0">
                  <a:latin typeface="Times New Roman" panose="02020603050405020304" pitchFamily="18" charset="0"/>
                  <a:cs typeface="Times New Roman" panose="02020603050405020304" pitchFamily="18" charset="0"/>
                </a:rPr>
                <a:t>c. Phòng và trị bệnh cho tôm cá</a:t>
              </a:r>
              <a:endParaRPr lang="en-US" sz="4800" b="1" dirty="0">
                <a:latin typeface="Times New Roman" panose="02020603050405020304" pitchFamily="18" charset="0"/>
                <a:cs typeface="Times New Roman" panose="02020603050405020304" pitchFamily="18" charset="0"/>
              </a:endParaRPr>
            </a:p>
          </p:txBody>
        </p:sp>
      </p:grpSp>
      <p:sp>
        <p:nvSpPr>
          <p:cNvPr id="8" name="Rectangle 7"/>
          <p:cNvSpPr/>
          <p:nvPr/>
        </p:nvSpPr>
        <p:spPr>
          <a:xfrm>
            <a:off x="3057099" y="396969"/>
            <a:ext cx="6714699" cy="830997"/>
          </a:xfrm>
          <a:prstGeom prst="rect">
            <a:avLst/>
          </a:prstGeom>
          <a:solidFill>
            <a:schemeClr val="accent5">
              <a:lumMod val="40000"/>
              <a:lumOff val="60000"/>
            </a:schemeClr>
          </a:solidFill>
        </p:spPr>
        <p:txBody>
          <a:bodyPr wrap="square">
            <a:spAutoFit/>
          </a:bodyPr>
          <a:lstStyle/>
          <a:p>
            <a:pPr algn="ct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3.3. Chăm sóc, quản lý</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97974" y="5982623"/>
            <a:ext cx="11681162" cy="646331"/>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N</a:t>
            </a:r>
            <a:r>
              <a:rPr lang="vi-VN" sz="3600" dirty="0">
                <a:solidFill>
                  <a:srgbClr val="FF0000"/>
                </a:solidFill>
                <a:latin typeface="Times New Roman" panose="02020603050405020304" pitchFamily="18" charset="0"/>
                <a:cs typeface="Times New Roman" panose="02020603050405020304" pitchFamily="18" charset="0"/>
              </a:rPr>
              <a:t>ghiên cứu thông tin SGK</a:t>
            </a:r>
            <a:r>
              <a:rPr lang="en-US" sz="3600" dirty="0">
                <a:solidFill>
                  <a:srgbClr val="FF0000"/>
                </a:solidFill>
                <a:latin typeface="Times New Roman" panose="02020603050405020304" pitchFamily="18" charset="0"/>
                <a:cs typeface="Times New Roman" panose="02020603050405020304" pitchFamily="18" charset="0"/>
              </a:rPr>
              <a:t> T</a:t>
            </a:r>
            <a:r>
              <a:rPr lang="vi-VN" sz="3600" dirty="0">
                <a:solidFill>
                  <a:srgbClr val="FF0000"/>
                </a:solidFill>
                <a:latin typeface="Times New Roman" panose="02020603050405020304" pitchFamily="18" charset="0"/>
                <a:cs typeface="Times New Roman" panose="02020603050405020304" pitchFamily="18" charset="0"/>
              </a:rPr>
              <a:t>78 - 79 trả lời 3 câu hỏi 10 </a:t>
            </a:r>
            <a:r>
              <a:rPr lang="en-US" sz="3600" dirty="0">
                <a:solidFill>
                  <a:srgbClr val="FF0000"/>
                </a:solidFill>
                <a:latin typeface="Times New Roman" panose="02020603050405020304" pitchFamily="18" charset="0"/>
                <a:cs typeface="Times New Roman" panose="02020603050405020304" pitchFamily="18" charset="0"/>
              </a:rPr>
              <a:t>–</a:t>
            </a:r>
            <a:r>
              <a:rPr lang="vi-VN" sz="3600" dirty="0">
                <a:solidFill>
                  <a:srgbClr val="FF0000"/>
                </a:solidFill>
                <a:latin typeface="Times New Roman" panose="02020603050405020304" pitchFamily="18" charset="0"/>
                <a:cs typeface="Times New Roman" panose="02020603050405020304" pitchFamily="18" charset="0"/>
              </a:rPr>
              <a:t> 12</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0121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213" y="344894"/>
            <a:ext cx="11665799" cy="2215991"/>
          </a:xfrm>
          <a:prstGeom prst="rect">
            <a:avLst/>
          </a:prstGeom>
        </p:spPr>
        <p:txBody>
          <a:bodyPr wrap="square">
            <a:spAutoFit/>
          </a:bodyPr>
          <a:lstStyle/>
          <a:p>
            <a:pPr algn="just"/>
            <a:r>
              <a:rPr lang="vi-VN" sz="4600" b="1" dirty="0">
                <a:solidFill>
                  <a:srgbClr val="FF0000"/>
                </a:solidFill>
                <a:effectLst>
                  <a:outerShdw blurRad="38100" dist="38100" dir="2700000" algn="tl">
                    <a:srgbClr val="000000">
                      <a:alpha val="43137"/>
                    </a:srgbClr>
                  </a:outerShdw>
                </a:effectLst>
                <a:latin typeface="+mj-lt"/>
              </a:rPr>
              <a:t>Câu 10. </a:t>
            </a:r>
            <a:r>
              <a:rPr lang="vi-VN" sz="4600" b="1" dirty="0">
                <a:solidFill>
                  <a:srgbClr val="000000"/>
                </a:solidFill>
                <a:effectLst>
                  <a:outerShdw blurRad="38100" dist="38100" dir="2700000" algn="tl">
                    <a:srgbClr val="000000">
                      <a:alpha val="43137"/>
                    </a:srgbClr>
                  </a:outerShdw>
                </a:effectLst>
                <a:latin typeface="+mj-lt"/>
              </a:rPr>
              <a:t>Vì sao cho tôm, cá ăn ít và nhiều lần lại tránh được việc ô nhiễm môi trường nuôi tôm, cá?</a:t>
            </a:r>
            <a:endParaRPr lang="en-US" sz="4600" b="1" dirty="0">
              <a:effectLst>
                <a:outerShdw blurRad="38100" dist="38100" dir="2700000" algn="tl">
                  <a:srgbClr val="000000">
                    <a:alpha val="43137"/>
                  </a:srgbClr>
                </a:outerShdw>
              </a:effectLst>
              <a:latin typeface="+mj-lt"/>
            </a:endParaRPr>
          </a:p>
        </p:txBody>
      </p:sp>
      <p:sp>
        <p:nvSpPr>
          <p:cNvPr id="6" name="Rectangle 5"/>
          <p:cNvSpPr/>
          <p:nvPr/>
        </p:nvSpPr>
        <p:spPr>
          <a:xfrm>
            <a:off x="408214" y="2560885"/>
            <a:ext cx="11560922" cy="1508105"/>
          </a:xfrm>
          <a:prstGeom prst="rect">
            <a:avLst/>
          </a:prstGeom>
        </p:spPr>
        <p:txBody>
          <a:bodyPr wrap="square">
            <a:spAutoFit/>
          </a:bodyPr>
          <a:lstStyle/>
          <a:p>
            <a:pPr algn="just"/>
            <a:r>
              <a:rPr lang="vi-VN" sz="4600" b="1" dirty="0">
                <a:solidFill>
                  <a:srgbClr val="FF0000"/>
                </a:solidFill>
                <a:effectLst>
                  <a:outerShdw blurRad="38100" dist="38100" dir="2700000" algn="tl">
                    <a:srgbClr val="000000">
                      <a:alpha val="43137"/>
                    </a:srgbClr>
                  </a:outerShdw>
                </a:effectLst>
                <a:latin typeface="+mj-lt"/>
              </a:rPr>
              <a:t>Câu 11. </a:t>
            </a:r>
            <a:r>
              <a:rPr lang="vi-VN" sz="4600" b="1" dirty="0">
                <a:solidFill>
                  <a:srgbClr val="000000"/>
                </a:solidFill>
                <a:effectLst>
                  <a:outerShdw blurRad="38100" dist="38100" dir="2700000" algn="tl">
                    <a:srgbClr val="000000">
                      <a:alpha val="43137"/>
                    </a:srgbClr>
                  </a:outerShdw>
                </a:effectLst>
                <a:latin typeface="+mj-lt"/>
              </a:rPr>
              <a:t>Vì sao phải kiểm tra ao nuôi thường xuyên trong quá trình nuôi tôm, cá?</a:t>
            </a:r>
            <a:endParaRPr lang="en-US" sz="4600" b="1" dirty="0">
              <a:effectLst>
                <a:outerShdw blurRad="38100" dist="38100" dir="2700000" algn="tl">
                  <a:srgbClr val="000000">
                    <a:alpha val="43137"/>
                  </a:srgbClr>
                </a:outerShdw>
              </a:effectLst>
              <a:latin typeface="+mj-lt"/>
            </a:endParaRPr>
          </a:p>
        </p:txBody>
      </p:sp>
      <p:sp>
        <p:nvSpPr>
          <p:cNvPr id="7" name="Rectangle 6"/>
          <p:cNvSpPr/>
          <p:nvPr/>
        </p:nvSpPr>
        <p:spPr>
          <a:xfrm>
            <a:off x="408214" y="4413885"/>
            <a:ext cx="11665799" cy="2308324"/>
          </a:xfrm>
          <a:prstGeom prst="rect">
            <a:avLst/>
          </a:prstGeom>
        </p:spPr>
        <p:txBody>
          <a:bodyPr wrap="square">
            <a:spAutoFit/>
          </a:bodyPr>
          <a:lstStyle/>
          <a:p>
            <a:pPr algn="just"/>
            <a:r>
              <a:rPr lang="vi-VN" sz="4800" b="1" dirty="0">
                <a:solidFill>
                  <a:srgbClr val="FF0000"/>
                </a:solidFill>
                <a:effectLst>
                  <a:outerShdw blurRad="38100" dist="38100" dir="2700000" algn="tl">
                    <a:srgbClr val="000000">
                      <a:alpha val="43137"/>
                    </a:srgbClr>
                  </a:outerShdw>
                </a:effectLst>
                <a:latin typeface="+mj-lt"/>
              </a:rPr>
              <a:t>Câu 12. </a:t>
            </a:r>
            <a:r>
              <a:rPr lang="vi-VN" sz="4800" b="1" dirty="0">
                <a:solidFill>
                  <a:srgbClr val="000000"/>
                </a:solidFill>
                <a:effectLst>
                  <a:outerShdw blurRad="38100" dist="38100" dir="2700000" algn="tl">
                    <a:srgbClr val="000000">
                      <a:alpha val="43137"/>
                    </a:srgbClr>
                  </a:outerShdw>
                </a:effectLst>
                <a:latin typeface="+mj-lt"/>
              </a:rPr>
              <a:t>Vì sao trong nuôi thuỷ sản người ta lại đặc biệt quan tâm đến công tác phòng bệnh?</a:t>
            </a:r>
            <a:endParaRPr lang="en-US" sz="48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06742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56" y="130629"/>
            <a:ext cx="11593287" cy="6857999"/>
          </a:xfrm>
          <a:prstGeom prst="rect">
            <a:avLst/>
          </a:prstGeom>
        </p:spPr>
      </p:pic>
      <p:sp>
        <p:nvSpPr>
          <p:cNvPr id="5" name="Rectangle 4"/>
          <p:cNvSpPr/>
          <p:nvPr/>
        </p:nvSpPr>
        <p:spPr>
          <a:xfrm>
            <a:off x="1257301" y="3045797"/>
            <a:ext cx="9764486" cy="3046988"/>
          </a:xfrm>
          <a:prstGeom prst="rect">
            <a:avLst/>
          </a:prstGeom>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 tôm, cá ăn ít và nhiều lần lại tránh được việc ô nhiễm môi trường nuôi tôm, cá vì như vậy thức ăn sẽ được phân hủy từ từ.</a:t>
            </a:r>
            <a:endPar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257301" y="737473"/>
            <a:ext cx="9764486" cy="2308324"/>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10. Vì sao cho tôm, cá ăn ít và nhiều lần lại tránh được việc ô nhiễm môi trường nuôi tôm, cá?</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765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71" y="114300"/>
            <a:ext cx="11854544" cy="6743700"/>
          </a:xfrm>
          <a:prstGeom prst="rect">
            <a:avLst/>
          </a:prstGeom>
        </p:spPr>
      </p:pic>
      <p:sp>
        <p:nvSpPr>
          <p:cNvPr id="5" name="Rectangle 4"/>
          <p:cNvSpPr/>
          <p:nvPr/>
        </p:nvSpPr>
        <p:spPr>
          <a:xfrm>
            <a:off x="1094015" y="3029468"/>
            <a:ext cx="10022992" cy="3046988"/>
          </a:xfrm>
          <a:prstGeom prst="rect">
            <a:avLst/>
          </a:prstGeom>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Phải kiểm tra ao nuôi thường xuyên trong quá trình nuôi tôm, cá để kịp thời phát hiện những bất thường để xử lí.</a:t>
            </a:r>
            <a:endPar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94014" y="723025"/>
            <a:ext cx="10022992" cy="2308324"/>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11. Vì sao phải kiểm tra ao nuôi thường xuyên trong quá trình nuôi tôm, cá?</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507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298" y="1620621"/>
            <a:ext cx="6535175" cy="5161539"/>
          </a:xfrm>
          <a:prstGeom prst="rect">
            <a:avLst/>
          </a:prstGeom>
        </p:spPr>
      </p:pic>
      <p:sp>
        <p:nvSpPr>
          <p:cNvPr id="3" name="Rectangle 2"/>
          <p:cNvSpPr/>
          <p:nvPr/>
        </p:nvSpPr>
        <p:spPr>
          <a:xfrm>
            <a:off x="118481" y="2217188"/>
            <a:ext cx="2229135" cy="1600438"/>
          </a:xfrm>
          <a:prstGeom prst="rect">
            <a:avLst/>
          </a:prstGeom>
          <a:noFill/>
        </p:spPr>
        <p:txBody>
          <a:bodyPr wrap="square" lIns="121920" tIns="60960" rIns="121920" bIns="60960">
            <a:spAutoFit/>
          </a:bodyPr>
          <a:lstStyle/>
          <a:p>
            <a:pPr algn="ct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ồ</a:t>
            </a: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 b</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è</a:t>
            </a:r>
          </a:p>
        </p:txBody>
      </p:sp>
      <p:sp>
        <p:nvSpPr>
          <p:cNvPr id="4" name="Rectangle 3"/>
          <p:cNvSpPr/>
          <p:nvPr/>
        </p:nvSpPr>
        <p:spPr>
          <a:xfrm>
            <a:off x="118481" y="4800372"/>
            <a:ext cx="1638708" cy="861774"/>
          </a:xfrm>
          <a:prstGeom prst="rect">
            <a:avLst/>
          </a:prstGeom>
          <a:noFill/>
        </p:spPr>
        <p:txBody>
          <a:bodyPr wrap="square" lIns="121920" tIns="60960" rIns="121920" bIns="60960">
            <a:spAutoFit/>
          </a:bodyPr>
          <a:lstStyle/>
          <a:p>
            <a:pPr algn="just"/>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a:t>
            </a: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a:t>
            </a:r>
            <a:endPar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0271428" y="1768357"/>
            <a:ext cx="1782917" cy="2339102"/>
          </a:xfrm>
          <a:prstGeom prst="rect">
            <a:avLst/>
          </a:prstGeom>
          <a:noFill/>
        </p:spPr>
        <p:txBody>
          <a:bodyPr wrap="square" lIns="121920" tIns="60960" rIns="121920" bIns="60960">
            <a:spAutoFit/>
          </a:bodyPr>
          <a:lstStyle/>
          <a:p>
            <a:pPr algn="just"/>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ướ</a:t>
            </a: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nu</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a:t>
            </a: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tr</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ồ</a:t>
            </a: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a:t>
            </a:r>
            <a:endPar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547226" y="5094500"/>
            <a:ext cx="1507612" cy="861774"/>
          </a:xfrm>
          <a:prstGeom prst="rect">
            <a:avLst/>
          </a:prstGeom>
          <a:noFill/>
        </p:spPr>
        <p:txBody>
          <a:bodyPr wrap="square" lIns="121920" tIns="60960" rIns="121920" bIns="60960">
            <a:spAutoFit/>
          </a:bodyPr>
          <a:lstStyle/>
          <a:p>
            <a:pPr algn="just"/>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Đầ</a:t>
            </a: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
            </a:r>
            <a:endPar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a:off x="1975552" y="3140461"/>
            <a:ext cx="205821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521213" y="5231260"/>
            <a:ext cx="205821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15691" y="5525387"/>
            <a:ext cx="309388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180934" y="2823411"/>
            <a:ext cx="1925593" cy="349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9265" y="145000"/>
            <a:ext cx="11845081" cy="1436419"/>
          </a:xfrm>
          <a:prstGeom prst="rect">
            <a:avLst/>
          </a:prstGeom>
          <a:noFill/>
        </p:spPr>
        <p:txBody>
          <a:bodyPr wrap="square" lIns="121920" tIns="60960" rIns="121920" bIns="60960">
            <a:spAutoFit/>
          </a:bodyPr>
          <a:lstStyle/>
          <a:p>
            <a:pPr algn="ctr"/>
            <a:r>
              <a:rPr lang="vi-VN" sz="4267"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 13.1, cho th</a:t>
            </a:r>
            <a:r>
              <a:rPr lang="en-US" sz="4267"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ấ</a:t>
            </a:r>
            <a:r>
              <a:rPr lang="vi-VN" sz="4267"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 th</a:t>
            </a:r>
            <a:r>
              <a:rPr lang="en-US" sz="4267"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ủ</a:t>
            </a:r>
            <a:r>
              <a:rPr lang="vi-VN" sz="4267"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 sản s</a:t>
            </a:r>
            <a:r>
              <a:rPr lang="en-US" sz="4267"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ố</a:t>
            </a:r>
            <a:r>
              <a:rPr lang="vi-VN" sz="4267"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 trong </a:t>
            </a:r>
            <a:r>
              <a:rPr lang="en-US" sz="4267"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môi trường nước (nước mặn, nước ngọt, nước </a:t>
            </a:r>
            <a:r>
              <a:rPr lang="en-US" sz="4267"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lợ</a:t>
            </a:r>
            <a:r>
              <a:rPr lang="en-US" sz="4267"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7443624"/>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2" y="130630"/>
            <a:ext cx="11838215" cy="6515100"/>
          </a:xfrm>
          <a:prstGeom prst="rect">
            <a:avLst/>
          </a:prstGeom>
        </p:spPr>
      </p:pic>
      <p:sp>
        <p:nvSpPr>
          <p:cNvPr id="5" name="Rectangle 4"/>
          <p:cNvSpPr/>
          <p:nvPr/>
        </p:nvSpPr>
        <p:spPr>
          <a:xfrm>
            <a:off x="1191986" y="3407271"/>
            <a:ext cx="9925020" cy="2308324"/>
          </a:xfrm>
          <a:prstGeom prst="rect">
            <a:avLst/>
          </a:prstGeom>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 khi dịch bệnh bùng phát, rất khó khăn cho việc chữa trị và ảnh hưởng đến kinh tế.</a:t>
            </a:r>
            <a:endPar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191986" y="903573"/>
            <a:ext cx="9925020" cy="2308324"/>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12. Vì sao trong nuôi thuỷ sản người ta lại đặc biệt quan tâm đến công tác phòng bệnh?</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620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8903" y="429757"/>
            <a:ext cx="6714699" cy="830997"/>
          </a:xfrm>
          <a:prstGeom prst="rect">
            <a:avLst/>
          </a:prstGeom>
          <a:solidFill>
            <a:schemeClr val="accent5">
              <a:lumMod val="40000"/>
              <a:lumOff val="60000"/>
            </a:schemeClr>
          </a:solidFill>
        </p:spPr>
        <p:txBody>
          <a:bodyPr wrap="square">
            <a:spAutoFit/>
          </a:bodyPr>
          <a:lstStyle/>
          <a:p>
            <a:pPr algn="ct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 Thu hoạch tôm, cá</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744573" y="2720065"/>
            <a:ext cx="10886386" cy="830997"/>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 mấy phương pháp thu hoạch tôm, cá?</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839018" y="4097730"/>
            <a:ext cx="10697497" cy="2308324"/>
          </a:xfrm>
          <a:prstGeom prst="rect">
            <a:avLst/>
          </a:prstGeom>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phương pháp </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 hoạch tôm, cá là phương pháp thu hoạch từng phần và phương pháp thu hoạch toàn bộ. </a:t>
            </a:r>
            <a:endPar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362901" y="1574911"/>
            <a:ext cx="11268058" cy="830997"/>
          </a:xfrm>
          <a:prstGeom prst="rect">
            <a:avLst/>
          </a:prstGeom>
        </p:spPr>
        <p:txBody>
          <a:bodyPr wrap="square">
            <a:spAutoFit/>
          </a:bodyPr>
          <a:lstStyle/>
          <a:p>
            <a:pPr algn="just"/>
            <a:r>
              <a:rPr lang="en-US" sz="4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4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4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thông tin SGK trang 79 trả lời</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415693"/>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8903" y="114303"/>
            <a:ext cx="6714699" cy="830997"/>
          </a:xfrm>
          <a:prstGeom prst="rect">
            <a:avLst/>
          </a:prstGeom>
          <a:solidFill>
            <a:schemeClr val="accent5">
              <a:lumMod val="40000"/>
              <a:lumOff val="60000"/>
            </a:schemeClr>
          </a:solidFill>
        </p:spPr>
        <p:txBody>
          <a:bodyPr wrap="square">
            <a:spAutoFit/>
          </a:bodyPr>
          <a:lstStyle/>
          <a:p>
            <a:pPr algn="ct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 Thu hoạch tôm, cá</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768824" y="998811"/>
            <a:ext cx="10697496" cy="1569660"/>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13. Cho biết ưu và nhược điểm của mỗi phương pháp thu hoạch tôm, cá?</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98016" y="2692182"/>
            <a:ext cx="11639111" cy="3631763"/>
          </a:xfrm>
          <a:prstGeom prst="rect">
            <a:avLst/>
          </a:prstGeom>
        </p:spPr>
        <p:txBody>
          <a:bodyPr wrap="square">
            <a:spAutoFit/>
          </a:bodyPr>
          <a:lstStyle/>
          <a:p>
            <a:pPr algn="just"/>
            <a:r>
              <a:rPr lang="vi-VN" sz="4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Phương pháp thu từng phần: </a:t>
            </a:r>
          </a:p>
          <a:p>
            <a:pPr algn="just"/>
            <a:r>
              <a:rPr lang="vi-VN" sz="4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Ưu điểm: Làm tăng năng suất cá nuôi lên 20%, cung cấp thực phẩm tươi sống thường xuyên.</a:t>
            </a:r>
          </a:p>
          <a:p>
            <a:pPr algn="just"/>
            <a:r>
              <a:rPr lang="vi-VN" sz="4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Nhược điểm: Các cá thể không cùng lứa tuổi nên khó chăm sóc, cải tạo, tu bổ ao.</a:t>
            </a:r>
          </a:p>
        </p:txBody>
      </p:sp>
    </p:spTree>
    <p:extLst>
      <p:ext uri="{BB962C8B-B14F-4D97-AF65-F5344CB8AC3E}">
        <p14:creationId xmlns:p14="http://schemas.microsoft.com/office/powerpoint/2010/main" val="1780984222"/>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7099" y="396969"/>
            <a:ext cx="6714699" cy="830997"/>
          </a:xfrm>
          <a:prstGeom prst="rect">
            <a:avLst/>
          </a:prstGeom>
          <a:solidFill>
            <a:schemeClr val="accent5">
              <a:lumMod val="40000"/>
              <a:lumOff val="60000"/>
            </a:schemeClr>
          </a:solidFill>
        </p:spPr>
        <p:txBody>
          <a:bodyPr wrap="square">
            <a:spAutoFit/>
          </a:bodyPr>
          <a:lstStyle/>
          <a:p>
            <a:pPr algn="ct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3.4. Thu hoạch tôm, cá</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832513" y="1289524"/>
            <a:ext cx="10570117" cy="1569660"/>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13. Cho biết ưu và nhược điểm của mỗi phương pháp thu hoạch tôm, cá?</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18448" y="2859184"/>
            <a:ext cx="11598249" cy="3785652"/>
          </a:xfrm>
          <a:prstGeom prst="rect">
            <a:avLst/>
          </a:prstGeom>
        </p:spPr>
        <p:txBody>
          <a:bodyPr wrap="square">
            <a:spAutoFit/>
          </a:bodyPr>
          <a:lstStyle/>
          <a:p>
            <a:pPr algn="just"/>
            <a:r>
              <a:rPr lang="vi-VN" sz="4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Phương pháp thu hoạch toàn bộ:</a:t>
            </a:r>
          </a:p>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Ưu điểm: </a:t>
            </a:r>
            <a:r>
              <a:rPr lang="vi-VN" sz="4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Sản phẩm tập trung, chi phí đánh bắt không lớn.</a:t>
            </a:r>
          </a:p>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Nhược điểm: </a:t>
            </a:r>
            <a:r>
              <a:rPr lang="vi-VN" sz="48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 suât của tôm cá bị hạn chế, tốn nhiều giống.</a:t>
            </a:r>
          </a:p>
        </p:txBody>
      </p:sp>
    </p:spTree>
    <p:extLst>
      <p:ext uri="{BB962C8B-B14F-4D97-AF65-F5344CB8AC3E}">
        <p14:creationId xmlns:p14="http://schemas.microsoft.com/office/powerpoint/2010/main" val="2781127"/>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7" y="1307205"/>
            <a:ext cx="6283234"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
        <p:nvSpPr>
          <p:cNvPr id="7" name="Rounded Rectangle 6"/>
          <p:cNvSpPr/>
          <p:nvPr/>
        </p:nvSpPr>
        <p:spPr>
          <a:xfrm>
            <a:off x="385355" y="2081602"/>
            <a:ext cx="5264330"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2. </a:t>
            </a:r>
            <a:r>
              <a:rPr lang="en-US" sz="3600" b="1" u="sng" dirty="0" err="1">
                <a:solidFill>
                  <a:schemeClr val="tx1"/>
                </a:solidFill>
                <a:latin typeface="Times New Roman" panose="02020603050405020304" pitchFamily="18" charset="0"/>
                <a:cs typeface="Times New Roman" panose="02020603050405020304" pitchFamily="18" charset="0"/>
              </a:rPr>
              <a:t>Thức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ăn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85355" y="2855999"/>
            <a:ext cx="947710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3. </a:t>
            </a:r>
            <a:r>
              <a:rPr lang="en-US" sz="3600" b="1" u="sng" dirty="0" err="1">
                <a:solidFill>
                  <a:schemeClr val="tx1"/>
                </a:solidFill>
                <a:latin typeface="Times New Roman" panose="02020603050405020304" pitchFamily="18" charset="0"/>
                <a:cs typeface="Times New Roman" panose="02020603050405020304" pitchFamily="18" charset="0"/>
              </a:rPr>
              <a:t>Quy</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trình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kĩ</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thuật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Tôm</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cá</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41901" y="3621941"/>
            <a:ext cx="11361628" cy="2285241"/>
          </a:xfrm>
          <a:prstGeom prst="rect">
            <a:avLst/>
          </a:prstGeom>
          <a:noFill/>
        </p:spPr>
        <p:txBody>
          <a:bodyPr wrap="square" lIns="68580" tIns="34290" rIns="68580" bIns="34290">
            <a:spAutoFit/>
          </a:bodyPr>
          <a:lstStyle/>
          <a:p>
            <a:pPr algn="just"/>
            <a:r>
              <a:rPr lang="vi-VN"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 trình công nghệ nuôi thủy sản gồm 4 bước chính:</a:t>
            </a:r>
            <a:endPar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en-US" sz="36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01" y="4208557"/>
            <a:ext cx="11361628" cy="1930986"/>
          </a:xfrm>
          <a:prstGeom prst="rect">
            <a:avLst/>
          </a:prstGeom>
        </p:spPr>
      </p:pic>
      <p:sp>
        <p:nvSpPr>
          <p:cNvPr id="14" name="Rounded Rectangle 13"/>
          <p:cNvSpPr/>
          <p:nvPr/>
        </p:nvSpPr>
        <p:spPr>
          <a:xfrm>
            <a:off x="385360" y="6056430"/>
            <a:ext cx="998328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 </a:t>
            </a:r>
            <a:r>
              <a:rPr lang="en-US" sz="3600" b="1" u="sng" dirty="0" err="1">
                <a:solidFill>
                  <a:schemeClr val="tx1"/>
                </a:solidFill>
                <a:latin typeface="Times New Roman" panose="02020603050405020304" pitchFamily="18" charset="0"/>
                <a:cs typeface="Times New Roman" panose="02020603050405020304" pitchFamily="18" charset="0"/>
              </a:rPr>
              <a:t>Đo</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nhiệt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trong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7" y="1307205"/>
            <a:ext cx="6283234"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
        <p:nvSpPr>
          <p:cNvPr id="7" name="Rounded Rectangle 6"/>
          <p:cNvSpPr/>
          <p:nvPr/>
        </p:nvSpPr>
        <p:spPr>
          <a:xfrm>
            <a:off x="385355" y="2081602"/>
            <a:ext cx="5264330"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2. </a:t>
            </a:r>
            <a:r>
              <a:rPr lang="en-US" sz="3600" b="1" u="sng" dirty="0" err="1">
                <a:solidFill>
                  <a:schemeClr val="tx1"/>
                </a:solidFill>
                <a:latin typeface="Times New Roman" panose="02020603050405020304" pitchFamily="18" charset="0"/>
                <a:cs typeface="Times New Roman" panose="02020603050405020304" pitchFamily="18" charset="0"/>
              </a:rPr>
              <a:t>Thức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ăn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85355" y="2855999"/>
            <a:ext cx="947710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3. </a:t>
            </a:r>
            <a:r>
              <a:rPr lang="en-US" sz="3600" b="1" u="sng" dirty="0" err="1">
                <a:solidFill>
                  <a:schemeClr val="tx1"/>
                </a:solidFill>
                <a:latin typeface="Times New Roman" panose="02020603050405020304" pitchFamily="18" charset="0"/>
                <a:cs typeface="Times New Roman" panose="02020603050405020304" pitchFamily="18" charset="0"/>
              </a:rPr>
              <a:t>Quy</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trình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kĩ</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thuật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Tôm</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cá</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85355" y="3630396"/>
            <a:ext cx="998328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 </a:t>
            </a:r>
            <a:r>
              <a:rPr lang="en-US" sz="3600" b="1" u="sng" dirty="0" err="1">
                <a:solidFill>
                  <a:schemeClr val="tx1"/>
                </a:solidFill>
                <a:latin typeface="Times New Roman" panose="02020603050405020304" pitchFamily="18" charset="0"/>
                <a:cs typeface="Times New Roman" panose="02020603050405020304" pitchFamily="18" charset="0"/>
              </a:rPr>
              <a:t>Đo</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nhiệt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trong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223" y="4404793"/>
            <a:ext cx="998328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4.1 </a:t>
            </a:r>
            <a:r>
              <a:rPr lang="en-US" sz="3600" b="1" u="sng" dirty="0" err="1">
                <a:solidFill>
                  <a:schemeClr val="tx1"/>
                </a:solidFill>
                <a:latin typeface="Times New Roman" panose="02020603050405020304" pitchFamily="18" charset="0"/>
                <a:cs typeface="Times New Roman" panose="02020603050405020304" pitchFamily="18" charset="0"/>
              </a:rPr>
              <a:t>Tính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chất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39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3612" y="313975"/>
            <a:ext cx="10570117" cy="2308324"/>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Thủy sản gắn liền với môi trường nước, nước nuôi thủy sản cần chú ý các yếu tố nào?</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167259" y="3394295"/>
            <a:ext cx="3184479" cy="1569660"/>
          </a:xfrm>
          <a:prstGeom prst="rect">
            <a:avLst/>
          </a:prstGeom>
          <a:ln w="57150">
            <a:solidFill>
              <a:srgbClr val="0000CC"/>
            </a:solidFill>
          </a:ln>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nuôi thủy sản</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7732361" y="2496632"/>
            <a:ext cx="2952027" cy="830997"/>
          </a:xfrm>
          <a:prstGeom prst="rect">
            <a:avLst/>
          </a:prstGeom>
          <a:ln w="57150">
            <a:solidFill>
              <a:srgbClr val="0000CC"/>
            </a:solidFill>
          </a:ln>
        </p:spPr>
        <p:txBody>
          <a:bodyPr wrap="square">
            <a:spAutoFit/>
          </a:bodyPr>
          <a:lstStyle/>
          <a:p>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Nhiệt độ.</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7786952" y="3727739"/>
            <a:ext cx="2927009" cy="830997"/>
          </a:xfrm>
          <a:prstGeom prst="rect">
            <a:avLst/>
          </a:prstGeom>
          <a:ln w="57150">
            <a:solidFill>
              <a:srgbClr val="0000CC"/>
            </a:solidFill>
          </a:ln>
        </p:spPr>
        <p:txBody>
          <a:bodyPr wrap="square">
            <a:spAutoFit/>
          </a:bodyPr>
          <a:lstStyle/>
          <a:p>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 trong.</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Straight Arrow Connector 8"/>
          <p:cNvCxnSpPr>
            <a:stCxn id="6" idx="3"/>
            <a:endCxn id="7" idx="1"/>
          </p:cNvCxnSpPr>
          <p:nvPr/>
        </p:nvCxnSpPr>
        <p:spPr>
          <a:xfrm flipV="1">
            <a:off x="6351737" y="2927520"/>
            <a:ext cx="1380624" cy="12669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11" idx="1"/>
          </p:cNvCxnSpPr>
          <p:nvPr/>
        </p:nvCxnSpPr>
        <p:spPr>
          <a:xfrm>
            <a:off x="6351738" y="4194516"/>
            <a:ext cx="1435213" cy="11939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786952" y="4957597"/>
            <a:ext cx="2927009" cy="830997"/>
          </a:xfrm>
          <a:prstGeom prst="rect">
            <a:avLst/>
          </a:prstGeom>
          <a:ln w="57150">
            <a:solidFill>
              <a:srgbClr val="0000CC"/>
            </a:solidFill>
          </a:ln>
        </p:spPr>
        <p:txBody>
          <a:bodyPr wrap="square">
            <a:spAutoFit/>
          </a:bodyPr>
          <a:lstStyle/>
          <a:p>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 pH.</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2" name="Straight Arrow Connector 11"/>
          <p:cNvCxnSpPr>
            <a:stCxn id="6" idx="3"/>
            <a:endCxn id="8" idx="1"/>
          </p:cNvCxnSpPr>
          <p:nvPr/>
        </p:nvCxnSpPr>
        <p:spPr>
          <a:xfrm flipV="1">
            <a:off x="6351738" y="4158627"/>
            <a:ext cx="1435213" cy="358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693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7" y="1307205"/>
            <a:ext cx="6283234"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
        <p:nvSpPr>
          <p:cNvPr id="7" name="Rounded Rectangle 6"/>
          <p:cNvSpPr/>
          <p:nvPr/>
        </p:nvSpPr>
        <p:spPr>
          <a:xfrm>
            <a:off x="385355" y="2081602"/>
            <a:ext cx="5264330"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2. </a:t>
            </a:r>
            <a:r>
              <a:rPr lang="en-US" sz="3600" b="1" u="sng" dirty="0" err="1">
                <a:solidFill>
                  <a:schemeClr val="tx1"/>
                </a:solidFill>
                <a:latin typeface="Times New Roman" panose="02020603050405020304" pitchFamily="18" charset="0"/>
                <a:cs typeface="Times New Roman" panose="02020603050405020304" pitchFamily="18" charset="0"/>
              </a:rPr>
              <a:t>Thức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ăn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85355" y="2855999"/>
            <a:ext cx="947710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3. </a:t>
            </a:r>
            <a:r>
              <a:rPr lang="en-US" sz="3600" b="1" u="sng" dirty="0" err="1">
                <a:solidFill>
                  <a:schemeClr val="tx1"/>
                </a:solidFill>
                <a:latin typeface="Times New Roman" panose="02020603050405020304" pitchFamily="18" charset="0"/>
                <a:cs typeface="Times New Roman" panose="02020603050405020304" pitchFamily="18" charset="0"/>
              </a:rPr>
              <a:t>Quy</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trình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kĩ</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thuật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Tôm</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cá</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85355" y="3630396"/>
            <a:ext cx="998328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 </a:t>
            </a:r>
            <a:r>
              <a:rPr lang="en-US" sz="3600" b="1" u="sng" dirty="0" err="1">
                <a:solidFill>
                  <a:schemeClr val="tx1"/>
                </a:solidFill>
                <a:latin typeface="Times New Roman" panose="02020603050405020304" pitchFamily="18" charset="0"/>
                <a:cs typeface="Times New Roman" panose="02020603050405020304" pitchFamily="18" charset="0"/>
              </a:rPr>
              <a:t>Đo</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nhiệt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trong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223" y="4404793"/>
            <a:ext cx="998328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4.1 </a:t>
            </a:r>
            <a:r>
              <a:rPr lang="en-US" sz="3600" b="1" u="sng" dirty="0" err="1">
                <a:solidFill>
                  <a:schemeClr val="tx1"/>
                </a:solidFill>
                <a:latin typeface="Times New Roman" panose="02020603050405020304" pitchFamily="18" charset="0"/>
                <a:cs typeface="Times New Roman" panose="02020603050405020304" pitchFamily="18" charset="0"/>
              </a:rPr>
              <a:t>Tính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chất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44864" y="5217300"/>
            <a:ext cx="10728036" cy="1200329"/>
          </a:xfrm>
          <a:prstGeom prst="rect">
            <a:avLst/>
          </a:prstGeom>
        </p:spPr>
        <p:txBody>
          <a:bodyPr wrap="square">
            <a:spAutoFit/>
          </a:bodyPr>
          <a:lstStyle/>
          <a:p>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vi-VN"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ước nuôi thủy sản cần c</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a:t>
            </a:r>
            <a:r>
              <a:rPr lang="vi-VN"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yếu tố</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nhiệt</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 ….</a:t>
            </a:r>
            <a:r>
              <a:rPr lang="vi-VN"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54401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868" y="124701"/>
            <a:ext cx="11139363" cy="1569660"/>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Nhiệt độ của nước tự nhiên phụ thuộc vào các yếu tố nào?</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917677" y="3014112"/>
            <a:ext cx="4214860" cy="1405641"/>
          </a:xfrm>
          <a:prstGeom prst="rect">
            <a:avLst/>
          </a:prstGeom>
          <a:ln w="57150">
            <a:solidFill>
              <a:srgbClr val="0000CC"/>
            </a:solidFill>
          </a:ln>
        </p:spPr>
        <p:txBody>
          <a:bodyPr wrap="square">
            <a:spAutoFit/>
          </a:bodyPr>
          <a:lstStyle/>
          <a:p>
            <a:pPr algn="ctr"/>
            <a:r>
              <a:rPr lang="vi-VN" sz="42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Nhiệt độ </a:t>
            </a:r>
          </a:p>
          <a:p>
            <a:pPr algn="ctr"/>
            <a:r>
              <a:rPr lang="vi-VN" sz="42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tự nhiên</a:t>
            </a:r>
            <a:endParaRPr lang="en-US" sz="42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030450" y="1413675"/>
            <a:ext cx="5989679" cy="748988"/>
          </a:xfrm>
          <a:prstGeom prst="rect">
            <a:avLst/>
          </a:prstGeom>
          <a:ln w="57150">
            <a:solidFill>
              <a:srgbClr val="0000CC"/>
            </a:solidFill>
          </a:ln>
        </p:spPr>
        <p:txBody>
          <a:bodyPr wrap="square">
            <a:spAutoFit/>
          </a:bodyPr>
          <a:lstStyle/>
          <a:p>
            <a:pPr algn="ctr"/>
            <a:r>
              <a:rPr lang="vi-VN" sz="42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Khí hậu (mùa).</a:t>
            </a:r>
            <a:endParaRPr lang="en-US" sz="42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6030447" y="2378042"/>
            <a:ext cx="5989679" cy="748988"/>
          </a:xfrm>
          <a:prstGeom prst="rect">
            <a:avLst/>
          </a:prstGeom>
          <a:ln w="57150">
            <a:solidFill>
              <a:srgbClr val="0000CC"/>
            </a:solidFill>
          </a:ln>
        </p:spPr>
        <p:txBody>
          <a:bodyPr wrap="square">
            <a:spAutoFit/>
          </a:bodyPr>
          <a:lstStyle/>
          <a:p>
            <a:pPr algn="ctr"/>
            <a:r>
              <a:rPr lang="vi-VN" sz="42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 tiết (mưa, nắng). </a:t>
            </a:r>
            <a:endParaRPr lang="en-US" sz="42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6030447" y="3351517"/>
            <a:ext cx="5989679" cy="748988"/>
          </a:xfrm>
          <a:prstGeom prst="rect">
            <a:avLst/>
          </a:prstGeom>
          <a:ln w="57150">
            <a:solidFill>
              <a:srgbClr val="0000CC"/>
            </a:solidFill>
          </a:ln>
        </p:spPr>
        <p:txBody>
          <a:bodyPr wrap="square">
            <a:spAutoFit/>
          </a:bodyPr>
          <a:lstStyle/>
          <a:p>
            <a:pPr algn="ctr"/>
            <a:r>
              <a:rPr lang="vi-VN" sz="42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Khu vực. </a:t>
            </a:r>
          </a:p>
        </p:txBody>
      </p:sp>
      <p:sp>
        <p:nvSpPr>
          <p:cNvPr id="9" name="Rectangle 8"/>
          <p:cNvSpPr/>
          <p:nvPr/>
        </p:nvSpPr>
        <p:spPr>
          <a:xfrm>
            <a:off x="6030446" y="4315884"/>
            <a:ext cx="5989679" cy="748988"/>
          </a:xfrm>
          <a:prstGeom prst="rect">
            <a:avLst/>
          </a:prstGeom>
          <a:ln w="57150">
            <a:solidFill>
              <a:srgbClr val="0000CC"/>
            </a:solidFill>
          </a:ln>
        </p:spPr>
        <p:txBody>
          <a:bodyPr wrap="square">
            <a:spAutoFit/>
          </a:bodyPr>
          <a:lstStyle/>
          <a:p>
            <a:pPr algn="ctr"/>
            <a:r>
              <a:rPr lang="vi-VN" sz="42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PƯHH.</a:t>
            </a:r>
            <a:endParaRPr lang="en-US" sz="42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Straight Arrow Connector 10"/>
          <p:cNvCxnSpPr>
            <a:stCxn id="5" idx="3"/>
            <a:endCxn id="6" idx="1"/>
          </p:cNvCxnSpPr>
          <p:nvPr/>
        </p:nvCxnSpPr>
        <p:spPr>
          <a:xfrm flipV="1">
            <a:off x="5132537" y="1803526"/>
            <a:ext cx="897913" cy="1928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a:endCxn id="7" idx="1"/>
          </p:cNvCxnSpPr>
          <p:nvPr/>
        </p:nvCxnSpPr>
        <p:spPr>
          <a:xfrm flipV="1">
            <a:off x="5132537" y="2767892"/>
            <a:ext cx="897911" cy="9643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8" idx="1"/>
          </p:cNvCxnSpPr>
          <p:nvPr/>
        </p:nvCxnSpPr>
        <p:spPr>
          <a:xfrm>
            <a:off x="5132537" y="3732258"/>
            <a:ext cx="897911" cy="91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9" idx="1"/>
          </p:cNvCxnSpPr>
          <p:nvPr/>
        </p:nvCxnSpPr>
        <p:spPr>
          <a:xfrm>
            <a:off x="5132536" y="3732258"/>
            <a:ext cx="897909" cy="9734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030446" y="5280251"/>
            <a:ext cx="5989679" cy="1405641"/>
          </a:xfrm>
          <a:prstGeom prst="rect">
            <a:avLst/>
          </a:prstGeom>
          <a:ln w="57150">
            <a:solidFill>
              <a:srgbClr val="0000CC"/>
            </a:solidFill>
          </a:ln>
        </p:spPr>
        <p:txBody>
          <a:bodyPr wrap="square">
            <a:spAutoFit/>
          </a:bodyPr>
          <a:lstStyle/>
          <a:p>
            <a:pPr algn="ctr"/>
            <a:r>
              <a:rPr lang="vi-VN" sz="4267"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 phân hủy chất hữu cơ trong ao nuôi.</a:t>
            </a:r>
            <a:endParaRPr lang="en-US" sz="42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1" name="Straight Arrow Connector 30"/>
          <p:cNvCxnSpPr>
            <a:stCxn id="5" idx="3"/>
          </p:cNvCxnSpPr>
          <p:nvPr/>
        </p:nvCxnSpPr>
        <p:spPr>
          <a:xfrm>
            <a:off x="5132536" y="3732258"/>
            <a:ext cx="897909" cy="2474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080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arn(inVertical)">
                                      <p:cBhvr>
                                        <p:cTn id="49" dur="500"/>
                                        <p:tgtEl>
                                          <p:spTgt spid="3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115" y="3159647"/>
            <a:ext cx="10071949" cy="1569660"/>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 đo nhiệt độ, các em sẽ sử dụng loại dụng cụ nào?</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387353" y="2086913"/>
            <a:ext cx="9847640" cy="830997"/>
          </a:xfrm>
          <a:prstGeom prst="rect">
            <a:avLst/>
          </a:prstGeom>
        </p:spPr>
        <p:txBody>
          <a:bodyPr wrap="square">
            <a:spAutoFit/>
          </a:bodyPr>
          <a:lstStyle/>
          <a:p>
            <a:pPr algn="just"/>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Tôm </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 25 – 35</a:t>
            </a:r>
            <a:r>
              <a:rPr lang="vi-VN" sz="4800" b="1" baseline="300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là 20 – 30</a:t>
            </a:r>
            <a:r>
              <a:rPr lang="vi-VN" sz="4800" b="1" baseline="300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endPar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387354" y="275518"/>
            <a:ext cx="10071949" cy="1569660"/>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hạn nhiệt độ thích hợp cho tôm, cá phát triển là bao nhiêu?</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387353" y="4971043"/>
            <a:ext cx="3345240" cy="830997"/>
          </a:xfrm>
          <a:prstGeom prst="rect">
            <a:avLst/>
          </a:prstGeom>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Nhiệt kế.</a:t>
            </a:r>
            <a:endPar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300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ác loại lồng bè nuôi trồng thủy hải sản trên thị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646" y="1034199"/>
            <a:ext cx="6183861" cy="34784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9" y="1034198"/>
            <a:ext cx="5900937" cy="3490452"/>
          </a:xfrm>
          <a:prstGeom prst="rect">
            <a:avLst/>
          </a:prstGeom>
        </p:spPr>
      </p:pic>
      <p:sp>
        <p:nvSpPr>
          <p:cNvPr id="7" name="Rectangle 6"/>
          <p:cNvSpPr/>
          <p:nvPr/>
        </p:nvSpPr>
        <p:spPr>
          <a:xfrm>
            <a:off x="1275691" y="78269"/>
            <a:ext cx="9373909" cy="861774"/>
          </a:xfrm>
          <a:prstGeom prst="rect">
            <a:avLst/>
          </a:prstGeom>
          <a:solidFill>
            <a:srgbClr val="FFFF00"/>
          </a:solidFill>
        </p:spPr>
        <p:txBody>
          <a:bodyPr wrap="square" lIns="121920" tIns="60960" rIns="121920" bIns="60960">
            <a:spAutoFit/>
          </a:bodyPr>
          <a:lstStyle/>
          <a:p>
            <a:pPr algn="ct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Nu</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a:t>
            </a: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thủy sản trong </a:t>
            </a: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ồ</a:t>
            </a:r>
            <a:r>
              <a:rPr lang="vi-VN"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 b</a:t>
            </a:r>
            <a:r>
              <a:rPr lang="en-US" sz="4800"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è, lưới</a:t>
            </a:r>
          </a:p>
        </p:txBody>
      </p:sp>
      <p:sp>
        <p:nvSpPr>
          <p:cNvPr id="5" name="Rectangle 4"/>
          <p:cNvSpPr/>
          <p:nvPr/>
        </p:nvSpPr>
        <p:spPr>
          <a:xfrm>
            <a:off x="914237" y="4616254"/>
            <a:ext cx="3597819" cy="1600438"/>
          </a:xfrm>
          <a:prstGeom prst="rect">
            <a:avLst/>
          </a:prstGeom>
          <a:solidFill>
            <a:srgbClr val="FFFF00"/>
          </a:solidFill>
        </p:spPr>
        <p:txBody>
          <a:bodyPr wrap="square" lIns="121920" tIns="60960" rIns="121920" bIns="60960">
            <a:spAutoFit/>
          </a:bodyPr>
          <a:lstStyle/>
          <a:p>
            <a:pPr algn="ct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trên biển </a:t>
            </a:r>
            <a:endPar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ướ</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m</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ặ</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endPar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930417" y="4700926"/>
            <a:ext cx="3677639" cy="1600438"/>
          </a:xfrm>
          <a:prstGeom prst="rect">
            <a:avLst/>
          </a:prstGeom>
          <a:solidFill>
            <a:srgbClr val="FFFF00"/>
          </a:solidFill>
        </p:spPr>
        <p:txBody>
          <a:bodyPr wrap="square" lIns="121920" tIns="60960" rIns="121920" bIns="60960">
            <a:spAutoFit/>
          </a:bodyPr>
          <a:lstStyle/>
          <a:p>
            <a:pPr algn="ct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trên </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sông</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ướ</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ngọt</a:t>
            </a: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016155"/>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hiệt kế điện tử loại nào tốt và đáng mua nhất hiện nay - Bapkid.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57" y="909347"/>
            <a:ext cx="6012164" cy="40723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86" y="909347"/>
            <a:ext cx="5118100" cy="4114800"/>
          </a:xfrm>
          <a:prstGeom prst="rect">
            <a:avLst/>
          </a:prstGeom>
        </p:spPr>
      </p:pic>
      <p:sp>
        <p:nvSpPr>
          <p:cNvPr id="5" name="Rectangle 4"/>
          <p:cNvSpPr/>
          <p:nvPr/>
        </p:nvSpPr>
        <p:spPr>
          <a:xfrm>
            <a:off x="153492" y="5242369"/>
            <a:ext cx="5425085" cy="830997"/>
          </a:xfrm>
          <a:prstGeom prst="rect">
            <a:avLst/>
          </a:prstGeom>
          <a:solidFill>
            <a:srgbClr val="FFFF00"/>
          </a:solidFill>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Nhiệt kế thủy ngân</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039738" y="5242369"/>
            <a:ext cx="5425085" cy="830997"/>
          </a:xfrm>
          <a:prstGeom prst="rect">
            <a:avLst/>
          </a:prstGeom>
          <a:solidFill>
            <a:srgbClr val="FFFF00"/>
          </a:solidFill>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Nhiệt kế điện tử</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066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787" y="5030414"/>
            <a:ext cx="10399688" cy="1569660"/>
          </a:xfrm>
          <a:prstGeom prst="rect">
            <a:avLst/>
          </a:prstGeom>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 trong/đục là do chất hữu cơ, phù sa lơ lửng/VSV (tảo, vi khuẩn).</a:t>
            </a:r>
            <a:endPar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490787" y="183517"/>
            <a:ext cx="10071949" cy="830997"/>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 độ trong của nước để làm gì?</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374242" y="1043908"/>
            <a:ext cx="10516233" cy="2308324"/>
          </a:xfrm>
          <a:prstGeom prst="rect">
            <a:avLst/>
          </a:prstGeom>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 đánh giá độ tốt/xấu của nước nuôi thủy sản (chất lượng của nước để kịp thời xử lý).</a:t>
            </a:r>
          </a:p>
        </p:txBody>
      </p:sp>
      <p:sp>
        <p:nvSpPr>
          <p:cNvPr id="6" name="Rectangle 5"/>
          <p:cNvSpPr/>
          <p:nvPr/>
        </p:nvSpPr>
        <p:spPr>
          <a:xfrm>
            <a:off x="1490786" y="3366680"/>
            <a:ext cx="10071949" cy="1569660"/>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 sao có nơi nước trong, có nơi nước lại đục?</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288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0148" y="577230"/>
            <a:ext cx="10697438" cy="2308324"/>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 đo độ trong của nước nuôi thủy sản, các em sẽ sử dụng loại dụng cụ có tên gọi là gì?</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667487" y="3948620"/>
            <a:ext cx="3751640" cy="830997"/>
          </a:xfrm>
          <a:prstGeom prst="rect">
            <a:avLst/>
          </a:prstGeom>
        </p:spPr>
        <p:txBody>
          <a:bodyPr wrap="square">
            <a:spAutoFit/>
          </a:bodyPr>
          <a:lstStyle/>
          <a:p>
            <a:pPr algn="just"/>
            <a:r>
              <a:rPr lang="vi-VN"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Đĩa Secchi.</a:t>
            </a:r>
            <a:endParaRPr lang="en-US" sz="4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657" y="2579914"/>
            <a:ext cx="3983286" cy="3763353"/>
          </a:xfrm>
          <a:prstGeom prst="rect">
            <a:avLst/>
          </a:prstGeom>
        </p:spPr>
      </p:pic>
    </p:spTree>
    <p:extLst>
      <p:ext uri="{BB962C8B-B14F-4D97-AF65-F5344CB8AC3E}">
        <p14:creationId xmlns:p14="http://schemas.microsoft.com/office/powerpoint/2010/main" val="3028776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61257" y="573912"/>
            <a:ext cx="5281677" cy="4355270"/>
            <a:chOff x="601365" y="268437"/>
            <a:chExt cx="4337889" cy="326645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397" y="268437"/>
              <a:ext cx="2802857" cy="2485792"/>
            </a:xfrm>
            <a:prstGeom prst="rect">
              <a:avLst/>
            </a:prstGeom>
          </p:spPr>
        </p:pic>
        <p:cxnSp>
          <p:nvCxnSpPr>
            <p:cNvPr id="7" name="Straight Arrow Connector 6"/>
            <p:cNvCxnSpPr/>
            <p:nvPr/>
          </p:nvCxnSpPr>
          <p:spPr>
            <a:xfrm flipV="1">
              <a:off x="2118093" y="2899611"/>
              <a:ext cx="2802857" cy="1203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62598" y="2911642"/>
              <a:ext cx="2141749" cy="623248"/>
            </a:xfrm>
            <a:prstGeom prst="rect">
              <a:avLst/>
            </a:prstGeom>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 20cm</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1949657" y="998621"/>
              <a:ext cx="794084" cy="12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33877" y="2241248"/>
              <a:ext cx="794084" cy="12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1365" y="608511"/>
              <a:ext cx="1673059" cy="623248"/>
            </a:xfrm>
            <a:prstGeom prst="rect">
              <a:avLst/>
            </a:prstGeom>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Trắng</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655381" y="1857424"/>
              <a:ext cx="1673059" cy="623248"/>
            </a:xfrm>
            <a:prstGeom prst="rect">
              <a:avLst/>
            </a:prstGeom>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Đen</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7" name="Rectangle 16"/>
          <p:cNvSpPr/>
          <p:nvPr/>
        </p:nvSpPr>
        <p:spPr>
          <a:xfrm>
            <a:off x="3032566" y="5724539"/>
            <a:ext cx="6977708" cy="830997"/>
          </a:xfrm>
          <a:prstGeom prst="rect">
            <a:avLst/>
          </a:prstGeom>
          <a:solidFill>
            <a:srgbClr val="FFFF00"/>
          </a:solidFill>
        </p:spPr>
        <p:txBody>
          <a:bodyPr wrap="square">
            <a:spAutoFit/>
          </a:bodyPr>
          <a:lstStyle/>
          <a:p>
            <a:pPr algn="ct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 đĩa Secchi</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 name="Picture 1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4500" y="288987"/>
            <a:ext cx="3340753"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542935" y="573911"/>
            <a:ext cx="3470436" cy="4949673"/>
            <a:chOff x="4157201" y="112026"/>
            <a:chExt cx="2206004" cy="4030662"/>
          </a:xfrm>
        </p:grpSpPr>
        <p:pic>
          <p:nvPicPr>
            <p:cNvPr id="2054" name="Picture 6" descr="http://www.binhlan.com/Images/Ky%20thuat%20nuoi%20tom/Secchi%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799" y="112026"/>
              <a:ext cx="1695450" cy="27051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157201" y="2965443"/>
              <a:ext cx="2206004" cy="1177245"/>
            </a:xfrm>
            <a:prstGeom prst="rect">
              <a:avLst/>
            </a:prstGeom>
          </p:spPr>
          <p:txBody>
            <a:bodyPr wrap="square">
              <a:spAutoFit/>
            </a:bodyPr>
            <a:lstStyle/>
            <a:p>
              <a:pPr algn="ctr"/>
              <a:r>
                <a:rPr lang="vi-VN"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 chì (kim loại)</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5214524" y="2347344"/>
              <a:ext cx="0" cy="6180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6001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7" y="1307205"/>
            <a:ext cx="6283234"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236008"/>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
        <p:nvSpPr>
          <p:cNvPr id="7" name="Rounded Rectangle 6"/>
          <p:cNvSpPr/>
          <p:nvPr/>
        </p:nvSpPr>
        <p:spPr>
          <a:xfrm>
            <a:off x="385355" y="2081602"/>
            <a:ext cx="5264330"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2. </a:t>
            </a:r>
            <a:r>
              <a:rPr lang="en-US" sz="3600" b="1" u="sng" dirty="0" err="1">
                <a:solidFill>
                  <a:schemeClr val="tx1"/>
                </a:solidFill>
                <a:latin typeface="Times New Roman" panose="02020603050405020304" pitchFamily="18" charset="0"/>
                <a:cs typeface="Times New Roman" panose="02020603050405020304" pitchFamily="18" charset="0"/>
              </a:rPr>
              <a:t>Thức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ăn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85355" y="2855999"/>
            <a:ext cx="947710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3. </a:t>
            </a:r>
            <a:r>
              <a:rPr lang="en-US" sz="3600" b="1" u="sng" dirty="0" err="1">
                <a:solidFill>
                  <a:schemeClr val="tx1"/>
                </a:solidFill>
                <a:latin typeface="Times New Roman" panose="02020603050405020304" pitchFamily="18" charset="0"/>
                <a:cs typeface="Times New Roman" panose="02020603050405020304" pitchFamily="18" charset="0"/>
              </a:rPr>
              <a:t>Quy</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trình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kĩ</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thuật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Tôm</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cá</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85355" y="3630396"/>
            <a:ext cx="998328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 </a:t>
            </a:r>
            <a:r>
              <a:rPr lang="en-US" sz="3600" b="1" u="sng" dirty="0" err="1">
                <a:solidFill>
                  <a:schemeClr val="tx1"/>
                </a:solidFill>
                <a:latin typeface="Times New Roman" panose="02020603050405020304" pitchFamily="18" charset="0"/>
                <a:cs typeface="Times New Roman" panose="02020603050405020304" pitchFamily="18" charset="0"/>
              </a:rPr>
              <a:t>Đo</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nhiệt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trong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223" y="4404793"/>
            <a:ext cx="998328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4.1 </a:t>
            </a:r>
            <a:r>
              <a:rPr lang="en-US" sz="3600" b="1" u="sng" dirty="0" err="1">
                <a:solidFill>
                  <a:schemeClr val="tx1"/>
                </a:solidFill>
                <a:latin typeface="Times New Roman" panose="02020603050405020304" pitchFamily="18" charset="0"/>
                <a:cs typeface="Times New Roman" panose="02020603050405020304" pitchFamily="18" charset="0"/>
              </a:rPr>
              <a:t>Tính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chất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826223" y="5077070"/>
            <a:ext cx="10652764" cy="1188953"/>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4.2. </a:t>
            </a:r>
            <a:r>
              <a:rPr lang="en-US" sz="3600" b="1" u="sng" dirty="0" err="1">
                <a:solidFill>
                  <a:schemeClr val="tx1"/>
                </a:solidFill>
                <a:latin typeface="Times New Roman" panose="02020603050405020304" pitchFamily="18" charset="0"/>
                <a:cs typeface="Times New Roman" panose="02020603050405020304" pitchFamily="18" charset="0"/>
              </a:rPr>
              <a:t>Quy</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trình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thực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hành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đo</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nhiệt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trong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7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71" y="310243"/>
            <a:ext cx="11772900" cy="6319157"/>
          </a:xfrm>
          <a:prstGeom prst="rect">
            <a:avLst/>
          </a:prstGeom>
        </p:spPr>
      </p:pic>
    </p:spTree>
    <p:extLst>
      <p:ext uri="{BB962C8B-B14F-4D97-AF65-F5344CB8AC3E}">
        <p14:creationId xmlns:p14="http://schemas.microsoft.com/office/powerpoint/2010/main" val="3873716448"/>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14" y="212271"/>
            <a:ext cx="11772900" cy="6466116"/>
          </a:xfrm>
          <a:prstGeom prst="rect">
            <a:avLst/>
          </a:prstGeom>
        </p:spPr>
      </p:pic>
    </p:spTree>
    <p:extLst>
      <p:ext uri="{BB962C8B-B14F-4D97-AF65-F5344CB8AC3E}">
        <p14:creationId xmlns:p14="http://schemas.microsoft.com/office/powerpoint/2010/main" val="3489895990"/>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86" y="244930"/>
            <a:ext cx="11707585" cy="6368141"/>
          </a:xfrm>
          <a:prstGeom prst="rect">
            <a:avLst/>
          </a:prstGeom>
        </p:spPr>
      </p:pic>
    </p:spTree>
    <p:extLst>
      <p:ext uri="{BB962C8B-B14F-4D97-AF65-F5344CB8AC3E}">
        <p14:creationId xmlns:p14="http://schemas.microsoft.com/office/powerpoint/2010/main" val="1169297431"/>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67327"/>
            <a:ext cx="11740244" cy="3962400"/>
          </a:xfrm>
          <a:prstGeom prst="rect">
            <a:avLst/>
          </a:prstGeom>
        </p:spPr>
      </p:pic>
    </p:spTree>
    <p:extLst>
      <p:ext uri="{BB962C8B-B14F-4D97-AF65-F5344CB8AC3E}">
        <p14:creationId xmlns:p14="http://schemas.microsoft.com/office/powerpoint/2010/main" val="1987998520"/>
      </p:ext>
    </p:extLst>
  </p:cSld>
  <p:clrMapOvr>
    <a:masterClrMapping/>
  </p:clrMapOvr>
  <mc:AlternateContent xmlns:mc="http://schemas.openxmlformats.org/markup-compatibility/2006" xmlns:p14="http://schemas.microsoft.com/office/powerpoint/2010/main">
    <mc:Choice Requires="p14">
      <p:transition p14:dur="10" advClick="0">
        <p:checker dir="vert"/>
      </p:transition>
    </mc:Choice>
    <mc:Fallback xmlns="">
      <p:transition advClick="0">
        <p:checker dir="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1887" y="1209231"/>
            <a:ext cx="6283234"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1. </a:t>
            </a:r>
            <a:r>
              <a:rPr lang="en-US" sz="3600" b="1" u="sng" dirty="0" err="1">
                <a:solidFill>
                  <a:schemeClr val="tx1"/>
                </a:solidFill>
                <a:latin typeface="Times New Roman" panose="02020603050405020304" pitchFamily="18" charset="0"/>
                <a:cs typeface="Times New Roman" panose="02020603050405020304" pitchFamily="18" charset="0"/>
              </a:rPr>
              <a:t>Môt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trường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rcRect/>
          <a:stretch>
            <a:fillRect/>
          </a:stretch>
        </p:blipFill>
        <p:spPr>
          <a:xfrm>
            <a:off x="11083293" y="25757"/>
            <a:ext cx="1108707" cy="1112770"/>
          </a:xfrm>
          <a:prstGeom prst="rect">
            <a:avLst/>
          </a:prstGeom>
        </p:spPr>
      </p:pic>
      <p:sp>
        <p:nvSpPr>
          <p:cNvPr id="10" name="Rounded Rectangle 9"/>
          <p:cNvSpPr/>
          <p:nvPr/>
        </p:nvSpPr>
        <p:spPr>
          <a:xfrm>
            <a:off x="391886" y="170692"/>
            <a:ext cx="10515599" cy="969077"/>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QUY TRÌNH KĨ THUẬT NUÔI THUỶ SẢN</a:t>
            </a:r>
          </a:p>
        </p:txBody>
      </p:sp>
      <p:sp>
        <p:nvSpPr>
          <p:cNvPr id="7" name="Rounded Rectangle 6"/>
          <p:cNvSpPr/>
          <p:nvPr/>
        </p:nvSpPr>
        <p:spPr>
          <a:xfrm>
            <a:off x="385355" y="1950970"/>
            <a:ext cx="5264330"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2. </a:t>
            </a:r>
            <a:r>
              <a:rPr lang="en-US" sz="3600" b="1" u="sng" dirty="0" err="1">
                <a:solidFill>
                  <a:schemeClr val="tx1"/>
                </a:solidFill>
                <a:latin typeface="Times New Roman" panose="02020603050405020304" pitchFamily="18" charset="0"/>
                <a:cs typeface="Times New Roman" panose="02020603050405020304" pitchFamily="18" charset="0"/>
              </a:rPr>
              <a:t>Thức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ăn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85355" y="2709038"/>
            <a:ext cx="947710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3. </a:t>
            </a:r>
            <a:r>
              <a:rPr lang="en-US" sz="3600" b="1" u="sng" dirty="0" err="1">
                <a:solidFill>
                  <a:schemeClr val="tx1"/>
                </a:solidFill>
                <a:latin typeface="Times New Roman" panose="02020603050405020304" pitchFamily="18" charset="0"/>
                <a:cs typeface="Times New Roman" panose="02020603050405020304" pitchFamily="18" charset="0"/>
              </a:rPr>
              <a:t>Quy</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trình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kĩ</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thuật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Tôm</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cá</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85355" y="3467108"/>
            <a:ext cx="998328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 </a:t>
            </a:r>
            <a:r>
              <a:rPr lang="en-US" sz="3600" b="1" u="sng" dirty="0" err="1">
                <a:solidFill>
                  <a:schemeClr val="tx1"/>
                </a:solidFill>
                <a:latin typeface="Times New Roman" panose="02020603050405020304" pitchFamily="18" charset="0"/>
                <a:cs typeface="Times New Roman" panose="02020603050405020304" pitchFamily="18" charset="0"/>
              </a:rPr>
              <a:t>Đo</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nhiệt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trong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223" y="4225174"/>
            <a:ext cx="9983283" cy="672277"/>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4.1 </a:t>
            </a:r>
            <a:r>
              <a:rPr lang="en-US" sz="3600" b="1" u="sng" dirty="0" err="1">
                <a:solidFill>
                  <a:schemeClr val="tx1"/>
                </a:solidFill>
                <a:latin typeface="Times New Roman" panose="02020603050405020304" pitchFamily="18" charset="0"/>
                <a:cs typeface="Times New Roman" panose="02020603050405020304" pitchFamily="18" charset="0"/>
              </a:rPr>
              <a:t>Tính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chất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826223" y="4962767"/>
            <a:ext cx="10652764" cy="1188953"/>
          </a:xfrm>
          <a:prstGeom prst="roundRect">
            <a:avLst>
              <a:gd name="adj" fmla="val 50000"/>
            </a:avLst>
          </a:prstGeom>
          <a:solidFill>
            <a:srgbClr val="0AC9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a:solidFill>
                  <a:schemeClr val="tx1"/>
                </a:solidFill>
                <a:latin typeface="Times New Roman" panose="02020603050405020304" pitchFamily="18" charset="0"/>
                <a:cs typeface="Times New Roman" panose="02020603050405020304" pitchFamily="18" charset="0"/>
              </a:rPr>
              <a:t>4.2. </a:t>
            </a:r>
            <a:r>
              <a:rPr lang="en-US" sz="3600" b="1" u="sng" dirty="0" err="1">
                <a:solidFill>
                  <a:schemeClr val="tx1"/>
                </a:solidFill>
                <a:latin typeface="Times New Roman" panose="02020603050405020304" pitchFamily="18" charset="0"/>
                <a:cs typeface="Times New Roman" panose="02020603050405020304" pitchFamily="18" charset="0"/>
              </a:rPr>
              <a:t>Quy</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trình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thực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hành</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đo</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nhiệt</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độ</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trong</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của</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nước</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nuôi</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thuỷ</a:t>
            </a:r>
            <a:r>
              <a:rPr lang="en-US" sz="3600" b="1" u="sng" dirty="0">
                <a:solidFill>
                  <a:schemeClr val="tx1"/>
                </a:solidFill>
                <a:latin typeface="Times New Roman" panose="02020603050405020304" pitchFamily="18" charset="0"/>
                <a:cs typeface="Times New Roman" panose="02020603050405020304" pitchFamily="18" charset="0"/>
              </a:rPr>
              <a:t> </a:t>
            </a:r>
            <a:r>
              <a:rPr lang="en-US" sz="3600" b="1" u="sng" dirty="0" err="1">
                <a:solidFill>
                  <a:schemeClr val="tx1"/>
                </a:solidFill>
                <a:latin typeface="Times New Roman" panose="02020603050405020304" pitchFamily="18" charset="0"/>
                <a:cs typeface="Times New Roman" panose="02020603050405020304" pitchFamily="18" charset="0"/>
              </a:rPr>
              <a:t>sản</a:t>
            </a:r>
            <a:r>
              <a:rPr lang="en-US" sz="3600" b="1" u="sng" dirty="0">
                <a:solidFill>
                  <a:schemeClr val="tx1"/>
                </a:solidFill>
                <a:latin typeface="Times New Roman" panose="02020603050405020304" pitchFamily="18" charset="0"/>
                <a:cs typeface="Times New Roman" panose="02020603050405020304" pitchFamily="18" charset="0"/>
              </a:rPr>
              <a:t>:</a:t>
            </a:r>
            <a:endParaRPr lang="en-US" sz="3600" u="sng"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03565" y="6163605"/>
            <a:ext cx="3241272" cy="646331"/>
          </a:xfrm>
          <a:prstGeom prst="rect">
            <a:avLst/>
          </a:prstGeom>
        </p:spPr>
        <p:txBody>
          <a:bodyPr wrap="none">
            <a:spAutoFit/>
          </a:bodyPr>
          <a:lstStyle/>
          <a:p>
            <a:pPr algn="just"/>
            <a:r>
              <a:rPr lang="en-US" sz="3600" b="1" dirty="0">
                <a:ln w="0"/>
                <a:solidFill>
                  <a:srgbClr val="FF0000"/>
                </a:solidFill>
                <a:latin typeface="Times New Roman" panose="02020603050405020304" pitchFamily="18" charset="0"/>
                <a:cs typeface="Times New Roman" panose="02020603050405020304" pitchFamily="18" charset="0"/>
              </a:rPr>
              <a:t>X</a:t>
            </a:r>
            <a:r>
              <a:rPr lang="vi-VN" sz="3600" b="1" dirty="0">
                <a:ln w="0"/>
                <a:solidFill>
                  <a:srgbClr val="FF0000"/>
                </a:solidFill>
                <a:latin typeface="Times New Roman" panose="02020603050405020304" pitchFamily="18" charset="0"/>
                <a:cs typeface="Times New Roman" panose="02020603050405020304" pitchFamily="18" charset="0"/>
              </a:rPr>
              <a:t>em SGK</a:t>
            </a:r>
            <a:r>
              <a:rPr lang="en-US" sz="3600" b="1" dirty="0">
                <a:ln w="0"/>
                <a:solidFill>
                  <a:srgbClr val="FF0000"/>
                </a:solidFill>
                <a:latin typeface="Times New Roman" panose="02020603050405020304" pitchFamily="18" charset="0"/>
                <a:cs typeface="Times New Roman" panose="02020603050405020304" pitchFamily="18" charset="0"/>
              </a:rPr>
              <a:t> </a:t>
            </a:r>
            <a:r>
              <a:rPr lang="en-US" sz="3600" b="1" dirty="0" err="1">
                <a:ln w="0"/>
                <a:solidFill>
                  <a:srgbClr val="FF0000"/>
                </a:solidFill>
                <a:latin typeface="Times New Roman" panose="02020603050405020304" pitchFamily="18" charset="0"/>
                <a:cs typeface="Times New Roman" panose="02020603050405020304" pitchFamily="18" charset="0"/>
              </a:rPr>
              <a:t>tr</a:t>
            </a:r>
            <a:r>
              <a:rPr lang="en-US" sz="3600" b="1" dirty="0">
                <a:ln w="0"/>
                <a:solidFill>
                  <a:srgbClr val="FF0000"/>
                </a:solidFill>
                <a:latin typeface="Times New Roman" panose="02020603050405020304" pitchFamily="18" charset="0"/>
                <a:cs typeface="Times New Roman" panose="02020603050405020304" pitchFamily="18" charset="0"/>
              </a:rPr>
              <a:t> 80</a:t>
            </a:r>
          </a:p>
        </p:txBody>
      </p:sp>
    </p:spTree>
    <p:extLst>
      <p:ext uri="{BB962C8B-B14F-4D97-AF65-F5344CB8AC3E}">
        <p14:creationId xmlns:p14="http://schemas.microsoft.com/office/powerpoint/2010/main" val="109175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ện pháp cải tạo nước và đất đáy ao khi nuôi trồng thủy sả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682" y="100386"/>
            <a:ext cx="8125533" cy="56216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4148" y="5834365"/>
            <a:ext cx="11339872" cy="861774"/>
          </a:xfrm>
          <a:prstGeom prst="rect">
            <a:avLst/>
          </a:prstGeom>
          <a:solidFill>
            <a:srgbClr val="FFFF00"/>
          </a:solidFill>
        </p:spPr>
        <p:txBody>
          <a:bodyPr wrap="square" lIns="121920" tIns="60960" rIns="121920" bIns="60960">
            <a:spAutoFit/>
          </a:bodyPr>
          <a:lstStyle/>
          <a:p>
            <a:pPr algn="ctr"/>
            <a:r>
              <a:rPr lang="vi-VN"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uôi thủy sản trong ao đất (nước ngọt)</a:t>
            </a:r>
          </a:p>
        </p:txBody>
      </p:sp>
    </p:spTree>
    <p:extLst>
      <p:ext uri="{BB962C8B-B14F-4D97-AF65-F5344CB8AC3E}">
        <p14:creationId xmlns:p14="http://schemas.microsoft.com/office/powerpoint/2010/main" val="2500683470"/>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52281" y="167425"/>
            <a:ext cx="8680360" cy="901521"/>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322084" y="1068946"/>
            <a:ext cx="11397067" cy="1938992"/>
          </a:xfrm>
          <a:prstGeom prst="rect">
            <a:avLst/>
          </a:prstGeom>
        </p:spPr>
        <p:txBody>
          <a:bodyPr wrap="square">
            <a:spAutoFit/>
          </a:bodyPr>
          <a:lstStyle/>
          <a:p>
            <a:pPr algn="just"/>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 nuôi tôm mật độ cao (thâm canh) bắt buộc phải sử dụng quạt nước. Hãy giải thích tác dụng của quạt nước trong đầm nuôi tôm?</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411752" y="3106423"/>
            <a:ext cx="11307399" cy="3477875"/>
          </a:xfrm>
          <a:prstGeom prst="rect">
            <a:avLst/>
          </a:prstGeom>
        </p:spPr>
        <p:txBody>
          <a:bodyPr wrap="square">
            <a:spAutoFit/>
          </a:bodyPr>
          <a:lstStyle/>
          <a:p>
            <a:pPr algn="just"/>
            <a:r>
              <a:rPr lang="vi-VN"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Quạt nước giúp tạo dòng chảy và cung cấp oxygen cho ao nuôi; Điều hòa và làm cân bằng các yếu tố môi trường trong ao giúp tăng cường hoạt động của tôm, giúp tôm tiêu hóa và hấp thụ thức ăn tốt hơn.</a:t>
            </a:r>
          </a:p>
        </p:txBody>
      </p:sp>
    </p:spTree>
    <p:extLst>
      <p:ext uri="{BB962C8B-B14F-4D97-AF65-F5344CB8AC3E}">
        <p14:creationId xmlns:p14="http://schemas.microsoft.com/office/powerpoint/2010/main" val="32838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52281" y="242541"/>
            <a:ext cx="8680360" cy="567242"/>
          </a:xfrm>
          <a:prstGeom prst="roundRect">
            <a:avLst/>
          </a:prstGeom>
          <a:solidFill>
            <a:srgbClr val="EBF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407011" y="940401"/>
            <a:ext cx="11397067" cy="5632311"/>
          </a:xfrm>
          <a:prstGeom prst="rect">
            <a:avLst/>
          </a:prstGeom>
        </p:spPr>
        <p:txBody>
          <a:bodyPr wrap="square">
            <a:spAutoFit/>
          </a:bodyPr>
          <a:lstStyle/>
          <a:p>
            <a:pPr algn="just"/>
            <a:r>
              <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2. Gia đình bạn Minh ở Bến Tre có đất rộng, điều kiện tự nhiên rất phù hợp để nuôi tôm sú nên đã cải tạo ao nuôi tôm sú. Ba vụ đầu nuôi đạt kết quả tốt, thu lãi lớn. Sau thu hoạch, gia đinh tranh thủ mua giống, thả nuôi ngay, kết quả từ vụ thứ tư tôm bị nhiễm bệnh và chết hàng loạt, gia đình không hiểu nguyên nhân vì sao. Em hãy vận dụng những hiểu biết về kĩ thuật nuôi để giải thích và đề xuất giải pháp khắc phục?</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86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1752" y="1685981"/>
            <a:ext cx="11344819" cy="3785652"/>
          </a:xfrm>
          <a:prstGeom prst="rect">
            <a:avLst/>
          </a:prstGeom>
        </p:spPr>
        <p:txBody>
          <a:bodyPr wrap="square">
            <a:spAutoFit/>
          </a:bodyPr>
          <a:lstStyle/>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Nguyên nhân: </a:t>
            </a:r>
            <a:r>
              <a:rPr lang="vi-VN"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 đình bạn chưa tuân thủ đúng quy trình nuôi.</a:t>
            </a:r>
          </a:p>
          <a:p>
            <a:pPr algn="just"/>
            <a:r>
              <a:rPr lang="vi-VN"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Biện pháp: </a:t>
            </a:r>
            <a:r>
              <a:rPr lang="vi-VN"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cần thực hiện đúng các bước trong quy trình nuôi tôm, cá: sau thu hoạch, phải tiến hành vệ sinh, khử khuẩn ao.</a:t>
            </a:r>
          </a:p>
        </p:txBody>
      </p:sp>
    </p:spTree>
    <p:extLst>
      <p:ext uri="{BB962C8B-B14F-4D97-AF65-F5344CB8AC3E}">
        <p14:creationId xmlns:p14="http://schemas.microsoft.com/office/powerpoint/2010/main" val="11463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1" name="Cloud 10"/>
          <p:cNvSpPr/>
          <p:nvPr/>
        </p:nvSpPr>
        <p:spPr>
          <a:xfrm>
            <a:off x="718457" y="685800"/>
            <a:ext cx="11266713" cy="5568043"/>
          </a:xfrm>
          <a:prstGeom prst="cloud">
            <a:avLst/>
          </a:prstGeom>
          <a:solidFill>
            <a:schemeClr val="accent3">
              <a:lumMod val="95000"/>
            </a:schemeClr>
          </a:solidFill>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vi-VN" altLang="en-US" sz="4800" b="1" dirty="0">
                <a:solidFill>
                  <a:srgbClr val="FF0000"/>
                </a:solidFill>
                <a:latin typeface="Times New Roman" panose="02020603050405020304" pitchFamily="18" charset="0"/>
              </a:rPr>
              <a:t>DẶN DÒ</a:t>
            </a:r>
            <a:endParaRPr lang="en-US" altLang="en-US" sz="4800" b="1" dirty="0">
              <a:solidFill>
                <a:srgbClr val="FF0000"/>
              </a:solidFill>
              <a:latin typeface="Times New Roman" panose="02020603050405020304" pitchFamily="18" charset="0"/>
            </a:endParaRPr>
          </a:p>
          <a:p>
            <a:pPr>
              <a:defRPr/>
            </a:pP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Học</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bài</a:t>
            </a:r>
            <a:r>
              <a:rPr lang="en-US" altLang="en-US" sz="4800" dirty="0">
                <a:solidFill>
                  <a:srgbClr val="002060"/>
                </a:solidFill>
                <a:latin typeface="Times New Roman" panose="02020603050405020304" pitchFamily="18" charset="0"/>
                <a:cs typeface="Times New Roman" panose="02020603050405020304" pitchFamily="18" charset="0"/>
              </a:rPr>
              <a:t>.</a:t>
            </a:r>
          </a:p>
          <a:p>
            <a:pPr>
              <a:defRPr/>
            </a:pP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Xem</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và</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chuẩn</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bị</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bài</a:t>
            </a:r>
            <a:r>
              <a:rPr lang="en-US" altLang="en-US" sz="4800" dirty="0">
                <a:solidFill>
                  <a:srgbClr val="002060"/>
                </a:solidFill>
                <a:latin typeface="Times New Roman" panose="02020603050405020304" pitchFamily="18" charset="0"/>
                <a:cs typeface="Times New Roman" panose="02020603050405020304" pitchFamily="18" charset="0"/>
              </a:rPr>
              <a:t> 14. </a:t>
            </a:r>
            <a:r>
              <a:rPr lang="en-US" altLang="en-US" sz="4800" dirty="0" err="1">
                <a:solidFill>
                  <a:srgbClr val="002060"/>
                </a:solidFill>
                <a:latin typeface="Times New Roman" panose="02020603050405020304" pitchFamily="18" charset="0"/>
                <a:cs typeface="Times New Roman" panose="02020603050405020304" pitchFamily="18" charset="0"/>
              </a:rPr>
              <a:t>Bảo</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vệ</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môi</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trường</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và</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nguồn</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lợi</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thuỷ</a:t>
            </a:r>
            <a:r>
              <a:rPr lang="en-US" altLang="en-US" sz="4800" dirty="0">
                <a:solidFill>
                  <a:srgbClr val="002060"/>
                </a:solidFill>
                <a:latin typeface="Times New Roman" panose="02020603050405020304" pitchFamily="18" charset="0"/>
                <a:cs typeface="Times New Roman" panose="02020603050405020304" pitchFamily="18" charset="0"/>
              </a:rPr>
              <a:t> </a:t>
            </a:r>
            <a:r>
              <a:rPr lang="en-US" altLang="en-US" sz="4800" dirty="0" err="1">
                <a:solidFill>
                  <a:srgbClr val="002060"/>
                </a:solidFill>
                <a:latin typeface="Times New Roman" panose="02020603050405020304" pitchFamily="18" charset="0"/>
                <a:cs typeface="Times New Roman" panose="02020603050405020304" pitchFamily="18" charset="0"/>
              </a:rPr>
              <a:t>sản</a:t>
            </a:r>
            <a:r>
              <a:rPr lang="en-US" altLang="en-US" sz="4800" dirty="0">
                <a:solidFill>
                  <a:srgbClr val="002060"/>
                </a:solidFill>
                <a:latin typeface="Times New Roman" panose="02020603050405020304" pitchFamily="18" charset="0"/>
                <a:cs typeface="Times New Roman" panose="02020603050405020304" pitchFamily="18" charset="0"/>
              </a:rPr>
              <a:t>. SGK Tr83.</a:t>
            </a:r>
          </a:p>
        </p:txBody>
      </p:sp>
    </p:spTree>
    <p:extLst>
      <p:ext uri="{BB962C8B-B14F-4D97-AF65-F5344CB8AC3E}">
        <p14:creationId xmlns:p14="http://schemas.microsoft.com/office/powerpoint/2010/main" val="2440206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ôi tôm… trong nhà - CHI CỤC THỦY SẢN TP. HỒ CHÍ M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433" y="227463"/>
            <a:ext cx="8025660" cy="53553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8316" y="5831252"/>
            <a:ext cx="11339872" cy="861774"/>
          </a:xfrm>
          <a:prstGeom prst="rect">
            <a:avLst/>
          </a:prstGeom>
          <a:solidFill>
            <a:srgbClr val="FFFF00"/>
          </a:solidFill>
        </p:spPr>
        <p:txBody>
          <a:bodyPr wrap="square" lIns="121920" tIns="60960" rIns="121920" bIns="60960">
            <a:spAutoFit/>
          </a:bodyPr>
          <a:lstStyle/>
          <a:p>
            <a:pPr algn="ct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Nuôi thủy sản trong nhà kính (nước lợ)</a:t>
            </a:r>
          </a:p>
        </p:txBody>
      </p:sp>
    </p:spTree>
    <p:extLst>
      <p:ext uri="{BB962C8B-B14F-4D97-AF65-F5344CB8AC3E}">
        <p14:creationId xmlns:p14="http://schemas.microsoft.com/office/powerpoint/2010/main" val="4096998423"/>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033" y="928064"/>
            <a:ext cx="6662036" cy="1785104"/>
          </a:xfrm>
          <a:prstGeom prst="rect">
            <a:avLst/>
          </a:prstGeom>
          <a:noFill/>
        </p:spPr>
        <p:txBody>
          <a:bodyPr wrap="square" lIns="121920" tIns="60960" rIns="121920" bIns="60960">
            <a:spAutoFit/>
          </a:bodyPr>
          <a:lstStyle/>
          <a:p>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Khả năng hoà tan các ch</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ấ</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 </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vô cơ</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hữu c</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của n</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ước có</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dụng gì khi nu</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th</a:t>
            </a:r>
            <a:r>
              <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ủ</a:t>
            </a:r>
            <a:r>
              <a:rPr lang="vi-VN"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 sản?</a:t>
            </a:r>
            <a:endParaRPr lang="en-US" sz="3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410633" y="3103051"/>
            <a:ext cx="6458836" cy="2093073"/>
          </a:xfrm>
          <a:prstGeom prst="rect">
            <a:avLst/>
          </a:prstGeom>
          <a:noFill/>
        </p:spPr>
        <p:txBody>
          <a:bodyPr wrap="square" lIns="121920" tIns="60960" rIns="121920" bIns="60960">
            <a:spAutoFit/>
          </a:bodyPr>
          <a:lstStyle/>
          <a:p>
            <a:r>
              <a:rPr lang="en-US" sz="4267"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Giúp các sinh vật </a:t>
            </a:r>
            <a:r>
              <a:rPr lang="en-US" sz="4267" b="1" dirty="0" err="1">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4267"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267" b="1" dirty="0" err="1">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4267" b="1" dirty="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sử dụng được các chất dinh dưỡng.</a:t>
            </a:r>
          </a:p>
        </p:txBody>
      </p:sp>
      <p:sp>
        <p:nvSpPr>
          <p:cNvPr id="7" name="AutoShape 2" descr="Vẻ đẹp của sinh vật phù du - Tuổi Trẻ Online"/>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28" name="Picture 4" descr="C:\Users\Administrator\Downloads\New fold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844" y="3304903"/>
            <a:ext cx="4419600" cy="24035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ownloads\New fold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844" y="213784"/>
            <a:ext cx="4419600" cy="20255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488072" y="2414727"/>
            <a:ext cx="4049353" cy="779765"/>
          </a:xfrm>
          <a:prstGeom prst="rect">
            <a:avLst/>
          </a:prstGeom>
          <a:solidFill>
            <a:srgbClr val="FFFF00"/>
          </a:solidFill>
        </p:spPr>
        <p:txBody>
          <a:bodyPr wrap="square" lIns="121920" tIns="60960" rIns="121920" bIns="60960">
            <a:spAutoFit/>
          </a:bodyPr>
          <a:lstStyle/>
          <a:p>
            <a:pPr algn="just"/>
            <a:r>
              <a:rPr lang="en-US" sz="4267"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Sinh vật phù du</a:t>
            </a:r>
          </a:p>
        </p:txBody>
      </p:sp>
      <p:sp>
        <p:nvSpPr>
          <p:cNvPr id="12" name="Rectangle 11"/>
          <p:cNvSpPr/>
          <p:nvPr/>
        </p:nvSpPr>
        <p:spPr>
          <a:xfrm>
            <a:off x="7455965" y="5859649"/>
            <a:ext cx="4049353" cy="779765"/>
          </a:xfrm>
          <a:prstGeom prst="rect">
            <a:avLst/>
          </a:prstGeom>
          <a:solidFill>
            <a:srgbClr val="FFFF00"/>
          </a:solidFill>
        </p:spPr>
        <p:txBody>
          <a:bodyPr wrap="square" lIns="121920" tIns="60960" rIns="121920" bIns="60960">
            <a:spAutoFit/>
          </a:bodyPr>
          <a:lstStyle/>
          <a:p>
            <a:pPr algn="ctr"/>
            <a:r>
              <a:rPr lang="en-US" sz="4267"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Rong, tảo biển</a:t>
            </a:r>
          </a:p>
        </p:txBody>
      </p:sp>
    </p:spTree>
    <p:extLst>
      <p:ext uri="{BB962C8B-B14F-4D97-AF65-F5344CB8AC3E}">
        <p14:creationId xmlns:p14="http://schemas.microsoft.com/office/powerpoint/2010/main" val="3001876740"/>
      </p:ext>
    </p:extLst>
  </p:cSld>
  <p:clrMapOvr>
    <a:masterClrMapping/>
  </p:clrMapOvr>
  <mc:AlternateContent xmlns:mc="http://schemas.openxmlformats.org/markup-compatibility/2006" xmlns:p14="http://schemas.microsoft.com/office/powerpoint/2010/main">
    <mc:Choice Requires="p14">
      <p:transition spd="slow" p14:dur="2500" advClick="0">
        <p:checker dir="vert"/>
      </p:transition>
    </mc:Choice>
    <mc:Fallback xmlns="">
      <p:transition spd="slow" advClick="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arn(inVertical)">
                                      <p:cBhvr>
                                        <p:cTn id="17" dur="500"/>
                                        <p:tgtEl>
                                          <p:spTgt spid="102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3262</Words>
  <Application>Microsoft Office PowerPoint</Application>
  <PresentationFormat>Widescreen</PresentationFormat>
  <Paragraphs>316</Paragraphs>
  <Slides>73</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user</cp:lastModifiedBy>
  <cp:revision>155</cp:revision>
  <dcterms:created xsi:type="dcterms:W3CDTF">2023-01-02T10:38:31Z</dcterms:created>
  <dcterms:modified xsi:type="dcterms:W3CDTF">2025-04-29T08:25:48Z</dcterms:modified>
</cp:coreProperties>
</file>