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78" r:id="rId2"/>
    <p:sldId id="277" r:id="rId3"/>
    <p:sldId id="293" r:id="rId4"/>
    <p:sldId id="295" r:id="rId5"/>
    <p:sldId id="280" r:id="rId6"/>
    <p:sldId id="282" r:id="rId7"/>
    <p:sldId id="279" r:id="rId8"/>
    <p:sldId id="268" r:id="rId9"/>
    <p:sldId id="263" r:id="rId10"/>
    <p:sldId id="276" r:id="rId11"/>
    <p:sldId id="286" r:id="rId12"/>
    <p:sldId id="271" r:id="rId13"/>
    <p:sldId id="284" r:id="rId14"/>
    <p:sldId id="296" r:id="rId15"/>
    <p:sldId id="275" r:id="rId16"/>
    <p:sldId id="314" r:id="rId17"/>
    <p:sldId id="285" r:id="rId18"/>
    <p:sldId id="281" r:id="rId19"/>
    <p:sldId id="287" r:id="rId20"/>
    <p:sldId id="288" r:id="rId21"/>
    <p:sldId id="289" r:id="rId22"/>
    <p:sldId id="290" r:id="rId23"/>
    <p:sldId id="291" r:id="rId24"/>
    <p:sldId id="292" r:id="rId25"/>
    <p:sldId id="302" r:id="rId26"/>
    <p:sldId id="300" r:id="rId27"/>
    <p:sldId id="297" r:id="rId28"/>
    <p:sldId id="298" r:id="rId29"/>
    <p:sldId id="299" r:id="rId30"/>
    <p:sldId id="301" r:id="rId31"/>
    <p:sldId id="303" r:id="rId32"/>
    <p:sldId id="304" r:id="rId33"/>
    <p:sldId id="305" r:id="rId34"/>
    <p:sldId id="306" r:id="rId35"/>
    <p:sldId id="265" r:id="rId36"/>
    <p:sldId id="266" r:id="rId37"/>
    <p:sldId id="307" r:id="rId38"/>
    <p:sldId id="308" r:id="rId39"/>
    <p:sldId id="309" r:id="rId40"/>
    <p:sldId id="310" r:id="rId41"/>
    <p:sldId id="311" r:id="rId42"/>
    <p:sldId id="312" r:id="rId43"/>
    <p:sldId id="313" r:id="rId44"/>
  </p:sldIdLst>
  <p:sldSz cx="9144000" cy="6858000" type="screen4x3"/>
  <p:notesSz cx="6858000" cy="9144000"/>
  <p:custDataLst>
    <p:tags r:id="rId46"/>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105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C00C6-2097-43C9-A63D-6D46E7FD6F72}" type="datetimeFigureOut">
              <a:rPr lang="en-US" smtClean="0"/>
              <a:t>2/21/2024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B77C8-6F58-4FDB-B49B-5020260725FE}" type="slidenum">
              <a:rPr lang="en-US" smtClean="0"/>
              <a:t>‹#›</a:t>
            </a:fld>
            <a:endParaRPr lang="en-US"/>
          </a:p>
        </p:txBody>
      </p:sp>
    </p:spTree>
    <p:extLst>
      <p:ext uri="{BB962C8B-B14F-4D97-AF65-F5344CB8AC3E}">
        <p14:creationId xmlns:p14="http://schemas.microsoft.com/office/powerpoint/2010/main" val="113365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19BCF7-280D-426D-83F9-B1B98F646841}" type="slidenum">
              <a:rPr lang="en-US" altLang="en-US"/>
              <a:pPr/>
              <a:t>1</a:t>
            </a:fld>
            <a:endParaRPr lang="en-US" altLang="en-US"/>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2805981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19BCF7-280D-426D-83F9-B1B98F646841}" type="slidenum">
              <a:rPr lang="en-US" altLang="en-US"/>
              <a:pPr/>
              <a:t>2</a:t>
            </a:fld>
            <a:endParaRPr lang="en-US" altLang="en-US"/>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1911210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BE4125-F931-4329-85C4-D2720F69D2CD}" type="slidenum">
              <a:rPr lang="en-US" altLang="en-US"/>
              <a:pPr/>
              <a:t>7</a:t>
            </a:fld>
            <a:endParaRPr lang="en-US" altLang="en-US"/>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328879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hỗ dành sẵn cho Hình ảnh của Bản chiếu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Chỗ dành sẵn cho Ghi chú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Chỗ dành sẵn cho Số hiệu Bản chiếu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AF6DDDE-91FC-49AB-BD21-31633A9F58E2}" type="slidenum">
              <a:rPr lang="en-US" altLang="en-US">
                <a:latin typeface="Calibri" panose="020F0502020204030204" pitchFamily="34" charset="0"/>
              </a:rPr>
              <a:pPr/>
              <a:t>27</a:t>
            </a:fld>
            <a:endParaRPr lang="en-US" altLang="en-US">
              <a:latin typeface="Calibri" panose="020F0502020204030204" pitchFamily="34" charset="0"/>
            </a:endParaRPr>
          </a:p>
        </p:txBody>
      </p:sp>
    </p:spTree>
    <p:extLst>
      <p:ext uri="{BB962C8B-B14F-4D97-AF65-F5344CB8AC3E}">
        <p14:creationId xmlns:p14="http://schemas.microsoft.com/office/powerpoint/2010/main" val="3716416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250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EEEABE7-622A-4041-8838-84F856920EA8}" type="slidenum">
              <a:rPr lang="en-US" altLang="en-US" smtClean="0"/>
              <a:pPr/>
              <a:t>43</a:t>
            </a:fld>
            <a:endParaRPr lang="en-US" altLang="en-US"/>
          </a:p>
        </p:txBody>
      </p:sp>
    </p:spTree>
    <p:extLst>
      <p:ext uri="{BB962C8B-B14F-4D97-AF65-F5344CB8AC3E}">
        <p14:creationId xmlns:p14="http://schemas.microsoft.com/office/powerpoint/2010/main" val="63843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D01F3CD-918A-41CF-819B-F0089FAE091E}" type="datetimeFigureOut">
              <a:rPr lang="vi-VN" smtClean="0"/>
              <a:t>21/02/2024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1381986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D01F3CD-918A-41CF-819B-F0089FAE091E}" type="datetimeFigureOut">
              <a:rPr lang="vi-VN" smtClean="0"/>
              <a:t>21/02/2024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1067738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01F3CD-918A-41CF-819B-F0089FAE091E}" type="datetimeFigureOut">
              <a:rPr lang="vi-VN" smtClean="0"/>
              <a:t>21/02/2024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3849505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D01F3CD-918A-41CF-819B-F0089FAE091E}" type="datetimeFigureOut">
              <a:rPr lang="vi-VN" smtClean="0"/>
              <a:t>21/02/2024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3012047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D01F3CD-918A-41CF-819B-F0089FAE091E}" type="datetimeFigureOut">
              <a:rPr lang="vi-VN" smtClean="0"/>
              <a:t>21/02/2024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3455781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D01F3CD-918A-41CF-819B-F0089FAE091E}" type="datetimeFigureOut">
              <a:rPr lang="vi-VN" smtClean="0"/>
              <a:t>21/02/2024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814728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2000069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2620427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2249728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3163439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1084897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D01F3CD-918A-41CF-819B-F0089FAE091E}" type="datetimeFigureOut">
              <a:rPr lang="vi-VN" smtClean="0"/>
              <a:t>21/02/2024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3091815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3228067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617019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721279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840039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540257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4147382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3226541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172874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1356248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296265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D01F3CD-918A-41CF-819B-F0089FAE091E}" type="datetimeFigureOut">
              <a:rPr lang="vi-VN" smtClean="0"/>
              <a:t>21/02/2024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1832105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3062710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1F3CD-918A-41CF-819B-F0089FAE091E}" type="datetimeFigureOut">
              <a:rPr lang="vi-VN" smtClean="0"/>
              <a:t>21/02/2024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15705476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01F3CD-918A-41CF-819B-F0089FAE091E}" type="datetimeFigureOut">
              <a:rPr lang="vi-VN" smtClean="0"/>
              <a:t>21/02/2024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1070968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01F3CD-918A-41CF-819B-F0089FAE091E}" type="datetimeFigureOut">
              <a:rPr lang="vi-VN" smtClean="0"/>
              <a:t>21/02/2024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2328765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D01F3CD-918A-41CF-819B-F0089FAE091E}" type="datetimeFigureOut">
              <a:rPr lang="vi-VN" smtClean="0"/>
              <a:t>21/02/2024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3379487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D01F3CD-918A-41CF-819B-F0089FAE091E}" type="datetimeFigureOut">
              <a:rPr lang="vi-VN" smtClean="0"/>
              <a:t>21/02/2024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1584861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D01F3CD-918A-41CF-819B-F0089FAE091E}" type="datetimeFigureOut">
              <a:rPr lang="vi-VN" smtClean="0"/>
              <a:t>21/02/2024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2035107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D01F3CD-918A-41CF-819B-F0089FAE091E}" type="datetimeFigureOut">
              <a:rPr lang="vi-VN" smtClean="0"/>
              <a:t>21/02/2024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2534580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D01F3CD-918A-41CF-819B-F0089FAE091E}" type="datetimeFigureOut">
              <a:rPr lang="vi-VN" smtClean="0"/>
              <a:t>21/02/2024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342111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D01F3CD-918A-41CF-819B-F0089FAE091E}" type="datetimeFigureOut">
              <a:rPr lang="vi-VN" smtClean="0"/>
              <a:t>21/02/2024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515807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D01F3CD-918A-41CF-819B-F0089FAE091E}" type="datetimeFigureOut">
              <a:rPr lang="vi-VN" smtClean="0"/>
              <a:t>21/02/2024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2116131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D01F3CD-918A-41CF-819B-F0089FAE091E}" type="datetimeFigureOut">
              <a:rPr lang="vi-VN" smtClean="0"/>
              <a:t>21/02/2024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F496E2-AA97-4A78-BF26-B03AF1209CE4}" type="slidenum">
              <a:rPr lang="vi-VN" smtClean="0"/>
              <a:t>‹#›</a:t>
            </a:fld>
            <a:endParaRPr lang="vi-VN"/>
          </a:p>
        </p:txBody>
      </p:sp>
    </p:spTree>
    <p:extLst>
      <p:ext uri="{BB962C8B-B14F-4D97-AF65-F5344CB8AC3E}">
        <p14:creationId xmlns:p14="http://schemas.microsoft.com/office/powerpoint/2010/main" val="34781279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01F3CD-918A-41CF-819B-F0089FAE091E}" type="datetimeFigureOut">
              <a:rPr lang="vi-VN" smtClean="0"/>
              <a:t>21/02/2024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496E2-AA97-4A78-BF26-B03AF1209CE4}" type="slidenum">
              <a:rPr lang="vi-VN" smtClean="0"/>
              <a:t>‹#›</a:t>
            </a:fld>
            <a:endParaRPr lang="vi-VN"/>
          </a:p>
        </p:txBody>
      </p:sp>
    </p:spTree>
    <p:extLst>
      <p:ext uri="{BB962C8B-B14F-4D97-AF65-F5344CB8AC3E}">
        <p14:creationId xmlns:p14="http://schemas.microsoft.com/office/powerpoint/2010/main" val="605448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3" r:id="rId3"/>
    <p:sldLayoutId id="2147483681" r:id="rId4"/>
    <p:sldLayoutId id="2147483679" r:id="rId5"/>
    <p:sldLayoutId id="2147483678" r:id="rId6"/>
    <p:sldLayoutId id="2147483676" r:id="rId7"/>
    <p:sldLayoutId id="2147483675" r:id="rId8"/>
    <p:sldLayoutId id="2147483674" r:id="rId9"/>
    <p:sldLayoutId id="2147483673" r:id="rId10"/>
    <p:sldLayoutId id="2147483651" r:id="rId11"/>
    <p:sldLayoutId id="2147483652" r:id="rId12"/>
    <p:sldLayoutId id="2147483653" r:id="rId13"/>
    <p:sldLayoutId id="2147483654" r:id="rId14"/>
    <p:sldLayoutId id="2147483655" r:id="rId15"/>
    <p:sldLayoutId id="2147483682" r:id="rId16"/>
    <p:sldLayoutId id="2147483680" r:id="rId17"/>
    <p:sldLayoutId id="2147483677" r:id="rId18"/>
    <p:sldLayoutId id="2147483672" r:id="rId19"/>
    <p:sldLayoutId id="2147483671" r:id="rId20"/>
    <p:sldLayoutId id="2147483670" r:id="rId21"/>
    <p:sldLayoutId id="2147483669" r:id="rId22"/>
    <p:sldLayoutId id="2147483668" r:id="rId23"/>
    <p:sldLayoutId id="2147483667" r:id="rId24"/>
    <p:sldLayoutId id="2147483666" r:id="rId25"/>
    <p:sldLayoutId id="2147483665" r:id="rId26"/>
    <p:sldLayoutId id="2147483664" r:id="rId27"/>
    <p:sldLayoutId id="2147483663" r:id="rId28"/>
    <p:sldLayoutId id="2147483662" r:id="rId29"/>
    <p:sldLayoutId id="2147483661" r:id="rId30"/>
    <p:sldLayoutId id="2147483660" r:id="rId31"/>
    <p:sldLayoutId id="2147483656" r:id="rId32"/>
    <p:sldLayoutId id="2147483657" r:id="rId33"/>
    <p:sldLayoutId id="2147483658" r:id="rId34"/>
    <p:sldLayoutId id="2147483659" r:id="rId3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gif"/><Relationship Id="rId1" Type="http://schemas.openxmlformats.org/officeDocument/2006/relationships/slideLayout" Target="../slideLayouts/slideLayout15.xml"/><Relationship Id="rId4" Type="http://schemas.openxmlformats.org/officeDocument/2006/relationships/image" Target="../media/image32.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0.gif"/></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notesSlide" Target="../notesSlides/notesSlide3.xml"/><Relationship Id="rId7" Type="http://schemas.openxmlformats.org/officeDocument/2006/relationships/image" Target="../media/image10.gif"/><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8.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411760" y="548680"/>
            <a:ext cx="3598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solidFill>
                  <a:srgbClr val="FF0000"/>
                </a:solidFill>
                <a:latin typeface="Times New Roman" panose="02020603050405020304" pitchFamily="18" charset="0"/>
                <a:cs typeface="Times New Roman" panose="02020603050405020304" pitchFamily="18" charset="0"/>
              </a:rPr>
              <a:t>KIỂM TRA BÀI CŨ</a:t>
            </a:r>
          </a:p>
        </p:txBody>
      </p:sp>
      <p:sp>
        <p:nvSpPr>
          <p:cNvPr id="4" name="Rectangle 1"/>
          <p:cNvSpPr>
            <a:spLocks noChangeArrowheads="1"/>
          </p:cNvSpPr>
          <p:nvPr/>
        </p:nvSpPr>
        <p:spPr bwMode="auto">
          <a:xfrm>
            <a:off x="683568" y="1484784"/>
            <a:ext cx="7560840" cy="52322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800" dirty="0" err="1">
                <a:solidFill>
                  <a:srgbClr val="FF0000"/>
                </a:solidFill>
                <a:latin typeface="Times New Roman" panose="02020603050405020304" pitchFamily="18" charset="0"/>
                <a:cs typeface="Times New Roman" panose="02020603050405020304" pitchFamily="18" charset="0"/>
              </a:rPr>
              <a:t>Câu</a:t>
            </a:r>
            <a:r>
              <a:rPr lang="en-US" altLang="en-US" sz="2800" dirty="0">
                <a:solidFill>
                  <a:srgbClr val="FF0000"/>
                </a:solidFill>
                <a:latin typeface="Times New Roman" panose="02020603050405020304" pitchFamily="18" charset="0"/>
                <a:cs typeface="Times New Roman" panose="02020603050405020304" pitchFamily="18" charset="0"/>
              </a:rPr>
              <a:t> 1. </a:t>
            </a:r>
            <a:r>
              <a:rPr lang="en-US" altLang="en-US" sz="2800" dirty="0" err="1">
                <a:solidFill>
                  <a:srgbClr val="FF0000"/>
                </a:solidFill>
                <a:latin typeface="Times New Roman" panose="02020603050405020304" pitchFamily="18" charset="0"/>
                <a:cs typeface="Times New Roman" panose="02020603050405020304" pitchFamily="18" charset="0"/>
              </a:rPr>
              <a:t>Lực</a:t>
            </a:r>
            <a:r>
              <a:rPr lang="en-US" altLang="en-US" sz="2800" dirty="0">
                <a:solidFill>
                  <a:srgbClr val="FF0000"/>
                </a:solidFill>
                <a:latin typeface="Times New Roman" panose="02020603050405020304" pitchFamily="18" charset="0"/>
                <a:cs typeface="Times New Roman" panose="02020603050405020304" pitchFamily="18" charset="0"/>
              </a:rPr>
              <a:t> ma </a:t>
            </a:r>
            <a:r>
              <a:rPr lang="en-US" altLang="en-US" sz="2800" dirty="0" err="1">
                <a:solidFill>
                  <a:srgbClr val="FF0000"/>
                </a:solidFill>
                <a:latin typeface="Times New Roman" panose="02020603050405020304" pitchFamily="18" charset="0"/>
                <a:cs typeface="Times New Roman" panose="02020603050405020304" pitchFamily="18" charset="0"/>
              </a:rPr>
              <a:t>sát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gì</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Lực</a:t>
            </a:r>
            <a:r>
              <a:rPr lang="en-US" altLang="en-US" sz="2800" dirty="0">
                <a:solidFill>
                  <a:srgbClr val="FF0000"/>
                </a:solidFill>
                <a:latin typeface="Times New Roman" panose="02020603050405020304" pitchFamily="18" charset="0"/>
                <a:cs typeface="Times New Roman" panose="02020603050405020304" pitchFamily="18" charset="0"/>
              </a:rPr>
              <a:t> ma </a:t>
            </a:r>
            <a:r>
              <a:rPr lang="en-US" altLang="en-US" sz="2800" dirty="0" err="1">
                <a:solidFill>
                  <a:srgbClr val="FF0000"/>
                </a:solidFill>
                <a:latin typeface="Times New Roman" panose="02020603050405020304" pitchFamily="18" charset="0"/>
                <a:cs typeface="Times New Roman" panose="02020603050405020304" pitchFamily="18" charset="0"/>
              </a:rPr>
              <a:t>sát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tác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dụng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gì</a:t>
            </a:r>
            <a:r>
              <a:rPr lang="en-US" altLang="en-US" sz="2800" dirty="0">
                <a:solidFill>
                  <a:srgbClr val="FF0000"/>
                </a:solidFill>
                <a:latin typeface="Times New Roman" panose="02020603050405020304" pitchFamily="18" charset="0"/>
                <a:cs typeface="Times New Roman" panose="02020603050405020304" pitchFamily="18" charset="0"/>
              </a:rPr>
              <a:t>?</a:t>
            </a:r>
          </a:p>
        </p:txBody>
      </p:sp>
      <p:sp>
        <p:nvSpPr>
          <p:cNvPr id="5" name="Rectangle 1"/>
          <p:cNvSpPr>
            <a:spLocks noChangeArrowheads="1"/>
          </p:cNvSpPr>
          <p:nvPr/>
        </p:nvSpPr>
        <p:spPr bwMode="auto">
          <a:xfrm>
            <a:off x="251520" y="2852936"/>
            <a:ext cx="8180461" cy="138430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Lực</a:t>
            </a:r>
            <a:r>
              <a:rPr lang="en-US" altLang="en-US" sz="2800" dirty="0">
                <a:solidFill>
                  <a:srgbClr val="002060"/>
                </a:solidFill>
                <a:latin typeface="Times New Roman" panose="02020603050405020304" pitchFamily="18" charset="0"/>
                <a:cs typeface="Times New Roman" panose="02020603050405020304" pitchFamily="18" charset="0"/>
              </a:rPr>
              <a:t> ma </a:t>
            </a:r>
            <a:r>
              <a:rPr lang="en-US" altLang="en-US" sz="2800" dirty="0" err="1">
                <a:solidFill>
                  <a:srgbClr val="002060"/>
                </a:solidFill>
                <a:latin typeface="Times New Roman" panose="02020603050405020304" pitchFamily="18" charset="0"/>
                <a:cs typeface="Times New Roman" panose="02020603050405020304" pitchFamily="18" charset="0"/>
              </a:rPr>
              <a:t>sát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lực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tiếp</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xúc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xuất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hiện</a:t>
            </a:r>
            <a:r>
              <a:rPr lang="en-US" altLang="en-US" sz="2800" dirty="0">
                <a:solidFill>
                  <a:srgbClr val="002060"/>
                </a:solidFill>
                <a:latin typeface="Times New Roman" panose="02020603050405020304" pitchFamily="18" charset="0"/>
                <a:cs typeface="Times New Roman" panose="02020603050405020304" pitchFamily="18" charset="0"/>
              </a:rPr>
              <a:t> ở </a:t>
            </a:r>
            <a:r>
              <a:rPr lang="en-US" altLang="en-US" sz="2800" dirty="0" err="1">
                <a:solidFill>
                  <a:srgbClr val="002060"/>
                </a:solidFill>
                <a:latin typeface="Times New Roman" panose="02020603050405020304" pitchFamily="18" charset="0"/>
                <a:cs typeface="Times New Roman" panose="02020603050405020304" pitchFamily="18" charset="0"/>
              </a:rPr>
              <a:t>bề</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mặt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tiếp</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xúc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giữa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hai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vật</a:t>
            </a:r>
            <a:r>
              <a:rPr lang="en-US" altLang="en-US" sz="2800" dirty="0">
                <a:solidFill>
                  <a:srgbClr val="002060"/>
                </a:solidFill>
                <a:latin typeface="Times New Roman" panose="02020603050405020304" pitchFamily="18" charset="0"/>
                <a:cs typeface="Times New Roman" panose="02020603050405020304" pitchFamily="18" charset="0"/>
              </a:rPr>
              <a:t>. </a:t>
            </a:r>
          </a:p>
          <a:p>
            <a:pPr algn="just" eaLnBrk="1" hangingPunct="1">
              <a:defRPr/>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Có</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tác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dụng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cản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trở</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hoặc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thúc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đẩy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chuyển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động</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93462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4" grpId="1" animBg="1"/>
      <p:bldP spid="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Kết</a:t>
            </a:r>
            <a:r>
              <a:rPr lang="en-US" dirty="0"/>
              <a:t> quả thí nghiệm.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58717275"/>
              </p:ext>
            </p:extLst>
          </p:nvPr>
        </p:nvGraphicFramePr>
        <p:xfrm>
          <a:off x="457200" y="1600200"/>
          <a:ext cx="8229600" cy="21031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1087032098"/>
                    </a:ext>
                  </a:extLst>
                </a:gridCol>
                <a:gridCol w="4114800">
                  <a:extLst>
                    <a:ext uri="{9D8B030D-6E8A-4147-A177-3AD203B41FA5}">
                      <a16:colId xmlns:a16="http://schemas.microsoft.com/office/drawing/2014/main" val="2625105859"/>
                    </a:ext>
                  </a:extLst>
                </a:gridCol>
              </a:tblGrid>
              <a:tr h="370840">
                <a:tc>
                  <a:txBody>
                    <a:bodyPr/>
                    <a:lstStyle/>
                    <a:p>
                      <a:r>
                        <a:rPr lang="en-US" sz="4000" dirty="0"/>
                        <a:t>Trường</a:t>
                      </a:r>
                      <a:r>
                        <a:rPr lang="en-US" sz="4000" baseline="0" dirty="0"/>
                        <a:t> hợp</a:t>
                      </a:r>
                      <a:endParaRPr lang="en-US" sz="4000" dirty="0"/>
                    </a:p>
                  </a:txBody>
                  <a:tcPr/>
                </a:tc>
                <a:tc>
                  <a:txBody>
                    <a:bodyPr/>
                    <a:lstStyle/>
                    <a:p>
                      <a:r>
                        <a:rPr lang="en-US" sz="4000" dirty="0"/>
                        <a:t>Số chỉ</a:t>
                      </a:r>
                      <a:r>
                        <a:rPr lang="en-US" sz="4000" baseline="0" dirty="0"/>
                        <a:t> lực kế</a:t>
                      </a:r>
                      <a:endParaRPr lang="en-US" sz="4000" dirty="0"/>
                    </a:p>
                  </a:txBody>
                  <a:tcPr/>
                </a:tc>
                <a:extLst>
                  <a:ext uri="{0D108BD9-81ED-4DB2-BD59-A6C34878D82A}">
                    <a16:rowId xmlns:a16="http://schemas.microsoft.com/office/drawing/2014/main" val="3480867060"/>
                  </a:ext>
                </a:extLst>
              </a:tr>
              <a:tr h="370840">
                <a:tc>
                  <a:txBody>
                    <a:bodyPr/>
                    <a:lstStyle/>
                    <a:p>
                      <a:r>
                        <a:rPr lang="en-US" sz="4000" dirty="0"/>
                        <a:t>Khi chưa</a:t>
                      </a:r>
                      <a:r>
                        <a:rPr lang="en-US" sz="4000" baseline="0" dirty="0"/>
                        <a:t> đổ nước</a:t>
                      </a:r>
                      <a:endParaRPr lang="en-US" sz="4000" dirty="0"/>
                    </a:p>
                  </a:txBody>
                  <a:tcPr/>
                </a:tc>
                <a:tc>
                  <a:txBody>
                    <a:bodyPr/>
                    <a:lstStyle/>
                    <a:p>
                      <a:endParaRPr lang="en-US" sz="4000"/>
                    </a:p>
                  </a:txBody>
                  <a:tcPr/>
                </a:tc>
                <a:extLst>
                  <a:ext uri="{0D108BD9-81ED-4DB2-BD59-A6C34878D82A}">
                    <a16:rowId xmlns:a16="http://schemas.microsoft.com/office/drawing/2014/main" val="3398527401"/>
                  </a:ext>
                </a:extLst>
              </a:tr>
              <a:tr h="370840">
                <a:tc>
                  <a:txBody>
                    <a:bodyPr/>
                    <a:lstStyle/>
                    <a:p>
                      <a:r>
                        <a:rPr lang="en-US" sz="4000" dirty="0"/>
                        <a:t>Sau khi đổ</a:t>
                      </a:r>
                      <a:r>
                        <a:rPr lang="en-US" sz="4000" baseline="0" dirty="0"/>
                        <a:t> nước</a:t>
                      </a:r>
                      <a:endParaRPr lang="en-US" sz="4000" dirty="0"/>
                    </a:p>
                  </a:txBody>
                  <a:tcPr/>
                </a:tc>
                <a:tc>
                  <a:txBody>
                    <a:bodyPr/>
                    <a:lstStyle/>
                    <a:p>
                      <a:endParaRPr lang="en-US" sz="4000" dirty="0"/>
                    </a:p>
                  </a:txBody>
                  <a:tcPr/>
                </a:tc>
                <a:extLst>
                  <a:ext uri="{0D108BD9-81ED-4DB2-BD59-A6C34878D82A}">
                    <a16:rowId xmlns:a16="http://schemas.microsoft.com/office/drawing/2014/main" val="3340679346"/>
                  </a:ext>
                </a:extLst>
              </a:tr>
            </a:tbl>
          </a:graphicData>
        </a:graphic>
      </p:graphicFrame>
    </p:spTree>
    <p:extLst>
      <p:ext uri="{BB962C8B-B14F-4D97-AF65-F5344CB8AC3E}">
        <p14:creationId xmlns:p14="http://schemas.microsoft.com/office/powerpoint/2010/main" val="3859515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5536" y="764704"/>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err="1">
                <a:solidFill>
                  <a:srgbClr val="FF0000"/>
                </a:solidFill>
                <a:latin typeface="Times New Roman" panose="02020603050405020304" pitchFamily="18" charset="0"/>
                <a:cs typeface="Times New Roman" panose="02020603050405020304" pitchFamily="18" charset="0"/>
              </a:rPr>
              <a:t>Tại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nước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hộp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chỉ</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chưa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nước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hộp</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3" name="Title 1"/>
          <p:cNvSpPr txBox="1">
            <a:spLocks/>
          </p:cNvSpPr>
          <p:nvPr/>
        </p:nvSpPr>
        <p:spPr>
          <a:xfrm>
            <a:off x="467544" y="2204864"/>
            <a:ext cx="8229600" cy="1143000"/>
          </a:xfrm>
          <a:prstGeom prst="rect">
            <a:avLst/>
          </a:prstGeom>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err="1">
                <a:solidFill>
                  <a:srgbClr val="C00000"/>
                </a:solidFill>
                <a:latin typeface="Times New Roman" panose="02020603050405020304" pitchFamily="18" charset="0"/>
                <a:cs typeface="Times New Roman" panose="02020603050405020304" pitchFamily="18" charset="0"/>
              </a:rPr>
              <a:t>Câu</a:t>
            </a:r>
            <a:r>
              <a:rPr lang="en-US" sz="3600" b="1" dirty="0">
                <a:solidFill>
                  <a:srgbClr val="C00000"/>
                </a:solidFill>
                <a:latin typeface="Times New Roman" panose="02020603050405020304" pitchFamily="18" charset="0"/>
                <a:cs typeface="Times New Roman" panose="02020603050405020304" pitchFamily="18" charset="0"/>
              </a:rPr>
              <a:t> 2: </a:t>
            </a:r>
            <a:r>
              <a:rPr lang="en-US" sz="3600" b="1" dirty="0" err="1">
                <a:solidFill>
                  <a:srgbClr val="C00000"/>
                </a:solidFill>
                <a:latin typeface="Times New Roman" panose="02020603050405020304" pitchFamily="18" charset="0"/>
                <a:cs typeface="Times New Roman" panose="02020603050405020304" pitchFamily="18" charset="0"/>
              </a:rPr>
              <a:t>Tìm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thêm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thí</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dụ</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về</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lực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cản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vật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chuyển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động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trong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nước</a:t>
            </a:r>
            <a:r>
              <a:rPr lang="en-US" sz="3600" b="1" dirty="0">
                <a:solidFill>
                  <a:srgbClr val="C00000"/>
                </a:solidFill>
                <a:latin typeface="Times New Roman" panose="02020603050405020304" pitchFamily="18" charset="0"/>
                <a:cs typeface="Times New Roman" panose="02020603050405020304" pitchFamily="18" charset="0"/>
              </a:rPr>
              <a:t>?</a:t>
            </a:r>
            <a:br>
              <a:rPr lang="en-US" b="1" dirty="0">
                <a:solidFill>
                  <a:srgbClr val="C00000"/>
                </a:solidFill>
                <a:latin typeface="Times New Roman" panose="02020603050405020304" pitchFamily="18" charset="0"/>
                <a:cs typeface="Times New Roman" panose="02020603050405020304" pitchFamily="18" charset="0"/>
              </a:rPr>
            </a:br>
            <a:endParaRPr lang="en-US" dirty="0"/>
          </a:p>
        </p:txBody>
      </p:sp>
      <p:pic>
        <p:nvPicPr>
          <p:cNvPr id="4" name="3 phút đếm ngược với nhạc sôi động 3 minute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44208" y="4941168"/>
            <a:ext cx="2160241" cy="1446534"/>
          </a:xfrm>
          <a:prstGeom prst="rect">
            <a:avLst/>
          </a:prstGeom>
        </p:spPr>
      </p:pic>
    </p:spTree>
    <p:extLst>
      <p:ext uri="{BB962C8B-B14F-4D97-AF65-F5344CB8AC3E}">
        <p14:creationId xmlns:p14="http://schemas.microsoft.com/office/powerpoint/2010/main" val="2695104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64704"/>
            <a:ext cx="8229600" cy="1143000"/>
          </a:xfrm>
        </p:spPr>
        <p:txBody>
          <a:bodyPr>
            <a:noAutofit/>
          </a:bodyPr>
          <a:lstStyle/>
          <a:p>
            <a:pPr algn="just"/>
            <a:r>
              <a:rPr lang="en-US" sz="3200" b="1" dirty="0">
                <a:solidFill>
                  <a:srgbClr val="FF0000"/>
                </a:solidFill>
                <a:latin typeface="Times New Roman" panose="02020603050405020304" pitchFamily="18" charset="0"/>
                <a:cs typeface="Times New Roman" panose="02020603050405020304" pitchFamily="18" charset="0"/>
              </a:rPr>
              <a:t>Câu 1: Tại sao khi có nước trong hộp thì số chỉ của lực kế lớn hơn khi chưa có nước trong hộp?</a:t>
            </a:r>
          </a:p>
        </p:txBody>
      </p:sp>
      <p:sp>
        <p:nvSpPr>
          <p:cNvPr id="5" name="Rectangle 4"/>
          <p:cNvSpPr/>
          <p:nvPr/>
        </p:nvSpPr>
        <p:spPr>
          <a:xfrm>
            <a:off x="611560" y="2690336"/>
            <a:ext cx="7560840" cy="1815882"/>
          </a:xfrm>
          <a:prstGeom prst="rect">
            <a:avLst/>
          </a:prstGeom>
        </p:spPr>
        <p:txBody>
          <a:bodyPr wrap="square">
            <a:spAutoFit/>
          </a:bodyPr>
          <a:lstStyle/>
          <a:p>
            <a:pPr algn="just"/>
            <a:r>
              <a:rPr lang="vi-VN" sz="2800" dirty="0">
                <a:solidFill>
                  <a:srgbClr val="002060"/>
                </a:solidFill>
                <a:latin typeface="+mj-lt"/>
              </a:rPr>
              <a:t>Vì khi có nước trong hộp, nước làm cản trở chuyển động của xe lăn nên cần lực lớn hơn để kéo được xe lăn. Do đó số chỉ lực kế khi có nước lớn hơn khi chưa có nước.</a:t>
            </a:r>
            <a:endParaRPr lang="en-US" sz="2800" dirty="0">
              <a:solidFill>
                <a:srgbClr val="002060"/>
              </a:solidFill>
              <a:latin typeface="+mj-lt"/>
            </a:endParaRPr>
          </a:p>
        </p:txBody>
      </p:sp>
    </p:spTree>
    <p:extLst>
      <p:ext uri="{BB962C8B-B14F-4D97-AF65-F5344CB8AC3E}">
        <p14:creationId xmlns:p14="http://schemas.microsoft.com/office/powerpoint/2010/main" val="115799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rmAutofit fontScale="90000"/>
          </a:bodyPr>
          <a:lstStyle/>
          <a:p>
            <a:pPr algn="l"/>
            <a:r>
              <a:rPr lang="en-US" sz="3600" b="1" dirty="0" err="1">
                <a:solidFill>
                  <a:srgbClr val="C00000"/>
                </a:solidFill>
                <a:latin typeface="Times New Roman" panose="02020603050405020304" pitchFamily="18" charset="0"/>
                <a:cs typeface="Times New Roman" panose="02020603050405020304" pitchFamily="18" charset="0"/>
              </a:rPr>
              <a:t>Câu</a:t>
            </a:r>
            <a:r>
              <a:rPr lang="en-US" sz="3600" b="1" dirty="0">
                <a:solidFill>
                  <a:srgbClr val="C00000"/>
                </a:solidFill>
                <a:latin typeface="Times New Roman" panose="02020603050405020304" pitchFamily="18" charset="0"/>
                <a:cs typeface="Times New Roman" panose="02020603050405020304" pitchFamily="18" charset="0"/>
              </a:rPr>
              <a:t> 2: </a:t>
            </a:r>
            <a:r>
              <a:rPr lang="en-US" sz="3600" b="1" dirty="0" err="1">
                <a:solidFill>
                  <a:srgbClr val="C00000"/>
                </a:solidFill>
                <a:latin typeface="Times New Roman" panose="02020603050405020304" pitchFamily="18" charset="0"/>
                <a:cs typeface="Times New Roman" panose="02020603050405020304" pitchFamily="18" charset="0"/>
              </a:rPr>
              <a:t>Tìm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thêm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thí</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dụ</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về</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lực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cản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vật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chuyển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động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trong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nước</a:t>
            </a:r>
            <a:r>
              <a:rPr lang="en-US" sz="3600" b="1" dirty="0">
                <a:solidFill>
                  <a:srgbClr val="C00000"/>
                </a:solidFill>
                <a:latin typeface="Times New Roman" panose="02020603050405020304" pitchFamily="18" charset="0"/>
                <a:cs typeface="Times New Roman" panose="02020603050405020304" pitchFamily="18" charset="0"/>
              </a:rPr>
              <a:t>?</a:t>
            </a:r>
            <a:br>
              <a:rPr lang="en-US" b="1" dirty="0">
                <a:solidFill>
                  <a:srgbClr val="C00000"/>
                </a:solidFill>
                <a:latin typeface="Times New Roman" panose="02020603050405020304" pitchFamily="18" charset="0"/>
                <a:cs typeface="Times New Roman" panose="02020603050405020304" pitchFamily="18" charset="0"/>
              </a:rPr>
            </a:br>
            <a:endParaRPr lang="en-US" dirty="0"/>
          </a:p>
        </p:txBody>
      </p:sp>
      <p:pic>
        <p:nvPicPr>
          <p:cNvPr id="2050" name="Picture 2" descr="Tìm hiểu thêm ví dụ về lực cản vật chuyển động trong nướ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060848"/>
            <a:ext cx="2664296" cy="44644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0832" y="1556792"/>
            <a:ext cx="8805664" cy="461665"/>
          </a:xfrm>
          <a:prstGeom prst="rect">
            <a:avLst/>
          </a:prstGeom>
        </p:spPr>
        <p:txBody>
          <a:bodyPr wrap="square">
            <a:spAutoFit/>
          </a:bodyPr>
          <a:lstStyle/>
          <a:p>
            <a:pPr algn="just"/>
            <a:r>
              <a:rPr lang="vi-VN" sz="2400" dirty="0">
                <a:solidFill>
                  <a:srgbClr val="000000"/>
                </a:solidFill>
                <a:latin typeface="Open Sans"/>
              </a:rPr>
              <a:t>Thả hòn bi trong không khí và trong nước ở cùng một độ cao. </a:t>
            </a:r>
          </a:p>
        </p:txBody>
      </p:sp>
    </p:spTree>
    <p:extLst>
      <p:ext uri="{BB962C8B-B14F-4D97-AF65-F5344CB8AC3E}">
        <p14:creationId xmlns:p14="http://schemas.microsoft.com/office/powerpoint/2010/main" val="206611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BV thành sông, điều dưỡng và bác sĩ Sài Gòn lội nước cứu chữa bệnh nhâ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052736"/>
            <a:ext cx="4032448" cy="41659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ũ trên các sông ở miền Trung xuống dần | VTV.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80728"/>
            <a:ext cx="4241775"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531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FF0000"/>
                </a:solidFill>
                <a:latin typeface="Times New Roman" panose="02020603050405020304" pitchFamily="18" charset="0"/>
                <a:cs typeface="Times New Roman" panose="02020603050405020304" pitchFamily="18" charset="0"/>
              </a:rPr>
              <a:t>Lực cản của nước là gì?</a:t>
            </a:r>
          </a:p>
        </p:txBody>
      </p:sp>
      <p:sp>
        <p:nvSpPr>
          <p:cNvPr id="3" name="Content Placeholder 2"/>
          <p:cNvSpPr>
            <a:spLocks noGrp="1"/>
          </p:cNvSpPr>
          <p:nvPr>
            <p:ph idx="1"/>
          </p:nvPr>
        </p:nvSpPr>
        <p:spPr>
          <a:xfrm>
            <a:off x="457200" y="1600201"/>
            <a:ext cx="8229600" cy="1900808"/>
          </a:xfrm>
        </p:spPr>
        <p:txBody>
          <a:bodyPr>
            <a:normAutofit/>
          </a:bodyPr>
          <a:lstStyle/>
          <a:p>
            <a:pPr marL="0" indent="0">
              <a:buNone/>
            </a:pP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7128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3" presetClass="exit" presetSubtype="10" fill="hold" grpId="0" nodeType="withEffect">
                                  <p:stCondLst>
                                    <p:cond delay="0"/>
                                  </p:stCondLst>
                                  <p:childTnLst>
                                    <p:animEffect transition="out" filter="blinds(horizontal)">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87624" y="3933056"/>
            <a:ext cx="9086850" cy="52322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2800" dirty="0" err="1">
                <a:solidFill>
                  <a:srgbClr val="FF0000"/>
                </a:solidFill>
                <a:latin typeface="Times New Roman" panose="02020603050405020304" pitchFamily="18" charset="0"/>
                <a:cs typeface="Times New Roman" panose="02020603050405020304" pitchFamily="18" charset="0"/>
              </a:rPr>
              <a:t>Máy</a:t>
            </a:r>
            <a:r>
              <a:rPr lang="en-US" altLang="en-US" sz="2800" dirty="0">
                <a:solidFill>
                  <a:srgbClr val="FF0000"/>
                </a:solidFill>
                <a:latin typeface="Times New Roman" panose="02020603050405020304" pitchFamily="18" charset="0"/>
                <a:cs typeface="Times New Roman" panose="02020603050405020304" pitchFamily="18" charset="0"/>
              </a:rPr>
              <a:t> bay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chịu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lực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cản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không</a:t>
            </a:r>
            <a:r>
              <a:rPr lang="en-US" altLang="en-US" sz="2800" dirty="0">
                <a:solidFill>
                  <a:srgbClr val="FF0000"/>
                </a:solidFill>
                <a:latin typeface="Times New Roman" panose="02020603050405020304" pitchFamily="18" charset="0"/>
                <a:cs typeface="Times New Roman" panose="02020603050405020304" pitchFamily="18" charset="0"/>
              </a:rPr>
              <a:t>?</a:t>
            </a:r>
          </a:p>
        </p:txBody>
      </p:sp>
      <p:sp>
        <p:nvSpPr>
          <p:cNvPr id="32773" name="AutoShape 8" descr="verified"/>
          <p:cNvSpPr>
            <a:spLocks noChangeAspect="1" noChangeArrowheads="1"/>
          </p:cNvSpPr>
          <p:nvPr/>
        </p:nvSpPr>
        <p:spPr bwMode="auto">
          <a:xfrm>
            <a:off x="155575" y="4165600"/>
            <a:ext cx="1714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32774" name="Picture 7" descr="anh dong mua bu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836712"/>
            <a:ext cx="4157662"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427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79512" y="188640"/>
            <a:ext cx="5540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latin typeface="Times New Roman" panose="02020603050405020304" pitchFamily="18" charset="0"/>
                <a:cs typeface="Times New Roman" panose="02020603050405020304" pitchFamily="18" charset="0"/>
              </a:rPr>
              <a:t>I. </a:t>
            </a:r>
            <a:r>
              <a:rPr lang="en-US" altLang="en-US" sz="2800" b="1" dirty="0" err="1">
                <a:latin typeface="Times New Roman" panose="02020603050405020304" pitchFamily="18" charset="0"/>
                <a:cs typeface="Times New Roman" panose="02020603050405020304" pitchFamily="18" charset="0"/>
              </a:rPr>
              <a:t>Thí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nghiệm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cản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nước</a:t>
            </a:r>
            <a:endParaRPr lang="en-US" altLang="en-US" sz="2800" b="1" dirty="0">
              <a:latin typeface="Times New Roman" panose="02020603050405020304" pitchFamily="18" charset="0"/>
              <a:cs typeface="Times New Roman" panose="02020603050405020304" pitchFamily="18" charset="0"/>
            </a:endParaRPr>
          </a:p>
        </p:txBody>
      </p:sp>
      <p:sp>
        <p:nvSpPr>
          <p:cNvPr id="9" name="Rectangle 8"/>
          <p:cNvSpPr>
            <a:spLocks noChangeArrowheads="1"/>
          </p:cNvSpPr>
          <p:nvPr/>
        </p:nvSpPr>
        <p:spPr bwMode="auto">
          <a:xfrm>
            <a:off x="179512" y="836712"/>
            <a:ext cx="8964488"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chỉ</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mà</a:t>
            </a:r>
            <a:endParaRPr lang="en-US" altLang="en-US" sz="2800" dirty="0">
              <a:latin typeface="Times New Roman" panose="02020603050405020304" pitchFamily="18" charset="0"/>
              <a:cs typeface="Times New Roman" panose="02020603050405020304" pitchFamily="18" charset="0"/>
            </a:endParaRPr>
          </a:p>
          <a:p>
            <a:pPr algn="just" eaLnBrk="1" hangingPunct="1"/>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tác</a:t>
            </a:r>
            <a:r>
              <a:rPr lang="en-US" altLang="en-US" sz="2800" dirty="0">
                <a:latin typeface="Times New Roman" panose="02020603050405020304" pitchFamily="18" charset="0"/>
                <a:cs typeface="Times New Roman" panose="02020603050405020304" pitchFamily="18" charset="0"/>
              </a:rPr>
              <a:t> </a:t>
            </a:r>
          </a:p>
          <a:p>
            <a:pPr algn="just" eaLnBrk="1" hangingPunct="1"/>
            <a:r>
              <a:rPr lang="en-US" altLang="en-US" sz="2800" dirty="0" err="1">
                <a:latin typeface="Times New Roman" panose="02020603050405020304" pitchFamily="18" charset="0"/>
                <a:cs typeface="Times New Roman" panose="02020603050405020304" pitchFamily="18" charset="0"/>
              </a:rPr>
              <a:t>dụng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endParaRPr lang="en-US" altLang="en-US" sz="2800" dirty="0">
              <a:latin typeface="Times New Roman" panose="02020603050405020304" pitchFamily="18" charset="0"/>
              <a:cs typeface="Times New Roman" panose="02020603050405020304" pitchFamily="18" charset="0"/>
            </a:endParaRPr>
          </a:p>
          <a:p>
            <a:pPr algn="just" eaLnBrk="1" hangingPunct="1"/>
            <a:r>
              <a:rPr lang="en-US" altLang="en-US" sz="2800" dirty="0" err="1">
                <a:latin typeface="Times New Roman" panose="02020603050405020304" pitchFamily="18" charset="0"/>
                <a:cs typeface="Times New Roman" panose="02020603050405020304" pitchFamily="18" charset="0"/>
              </a:rPr>
              <a:t>chuyển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endParaRPr lang="en-US" altLang="en-US" sz="2800" dirty="0">
              <a:latin typeface="Times New Roman" panose="02020603050405020304" pitchFamily="18" charset="0"/>
              <a:cs typeface="Times New Roman" panose="02020603050405020304" pitchFamily="18" charset="0"/>
            </a:endParaRPr>
          </a:p>
          <a:p>
            <a:pPr algn="just" eaLnBrk="1" hangingPunct="1"/>
            <a:r>
              <a:rPr lang="en-US" altLang="en-US" sz="2800" dirty="0" err="1">
                <a:latin typeface="Times New Roman" panose="02020603050405020304" pitchFamily="18" charset="0"/>
                <a:cs typeface="Times New Roman" panose="02020603050405020304" pitchFamily="18" charset="0"/>
              </a:rPr>
              <a:t>đấy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tượng</a:t>
            </a:r>
            <a:r>
              <a:rPr lang="en-US" altLang="en-US" sz="2800" dirty="0">
                <a:latin typeface="Times New Roman" panose="02020603050405020304" pitchFamily="18" charset="0"/>
                <a:cs typeface="Times New Roman" panose="02020603050405020304" pitchFamily="18" charset="0"/>
              </a:rPr>
              <a:t> </a:t>
            </a:r>
          </a:p>
          <a:p>
            <a:pPr algn="just" eaLnBrk="1" hangingPunct="1"/>
            <a:r>
              <a:rPr lang="en-US" altLang="en-US" sz="2800" dirty="0">
                <a:latin typeface="Times New Roman" panose="02020603050405020304" pitchFamily="18" charset="0"/>
                <a:cs typeface="Times New Roman" panose="02020603050405020304" pitchFamily="18" charset="0"/>
              </a:rPr>
              <a:t>ta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dễ</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dàng</a:t>
            </a:r>
            <a:endParaRPr lang="en-US" altLang="en-US" sz="2800" dirty="0">
              <a:latin typeface="Times New Roman" panose="02020603050405020304" pitchFamily="18" charset="0"/>
              <a:cs typeface="Times New Roman" panose="02020603050405020304" pitchFamily="18" charset="0"/>
            </a:endParaRPr>
          </a:p>
          <a:p>
            <a:pPr algn="just" eaLnBrk="1" hangingPunct="1"/>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p>
          <a:p>
            <a:pPr algn="just" eaLnBrk="1" hangingPunct="1"/>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đạp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nếu</a:t>
            </a:r>
            <a:r>
              <a:rPr lang="en-US" altLang="en-US" sz="2800" dirty="0">
                <a:latin typeface="Times New Roman" panose="02020603050405020304" pitchFamily="18" charset="0"/>
                <a:cs typeface="Times New Roman" panose="02020603050405020304" pitchFamily="18" charset="0"/>
              </a:rPr>
              <a:t> ta </a:t>
            </a:r>
            <a:r>
              <a:rPr lang="en-US" altLang="en-US" sz="2800" dirty="0" err="1">
                <a:latin typeface="Times New Roman" panose="02020603050405020304" pitchFamily="18" charset="0"/>
                <a:cs typeface="Times New Roman" panose="02020603050405020304" pitchFamily="18" charset="0"/>
              </a:rPr>
              <a:t>đạp</a:t>
            </a:r>
            <a:endParaRPr lang="en-US" altLang="en-US" sz="2800" dirty="0">
              <a:latin typeface="Times New Roman" panose="02020603050405020304" pitchFamily="18" charset="0"/>
              <a:cs typeface="Times New Roman" panose="02020603050405020304" pitchFamily="18" charset="0"/>
            </a:endParaRPr>
          </a:p>
          <a:p>
            <a:pPr algn="just" eaLnBrk="1" hangingPunct="1"/>
            <a:r>
              <a:rPr lang="en-US" altLang="en-US" sz="2800" dirty="0" err="1">
                <a:latin typeface="Times New Roman" panose="02020603050405020304" pitchFamily="18" charset="0"/>
                <a:cs typeface="Times New Roman" panose="02020603050405020304" pitchFamily="18" charset="0"/>
              </a:rPr>
              <a:t>xe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nhanh</a:t>
            </a:r>
            <a:r>
              <a:rPr lang="en-US" altLang="en-US" sz="2800" dirty="0">
                <a:latin typeface="Times New Roman" panose="02020603050405020304" pitchFamily="18" charset="0"/>
                <a:cs typeface="Times New Roman" panose="02020603050405020304" pitchFamily="18" charset="0"/>
              </a:rPr>
              <a:t> </a:t>
            </a:r>
          </a:p>
          <a:p>
            <a:pPr algn="just" eaLnBrk="1" hangingPunct="1"/>
            <a:r>
              <a:rPr lang="en-US" altLang="en-US" sz="2800" dirty="0" err="1">
                <a:latin typeface="Times New Roman" panose="02020603050405020304" pitchFamily="18" charset="0"/>
                <a:cs typeface="Times New Roman" panose="02020603050405020304" pitchFamily="18" charset="0"/>
              </a:rPr>
              <a:t>thì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dụng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a:t>
            </a:r>
          </a:p>
        </p:txBody>
      </p:sp>
      <p:pic>
        <p:nvPicPr>
          <p:cNvPr id="12" name="Picture 16" descr="https://minigameviet.net/wp-content/uploads/2014/09/duaxedaphoathin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836712"/>
            <a:ext cx="4401269" cy="38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0" name="Picture 18" descr="https://tse2.mm.bing.net/th?id=OIP.y3uXRnL7dUpCBBBHviOrLAHaHa&amp;pid=Api&amp;P=0&amp;w=195&amp;h=1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5301208"/>
            <a:ext cx="1857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839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8" descr="verified"/>
          <p:cNvSpPr>
            <a:spLocks noChangeAspect="1" noChangeArrowheads="1"/>
          </p:cNvSpPr>
          <p:nvPr/>
        </p:nvSpPr>
        <p:spPr bwMode="auto">
          <a:xfrm>
            <a:off x="155575" y="4165600"/>
            <a:ext cx="1714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211970" name="Picture 2" descr="Vận tốc máy bay phản lực là bao nhiêu? - Bạn Nên B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8136904"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122597" y="332656"/>
            <a:ext cx="8481852" cy="1384995"/>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vi-VN" altLang="en-US" sz="2800" dirty="0">
                <a:solidFill>
                  <a:srgbClr val="002060"/>
                </a:solidFill>
                <a:latin typeface="Times New Roman" panose="02020603050405020304" pitchFamily="18" charset="0"/>
                <a:cs typeface="Times New Roman" panose="02020603050405020304" pitchFamily="18" charset="0"/>
              </a:rPr>
              <a:t>Hiện nay, loại Boeing X-43A của Hoa Kỳ được NASA xác nhận là máy bay bay nhanh nhất, đạt tốc độ 11.854 km/h</a:t>
            </a:r>
            <a:endParaRPr lang="en-US" altLang="en-US" sz="2800" dirty="0">
              <a:solidFill>
                <a:srgbClr val="002060"/>
              </a:solidFill>
              <a:latin typeface="Times New Roman" panose="02020603050405020304" pitchFamily="18" charset="0"/>
              <a:cs typeface="Times New Roman" panose="02020603050405020304" pitchFamily="18" charset="0"/>
            </a:endParaRPr>
          </a:p>
        </p:txBody>
      </p:sp>
      <p:pic>
        <p:nvPicPr>
          <p:cNvPr id="211972" name="Picture 4" descr="5 tàu ngầm có tốc độ nhanh nhất dưới đại d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404664"/>
            <a:ext cx="8280920"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79512" y="4941168"/>
            <a:ext cx="8388424" cy="1200329"/>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2400" dirty="0">
                <a:solidFill>
                  <a:srgbClr val="002060"/>
                </a:solidFill>
                <a:latin typeface="Times New Roman" panose="02020603050405020304" pitchFamily="18" charset="0"/>
                <a:cs typeface="Times New Roman" panose="02020603050405020304" pitchFamily="18" charset="0"/>
              </a:rPr>
              <a:t>T</a:t>
            </a:r>
            <a:r>
              <a:rPr lang="vi-VN" altLang="en-US" sz="2400" dirty="0" err="1">
                <a:solidFill>
                  <a:srgbClr val="002060"/>
                </a:solidFill>
                <a:latin typeface="Times New Roman" panose="02020603050405020304" pitchFamily="18" charset="0"/>
                <a:cs typeface="Times New Roman" panose="02020603050405020304" pitchFamily="18" charset="0"/>
              </a:rPr>
              <a:t>àu</a:t>
            </a:r>
            <a:r>
              <a:rPr lang="vi-VN" altLang="en-US" sz="2400" dirty="0">
                <a:solidFill>
                  <a:srgbClr val="002060"/>
                </a:solidFill>
                <a:latin typeface="Times New Roman" panose="02020603050405020304" pitchFamily="18" charset="0"/>
                <a:cs typeface="Times New Roman" panose="02020603050405020304" pitchFamily="18" charset="0"/>
              </a:rPr>
              <a:t> ngầm hạt nhân K-162 </a:t>
            </a:r>
            <a:r>
              <a:rPr lang="vi-VN" altLang="en-US" sz="2400" dirty="0" err="1">
                <a:solidFill>
                  <a:srgbClr val="002060"/>
                </a:solidFill>
                <a:latin typeface="Times New Roman" panose="02020603050405020304" pitchFamily="18" charset="0"/>
                <a:cs typeface="Times New Roman" panose="02020603050405020304" pitchFamily="18" charset="0"/>
              </a:rPr>
              <a:t>Anchar</a:t>
            </a:r>
            <a:r>
              <a:rPr lang="vi-VN" altLang="en-US" sz="2400" dirty="0">
                <a:solidFill>
                  <a:srgbClr val="002060"/>
                </a:solidFill>
                <a:latin typeface="Times New Roman" panose="02020603050405020304" pitchFamily="18" charset="0"/>
                <a:cs typeface="Times New Roman" panose="02020603050405020304" pitchFamily="18" charset="0"/>
              </a:rPr>
              <a:t> do Liên Xô sản xuất vẫn giữ kỷ lục thế giới về tốc độ di chuyển khi lặn. </a:t>
            </a:r>
            <a:r>
              <a:rPr lang="en-US" altLang="en-US" sz="2400" dirty="0">
                <a:solidFill>
                  <a:srgbClr val="002060"/>
                </a:solidFill>
                <a:latin typeface="Times New Roman" panose="02020603050405020304" pitchFamily="18" charset="0"/>
                <a:cs typeface="Times New Roman" panose="02020603050405020304" pitchFamily="18" charset="0"/>
              </a:rPr>
              <a:t>T</a:t>
            </a:r>
            <a:r>
              <a:rPr lang="vi-VN" altLang="en-US" sz="2400" dirty="0">
                <a:solidFill>
                  <a:srgbClr val="002060"/>
                </a:solidFill>
                <a:latin typeface="Times New Roman" panose="02020603050405020304" pitchFamily="18" charset="0"/>
                <a:cs typeface="Times New Roman" panose="02020603050405020304" pitchFamily="18" charset="0"/>
              </a:rPr>
              <a:t>ốc độ di chuyển tối đa khi lặn tới 44,7 hải lý/giờ, tương đương 82,78km/giờ. </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6871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211970"/>
                                        </p:tgtEl>
                                      </p:cBhvr>
                                    </p:animEffect>
                                    <p:anim calcmode="lin" valueType="num">
                                      <p:cBhvr>
                                        <p:cTn id="12" dur="1000"/>
                                        <p:tgtEl>
                                          <p:spTgt spid="211970"/>
                                        </p:tgtEl>
                                        <p:attrNameLst>
                                          <p:attrName>ppt_x</p:attrName>
                                        </p:attrNameLst>
                                      </p:cBhvr>
                                      <p:tavLst>
                                        <p:tav tm="0">
                                          <p:val>
                                            <p:strVal val="ppt_x"/>
                                          </p:val>
                                        </p:tav>
                                        <p:tav tm="100000">
                                          <p:val>
                                            <p:strVal val="ppt_x"/>
                                          </p:val>
                                        </p:tav>
                                      </p:tavLst>
                                    </p:anim>
                                    <p:anim calcmode="lin" valueType="num">
                                      <p:cBhvr>
                                        <p:cTn id="13" dur="1000"/>
                                        <p:tgtEl>
                                          <p:spTgt spid="211970"/>
                                        </p:tgtEl>
                                        <p:attrNameLst>
                                          <p:attrName>ppt_y</p:attrName>
                                        </p:attrNameLst>
                                      </p:cBhvr>
                                      <p:tavLst>
                                        <p:tav tm="0">
                                          <p:val>
                                            <p:strVal val="ppt_y"/>
                                          </p:val>
                                        </p:tav>
                                        <p:tav tm="100000">
                                          <p:val>
                                            <p:strVal val="ppt_y+.1"/>
                                          </p:val>
                                        </p:tav>
                                      </p:tavLst>
                                    </p:anim>
                                    <p:set>
                                      <p:cBhvr>
                                        <p:cTn id="14" dur="1" fill="hold">
                                          <p:stCondLst>
                                            <p:cond delay="999"/>
                                          </p:stCondLst>
                                        </p:cTn>
                                        <p:tgtEl>
                                          <p:spTgt spid="211970"/>
                                        </p:tgtEl>
                                        <p:attrNameLst>
                                          <p:attrName>style.visibility</p:attrName>
                                        </p:attrNameLst>
                                      </p:cBhvr>
                                      <p:to>
                                        <p:strVal val="hidden"/>
                                      </p:to>
                                    </p:set>
                                  </p:childTnLst>
                                </p:cTn>
                              </p:par>
                              <p:par>
                                <p:cTn id="15" presetID="16" presetClass="entr" presetSubtype="21" fill="hold" nodeType="withEffect">
                                  <p:stCondLst>
                                    <p:cond delay="0"/>
                                  </p:stCondLst>
                                  <p:childTnLst>
                                    <p:set>
                                      <p:cBhvr>
                                        <p:cTn id="16" dur="1" fill="hold">
                                          <p:stCondLst>
                                            <p:cond delay="0"/>
                                          </p:stCondLst>
                                        </p:cTn>
                                        <p:tgtEl>
                                          <p:spTgt spid="211972"/>
                                        </p:tgtEl>
                                        <p:attrNameLst>
                                          <p:attrName>style.visibility</p:attrName>
                                        </p:attrNameLst>
                                      </p:cBhvr>
                                      <p:to>
                                        <p:strVal val="visible"/>
                                      </p:to>
                                    </p:set>
                                    <p:animEffect transition="in" filter="barn(inVertical)">
                                      <p:cBhvr>
                                        <p:cTn id="17" dur="500"/>
                                        <p:tgtEl>
                                          <p:spTgt spid="211972"/>
                                        </p:tgtEl>
                                      </p:cBhvr>
                                    </p:animEffect>
                                  </p:childTnLst>
                                </p:cTn>
                              </p:par>
                              <p:par>
                                <p:cTn id="18" presetID="2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92696"/>
            <a:ext cx="8229600" cy="4525963"/>
          </a:xfrm>
        </p:spPr>
        <p:txBody>
          <a:bodyPr/>
          <a:lstStyle/>
          <a:p>
            <a:pPr marL="0" indent="0">
              <a:buNone/>
            </a:pPr>
            <a:r>
              <a:rPr lang="vi-VN" b="1" dirty="0"/>
              <a:t>Câu 1: </a:t>
            </a:r>
            <a:r>
              <a:rPr lang="vi-VN" dirty="0"/>
              <a:t>Trong các trường hợp sau, trường hợp nào chịu lực cản của nước?</a:t>
            </a:r>
          </a:p>
          <a:p>
            <a:pPr marL="0" indent="0">
              <a:buNone/>
            </a:pPr>
            <a:r>
              <a:rPr lang="vi-VN" dirty="0"/>
              <a:t>A. Quả dừa rơi từ trên cây xuống.</a:t>
            </a:r>
          </a:p>
          <a:p>
            <a:pPr marL="0" indent="0">
              <a:buNone/>
            </a:pPr>
            <a:r>
              <a:rPr lang="vi-VN" dirty="0"/>
              <a:t>B. Bạn Lan đang tập bơi.</a:t>
            </a:r>
          </a:p>
          <a:p>
            <a:pPr marL="0" indent="0">
              <a:buNone/>
            </a:pPr>
            <a:r>
              <a:rPr lang="vi-VN" dirty="0"/>
              <a:t>C. Bạn Hoa đi xe đạp tới trường.</a:t>
            </a:r>
          </a:p>
          <a:p>
            <a:pPr marL="0" indent="0">
              <a:buNone/>
            </a:pPr>
            <a:r>
              <a:rPr lang="vi-VN" dirty="0"/>
              <a:t>D. Chiếc máy bay đang bay trên bầu trời.</a:t>
            </a:r>
          </a:p>
          <a:p>
            <a:endParaRPr lang="en-US" dirty="0"/>
          </a:p>
        </p:txBody>
      </p:sp>
      <p:sp>
        <p:nvSpPr>
          <p:cNvPr id="4" name="Oval 3"/>
          <p:cNvSpPr/>
          <p:nvPr/>
        </p:nvSpPr>
        <p:spPr>
          <a:xfrm>
            <a:off x="395536" y="2420888"/>
            <a:ext cx="554360" cy="4823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0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411760" y="620688"/>
            <a:ext cx="3598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solidFill>
                  <a:srgbClr val="FF0000"/>
                </a:solidFill>
                <a:latin typeface="Times New Roman" panose="02020603050405020304" pitchFamily="18" charset="0"/>
                <a:cs typeface="Times New Roman" panose="02020603050405020304" pitchFamily="18" charset="0"/>
              </a:rPr>
              <a:t>KIỂM TRA BÀI CŨ</a:t>
            </a:r>
          </a:p>
        </p:txBody>
      </p:sp>
      <p:sp>
        <p:nvSpPr>
          <p:cNvPr id="6" name="Rectangle 1"/>
          <p:cNvSpPr>
            <a:spLocks noChangeArrowheads="1"/>
          </p:cNvSpPr>
          <p:nvPr/>
        </p:nvSpPr>
        <p:spPr bwMode="auto">
          <a:xfrm>
            <a:off x="340697" y="1484784"/>
            <a:ext cx="8785225" cy="954088"/>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800" dirty="0" err="1">
                <a:solidFill>
                  <a:srgbClr val="FF0000"/>
                </a:solidFill>
                <a:latin typeface="Times New Roman" panose="02020603050405020304" pitchFamily="18" charset="0"/>
                <a:cs typeface="Times New Roman" panose="02020603050405020304" pitchFamily="18" charset="0"/>
              </a:rPr>
              <a:t>Câu</a:t>
            </a:r>
            <a:r>
              <a:rPr lang="en-US" altLang="en-US" sz="2800" dirty="0">
                <a:solidFill>
                  <a:srgbClr val="FF0000"/>
                </a:solidFill>
                <a:latin typeface="Times New Roman" panose="02020603050405020304" pitchFamily="18" charset="0"/>
                <a:cs typeface="Times New Roman" panose="02020603050405020304" pitchFamily="18" charset="0"/>
              </a:rPr>
              <a:t> 2.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mấy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loại</a:t>
            </a:r>
            <a:r>
              <a:rPr lang="en-US" altLang="en-US" sz="2800" dirty="0">
                <a:solidFill>
                  <a:srgbClr val="FF0000"/>
                </a:solidFill>
                <a:latin typeface="Times New Roman" panose="02020603050405020304" pitchFamily="18" charset="0"/>
                <a:cs typeface="Times New Roman" panose="02020603050405020304" pitchFamily="18" charset="0"/>
              </a:rPr>
              <a:t> ma </a:t>
            </a:r>
            <a:r>
              <a:rPr lang="en-US" altLang="en-US" sz="2800" dirty="0" err="1">
                <a:solidFill>
                  <a:srgbClr val="FF0000"/>
                </a:solidFill>
                <a:latin typeface="Times New Roman" panose="02020603050405020304" pitchFamily="18" charset="0"/>
                <a:cs typeface="Times New Roman" panose="02020603050405020304" pitchFamily="18" charset="0"/>
              </a:rPr>
              <a:t>sát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thường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gặp</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loại</a:t>
            </a:r>
            <a:r>
              <a:rPr lang="en-US" altLang="en-US" sz="2800" dirty="0">
                <a:solidFill>
                  <a:srgbClr val="FF0000"/>
                </a:solidFill>
                <a:latin typeface="Times New Roman" panose="02020603050405020304" pitchFamily="18" charset="0"/>
                <a:cs typeface="Times New Roman" panose="02020603050405020304" pitchFamily="18" charset="0"/>
              </a:rPr>
              <a:t> ma </a:t>
            </a:r>
            <a:r>
              <a:rPr lang="en-US" altLang="en-US" sz="2800" dirty="0" err="1">
                <a:solidFill>
                  <a:srgbClr val="FF0000"/>
                </a:solidFill>
                <a:latin typeface="Times New Roman" panose="02020603050405020304" pitchFamily="18" charset="0"/>
                <a:cs typeface="Times New Roman" panose="02020603050405020304" pitchFamily="18" charset="0"/>
              </a:rPr>
              <a:t>sát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nào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Hãy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nêu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từng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loại</a:t>
            </a:r>
            <a:r>
              <a:rPr lang="en-US" altLang="en-US" sz="2800" dirty="0">
                <a:solidFill>
                  <a:srgbClr val="FF0000"/>
                </a:solidFill>
                <a:latin typeface="Times New Roman" panose="02020603050405020304" pitchFamily="18" charset="0"/>
                <a:cs typeface="Times New Roman" panose="02020603050405020304" pitchFamily="18" charset="0"/>
              </a:rPr>
              <a:t> ma </a:t>
            </a:r>
            <a:r>
              <a:rPr lang="en-US" altLang="en-US" sz="2800" dirty="0" err="1">
                <a:solidFill>
                  <a:srgbClr val="FF0000"/>
                </a:solidFill>
                <a:latin typeface="Times New Roman" panose="02020603050405020304" pitchFamily="18" charset="0"/>
                <a:cs typeface="Times New Roman" panose="02020603050405020304" pitchFamily="18" charset="0"/>
              </a:rPr>
              <a:t>sát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lấy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ví</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dụ</a:t>
            </a:r>
            <a:r>
              <a:rPr lang="en-US" altLang="en-US" sz="2800" dirty="0">
                <a:solidFill>
                  <a:srgbClr val="FF0000"/>
                </a:solidFill>
                <a:latin typeface="Times New Roman" panose="02020603050405020304" pitchFamily="18" charset="0"/>
                <a:cs typeface="Times New Roman" panose="02020603050405020304" pitchFamily="18" charset="0"/>
              </a:rPr>
              <a:t>.</a:t>
            </a:r>
          </a:p>
        </p:txBody>
      </p:sp>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708920"/>
            <a:ext cx="3024336"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3347864" y="2996952"/>
            <a:ext cx="5472608" cy="138499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defRPr/>
            </a:pPr>
            <a:r>
              <a:rPr lang="en-US" altLang="en-US" sz="2800" b="1" dirty="0" err="1">
                <a:latin typeface="Times New Roman" panose="02020603050405020304" pitchFamily="18" charset="0"/>
                <a:cs typeface="Arial" panose="020B0604020202020204" pitchFamily="34" charset="0"/>
              </a:rPr>
              <a:t>Lực</a:t>
            </a:r>
            <a:r>
              <a:rPr lang="en-US" altLang="en-US" sz="2800" b="1" dirty="0">
                <a:latin typeface="Times New Roman" panose="02020603050405020304" pitchFamily="18" charset="0"/>
                <a:cs typeface="Arial" panose="020B0604020202020204" pitchFamily="34" charset="0"/>
              </a:rPr>
              <a:t> ma </a:t>
            </a:r>
            <a:r>
              <a:rPr lang="en-US" altLang="en-US" sz="2800" b="1" dirty="0" err="1">
                <a:latin typeface="Times New Roman" panose="02020603050405020304" pitchFamily="18" charset="0"/>
                <a:cs typeface="Arial" panose="020B0604020202020204" pitchFamily="34" charset="0"/>
              </a:rPr>
              <a:t>sát</a:t>
            </a:r>
            <a:r>
              <a:rPr lang="en-US" altLang="en-US" sz="2800" b="1" dirty="0">
                <a:latin typeface="Times New Roman" panose="02020603050405020304" pitchFamily="18" charset="0"/>
                <a:cs typeface="Arial" panose="020B0604020202020204" pitchFamily="34" charset="0"/>
              </a:rPr>
              <a:t> </a:t>
            </a:r>
            <a:r>
              <a:rPr lang="en-US" altLang="en-US" sz="2800" b="1" dirty="0" err="1">
                <a:latin typeface="Times New Roman" panose="02020603050405020304" pitchFamily="18" charset="0"/>
                <a:cs typeface="Arial" panose="020B0604020202020204" pitchFamily="34" charset="0"/>
              </a:rPr>
              <a:t>nghỉ</a:t>
            </a:r>
            <a:r>
              <a:rPr lang="en-US" altLang="en-US" sz="2800" b="1" dirty="0">
                <a:latin typeface="Times New Roman" panose="02020603050405020304" pitchFamily="18" charset="0"/>
                <a:cs typeface="Arial" panose="020B0604020202020204" pitchFamily="34" charset="0"/>
              </a:rPr>
              <a:t> </a:t>
            </a:r>
            <a:r>
              <a:rPr lang="en-US" altLang="en-US" sz="2800" b="1" dirty="0" err="1">
                <a:latin typeface="Times New Roman" panose="02020603050405020304" pitchFamily="18" charset="0"/>
                <a:cs typeface="Arial" panose="020B0604020202020204" pitchFamily="34" charset="0"/>
              </a:rPr>
              <a:t>giữ</a:t>
            </a:r>
            <a:r>
              <a:rPr lang="en-US" altLang="en-US" sz="2800" b="1" dirty="0">
                <a:latin typeface="Times New Roman" panose="02020603050405020304" pitchFamily="18" charset="0"/>
                <a:cs typeface="Arial" panose="020B0604020202020204" pitchFamily="34" charset="0"/>
              </a:rPr>
              <a:t> </a:t>
            </a:r>
            <a:r>
              <a:rPr lang="en-US" altLang="en-US" sz="2800" b="1" dirty="0" err="1">
                <a:latin typeface="Times New Roman" panose="02020603050405020304" pitchFamily="18" charset="0"/>
                <a:cs typeface="Arial" panose="020B0604020202020204" pitchFamily="34" charset="0"/>
              </a:rPr>
              <a:t>cho</a:t>
            </a:r>
            <a:r>
              <a:rPr lang="en-US" altLang="en-US" sz="2800" b="1" dirty="0">
                <a:latin typeface="Times New Roman" panose="02020603050405020304" pitchFamily="18" charset="0"/>
                <a:cs typeface="Arial" panose="020B0604020202020204" pitchFamily="34" charset="0"/>
              </a:rPr>
              <a:t> </a:t>
            </a:r>
            <a:r>
              <a:rPr lang="en-US" altLang="en-US" sz="2800" b="1" dirty="0" err="1">
                <a:latin typeface="Times New Roman" panose="02020603050405020304" pitchFamily="18" charset="0"/>
                <a:cs typeface="Arial" panose="020B0604020202020204" pitchFamily="34" charset="0"/>
              </a:rPr>
              <a:t>vật</a:t>
            </a:r>
            <a:r>
              <a:rPr lang="en-US" altLang="en-US" sz="2800" b="1" dirty="0">
                <a:latin typeface="Times New Roman" panose="02020603050405020304" pitchFamily="18" charset="0"/>
                <a:cs typeface="Arial" panose="020B0604020202020204" pitchFamily="34" charset="0"/>
              </a:rPr>
              <a:t> </a:t>
            </a:r>
            <a:r>
              <a:rPr lang="en-US" altLang="en-US" sz="2800" b="1" dirty="0" err="1">
                <a:latin typeface="Times New Roman" panose="02020603050405020304" pitchFamily="18" charset="0"/>
                <a:cs typeface="Arial" panose="020B0604020202020204" pitchFamily="34" charset="0"/>
              </a:rPr>
              <a:t>đứng</a:t>
            </a:r>
            <a:r>
              <a:rPr lang="en-US" altLang="en-US" sz="2800" b="1" dirty="0">
                <a:latin typeface="Times New Roman" panose="02020603050405020304" pitchFamily="18" charset="0"/>
                <a:cs typeface="Arial" panose="020B0604020202020204" pitchFamily="34" charset="0"/>
              </a:rPr>
              <a:t> </a:t>
            </a:r>
            <a:r>
              <a:rPr lang="en-US" altLang="en-US" sz="2800" b="1" dirty="0" err="1">
                <a:latin typeface="Times New Roman" panose="02020603050405020304" pitchFamily="18" charset="0"/>
                <a:cs typeface="Arial" panose="020B0604020202020204" pitchFamily="34" charset="0"/>
              </a:rPr>
              <a:t>yên</a:t>
            </a:r>
            <a:r>
              <a:rPr lang="en-US" altLang="en-US" sz="2800" b="1" dirty="0">
                <a:latin typeface="Times New Roman" panose="02020603050405020304" pitchFamily="18" charset="0"/>
                <a:cs typeface="Arial" panose="020B0604020202020204" pitchFamily="34" charset="0"/>
              </a:rPr>
              <a:t> </a:t>
            </a:r>
            <a:r>
              <a:rPr lang="en-US" altLang="en-US" sz="2800" b="1" dirty="0" err="1">
                <a:latin typeface="Times New Roman" panose="02020603050405020304" pitchFamily="18" charset="0"/>
                <a:cs typeface="Arial" panose="020B0604020202020204" pitchFamily="34" charset="0"/>
              </a:rPr>
              <a:t>ngay</a:t>
            </a:r>
            <a:r>
              <a:rPr lang="en-US" altLang="en-US" sz="2800" b="1" dirty="0">
                <a:latin typeface="Times New Roman" panose="02020603050405020304" pitchFamily="18" charset="0"/>
                <a:cs typeface="Arial" panose="020B0604020202020204" pitchFamily="34" charset="0"/>
              </a:rPr>
              <a:t> </a:t>
            </a:r>
            <a:r>
              <a:rPr lang="en-US" altLang="en-US" sz="2800" b="1" dirty="0" err="1">
                <a:latin typeface="Times New Roman" panose="02020603050405020304" pitchFamily="18" charset="0"/>
                <a:cs typeface="Arial" panose="020B0604020202020204" pitchFamily="34" charset="0"/>
              </a:rPr>
              <a:t>cả</a:t>
            </a:r>
            <a:r>
              <a:rPr lang="en-US" altLang="en-US" sz="2800" b="1" dirty="0">
                <a:latin typeface="Times New Roman" panose="02020603050405020304" pitchFamily="18" charset="0"/>
                <a:cs typeface="Arial" panose="020B0604020202020204" pitchFamily="34" charset="0"/>
              </a:rPr>
              <a:t> </a:t>
            </a:r>
            <a:r>
              <a:rPr lang="en-US" altLang="en-US" sz="2800" b="1" dirty="0" err="1">
                <a:latin typeface="Times New Roman" panose="02020603050405020304" pitchFamily="18" charset="0"/>
                <a:cs typeface="Arial" panose="020B0604020202020204" pitchFamily="34" charset="0"/>
              </a:rPr>
              <a:t>khi</a:t>
            </a:r>
            <a:r>
              <a:rPr lang="en-US" altLang="en-US" sz="2800" b="1" dirty="0">
                <a:latin typeface="Times New Roman" panose="02020603050405020304" pitchFamily="18" charset="0"/>
                <a:cs typeface="Arial" panose="020B0604020202020204" pitchFamily="34" charset="0"/>
              </a:rPr>
              <a:t> </a:t>
            </a:r>
            <a:r>
              <a:rPr lang="en-US" altLang="en-US" sz="2800" b="1" dirty="0" err="1">
                <a:latin typeface="Times New Roman" panose="02020603050405020304" pitchFamily="18" charset="0"/>
                <a:cs typeface="Arial" panose="020B0604020202020204" pitchFamily="34" charset="0"/>
              </a:rPr>
              <a:t>nó</a:t>
            </a:r>
            <a:r>
              <a:rPr lang="en-US" altLang="en-US" sz="2800" b="1" dirty="0">
                <a:latin typeface="Times New Roman" panose="02020603050405020304" pitchFamily="18" charset="0"/>
                <a:cs typeface="Arial" panose="020B0604020202020204" pitchFamily="34" charset="0"/>
              </a:rPr>
              <a:t> </a:t>
            </a:r>
            <a:r>
              <a:rPr lang="en-US" altLang="en-US" sz="2800" b="1" dirty="0" err="1">
                <a:latin typeface="Times New Roman" panose="02020603050405020304" pitchFamily="18" charset="0"/>
                <a:cs typeface="Arial" panose="020B0604020202020204" pitchFamily="34" charset="0"/>
              </a:rPr>
              <a:t>bị</a:t>
            </a:r>
            <a:r>
              <a:rPr lang="en-US" altLang="en-US" sz="2800" b="1" dirty="0">
                <a:latin typeface="Times New Roman" panose="02020603050405020304" pitchFamily="18" charset="0"/>
                <a:cs typeface="Arial" panose="020B0604020202020204" pitchFamily="34" charset="0"/>
              </a:rPr>
              <a:t> </a:t>
            </a:r>
            <a:r>
              <a:rPr lang="en-US" altLang="en-US" sz="2800" b="1" dirty="0" err="1">
                <a:latin typeface="Times New Roman" panose="02020603050405020304" pitchFamily="18" charset="0"/>
                <a:cs typeface="Arial" panose="020B0604020202020204" pitchFamily="34" charset="0"/>
              </a:rPr>
              <a:t>kéo</a:t>
            </a:r>
            <a:r>
              <a:rPr lang="en-US" altLang="en-US" sz="2800" b="1" dirty="0">
                <a:latin typeface="Times New Roman" panose="02020603050405020304" pitchFamily="18" charset="0"/>
                <a:cs typeface="Arial" panose="020B0604020202020204" pitchFamily="34" charset="0"/>
              </a:rPr>
              <a:t> </a:t>
            </a:r>
            <a:r>
              <a:rPr lang="en-US" altLang="en-US" sz="2800" b="1" dirty="0" err="1">
                <a:latin typeface="Times New Roman" panose="02020603050405020304" pitchFamily="18" charset="0"/>
                <a:cs typeface="Arial" panose="020B0604020202020204" pitchFamily="34" charset="0"/>
              </a:rPr>
              <a:t>hoặc</a:t>
            </a:r>
            <a:r>
              <a:rPr lang="en-US" altLang="en-US" sz="2800" b="1" dirty="0">
                <a:latin typeface="Times New Roman" panose="02020603050405020304" pitchFamily="18" charset="0"/>
                <a:cs typeface="Arial" panose="020B0604020202020204" pitchFamily="34" charset="0"/>
              </a:rPr>
              <a:t> </a:t>
            </a:r>
            <a:r>
              <a:rPr lang="en-US" altLang="en-US" sz="2800" b="1" dirty="0" err="1">
                <a:latin typeface="Times New Roman" panose="02020603050405020304" pitchFamily="18" charset="0"/>
                <a:cs typeface="Arial" panose="020B0604020202020204" pitchFamily="34" charset="0"/>
              </a:rPr>
              <a:t>đẩy</a:t>
            </a:r>
            <a:r>
              <a:rPr lang="en-US" altLang="en-US" sz="2800" b="1" dirty="0">
                <a:latin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8343897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grpId="1"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21" presetClass="entr" presetSubtype="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6" grpId="0" autoUpdateAnimBg="0"/>
      <p:bldP spid="6" grpId="1"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vi-VN" b="1" dirty="0"/>
              <a:t>Câu 2: </a:t>
            </a:r>
            <a:r>
              <a:rPr lang="vi-VN" dirty="0"/>
              <a:t>Trong các trường hợp sau, trường hợp nào chịu lực cản của không khí?</a:t>
            </a:r>
          </a:p>
          <a:p>
            <a:pPr marL="0" indent="0">
              <a:buNone/>
            </a:pPr>
            <a:r>
              <a:rPr lang="vi-VN" dirty="0"/>
              <a:t>A. Chiếc thuyền đang chuyển động.</a:t>
            </a:r>
          </a:p>
          <a:p>
            <a:pPr marL="0" indent="0">
              <a:buNone/>
            </a:pPr>
            <a:r>
              <a:rPr lang="vi-VN" dirty="0"/>
              <a:t>B. Con cá đang bơi.</a:t>
            </a:r>
          </a:p>
          <a:p>
            <a:pPr marL="0" indent="0">
              <a:buNone/>
            </a:pPr>
            <a:r>
              <a:rPr lang="vi-VN" dirty="0"/>
              <a:t>C. Bạn Mai đang đi bộ trên bãi biển.</a:t>
            </a:r>
          </a:p>
          <a:p>
            <a:pPr marL="0" indent="0">
              <a:buNone/>
            </a:pPr>
            <a:r>
              <a:rPr lang="vi-VN" dirty="0"/>
              <a:t>D. Mẹ em đang rửa rau.</a:t>
            </a:r>
          </a:p>
          <a:p>
            <a:endParaRPr lang="en-US" dirty="0"/>
          </a:p>
        </p:txBody>
      </p:sp>
      <p:sp>
        <p:nvSpPr>
          <p:cNvPr id="4" name="Oval 3"/>
          <p:cNvSpPr/>
          <p:nvPr/>
        </p:nvSpPr>
        <p:spPr>
          <a:xfrm>
            <a:off x="323528" y="3933056"/>
            <a:ext cx="554360" cy="4823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3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836712"/>
            <a:ext cx="8229600" cy="4525963"/>
          </a:xfrm>
        </p:spPr>
        <p:txBody>
          <a:bodyPr>
            <a:normAutofit lnSpcReduction="10000"/>
          </a:bodyPr>
          <a:lstStyle/>
          <a:p>
            <a:pPr marL="0" indent="0">
              <a:buNone/>
            </a:pPr>
            <a:r>
              <a:rPr lang="vi-VN" b="1" dirty="0"/>
              <a:t>Câu 3: </a:t>
            </a:r>
            <a:r>
              <a:rPr lang="vi-VN" dirty="0"/>
              <a:t>Trong các phát biểu sau đây, phát biểu nào là đúng?</a:t>
            </a:r>
          </a:p>
          <a:p>
            <a:pPr marL="0" indent="0">
              <a:buNone/>
            </a:pPr>
            <a:r>
              <a:rPr lang="vi-VN" dirty="0"/>
              <a:t>A. Bạn Lan chạy nhanh sẽ chịu lực cản ít hơn bạn Hoa chạy chậm.</a:t>
            </a:r>
          </a:p>
          <a:p>
            <a:pPr marL="0" indent="0">
              <a:buNone/>
            </a:pPr>
            <a:r>
              <a:rPr lang="vi-VN" dirty="0"/>
              <a:t>B. Đi xe máy chạy nhanh chịu lực cản ít hơn đi xe đạp chạy chậm.</a:t>
            </a:r>
          </a:p>
          <a:p>
            <a:pPr marL="0" indent="0">
              <a:buNone/>
            </a:pPr>
            <a:r>
              <a:rPr lang="vi-VN" dirty="0"/>
              <a:t>C. Lực cản của nước lớn hơn lực cản của không khí.</a:t>
            </a:r>
          </a:p>
          <a:p>
            <a:pPr marL="0" indent="0">
              <a:buNone/>
            </a:pPr>
            <a:r>
              <a:rPr lang="vi-VN" dirty="0"/>
              <a:t>D. Cả A và B đúng</a:t>
            </a:r>
          </a:p>
          <a:p>
            <a:endParaRPr lang="en-US" dirty="0"/>
          </a:p>
        </p:txBody>
      </p:sp>
      <p:sp>
        <p:nvSpPr>
          <p:cNvPr id="4" name="Oval 3"/>
          <p:cNvSpPr/>
          <p:nvPr/>
        </p:nvSpPr>
        <p:spPr>
          <a:xfrm>
            <a:off x="467544" y="3789040"/>
            <a:ext cx="554360" cy="4823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07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764704"/>
            <a:ext cx="8229600" cy="4525963"/>
          </a:xfrm>
        </p:spPr>
        <p:txBody>
          <a:bodyPr>
            <a:normAutofit fontScale="92500" lnSpcReduction="20000"/>
          </a:bodyPr>
          <a:lstStyle/>
          <a:p>
            <a:pPr marL="0" indent="0">
              <a:buNone/>
            </a:pPr>
            <a:r>
              <a:rPr lang="vi-VN" b="1" dirty="0"/>
              <a:t>Câu 4: </a:t>
            </a:r>
            <a:r>
              <a:rPr lang="vi-VN" dirty="0"/>
              <a:t>Trong các phát biểu sau đây, phát biểu nào là </a:t>
            </a:r>
            <a:r>
              <a:rPr lang="vi-VN" b="1" dirty="0"/>
              <a:t>sai</a:t>
            </a:r>
            <a:r>
              <a:rPr lang="vi-VN" dirty="0"/>
              <a:t>?</a:t>
            </a:r>
          </a:p>
          <a:p>
            <a:pPr marL="0" indent="0">
              <a:buNone/>
            </a:pPr>
            <a:r>
              <a:rPr lang="vi-VN" dirty="0"/>
              <a:t>A. Người đang bơi trong nước chịu cả lực cản của không khí và của nước.</a:t>
            </a:r>
          </a:p>
          <a:p>
            <a:pPr marL="0" indent="0">
              <a:buNone/>
            </a:pPr>
            <a:r>
              <a:rPr lang="vi-VN" dirty="0"/>
              <a:t>B. Người đi bộ trên mặt đất chịu lực cản của không khí.</a:t>
            </a:r>
          </a:p>
          <a:p>
            <a:pPr marL="0" indent="0">
              <a:buNone/>
            </a:pPr>
            <a:r>
              <a:rPr lang="vi-VN" dirty="0"/>
              <a:t>C. Xe ô tô đang chạy chịu lực cản của không khí.</a:t>
            </a:r>
          </a:p>
          <a:p>
            <a:pPr marL="0" indent="0">
              <a:buNone/>
            </a:pPr>
            <a:r>
              <a:rPr lang="vi-VN" dirty="0"/>
              <a:t>D. Máy bay đang bay chịu lực cản của không khí.</a:t>
            </a:r>
          </a:p>
          <a:p>
            <a:endParaRPr lang="en-US" dirty="0"/>
          </a:p>
        </p:txBody>
      </p:sp>
      <p:sp>
        <p:nvSpPr>
          <p:cNvPr id="4" name="Oval 3"/>
          <p:cNvSpPr/>
          <p:nvPr/>
        </p:nvSpPr>
        <p:spPr>
          <a:xfrm>
            <a:off x="539552" y="1484784"/>
            <a:ext cx="554360" cy="4823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59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692696"/>
            <a:ext cx="8229600" cy="4525963"/>
          </a:xfrm>
        </p:spPr>
        <p:txBody>
          <a:bodyPr>
            <a:normAutofit lnSpcReduction="10000"/>
          </a:bodyPr>
          <a:lstStyle/>
          <a:p>
            <a:pPr marL="0" indent="0">
              <a:buNone/>
            </a:pPr>
            <a:r>
              <a:rPr lang="vi-VN" b="1" dirty="0"/>
              <a:t>Câu 5: </a:t>
            </a:r>
            <a:r>
              <a:rPr lang="vi-VN" dirty="0"/>
              <a:t>Thả rơi quả bóng từ độ cao 3m xuống mặt đất thì quả bóng chịu tác dụng của những lực nào?</a:t>
            </a:r>
          </a:p>
          <a:p>
            <a:pPr marL="0" indent="0">
              <a:buNone/>
            </a:pPr>
            <a:r>
              <a:rPr lang="vi-VN" dirty="0"/>
              <a:t>A. Chỉ chịu lực hút của Trái Đất.</a:t>
            </a:r>
          </a:p>
          <a:p>
            <a:pPr marL="0" indent="0">
              <a:buNone/>
            </a:pPr>
            <a:r>
              <a:rPr lang="vi-VN" dirty="0"/>
              <a:t>B. Chịu lực hút của Trái Đất và lực cản của không khí.</a:t>
            </a:r>
          </a:p>
          <a:p>
            <a:pPr marL="0" indent="0">
              <a:buNone/>
            </a:pPr>
            <a:r>
              <a:rPr lang="vi-VN" dirty="0"/>
              <a:t>C. Chịu lực hút của Trái Đất và lực cản của nước.</a:t>
            </a:r>
          </a:p>
          <a:p>
            <a:pPr marL="0" indent="0">
              <a:buNone/>
            </a:pPr>
            <a:r>
              <a:rPr lang="vi-VN" dirty="0"/>
              <a:t>D. Chỉ chịu lực cản của không khí.</a:t>
            </a:r>
          </a:p>
          <a:p>
            <a:endParaRPr lang="en-US" dirty="0"/>
          </a:p>
        </p:txBody>
      </p:sp>
      <p:sp>
        <p:nvSpPr>
          <p:cNvPr id="4" name="Oval 3"/>
          <p:cNvSpPr/>
          <p:nvPr/>
        </p:nvSpPr>
        <p:spPr>
          <a:xfrm>
            <a:off x="611560" y="2636912"/>
            <a:ext cx="554360" cy="4823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272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HƯỚNG DẪN HỌC BÀI.</a:t>
            </a:r>
          </a:p>
        </p:txBody>
      </p:sp>
      <p:sp>
        <p:nvSpPr>
          <p:cNvPr id="3" name="Content Placeholder 2"/>
          <p:cNvSpPr>
            <a:spLocks noGrp="1"/>
          </p:cNvSpPr>
          <p:nvPr>
            <p:ph idx="1"/>
          </p:nvPr>
        </p:nvSpPr>
        <p:spPr/>
        <p:txBody>
          <a:bodyPr/>
          <a:lstStyle/>
          <a:p>
            <a:r>
              <a:rPr lang="en-US" dirty="0" err="1"/>
              <a:t>Học</a:t>
            </a:r>
            <a:r>
              <a:rPr lang="en-US" dirty="0"/>
              <a:t> </a:t>
            </a:r>
            <a:r>
              <a:rPr lang="en-US" dirty="0" err="1"/>
              <a:t>bài</a:t>
            </a:r>
            <a:r>
              <a:rPr lang="en-US" dirty="0"/>
              <a:t>.</a:t>
            </a:r>
          </a:p>
          <a:p>
            <a:r>
              <a:rPr lang="en-US" dirty="0" err="1"/>
              <a:t>Chuẩn</a:t>
            </a:r>
            <a:r>
              <a:rPr lang="en-US" dirty="0"/>
              <a:t> </a:t>
            </a:r>
            <a:r>
              <a:rPr lang="en-US" dirty="0" err="1"/>
              <a:t>bị</a:t>
            </a:r>
            <a:r>
              <a:rPr lang="en-US" dirty="0"/>
              <a:t> </a:t>
            </a:r>
            <a:r>
              <a:rPr lang="en-US" dirty="0" err="1"/>
              <a:t>tiết</a:t>
            </a:r>
            <a:r>
              <a:rPr lang="en-US" dirty="0"/>
              <a:t> </a:t>
            </a:r>
            <a:r>
              <a:rPr lang="en-US" dirty="0" err="1"/>
              <a:t>sau</a:t>
            </a:r>
            <a:r>
              <a:rPr lang="en-US" dirty="0"/>
              <a:t>: </a:t>
            </a:r>
            <a:r>
              <a:rPr lang="en-US" dirty="0" err="1"/>
              <a:t>Lực</a:t>
            </a:r>
            <a:r>
              <a:rPr lang="en-US" dirty="0"/>
              <a:t> </a:t>
            </a:r>
            <a:r>
              <a:rPr lang="en-US" dirty="0" err="1"/>
              <a:t>cản</a:t>
            </a:r>
            <a:r>
              <a:rPr lang="en-US" dirty="0"/>
              <a:t> </a:t>
            </a:r>
            <a:r>
              <a:rPr lang="en-US" dirty="0" err="1"/>
              <a:t>của</a:t>
            </a:r>
            <a:r>
              <a:rPr lang="en-US" dirty="0"/>
              <a:t> </a:t>
            </a:r>
            <a:r>
              <a:rPr lang="en-US" dirty="0" err="1"/>
              <a:t>nước</a:t>
            </a:r>
            <a:r>
              <a:rPr lang="en-US" dirty="0"/>
              <a:t> </a:t>
            </a:r>
            <a:r>
              <a:rPr lang="en-US" dirty="0" err="1"/>
              <a:t>phụ</a:t>
            </a:r>
            <a:r>
              <a:rPr lang="en-US" dirty="0"/>
              <a:t> </a:t>
            </a:r>
            <a:r>
              <a:rPr lang="en-US" dirty="0" err="1"/>
              <a:t>thuộc</a:t>
            </a:r>
            <a:r>
              <a:rPr lang="en-US" dirty="0"/>
              <a:t> </a:t>
            </a:r>
            <a:r>
              <a:rPr lang="en-US" dirty="0" err="1"/>
              <a:t>yếu</a:t>
            </a:r>
            <a:r>
              <a:rPr lang="en-US" dirty="0"/>
              <a:t> </a:t>
            </a:r>
            <a:r>
              <a:rPr lang="en-US" dirty="0" err="1"/>
              <a:t>tố</a:t>
            </a:r>
            <a:r>
              <a:rPr lang="en-US" dirty="0"/>
              <a:t> </a:t>
            </a:r>
            <a:r>
              <a:rPr lang="en-US" dirty="0" err="1"/>
              <a:t>nào</a:t>
            </a:r>
            <a:r>
              <a:rPr lang="en-US" dirty="0"/>
              <a:t>?</a:t>
            </a:r>
          </a:p>
        </p:txBody>
      </p:sp>
    </p:spTree>
    <p:extLst>
      <p:ext uri="{BB962C8B-B14F-4D97-AF65-F5344CB8AC3E}">
        <p14:creationId xmlns:p14="http://schemas.microsoft.com/office/powerpoint/2010/main" val="2184607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a:spLocks noGrp="1" noChangeArrowheads="1"/>
          </p:cNvSpPr>
          <p:nvPr>
            <p:ph type="title"/>
          </p:nvPr>
        </p:nvSpPr>
        <p:spPr>
          <a:xfrm>
            <a:off x="107504" y="332656"/>
            <a:ext cx="7526337" cy="554038"/>
          </a:xfrm>
        </p:spPr>
        <p:txBody>
          <a:bodyPr lIns="91440" tIns="45720" rIns="91440" bIns="45720">
            <a:spAutoFit/>
          </a:bodyPr>
          <a:lstStyle/>
          <a:p>
            <a:pPr marL="342900" indent="-342900" eaLnBrk="1" hangingPunct="1">
              <a:spcBef>
                <a:spcPct val="20000"/>
              </a:spcBef>
            </a:pPr>
            <a:r>
              <a:rPr lang="nl-NL" altLang="en-US" sz="3000" b="1" dirty="0">
                <a:latin typeface="Times New Roman" panose="02020603050405020304" pitchFamily="18" charset="0"/>
                <a:cs typeface="Times New Roman" panose="02020603050405020304" pitchFamily="18" charset="0"/>
              </a:rPr>
              <a:t>II. Lực cản của nước phụ thuộc yếu tố nào?</a:t>
            </a:r>
            <a:endParaRPr lang="en-US" altLang="en-US" sz="3000" b="1" dirty="0">
              <a:latin typeface="Times New Roman" panose="02020603050405020304" pitchFamily="18" charset="0"/>
              <a:cs typeface="Times New Roman" panose="02020603050405020304" pitchFamily="18" charset="0"/>
            </a:endParaRPr>
          </a:p>
        </p:txBody>
      </p:sp>
      <p:sp>
        <p:nvSpPr>
          <p:cNvPr id="5" name="Rectangle 4"/>
          <p:cNvSpPr/>
          <p:nvPr/>
        </p:nvSpPr>
        <p:spPr>
          <a:xfrm>
            <a:off x="251520" y="980728"/>
            <a:ext cx="8496944" cy="830997"/>
          </a:xfrm>
          <a:prstGeom prst="rect">
            <a:avLst/>
          </a:prstGeom>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chuyển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nước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chung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đặc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dạng</a:t>
            </a:r>
            <a:r>
              <a:rPr lang="en-US" sz="2400" b="1" dirty="0">
                <a:solidFill>
                  <a:srgbClr val="FF0000"/>
                </a:solidFill>
                <a:latin typeface="Times New Roman" panose="02020603050405020304" pitchFamily="18" charset="0"/>
                <a:cs typeface="Times New Roman" panose="02020603050405020304" pitchFamily="18" charset="0"/>
              </a:rPr>
              <a:t>? </a:t>
            </a:r>
            <a:endParaRPr lang="en-US" sz="2400" dirty="0"/>
          </a:p>
        </p:txBody>
      </p:sp>
      <p:pic>
        <p:nvPicPr>
          <p:cNvPr id="6" name="Picture 2" descr="99+ Hình Ảnh Con Cá Đẹp Nhất Dành Cho Người Đam Mê Ngắm C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2816"/>
            <a:ext cx="3635896"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ình ảnh cá chép đẹp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149080"/>
            <a:ext cx="3635896" cy="27089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tse4.mm.bing.net/th?id=OIP.GblM7k5uslpwwwelbxiTqQHaCU&amp;pid=Api&amp;P=0&amp;w=513&amp;h=1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1700808"/>
            <a:ext cx="4902522"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s://tse3.mm.bing.net/th?id=OIP.Lkvo6pzk3eYGRXeh1Ub1CgHaFj&amp;pid=Api&amp;P=0&amp;w=214&amp;h=1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4406668"/>
            <a:ext cx="4824536" cy="249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71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8"/>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nodeType="withEffect">
                                  <p:stCondLst>
                                    <p:cond delay="0"/>
                                  </p:stCondLst>
                                  <p:childTnLst>
                                    <p:set>
                                      <p:cBhvr>
                                        <p:cTn id="19" dur="1" fill="hold">
                                          <p:stCondLst>
                                            <p:cond delay="0"/>
                                          </p:stCondLst>
                                        </p:cTn>
                                        <p:tgtEl>
                                          <p:spTgt spid="11266"/>
                                        </p:tgtEl>
                                        <p:attrNameLst>
                                          <p:attrName>style.visibility</p:attrName>
                                        </p:attrNameLst>
                                      </p:cBhvr>
                                      <p:to>
                                        <p:strVal val="visible"/>
                                      </p:to>
                                    </p:set>
                                    <p:animEffect transition="in" filter="wipe(down)">
                                      <p:cBhvr>
                                        <p:cTn id="2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4"/>
          <p:cNvSpPr>
            <a:spLocks noGrp="1" noChangeArrowheads="1"/>
          </p:cNvSpPr>
          <p:nvPr>
            <p:ph type="title"/>
          </p:nvPr>
        </p:nvSpPr>
        <p:spPr>
          <a:xfrm>
            <a:off x="30163" y="66675"/>
            <a:ext cx="7526337" cy="554038"/>
          </a:xfrm>
        </p:spPr>
        <p:txBody>
          <a:bodyPr lIns="91440" tIns="45720" rIns="91440" bIns="45720">
            <a:spAutoFit/>
          </a:bodyPr>
          <a:lstStyle/>
          <a:p>
            <a:pPr marL="342900" indent="-342900" eaLnBrk="1" hangingPunct="1">
              <a:spcBef>
                <a:spcPct val="20000"/>
              </a:spcBef>
            </a:pPr>
            <a:r>
              <a:rPr lang="nl-NL" altLang="en-US" sz="3000" b="1" dirty="0">
                <a:latin typeface="Times New Roman" panose="02020603050405020304" pitchFamily="18" charset="0"/>
                <a:cs typeface="Times New Roman" panose="02020603050405020304" pitchFamily="18" charset="0"/>
              </a:rPr>
              <a:t>II. Lực cản của nước phụ thuộc yếu tố nào?</a:t>
            </a:r>
            <a:endParaRPr lang="en-US" altLang="en-US" sz="3000" b="1" dirty="0">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395536" y="765175"/>
            <a:ext cx="489654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dirty="0" err="1">
                <a:solidFill>
                  <a:srgbClr val="FF0000"/>
                </a:solidFill>
                <a:latin typeface="Times New Roman" panose="02020603050405020304" pitchFamily="18" charset="0"/>
                <a:cs typeface="Times New Roman" panose="02020603050405020304" pitchFamily="18" charset="0"/>
              </a:rPr>
              <a:t>vì</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sao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phần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mũi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của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tàu</a:t>
            </a:r>
            <a:r>
              <a:rPr lang="en-US" altLang="en-US" sz="2800" dirty="0">
                <a:solidFill>
                  <a:srgbClr val="FF0000"/>
                </a:solidFill>
                <a:latin typeface="Times New Roman" panose="02020603050405020304" pitchFamily="18" charset="0"/>
                <a:cs typeface="Times New Roman" panose="02020603050405020304" pitchFamily="18" charset="0"/>
              </a:rPr>
              <a:t> hay </a:t>
            </a:r>
            <a:r>
              <a:rPr lang="en-US" altLang="en-US" sz="2800" dirty="0" err="1">
                <a:solidFill>
                  <a:srgbClr val="FF0000"/>
                </a:solidFill>
                <a:latin typeface="Times New Roman" panose="02020603050405020304" pitchFamily="18" charset="0"/>
                <a:cs typeface="Times New Roman" panose="02020603050405020304" pitchFamily="18" charset="0"/>
              </a:rPr>
              <a:t>thuyền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đều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được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thiết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kế</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nhọn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không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bè</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ra</a:t>
            </a:r>
            <a:r>
              <a:rPr lang="en-US" altLang="en-US" sz="2800" dirty="0">
                <a:solidFill>
                  <a:srgbClr val="FF0000"/>
                </a:solidFill>
                <a:latin typeface="Times New Roman" panose="02020603050405020304" pitchFamily="18" charset="0"/>
                <a:cs typeface="Times New Roman" panose="02020603050405020304" pitchFamily="18" charset="0"/>
              </a:rPr>
              <a:t>?</a:t>
            </a:r>
          </a:p>
        </p:txBody>
      </p:sp>
      <p:pic>
        <p:nvPicPr>
          <p:cNvPr id="214018" name="Picture 2" descr="https://tse1.mm.bing.net/th?id=OIP.kjeQpLmXk9XzHUgT7PngIAHaC6&amp;pid=Api&amp;P=0&amp;w=410&amp;h=1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3538" y="765175"/>
            <a:ext cx="3700462"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0" name="Picture 4" descr="https://tse3.mm.bing.net/th?id=OIP.Lkvo6pzk3eYGRXeh1Ub1CgHaFj&amp;pid=Api&amp;P=0&amp;w=214&amp;h=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4076700"/>
            <a:ext cx="36322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2" name="Picture 6" descr="https://tse4.mm.bing.net/th?id=OIP.GblM7k5uslpwwwelbxiTqQHaCU&amp;pid=Api&amp;P=0&amp;w=513&amp;h=1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284984"/>
            <a:ext cx="5262562"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3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22" presetClass="entr" presetSubtype="4" fill="hold" nodeType="afterEffect">
                                  <p:stCondLst>
                                    <p:cond delay="0"/>
                                  </p:stCondLst>
                                  <p:childTnLst>
                                    <p:set>
                                      <p:cBhvr>
                                        <p:cTn id="9" dur="1" fill="hold">
                                          <p:stCondLst>
                                            <p:cond delay="0"/>
                                          </p:stCondLst>
                                        </p:cTn>
                                        <p:tgtEl>
                                          <p:spTgt spid="214018"/>
                                        </p:tgtEl>
                                        <p:attrNameLst>
                                          <p:attrName>style.visibility</p:attrName>
                                        </p:attrNameLst>
                                      </p:cBhvr>
                                      <p:to>
                                        <p:strVal val="visible"/>
                                      </p:to>
                                    </p:set>
                                    <p:animEffect transition="in" filter="wipe(down)">
                                      <p:cBhvr>
                                        <p:cTn id="10" dur="500"/>
                                        <p:tgtEl>
                                          <p:spTgt spid="214018"/>
                                        </p:tgtEl>
                                      </p:cBhvr>
                                    </p:animEffec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499"/>
                                          </p:stCondLst>
                                        </p:cTn>
                                        <p:tgtEl>
                                          <p:spTgt spid="214020"/>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nodeType="afterEffect">
                                  <p:stCondLst>
                                    <p:cond delay="0"/>
                                  </p:stCondLst>
                                  <p:childTnLst>
                                    <p:set>
                                      <p:cBhvr>
                                        <p:cTn id="16" dur="1" fill="hold">
                                          <p:stCondLst>
                                            <p:cond delay="499"/>
                                          </p:stCondLst>
                                        </p:cTn>
                                        <p:tgtEl>
                                          <p:spTgt spid="2140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4"/>
          <p:cNvSpPr>
            <a:spLocks noGrp="1" noChangeArrowheads="1"/>
          </p:cNvSpPr>
          <p:nvPr>
            <p:ph type="title"/>
          </p:nvPr>
        </p:nvSpPr>
        <p:spPr>
          <a:xfrm>
            <a:off x="136525" y="198438"/>
            <a:ext cx="7308850" cy="552450"/>
          </a:xfrm>
        </p:spPr>
        <p:txBody>
          <a:bodyPr lIns="91440" tIns="45720" rIns="91440" bIns="45720">
            <a:spAutoFit/>
          </a:bodyPr>
          <a:lstStyle/>
          <a:p>
            <a:pPr marL="342900" indent="-342900" eaLnBrk="1" hangingPunct="1">
              <a:spcBef>
                <a:spcPct val="20000"/>
              </a:spcBef>
            </a:pPr>
            <a:r>
              <a:rPr lang="nl-NL" altLang="en-US" sz="3000" b="1" dirty="0">
                <a:latin typeface="Times New Roman" panose="02020603050405020304" pitchFamily="18" charset="0"/>
                <a:cs typeface="Times New Roman" panose="02020603050405020304" pitchFamily="18" charset="0"/>
              </a:rPr>
              <a:t>II. Lực cản của nước phụ thuộc yếu tố nào?</a:t>
            </a:r>
            <a:endParaRPr lang="en-US" altLang="en-US" sz="3000" b="1" dirty="0">
              <a:latin typeface="Times New Roman" panose="02020603050405020304" pitchFamily="18" charset="0"/>
              <a:cs typeface="Times New Roman" panose="02020603050405020304" pitchFamily="18" charset="0"/>
            </a:endParaRPr>
          </a:p>
        </p:txBody>
      </p:sp>
      <p:sp>
        <p:nvSpPr>
          <p:cNvPr id="5" name="Content Placeholder 4"/>
          <p:cNvSpPr txBox="1">
            <a:spLocks/>
          </p:cNvSpPr>
          <p:nvPr/>
        </p:nvSpPr>
        <p:spPr bwMode="auto">
          <a:xfrm>
            <a:off x="677863" y="742950"/>
            <a:ext cx="8329612" cy="1188018"/>
          </a:xfrm>
          <a:prstGeom prst="rect">
            <a:avLst/>
          </a:prstGeom>
          <a:noFill/>
          <a:ln w="9525">
            <a:noFill/>
            <a:miter lim="800000"/>
            <a:headEnd/>
            <a:tailEnd/>
          </a:ln>
        </p:spPr>
        <p:txBody>
          <a:bodyPr>
            <a:spAutoFit/>
          </a:bodyPr>
          <a:lstStyle/>
          <a:p>
            <a:pPr marL="342900" indent="-342900" defTabSz="456089" eaLnBrk="1" hangingPunct="1">
              <a:spcBef>
                <a:spcPct val="20000"/>
              </a:spcBef>
              <a:defRPr/>
            </a:pPr>
            <a:r>
              <a:rPr lang="en" sz="2800" dirty="0">
                <a:latin typeface="Times New Roman" panose="02020603050405020304" pitchFamily="18" charset="0"/>
                <a:ea typeface="+mj-ea"/>
                <a:cs typeface="Times New Roman" panose="02020603050405020304" pitchFamily="18" charset="0"/>
              </a:rPr>
              <a:t>Lực cản của nước phụ thuộc vào nhiều yếu tố.</a:t>
            </a:r>
          </a:p>
          <a:p>
            <a:pPr marL="342900" indent="-342900" defTabSz="456089" eaLnBrk="1" hangingPunct="1">
              <a:spcBef>
                <a:spcPct val="20000"/>
              </a:spcBef>
              <a:defRPr/>
            </a:pPr>
            <a:r>
              <a:rPr lang="en" sz="3600" b="1" dirty="0">
                <a:solidFill>
                  <a:srgbClr val="3333FF"/>
                </a:solidFill>
                <a:latin typeface="Times New Roman" panose="02020603050405020304" pitchFamily="18" charset="0"/>
                <a:ea typeface="+mj-ea"/>
                <a:cs typeface="Times New Roman" panose="02020603050405020304" pitchFamily="18" charset="0"/>
              </a:rPr>
              <a:t>Ví dụ: diện tích mặt cản</a:t>
            </a:r>
          </a:p>
        </p:txBody>
      </p:sp>
      <p:sp>
        <p:nvSpPr>
          <p:cNvPr id="4" name="Rectangle 3"/>
          <p:cNvSpPr>
            <a:spLocks noChangeArrowheads="1"/>
          </p:cNvSpPr>
          <p:nvPr/>
        </p:nvSpPr>
        <p:spPr bwMode="auto">
          <a:xfrm>
            <a:off x="467544" y="2636912"/>
            <a:ext cx="495047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dirty="0">
                <a:latin typeface="Times New Roman" panose="02020603050405020304" pitchFamily="18" charset="0"/>
                <a:cs typeface="Times New Roman" panose="02020603050405020304" pitchFamily="18" charset="0"/>
              </a:rPr>
              <a:t>        </a:t>
            </a:r>
            <a:r>
              <a:rPr lang="en-US" altLang="en-US" sz="2400" dirty="0">
                <a:solidFill>
                  <a:srgbClr val="002060"/>
                </a:solidFill>
                <a:latin typeface="Times New Roman" panose="02020603050405020304" pitchFamily="18" charset="0"/>
                <a:cs typeface="Times New Roman" panose="02020603050405020304" pitchFamily="18" charset="0"/>
              </a:rPr>
              <a:t>Ta </a:t>
            </a:r>
            <a:r>
              <a:rPr lang="en-US" altLang="en-US" sz="2400" dirty="0" err="1">
                <a:solidFill>
                  <a:srgbClr val="002060"/>
                </a:solidFill>
                <a:latin typeface="Times New Roman" panose="02020603050405020304" pitchFamily="18" charset="0"/>
                <a:cs typeface="Times New Roman" panose="02020603050405020304" pitchFamily="18" charset="0"/>
              </a:rPr>
              <a:t>có</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hai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tấm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cản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có</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kích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thước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khác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nhau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lấy</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tay</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đẩy</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hai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tấm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cản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này</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trong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nước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thì</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thấy</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rằng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tay</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đẩy</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tấm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cản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có</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kích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thước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lớn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hơn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sẽ</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cảm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giác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nặng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hơn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tay</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đẩy</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tấm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cản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có</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kích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thước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nhỏ</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hơn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điều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đó</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chứng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tỏ</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rằng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diện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tích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mặt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cản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càng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lớn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thì</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độ</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lớn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lực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cản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của</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nước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sẽ</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càng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lớn</a:t>
            </a:r>
            <a:r>
              <a:rPr lang="en-US" altLang="en-US" sz="2400" dirty="0">
                <a:solidFill>
                  <a:srgbClr val="002060"/>
                </a:solidFill>
                <a:latin typeface="Times New Roman" panose="02020603050405020304" pitchFamily="18" charset="0"/>
                <a:cs typeface="Times New Roman" panose="02020603050405020304" pitchFamily="18" charset="0"/>
              </a:rPr>
              <a:t>.</a:t>
            </a:r>
          </a:p>
        </p:txBody>
      </p:sp>
      <p:sp>
        <p:nvSpPr>
          <p:cNvPr id="6" name="Rectangle 5"/>
          <p:cNvSpPr>
            <a:spLocks noChangeArrowheads="1"/>
          </p:cNvSpPr>
          <p:nvPr/>
        </p:nvSpPr>
        <p:spPr bwMode="auto">
          <a:xfrm>
            <a:off x="39688" y="474663"/>
            <a:ext cx="838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4400" dirty="0">
              <a:solidFill>
                <a:srgbClr val="FF0000"/>
              </a:solidFill>
            </a:endParaRPr>
          </a:p>
        </p:txBody>
      </p:sp>
      <p:pic>
        <p:nvPicPr>
          <p:cNvPr id="37894" name="Picture 6" descr="https://tse1.mm.bing.net/th?id=OIP.ClYHURvrRn4wznKsG9MFHQHaE4&amp;pid=Api&amp;P=0&amp;w=280&amp;h=1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1641475"/>
            <a:ext cx="3532188"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4349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utoUpdateAnimBg="0"/>
      <p:bldP spid="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HÍ NGHIỆM 2-  LỰC CẢN CỦA NƯỚ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4038" y="1600200"/>
            <a:ext cx="8034337" cy="4525963"/>
          </a:xfrm>
        </p:spPr>
      </p:pic>
    </p:spTree>
    <p:extLst>
      <p:ext uri="{BB962C8B-B14F-4D97-AF65-F5344CB8AC3E}">
        <p14:creationId xmlns:p14="http://schemas.microsoft.com/office/powerpoint/2010/main" val="2475403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4"/>
          <p:cNvSpPr>
            <a:spLocks noGrp="1" noChangeArrowheads="1"/>
          </p:cNvSpPr>
          <p:nvPr>
            <p:ph type="title"/>
          </p:nvPr>
        </p:nvSpPr>
        <p:spPr>
          <a:xfrm>
            <a:off x="30163" y="66675"/>
            <a:ext cx="7526337" cy="554038"/>
          </a:xfrm>
        </p:spPr>
        <p:txBody>
          <a:bodyPr lIns="91440" tIns="45720" rIns="91440" bIns="45720">
            <a:spAutoFit/>
          </a:bodyPr>
          <a:lstStyle/>
          <a:p>
            <a:pPr marL="342900" indent="-342900" eaLnBrk="1" hangingPunct="1">
              <a:spcBef>
                <a:spcPct val="20000"/>
              </a:spcBef>
            </a:pPr>
            <a:r>
              <a:rPr lang="nl-NL" altLang="en-US" sz="3000" b="1">
                <a:solidFill>
                  <a:srgbClr val="FF0000"/>
                </a:solidFill>
                <a:latin typeface="Times New Roman" panose="02020603050405020304" pitchFamily="18" charset="0"/>
                <a:cs typeface="Times New Roman" panose="02020603050405020304" pitchFamily="18" charset="0"/>
              </a:rPr>
              <a:t>II. Lực cản của nước phụ thuộc yếu tố nào?</a:t>
            </a:r>
            <a:endParaRPr lang="en-US" altLang="en-US" sz="30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30163" y="765175"/>
            <a:ext cx="88233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a:latin typeface="Times New Roman" panose="02020603050405020304" pitchFamily="18" charset="0"/>
                <a:cs typeface="Times New Roman" panose="02020603050405020304" pitchFamily="18" charset="0"/>
              </a:rPr>
              <a:t>Đó chính là ví do vì sao mà phần mũi</a:t>
            </a:r>
          </a:p>
          <a:p>
            <a:pPr algn="just" eaLnBrk="1" hangingPunct="1"/>
            <a:r>
              <a:rPr lang="en-US" altLang="en-US" sz="2800">
                <a:latin typeface="Times New Roman" panose="02020603050405020304" pitchFamily="18" charset="0"/>
                <a:cs typeface="Times New Roman" panose="02020603050405020304" pitchFamily="18" charset="0"/>
              </a:rPr>
              <a:t>của tàu hay thuyền đều được thiết</a:t>
            </a:r>
          </a:p>
          <a:p>
            <a:pPr algn="just" eaLnBrk="1" hangingPunct="1"/>
            <a:r>
              <a:rPr lang="en-US" altLang="en-US" sz="2800">
                <a:latin typeface="Times New Roman" panose="02020603050405020304" pitchFamily="18" charset="0"/>
                <a:cs typeface="Times New Roman" panose="02020603050405020304" pitchFamily="18" charset="0"/>
              </a:rPr>
              <a:t>kệ nhọn, không bè ra. Điều đó giúp </a:t>
            </a:r>
          </a:p>
          <a:p>
            <a:pPr algn="just" eaLnBrk="1" hangingPunct="1"/>
            <a:r>
              <a:rPr lang="en-US" altLang="en-US" sz="2800">
                <a:latin typeface="Times New Roman" panose="02020603050405020304" pitchFamily="18" charset="0"/>
                <a:cs typeface="Times New Roman" panose="02020603050405020304" pitchFamily="18" charset="0"/>
              </a:rPr>
              <a:t>giảm lực cản của nước, từ đó mà </a:t>
            </a:r>
          </a:p>
          <a:p>
            <a:pPr algn="just" eaLnBrk="1" hangingPunct="1"/>
            <a:r>
              <a:rPr lang="en-US" altLang="en-US" sz="2800">
                <a:latin typeface="Times New Roman" panose="02020603050405020304" pitchFamily="18" charset="0"/>
                <a:cs typeface="Times New Roman" panose="02020603050405020304" pitchFamily="18" charset="0"/>
              </a:rPr>
              <a:t>tàu, thuyền dễ dàng tăng tốc độ.</a:t>
            </a:r>
          </a:p>
        </p:txBody>
      </p:sp>
      <p:pic>
        <p:nvPicPr>
          <p:cNvPr id="214018" name="Picture 2" descr="https://tse1.mm.bing.net/th?id=OIP.kjeQpLmXk9XzHUgT7PngIAHaC6&amp;pid=Api&amp;P=0&amp;w=410&amp;h=1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3538" y="765175"/>
            <a:ext cx="3700462"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0" name="Picture 4" descr="https://tse3.mm.bing.net/th?id=OIP.Lkvo6pzk3eYGRXeh1Ub1CgHaFj&amp;pid=Api&amp;P=0&amp;w=214&amp;h=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4076700"/>
            <a:ext cx="36322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2" name="Picture 6" descr="https://tse4.mm.bing.net/th?id=OIP.GblM7k5uslpwwwelbxiTqQHaCU&amp;pid=Api&amp;P=0&amp;w=513&amp;h=1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3552825"/>
            <a:ext cx="5262562"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578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214018"/>
                                        </p:tgtEl>
                                        <p:attrNameLst>
                                          <p:attrName>style.visibility</p:attrName>
                                        </p:attrNameLst>
                                      </p:cBhvr>
                                      <p:to>
                                        <p:strVal val="visible"/>
                                      </p:to>
                                    </p:set>
                                    <p:animEffect transition="in" filter="wipe(down)">
                                      <p:cBhvr>
                                        <p:cTn id="14" dur="500"/>
                                        <p:tgtEl>
                                          <p:spTgt spid="21401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214020"/>
                                        </p:tgtEl>
                                        <p:attrNameLst>
                                          <p:attrName>style.visibility</p:attrName>
                                        </p:attrNameLst>
                                      </p:cBhvr>
                                      <p:to>
                                        <p:strVal val="visible"/>
                                      </p:to>
                                    </p:set>
                                    <p:animEffect transition="in" filter="circle(in)">
                                      <p:cBhvr>
                                        <p:cTn id="19" dur="2000"/>
                                        <p:tgtEl>
                                          <p:spTgt spid="21402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214022"/>
                                        </p:tgtEl>
                                        <p:attrNameLst>
                                          <p:attrName>style.visibility</p:attrName>
                                        </p:attrNameLst>
                                      </p:cBhvr>
                                      <p:to>
                                        <p:strVal val="visible"/>
                                      </p:to>
                                    </p:set>
                                    <p:animEffect transition="in" filter="circle(in)">
                                      <p:cBhvr>
                                        <p:cTn id="24" dur="2000"/>
                                        <p:tgtEl>
                                          <p:spTgt spid="214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11560" y="1052736"/>
            <a:ext cx="8153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Char char="-"/>
            </a:pPr>
            <a:r>
              <a:rPr lang="en-US" altLang="en-US" sz="2800" b="1" dirty="0" err="1">
                <a:latin typeface="Times New Roman" panose="02020603050405020304" pitchFamily="18" charset="0"/>
              </a:rPr>
              <a:t>Lực</a:t>
            </a:r>
            <a:r>
              <a:rPr lang="en-US" altLang="en-US" sz="2800" b="1" dirty="0">
                <a:latin typeface="Times New Roman" panose="02020603050405020304" pitchFamily="18" charset="0"/>
              </a:rPr>
              <a:t> ma </a:t>
            </a:r>
            <a:r>
              <a:rPr lang="en-US" altLang="en-US" sz="2800" b="1" dirty="0" err="1">
                <a:latin typeface="Times New Roman" panose="02020603050405020304" pitchFamily="18" charset="0"/>
              </a:rPr>
              <a:t>sát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trượt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là</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lực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xuất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khi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vật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trượt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trên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bề</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mặt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của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vật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khác</a:t>
            </a:r>
            <a:endParaRPr lang="vi-VN" altLang="en-US" sz="2800" b="1" dirty="0">
              <a:latin typeface="Times New Roman" panose="02020603050405020304" pitchFamily="18" charset="0"/>
            </a:endParaRPr>
          </a:p>
        </p:txBody>
      </p:sp>
      <p:pic>
        <p:nvPicPr>
          <p:cNvPr id="3" name="Picture 7" descr="701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2420888"/>
            <a:ext cx="324036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081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bơi sải là gì dayboisg.co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513" y="-674688"/>
            <a:ext cx="9144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4355976" y="2517775"/>
            <a:ext cx="47896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err="1">
                <a:solidFill>
                  <a:srgbClr val="FF0000"/>
                </a:solidFill>
                <a:latin typeface="Times New Roman" panose="02020603050405020304" pitchFamily="18" charset="0"/>
                <a:cs typeface="Times New Roman" panose="02020603050405020304" pitchFamily="18" charset="0"/>
              </a:rPr>
              <a:t>Các</a:t>
            </a:r>
            <a:r>
              <a:rPr lang="en-US" altLang="en-US" sz="2800" dirty="0">
                <a:solidFill>
                  <a:srgbClr val="FF0000"/>
                </a:solidFill>
                <a:latin typeface="Times New Roman" panose="02020603050405020304" pitchFamily="18" charset="0"/>
                <a:cs typeface="Times New Roman" panose="02020603050405020304" pitchFamily="18" charset="0"/>
              </a:rPr>
              <a:t> e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biết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tại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sao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các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vận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động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viên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bơi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lội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cần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phải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giữ</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cơ</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thể</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thăng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bằng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không</a:t>
            </a:r>
            <a:r>
              <a:rPr lang="en-US" altLang="en-US" sz="2800" dirty="0">
                <a:solidFill>
                  <a:srgbClr val="FF0000"/>
                </a:solidFill>
                <a:latin typeface="Times New Roman" panose="02020603050405020304" pitchFamily="18" charset="0"/>
                <a:cs typeface="Times New Roman" panose="02020603050405020304" pitchFamily="18" charset="0"/>
              </a:rPr>
              <a:t>?</a:t>
            </a:r>
          </a:p>
        </p:txBody>
      </p:sp>
      <p:sp>
        <p:nvSpPr>
          <p:cNvPr id="7" name="Rectangle 6"/>
          <p:cNvSpPr>
            <a:spLocks noChangeArrowheads="1"/>
          </p:cNvSpPr>
          <p:nvPr/>
        </p:nvSpPr>
        <p:spPr bwMode="auto">
          <a:xfrm>
            <a:off x="179512" y="4077072"/>
            <a:ext cx="63357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1" dirty="0" err="1">
                <a:solidFill>
                  <a:srgbClr val="3333FF"/>
                </a:solidFill>
                <a:latin typeface="Times New Roman" panose="02020603050405020304" pitchFamily="18" charset="0"/>
                <a:cs typeface="Times New Roman" panose="02020603050405020304" pitchFamily="18" charset="0"/>
              </a:rPr>
              <a:t>Đó</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là</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vì</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giữ</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cơ</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thể</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thăng</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bằng</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khi</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bơi</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sẽ</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giúp</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làm</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giảm</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lực</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cản</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của</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nước</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tác</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dụng</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lên</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cơ</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thể</a:t>
            </a:r>
            <a:r>
              <a:rPr lang="en-US" altLang="en-US" sz="2800" b="1" dirty="0">
                <a:solidFill>
                  <a:srgbClr val="3333FF"/>
                </a:solidFill>
                <a:latin typeface="Times New Roman" panose="02020603050405020304" pitchFamily="18" charset="0"/>
                <a:cs typeface="Times New Roman" panose="02020603050405020304" pitchFamily="18" charset="0"/>
              </a:rPr>
              <a:t> do </a:t>
            </a:r>
            <a:r>
              <a:rPr lang="en-US" altLang="en-US" sz="2800" b="1" dirty="0" err="1">
                <a:solidFill>
                  <a:srgbClr val="3333FF"/>
                </a:solidFill>
                <a:latin typeface="Times New Roman" panose="02020603050405020304" pitchFamily="18" charset="0"/>
                <a:cs typeface="Times New Roman" panose="02020603050405020304" pitchFamily="18" charset="0"/>
              </a:rPr>
              <a:t>tiết</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diện</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nước</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xâm</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nhập</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vào</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đường</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bơi</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giảm</a:t>
            </a:r>
            <a:endParaRPr lang="en-US" altLang="en-US" sz="2800" b="1" dirty="0">
              <a:solidFill>
                <a:srgbClr val="3333FF"/>
              </a:solidFill>
              <a:latin typeface="Times New Roman" panose="02020603050405020304" pitchFamily="18" charset="0"/>
              <a:cs typeface="Times New Roman" panose="02020603050405020304" pitchFamily="18" charset="0"/>
            </a:endParaRPr>
          </a:p>
        </p:txBody>
      </p:sp>
      <p:pic>
        <p:nvPicPr>
          <p:cNvPr id="215044" name="Picture 4" descr="https://tse2.mm.bing.net/th?id=OIP.K_2ygzqbam0WQIbOkcH4wwAAAA&amp;pid=Api&amp;P=0&amp;w=157&amp;h=1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5113" y="4332288"/>
            <a:ext cx="2501900"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258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23850" y="3132138"/>
            <a:ext cx="88201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a:latin typeface="Times New Roman" panose="02020603050405020304" pitchFamily="18" charset="0"/>
                <a:cs typeface="Times New Roman" panose="02020603050405020304" pitchFamily="18" charset="0"/>
              </a:rPr>
              <a:t>    Trong khi đó thì con người hay những động vật sống ở trên cạn thì không có hình dạng đầu thon nhọn giống như cá.</a:t>
            </a:r>
          </a:p>
        </p:txBody>
      </p:sp>
      <p:sp>
        <p:nvSpPr>
          <p:cNvPr id="5" name="Rectangle 4"/>
          <p:cNvSpPr>
            <a:spLocks noChangeArrowheads="1"/>
          </p:cNvSpPr>
          <p:nvPr/>
        </p:nvSpPr>
        <p:spPr bwMode="auto">
          <a:xfrm>
            <a:off x="311150" y="4581525"/>
            <a:ext cx="86533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dụng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chuyển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endParaRPr lang="en-US" altLang="en-US" sz="2800" dirty="0">
              <a:latin typeface="Times New Roman" panose="02020603050405020304" pitchFamily="18" charset="0"/>
              <a:cs typeface="Times New Roman" panose="02020603050405020304" pitchFamily="18" charset="0"/>
            </a:endParaRPr>
          </a:p>
        </p:txBody>
      </p:sp>
      <p:pic>
        <p:nvPicPr>
          <p:cNvPr id="44036" name="Picture 2" descr="Anh Dong (37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4450"/>
            <a:ext cx="2808288"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descr="Hình ảnh cún con dễ thương cute làm hình nền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088" y="149225"/>
            <a:ext cx="3744912"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0" descr="anh dong dep 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39913" y="114300"/>
            <a:ext cx="35718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971550" y="5586413"/>
            <a:ext cx="69611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lực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cản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không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khí</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phụ</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thuộc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những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yếu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tố</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nào</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56546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53988" y="188913"/>
            <a:ext cx="88328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    Thí nghiệm: 1 tờ giấy được vo tròn và một tờ giấy phẳng, cùng một lúc thả hai tờ giấy thì có hiện tượng gì?</a:t>
            </a:r>
          </a:p>
        </p:txBody>
      </p:sp>
      <p:sp>
        <p:nvSpPr>
          <p:cNvPr id="5" name="Rectangle 4"/>
          <p:cNvSpPr>
            <a:spLocks noChangeArrowheads="1"/>
          </p:cNvSpPr>
          <p:nvPr/>
        </p:nvSpPr>
        <p:spPr bwMode="auto">
          <a:xfrm>
            <a:off x="311150" y="160338"/>
            <a:ext cx="8832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    </a:t>
            </a:r>
            <a:r>
              <a:rPr lang="en-US" altLang="en-US" sz="2800">
                <a:solidFill>
                  <a:srgbClr val="3333FF"/>
                </a:solidFill>
                <a:latin typeface="Times New Roman" panose="02020603050405020304" pitchFamily="18" charset="0"/>
                <a:cs typeface="Times New Roman" panose="02020603050405020304" pitchFamily="18" charset="0"/>
              </a:rPr>
              <a:t>Tờ giấy được vo tròn rơi nhanh hơn tờ giấy phẳng. </a:t>
            </a:r>
          </a:p>
        </p:txBody>
      </p:sp>
      <p:sp>
        <p:nvSpPr>
          <p:cNvPr id="11" name="Rectangle 10"/>
          <p:cNvSpPr>
            <a:spLocks noChangeArrowheads="1"/>
          </p:cNvSpPr>
          <p:nvPr/>
        </p:nvSpPr>
        <p:spPr bwMode="auto">
          <a:xfrm>
            <a:off x="233363" y="1225550"/>
            <a:ext cx="88328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    </a:t>
            </a:r>
            <a:r>
              <a:rPr lang="en-US" altLang="en-US" sz="2800">
                <a:solidFill>
                  <a:srgbClr val="3333FF"/>
                </a:solidFill>
                <a:latin typeface="Times New Roman" panose="02020603050405020304" pitchFamily="18" charset="0"/>
                <a:cs typeface="Times New Roman" panose="02020603050405020304" pitchFamily="18" charset="0"/>
              </a:rPr>
              <a:t>Khi hai tờ giấy rơi đều có lực cản của không khí tác dụng vào chúng. Tuy nhiên lực cản vào không khí ở tờ giấy phẳng lớn hơn, do đó tờ giấy phẳng rơi lâu hơn.</a:t>
            </a:r>
          </a:p>
        </p:txBody>
      </p:sp>
      <p:sp>
        <p:nvSpPr>
          <p:cNvPr id="8" name="Rectangle 7"/>
          <p:cNvSpPr>
            <a:spLocks noChangeArrowheads="1"/>
          </p:cNvSpPr>
          <p:nvPr/>
        </p:nvSpPr>
        <p:spPr bwMode="auto">
          <a:xfrm>
            <a:off x="0" y="3121025"/>
            <a:ext cx="6961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Ta rút ra được kết luận gì?</a:t>
            </a:r>
          </a:p>
        </p:txBody>
      </p:sp>
      <p:sp>
        <p:nvSpPr>
          <p:cNvPr id="9" name="Rectangle 8"/>
          <p:cNvSpPr>
            <a:spLocks noChangeArrowheads="1"/>
          </p:cNvSpPr>
          <p:nvPr/>
        </p:nvSpPr>
        <p:spPr bwMode="auto">
          <a:xfrm>
            <a:off x="217488" y="3805238"/>
            <a:ext cx="69611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Độ lớn lực cản của không khí càng mạnh khi diện tích mặt cản càng lớn.</a:t>
            </a:r>
            <a:endParaRPr lang="en-US" altLang="en-US" sz="2800" b="1">
              <a:latin typeface="Times New Roman" panose="02020603050405020304" pitchFamily="18" charset="0"/>
              <a:cs typeface="Times New Roman" panose="02020603050405020304" pitchFamily="18" charset="0"/>
            </a:endParaRPr>
          </a:p>
        </p:txBody>
      </p:sp>
      <p:sp>
        <p:nvSpPr>
          <p:cNvPr id="10" name="Rectangle 9"/>
          <p:cNvSpPr>
            <a:spLocks noChangeArrowheads="1"/>
          </p:cNvSpPr>
          <p:nvPr/>
        </p:nvSpPr>
        <p:spPr bwMode="auto">
          <a:xfrm>
            <a:off x="219075" y="1187450"/>
            <a:ext cx="87677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    Khi hai tờ giấy rơi có lực nào tác dụng vào chúng? Lực đó tác dụng vào tờ giấy nào lớn hơn?</a:t>
            </a:r>
          </a:p>
        </p:txBody>
      </p:sp>
    </p:spTree>
    <p:extLst>
      <p:ext uri="{BB962C8B-B14F-4D97-AF65-F5344CB8AC3E}">
        <p14:creationId xmlns:p14="http://schemas.microsoft.com/office/powerpoint/2010/main" val="1978557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xit" presetSubtype="21" fill="hold"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4" fill="hold" nodeType="clickEffect">
                                  <p:stCondLst>
                                    <p:cond delay="0"/>
                                  </p:stCondLst>
                                  <p:childTnLst>
                                    <p:animEffect transition="out" filter="wipe(down)">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p:bldP spid="11" grpId="0"/>
      <p:bldP spid="8" grpId="0"/>
      <p:bldP spid="9" grpId="0"/>
      <p:bldP spid="10" grpId="0"/>
      <p:bldP spid="1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84138"/>
            <a:ext cx="78486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    Để giảm tác dụng lực cản</a:t>
            </a:r>
          </a:p>
          <a:p>
            <a:pPr eaLnBrk="1" hangingPunct="1"/>
            <a:r>
              <a:rPr lang="en-US" altLang="en-US" sz="2800">
                <a:latin typeface="Times New Roman" panose="02020603050405020304" pitchFamily="18" charset="0"/>
                <a:cs typeface="Times New Roman" panose="02020603050405020304" pitchFamily="18" charset="0"/>
              </a:rPr>
              <a:t>của không khí thì những vận</a:t>
            </a:r>
          </a:p>
          <a:p>
            <a:pPr eaLnBrk="1" hangingPunct="1"/>
            <a:r>
              <a:rPr lang="en-US" altLang="en-US" sz="2800">
                <a:latin typeface="Times New Roman" panose="02020603050405020304" pitchFamily="18" charset="0"/>
                <a:cs typeface="Times New Roman" panose="02020603050405020304" pitchFamily="18" charset="0"/>
              </a:rPr>
              <a:t>động viên đua xe đạp luôn</a:t>
            </a:r>
          </a:p>
          <a:p>
            <a:pPr eaLnBrk="1" hangingPunct="1"/>
            <a:r>
              <a:rPr lang="en-US" altLang="en-US" sz="2800">
                <a:latin typeface="Times New Roman" panose="02020603050405020304" pitchFamily="18" charset="0"/>
                <a:cs typeface="Times New Roman" panose="02020603050405020304" pitchFamily="18" charset="0"/>
              </a:rPr>
              <a:t>đội một loại mũ có hình </a:t>
            </a:r>
          </a:p>
          <a:p>
            <a:pPr algn="just" eaLnBrk="1" hangingPunct="1"/>
            <a:r>
              <a:rPr lang="en-US" altLang="en-US" sz="2800">
                <a:latin typeface="Times New Roman" panose="02020603050405020304" pitchFamily="18" charset="0"/>
                <a:cs typeface="Times New Roman" panose="02020603050405020304" pitchFamily="18" charset="0"/>
              </a:rPr>
              <a:t>dạng đặc biệt được gọi là </a:t>
            </a:r>
          </a:p>
          <a:p>
            <a:pPr eaLnBrk="1" hangingPunct="1"/>
            <a:r>
              <a:rPr lang="en-US" altLang="en-US" sz="2800">
                <a:latin typeface="Times New Roman" panose="02020603050405020304" pitchFamily="18" charset="0"/>
                <a:cs typeface="Times New Roman" panose="02020603050405020304" pitchFamily="18" charset="0"/>
              </a:rPr>
              <a:t>hình khí động học.</a:t>
            </a:r>
          </a:p>
        </p:txBody>
      </p:sp>
      <p:sp>
        <p:nvSpPr>
          <p:cNvPr id="5" name="Rectangle 4"/>
          <p:cNvSpPr>
            <a:spLocks noChangeArrowheads="1"/>
          </p:cNvSpPr>
          <p:nvPr/>
        </p:nvSpPr>
        <p:spPr bwMode="auto">
          <a:xfrm>
            <a:off x="12700" y="2832100"/>
            <a:ext cx="91313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a:latin typeface="Times New Roman" panose="02020603050405020304" pitchFamily="18" charset="0"/>
                <a:cs typeface="Times New Roman" panose="02020603050405020304" pitchFamily="18" charset="0"/>
              </a:rPr>
              <a:t>    Chiếc mũ này có hình </a:t>
            </a:r>
          </a:p>
          <a:p>
            <a:pPr eaLnBrk="1" hangingPunct="1"/>
            <a:r>
              <a:rPr lang="en-US" altLang="en-US" sz="2800">
                <a:latin typeface="Times New Roman" panose="02020603050405020304" pitchFamily="18" charset="0"/>
                <a:cs typeface="Times New Roman" panose="02020603050405020304" pitchFamily="18" charset="0"/>
              </a:rPr>
              <a:t>dạng thon gọn về phía trước để giúp giảm lực cản của không khí</a:t>
            </a:r>
          </a:p>
        </p:txBody>
      </p:sp>
      <p:sp>
        <p:nvSpPr>
          <p:cNvPr id="11" name="Rectangle 10"/>
          <p:cNvSpPr>
            <a:spLocks noChangeArrowheads="1"/>
          </p:cNvSpPr>
          <p:nvPr/>
        </p:nvSpPr>
        <p:spPr bwMode="auto">
          <a:xfrm>
            <a:off x="185738" y="4321175"/>
            <a:ext cx="88503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a:latin typeface="Times New Roman" panose="02020603050405020304" pitchFamily="18" charset="0"/>
                <a:cs typeface="Times New Roman" panose="02020603050405020304" pitchFamily="18" charset="0"/>
              </a:rPr>
              <a:t>    Ngoài ra khi muốn tăng tốc độ thì các vận động viên sẽ cúi gập người xuống nhằm giảm diện tích cơ thể tiếp xúc với không khí, từ đó làm giảm lực cản của không khí</a:t>
            </a:r>
          </a:p>
        </p:txBody>
      </p:sp>
      <p:pic>
        <p:nvPicPr>
          <p:cNvPr id="46085" name="Picture 2" descr="Hình ảnh xe đạp thể thao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0" y="0"/>
            <a:ext cx="4921250"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850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84138"/>
            <a:ext cx="7848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a:latin typeface="Times New Roman" panose="02020603050405020304" pitchFamily="18" charset="0"/>
                <a:cs typeface="Times New Roman" panose="02020603050405020304" pitchFamily="18" charset="0"/>
              </a:rPr>
              <a:t>    Có một thực tế là nếu chúng</a:t>
            </a:r>
          </a:p>
          <a:p>
            <a:pPr algn="just" eaLnBrk="1" hangingPunct="1"/>
            <a:r>
              <a:rPr lang="en-US" altLang="en-US" sz="2800">
                <a:latin typeface="Times New Roman" panose="02020603050405020304" pitchFamily="18" charset="0"/>
                <a:cs typeface="Times New Roman" panose="02020603050405020304" pitchFamily="18" charset="0"/>
              </a:rPr>
              <a:t>ta mặc áo mưa khi đi xe đạp </a:t>
            </a:r>
          </a:p>
          <a:p>
            <a:pPr eaLnBrk="1" hangingPunct="1"/>
            <a:r>
              <a:rPr lang="en-US" altLang="en-US" sz="2800">
                <a:latin typeface="Times New Roman" panose="02020603050405020304" pitchFamily="18" charset="0"/>
                <a:cs typeface="Times New Roman" panose="02020603050405020304" pitchFamily="18" charset="0"/>
              </a:rPr>
              <a:t>sẽ cảm thấy khó khăn hơn khi</a:t>
            </a:r>
          </a:p>
          <a:p>
            <a:pPr eaLnBrk="1" hangingPunct="1"/>
            <a:r>
              <a:rPr lang="en-US" altLang="en-US" sz="2800">
                <a:latin typeface="Times New Roman" panose="02020603050405020304" pitchFamily="18" charset="0"/>
                <a:cs typeface="Times New Roman" panose="02020603050405020304" pitchFamily="18" charset="0"/>
              </a:rPr>
              <a:t>Không mặc áo mưa</a:t>
            </a:r>
          </a:p>
        </p:txBody>
      </p:sp>
      <p:sp>
        <p:nvSpPr>
          <p:cNvPr id="5" name="Rectangle 4"/>
          <p:cNvSpPr>
            <a:spLocks noChangeArrowheads="1"/>
          </p:cNvSpPr>
          <p:nvPr/>
        </p:nvSpPr>
        <p:spPr bwMode="auto">
          <a:xfrm>
            <a:off x="12700" y="1985963"/>
            <a:ext cx="78359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a:latin typeface="Times New Roman" panose="02020603050405020304" pitchFamily="18" charset="0"/>
                <a:cs typeface="Times New Roman" panose="02020603050405020304" pitchFamily="18" charset="0"/>
              </a:rPr>
              <a:t>    Vì khi đó diện tích mặt cản</a:t>
            </a:r>
          </a:p>
          <a:p>
            <a:pPr eaLnBrk="1" hangingPunct="1"/>
            <a:r>
              <a:rPr lang="en-US" altLang="en-US" sz="2800">
                <a:latin typeface="Times New Roman" panose="02020603050405020304" pitchFamily="18" charset="0"/>
                <a:cs typeface="Times New Roman" panose="02020603050405020304" pitchFamily="18" charset="0"/>
              </a:rPr>
              <a:t>lớn nên lực cản không khí </a:t>
            </a:r>
          </a:p>
          <a:p>
            <a:pPr eaLnBrk="1" hangingPunct="1"/>
            <a:r>
              <a:rPr lang="en-US" altLang="en-US" sz="2800">
                <a:latin typeface="Times New Roman" panose="02020603050405020304" pitchFamily="18" charset="0"/>
                <a:cs typeface="Times New Roman" panose="02020603050405020304" pitchFamily="18" charset="0"/>
              </a:rPr>
              <a:t>cũng lớn</a:t>
            </a:r>
          </a:p>
        </p:txBody>
      </p:sp>
      <p:sp>
        <p:nvSpPr>
          <p:cNvPr id="11" name="Rectangle 10"/>
          <p:cNvSpPr>
            <a:spLocks noChangeArrowheads="1"/>
          </p:cNvSpPr>
          <p:nvPr/>
        </p:nvSpPr>
        <p:spPr bwMode="auto">
          <a:xfrm>
            <a:off x="185738" y="3644900"/>
            <a:ext cx="4165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a:latin typeface="Times New Roman" panose="02020603050405020304" pitchFamily="18" charset="0"/>
                <a:cs typeface="Times New Roman" panose="02020603050405020304" pitchFamily="18" charset="0"/>
              </a:rPr>
              <a:t>    Khi ô tô chuyển động thì lực cản gây nhiều tác hại, đặc biệt là làm tốn nhiên liệu, gây hại cho môi trường.</a:t>
            </a:r>
          </a:p>
        </p:txBody>
      </p:sp>
      <p:pic>
        <p:nvPicPr>
          <p:cNvPr id="47109" name="Picture 4" descr="Hình ảnh chị nhường áo mưa cho em, đội mưa đạp xe gây xúc động - Hình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0"/>
            <a:ext cx="4700587"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6" name="Picture 6" descr="Red Alfa Romeo C4 Trên đường Gần C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1338" y="3376613"/>
            <a:ext cx="4762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58750" y="3638550"/>
            <a:ext cx="419258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a:latin typeface="Times New Roman" panose="02020603050405020304" pitchFamily="18" charset="0"/>
                <a:cs typeface="Times New Roman" panose="02020603050405020304" pitchFamily="18" charset="0"/>
              </a:rPr>
              <a:t>    Để khắc phục người ta chể tạo thân xe ô tô có hình dạng sao cho giảm được nhiều nhất lực cản  tác dụng lên nó. Đây chính là hình dạng khí động học của ô tô.</a:t>
            </a:r>
          </a:p>
        </p:txBody>
      </p:sp>
    </p:spTree>
    <p:extLst>
      <p:ext uri="{BB962C8B-B14F-4D97-AF65-F5344CB8AC3E}">
        <p14:creationId xmlns:p14="http://schemas.microsoft.com/office/powerpoint/2010/main" val="2713325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220166"/>
                                        </p:tgtEl>
                                        <p:attrNameLst>
                                          <p:attrName>style.visibility</p:attrName>
                                        </p:attrNameLst>
                                      </p:cBhvr>
                                      <p:to>
                                        <p:strVal val="visible"/>
                                      </p:to>
                                    </p:set>
                                    <p:animEffect transition="in" filter="circle(in)">
                                      <p:cBhvr>
                                        <p:cTn id="17" dur="2000"/>
                                        <p:tgtEl>
                                          <p:spTgt spid="2201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4" fill="hold" nodeType="clickEffect">
                                  <p:stCondLst>
                                    <p:cond delay="0"/>
                                  </p:stCondLst>
                                  <p:childTnLst>
                                    <p:animEffect transition="out" filter="wipe(dow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1" grpId="0"/>
      <p:bldP spid="11" grpId="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hai Thanh\Desktop\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5760640" cy="47251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16216" y="764704"/>
            <a:ext cx="2016224" cy="4431983"/>
          </a:xfrm>
          <a:prstGeom prst="rect">
            <a:avLst/>
          </a:prstGeom>
          <a:noFill/>
        </p:spPr>
        <p:txBody>
          <a:bodyPr wrap="square" rtlCol="0">
            <a:spAutoFit/>
          </a:bodyPr>
          <a:lstStyle/>
          <a:p>
            <a:pPr algn="just"/>
            <a:r>
              <a:rPr lang="vi-VN" sz="2400" dirty="0">
                <a:solidFill>
                  <a:srgbClr val="002060"/>
                </a:solidFill>
                <a:latin typeface="+mj-lt"/>
              </a:rPr>
              <a:t>- Không khí cũng có lực cản, lực cản của không khí tác dụng lên các vật chuyển động trong nó. Lực cản của không khí nhỏ hơn lực cản của nước.</a:t>
            </a:r>
          </a:p>
          <a:p>
            <a:endParaRPr lang="vi-VN" dirty="0"/>
          </a:p>
        </p:txBody>
      </p:sp>
    </p:spTree>
    <p:extLst>
      <p:ext uri="{BB962C8B-B14F-4D97-AF65-F5344CB8AC3E}">
        <p14:creationId xmlns:p14="http://schemas.microsoft.com/office/powerpoint/2010/main" val="2016852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hai Thanh\Deskto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676456"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852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noChangeArrowheads="1"/>
          </p:cNvSpPr>
          <p:nvPr>
            <p:ph type="ctrTitle"/>
          </p:nvPr>
        </p:nvSpPr>
        <p:spPr>
          <a:xfrm>
            <a:off x="1143000" y="1122363"/>
            <a:ext cx="6858000" cy="2387600"/>
          </a:xfrm>
        </p:spPr>
        <p:txBody>
          <a:bodyPr/>
          <a:lstStyle/>
          <a:p>
            <a:pPr eaLnBrk="1" hangingPunct="1"/>
            <a:endParaRPr lang="en-US" altLang="en-US"/>
          </a:p>
        </p:txBody>
      </p:sp>
      <p:sp>
        <p:nvSpPr>
          <p:cNvPr id="48131" name="Subtitle 2"/>
          <p:cNvSpPr>
            <a:spLocks noGrp="1" noChangeArrowheads="1"/>
          </p:cNvSpPr>
          <p:nvPr>
            <p:ph type="subTitle" idx="1"/>
          </p:nvPr>
        </p:nvSpPr>
        <p:spPr>
          <a:xfrm>
            <a:off x="1143000" y="3602038"/>
            <a:ext cx="6858000" cy="1655762"/>
          </a:xfrm>
        </p:spPr>
        <p:txBody>
          <a:bodyPr/>
          <a:lstStyle/>
          <a:p>
            <a:pPr defTabSz="455613" eaLnBrk="1" hangingPunct="1">
              <a:spcBef>
                <a:spcPts val="1000"/>
              </a:spcBef>
            </a:pPr>
            <a:endParaRPr lang="en-US" altLang="en-US"/>
          </a:p>
        </p:txBody>
      </p:sp>
      <p:pic>
        <p:nvPicPr>
          <p:cNvPr id="48132" name="Picture 2" descr="D:\1.2022\1. VẬT LÝ 6\luc-can-cua-nuoc-chinh-thu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481013"/>
            <a:ext cx="8929688"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421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836712"/>
            <a:ext cx="8229600" cy="4525963"/>
          </a:xfrm>
        </p:spPr>
        <p:txBody>
          <a:bodyPr>
            <a:normAutofit fontScale="77500" lnSpcReduction="20000"/>
          </a:bodyPr>
          <a:lstStyle/>
          <a:p>
            <a:pPr marL="0" indent="0">
              <a:lnSpc>
                <a:spcPct val="150000"/>
              </a:lnSpc>
              <a:buNone/>
            </a:pPr>
            <a:r>
              <a:rPr lang="vi-VN" b="1" dirty="0">
                <a:latin typeface="+mj-lt"/>
              </a:rPr>
              <a:t>Câu </a:t>
            </a:r>
            <a:r>
              <a:rPr lang="en-US" b="1" dirty="0">
                <a:latin typeface="+mj-lt"/>
              </a:rPr>
              <a:t>1</a:t>
            </a:r>
            <a:r>
              <a:rPr lang="vi-VN" b="1" dirty="0">
                <a:latin typeface="+mj-lt"/>
              </a:rPr>
              <a:t>: </a:t>
            </a:r>
            <a:r>
              <a:rPr lang="vi-VN" dirty="0">
                <a:latin typeface="+mj-lt"/>
              </a:rPr>
              <a:t>Trong các trường hợp sau, trường hợp nào chịu lực cản của không khí lớn nhất?</a:t>
            </a:r>
          </a:p>
          <a:p>
            <a:pPr marL="0" indent="0">
              <a:lnSpc>
                <a:spcPct val="150000"/>
              </a:lnSpc>
              <a:buNone/>
            </a:pPr>
            <a:r>
              <a:rPr lang="vi-VN" dirty="0">
                <a:latin typeface="+mj-lt"/>
              </a:rPr>
              <a:t>A. Thả tờ giấy phẳng xuống đất từ độ cao 2m.</a:t>
            </a:r>
          </a:p>
          <a:p>
            <a:pPr marL="0" indent="0">
              <a:lnSpc>
                <a:spcPct val="150000"/>
              </a:lnSpc>
              <a:buNone/>
            </a:pPr>
            <a:r>
              <a:rPr lang="vi-VN" dirty="0">
                <a:latin typeface="+mj-lt"/>
              </a:rPr>
              <a:t>B. Thả tờ giấy vo tròn xuống đất từ độ cao 2m.</a:t>
            </a:r>
          </a:p>
          <a:p>
            <a:pPr marL="0" indent="0">
              <a:lnSpc>
                <a:spcPct val="150000"/>
              </a:lnSpc>
              <a:buNone/>
            </a:pPr>
            <a:r>
              <a:rPr lang="vi-VN" dirty="0">
                <a:latin typeface="+mj-lt"/>
              </a:rPr>
              <a:t>C. Gập tờ giấy thành hình cái thuyền rồi thả xuống đất từ độ cao 2m.</a:t>
            </a:r>
          </a:p>
          <a:p>
            <a:pPr marL="0" indent="0">
              <a:lnSpc>
                <a:spcPct val="150000"/>
              </a:lnSpc>
              <a:buNone/>
            </a:pPr>
            <a:r>
              <a:rPr lang="vi-VN" dirty="0">
                <a:latin typeface="+mj-lt"/>
              </a:rPr>
              <a:t>D. Gập tờ giấy thành hình cái máy bay rồi thả xuống đất từ độ cao 2m.</a:t>
            </a:r>
          </a:p>
          <a:p>
            <a:endParaRPr lang="en-US" dirty="0"/>
          </a:p>
        </p:txBody>
      </p:sp>
      <p:sp>
        <p:nvSpPr>
          <p:cNvPr id="4" name="Oval 3"/>
          <p:cNvSpPr/>
          <p:nvPr/>
        </p:nvSpPr>
        <p:spPr>
          <a:xfrm>
            <a:off x="539552" y="2060848"/>
            <a:ext cx="338336" cy="48235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71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836712"/>
            <a:ext cx="8229600" cy="4525963"/>
          </a:xfrm>
        </p:spPr>
        <p:txBody>
          <a:bodyPr>
            <a:normAutofit/>
          </a:bodyPr>
          <a:lstStyle/>
          <a:p>
            <a:pPr marL="0" indent="0">
              <a:buNone/>
            </a:pPr>
            <a:r>
              <a:rPr lang="vi-VN" b="1" dirty="0"/>
              <a:t>Câu : </a:t>
            </a:r>
            <a:r>
              <a:rPr lang="vi-VN" dirty="0"/>
              <a:t>Trong các trường hợp sau, trường hợp nào chịu lực cản của không khí nhỏ nhất?</a:t>
            </a:r>
          </a:p>
          <a:p>
            <a:pPr marL="0" indent="0">
              <a:buNone/>
            </a:pPr>
            <a:r>
              <a:rPr lang="vi-VN" dirty="0"/>
              <a:t>A. Người đạp xe giữ lưng thẳng khi đi.</a:t>
            </a:r>
          </a:p>
          <a:p>
            <a:pPr marL="0" indent="0">
              <a:buNone/>
            </a:pPr>
            <a:r>
              <a:rPr lang="vi-VN" dirty="0"/>
              <a:t>B. Người đạp xe khum lưng khi đi.</a:t>
            </a:r>
          </a:p>
          <a:p>
            <a:pPr marL="0" indent="0">
              <a:buNone/>
            </a:pPr>
            <a:r>
              <a:rPr lang="vi-VN" dirty="0"/>
              <a:t>C. Người đạp xe cúi gập người xuống khi đi.</a:t>
            </a:r>
          </a:p>
          <a:p>
            <a:pPr marL="0" indent="0">
              <a:buNone/>
            </a:pPr>
            <a:r>
              <a:rPr lang="vi-VN" dirty="0"/>
              <a:t>D. Người đạp xe nghiêng người sang phải khi đi.</a:t>
            </a:r>
          </a:p>
          <a:p>
            <a:endParaRPr lang="en-US" dirty="0"/>
          </a:p>
        </p:txBody>
      </p:sp>
      <p:sp>
        <p:nvSpPr>
          <p:cNvPr id="4" name="Oval 3"/>
          <p:cNvSpPr/>
          <p:nvPr/>
        </p:nvSpPr>
        <p:spPr>
          <a:xfrm>
            <a:off x="539552" y="3645024"/>
            <a:ext cx="338336" cy="48235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32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8" name="Oval 8"/>
          <p:cNvSpPr>
            <a:spLocks noChangeArrowheads="1"/>
          </p:cNvSpPr>
          <p:nvPr/>
        </p:nvSpPr>
        <p:spPr bwMode="auto">
          <a:xfrm>
            <a:off x="838200" y="4149725"/>
            <a:ext cx="977900" cy="977900"/>
          </a:xfrm>
          <a:prstGeom prst="ellipse">
            <a:avLst/>
          </a:prstGeom>
          <a:gradFill rotWithShape="1">
            <a:gsLst>
              <a:gs pos="0">
                <a:srgbClr val="9999FF"/>
              </a:gs>
              <a:gs pos="100000">
                <a:srgbClr val="4747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latin typeface="Times New Roman" panose="02020603050405020304" pitchFamily="18" charset="0"/>
            </a:endParaRPr>
          </a:p>
        </p:txBody>
      </p:sp>
      <p:sp>
        <p:nvSpPr>
          <p:cNvPr id="15369" name="Line 9"/>
          <p:cNvSpPr>
            <a:spLocks noChangeShapeType="1"/>
          </p:cNvSpPr>
          <p:nvPr/>
        </p:nvSpPr>
        <p:spPr bwMode="auto">
          <a:xfrm>
            <a:off x="990600" y="5165725"/>
            <a:ext cx="6553200"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0" name="Line 10"/>
          <p:cNvSpPr>
            <a:spLocks noChangeShapeType="1"/>
          </p:cNvSpPr>
          <p:nvPr/>
        </p:nvSpPr>
        <p:spPr bwMode="auto">
          <a:xfrm flipH="1">
            <a:off x="4876800" y="5105400"/>
            <a:ext cx="8382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2" name="Text Box 12"/>
          <p:cNvSpPr txBox="1">
            <a:spLocks noChangeArrowheads="1"/>
          </p:cNvSpPr>
          <p:nvPr/>
        </p:nvSpPr>
        <p:spPr bwMode="auto">
          <a:xfrm>
            <a:off x="5076056" y="5085184"/>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err="1">
                <a:latin typeface="Times New Roman" panose="02020603050405020304" pitchFamily="18" charset="0"/>
              </a:rPr>
              <a:t>Fms</a:t>
            </a:r>
            <a:endParaRPr lang="en-US" altLang="en-US" sz="2400" dirty="0">
              <a:latin typeface="Times New Roman" panose="02020603050405020304" pitchFamily="18"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343400"/>
            <a:ext cx="16097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914400" y="685800"/>
            <a:ext cx="8077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i="1">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a:latin typeface="Times New Roman" panose="02020603050405020304" pitchFamily="18" charset="0"/>
                <a:cs typeface="Times New Roman" panose="02020603050405020304" pitchFamily="18" charset="0"/>
              </a:rPr>
              <a:t>Lực ma sát lăn sinh ra khi một vật  lăn trên bề mặt của vật khác .</a:t>
            </a:r>
          </a:p>
        </p:txBody>
      </p:sp>
    </p:spTree>
    <p:extLst>
      <p:ext uri="{BB962C8B-B14F-4D97-AF65-F5344CB8AC3E}">
        <p14:creationId xmlns:p14="http://schemas.microsoft.com/office/powerpoint/2010/main" val="801945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5369"/>
                                        </p:tgtEl>
                                        <p:attrNameLst>
                                          <p:attrName>style.visibility</p:attrName>
                                        </p:attrNameLst>
                                      </p:cBhvr>
                                      <p:to>
                                        <p:strVal val="visible"/>
                                      </p:to>
                                    </p:set>
                                    <p:animEffect transition="in" filter="blinds(horizontal)">
                                      <p:cBhvr>
                                        <p:cTn id="7" dur="500"/>
                                        <p:tgtEl>
                                          <p:spTgt spid="15369"/>
                                        </p:tgtEl>
                                      </p:cBhvr>
                                    </p:animEffect>
                                  </p:childTnLst>
                                </p:cTn>
                              </p:par>
                              <p:par>
                                <p:cTn id="8" presetID="3" presetClass="entr" presetSubtype="10" fill="hold" nodeType="withEffect">
                                  <p:stCondLst>
                                    <p:cond delay="0"/>
                                  </p:stCondLst>
                                  <p:childTnLst>
                                    <p:set>
                                      <p:cBhvr>
                                        <p:cTn id="9" dur="1" fill="hold">
                                          <p:stCondLst>
                                            <p:cond delay="0"/>
                                          </p:stCondLst>
                                        </p:cTn>
                                        <p:tgtEl>
                                          <p:spTgt spid="15368"/>
                                        </p:tgtEl>
                                        <p:attrNameLst>
                                          <p:attrName>style.visibility</p:attrName>
                                        </p:attrNameLst>
                                      </p:cBhvr>
                                      <p:to>
                                        <p:strVal val="visible"/>
                                      </p:to>
                                    </p:set>
                                    <p:animEffect transition="in" filter="blinds(horizontal)">
                                      <p:cBhvr>
                                        <p:cTn id="10" dur="500"/>
                                        <p:tgtEl>
                                          <p:spTgt spid="153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3" presetClass="path" presetSubtype="0" accel="50000" decel="50000" fill="hold" nodeType="clickEffect">
                                  <p:stCondLst>
                                    <p:cond delay="0"/>
                                  </p:stCondLst>
                                  <p:childTnLst>
                                    <p:animMotion origin="layout" path="M 0.01198 -0.00532 L 0.125 -0.00532 " pathEditMode="relative" rAng="0" ptsTypes="AA">
                                      <p:cBhvr>
                                        <p:cTn id="14" dur="2000" fill="hold"/>
                                        <p:tgtEl>
                                          <p:spTgt spid="20"/>
                                        </p:tgtEl>
                                        <p:attrNameLst>
                                          <p:attrName>ppt_x</p:attrName>
                                          <p:attrName>ppt_y</p:attrName>
                                        </p:attrNameLst>
                                      </p:cBhvr>
                                      <p:rCtr x="566000" y="0"/>
                                    </p:animMotion>
                                  </p:childTnLst>
                                </p:cTn>
                              </p:par>
                              <p:par>
                                <p:cTn id="15" presetID="0" presetClass="path" presetSubtype="0" accel="50000" decel="50000" fill="hold" nodeType="withEffect">
                                  <p:stCondLst>
                                    <p:cond delay="0"/>
                                  </p:stCondLst>
                                  <p:childTnLst>
                                    <p:animMotion origin="layout" path="M 0 0 L 0.48333 0 " pathEditMode="relative" ptsTypes="AA">
                                      <p:cBhvr>
                                        <p:cTn id="16" dur="2000" fill="hold"/>
                                        <p:tgtEl>
                                          <p:spTgt spid="15368"/>
                                        </p:tgtEl>
                                        <p:attrNameLst>
                                          <p:attrName>ppt_x</p:attrName>
                                          <p:attrName>ppt_y</p:attrName>
                                        </p:attrNameLst>
                                      </p:cBhvr>
                                    </p:animMotion>
                                  </p:childTnLst>
                                </p:cTn>
                              </p:par>
                              <p:par>
                                <p:cTn id="17" presetID="3" presetClass="entr" presetSubtype="10" fill="hold" nodeType="withEffect">
                                  <p:stCondLst>
                                    <p:cond delay="0"/>
                                  </p:stCondLst>
                                  <p:childTnLst>
                                    <p:set>
                                      <p:cBhvr>
                                        <p:cTn id="18" dur="1" fill="hold">
                                          <p:stCondLst>
                                            <p:cond delay="0"/>
                                          </p:stCondLst>
                                        </p:cTn>
                                        <p:tgtEl>
                                          <p:spTgt spid="15370"/>
                                        </p:tgtEl>
                                        <p:attrNameLst>
                                          <p:attrName>style.visibility</p:attrName>
                                        </p:attrNameLst>
                                      </p:cBhvr>
                                      <p:to>
                                        <p:strVal val="visible"/>
                                      </p:to>
                                    </p:set>
                                    <p:animEffect transition="in" filter="blinds(horizontal)">
                                      <p:cBhvr>
                                        <p:cTn id="19" dur="500"/>
                                        <p:tgtEl>
                                          <p:spTgt spid="15370"/>
                                        </p:tgtEl>
                                      </p:cBhvr>
                                    </p:animEffect>
                                  </p:childTnLst>
                                </p:cTn>
                              </p:par>
                              <p:par>
                                <p:cTn id="20" presetID="3" presetClass="entr" presetSubtype="10" fill="hold" nodeType="withEffect">
                                  <p:stCondLst>
                                    <p:cond delay="0"/>
                                  </p:stCondLst>
                                  <p:childTnLst>
                                    <p:set>
                                      <p:cBhvr>
                                        <p:cTn id="21" dur="1" fill="hold">
                                          <p:stCondLst>
                                            <p:cond delay="0"/>
                                          </p:stCondLst>
                                        </p:cTn>
                                        <p:tgtEl>
                                          <p:spTgt spid="15372">
                                            <p:txEl>
                                              <p:pRg st="0" end="0"/>
                                            </p:txEl>
                                          </p:spTgt>
                                        </p:tgtEl>
                                        <p:attrNameLst>
                                          <p:attrName>style.visibility</p:attrName>
                                        </p:attrNameLst>
                                      </p:cBhvr>
                                      <p:to>
                                        <p:strVal val="visible"/>
                                      </p:to>
                                    </p:set>
                                    <p:animEffect transition="in" filter="blinds(horizontal)">
                                      <p:cBhvr>
                                        <p:cTn id="22" dur="500"/>
                                        <p:tgtEl>
                                          <p:spTgt spid="15372">
                                            <p:txEl>
                                              <p:pRg st="0" end="0"/>
                                            </p:txEl>
                                          </p:spTgt>
                                        </p:tgtEl>
                                      </p:cBhvr>
                                    </p:animEffect>
                                  </p:childTnLst>
                                </p:cTn>
                              </p:par>
                              <p:par>
                                <p:cTn id="23" presetID="26" presetClass="emph" presetSubtype="0" repeatCount="indefinite" fill="hold" nodeType="withEffect">
                                  <p:stCondLst>
                                    <p:cond delay="0"/>
                                  </p:stCondLst>
                                  <p:endCondLst>
                                    <p:cond evt="onNext" delay="0">
                                      <p:tgtEl>
                                        <p:sldTgt/>
                                      </p:tgtEl>
                                    </p:cond>
                                  </p:endCondLst>
                                  <p:childTnLst>
                                    <p:animEffect transition="out" filter="fade">
                                      <p:cBhvr>
                                        <p:cTn id="24" dur="500" tmFilter="0, 0; .2, .5; .8, .5; 1, 0"/>
                                        <p:tgtEl>
                                          <p:spTgt spid="15370"/>
                                        </p:tgtEl>
                                      </p:cBhvr>
                                    </p:animEffect>
                                    <p:animScale>
                                      <p:cBhvr>
                                        <p:cTn id="25" dur="250" autoRev="1" fill="hold"/>
                                        <p:tgtEl>
                                          <p:spTgt spid="153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animBg="1"/>
      <p:bldP spid="15368" grpId="1"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764704"/>
            <a:ext cx="8229600" cy="4525963"/>
          </a:xfrm>
        </p:spPr>
        <p:txBody>
          <a:bodyPr>
            <a:normAutofit fontScale="85000" lnSpcReduction="20000"/>
          </a:bodyPr>
          <a:lstStyle/>
          <a:p>
            <a:pPr marL="0" indent="0">
              <a:lnSpc>
                <a:spcPct val="160000"/>
              </a:lnSpc>
              <a:buNone/>
            </a:pPr>
            <a:r>
              <a:rPr lang="vi-VN" b="1" dirty="0">
                <a:latin typeface="+mj-lt"/>
              </a:rPr>
              <a:t>Câu </a:t>
            </a:r>
            <a:r>
              <a:rPr lang="en-US" b="1" dirty="0">
                <a:latin typeface="+mj-lt"/>
              </a:rPr>
              <a:t>3</a:t>
            </a:r>
            <a:r>
              <a:rPr lang="vi-VN" b="1" dirty="0">
                <a:latin typeface="+mj-lt"/>
              </a:rPr>
              <a:t>: </a:t>
            </a:r>
            <a:r>
              <a:rPr lang="vi-VN" dirty="0">
                <a:latin typeface="+mj-lt"/>
              </a:rPr>
              <a:t>Tại sao đi lại trên mặt đất dễ</a:t>
            </a:r>
            <a:r>
              <a:rPr lang="vi-VN" b="1" dirty="0">
                <a:latin typeface="+mj-lt"/>
              </a:rPr>
              <a:t> </a:t>
            </a:r>
            <a:r>
              <a:rPr lang="vi-VN" dirty="0">
                <a:latin typeface="+mj-lt"/>
              </a:rPr>
              <a:t>dàng hơn khi đi lại dưới nước?</a:t>
            </a:r>
          </a:p>
          <a:p>
            <a:pPr marL="0" indent="0">
              <a:lnSpc>
                <a:spcPct val="160000"/>
              </a:lnSpc>
              <a:buNone/>
            </a:pPr>
            <a:r>
              <a:rPr lang="vi-VN" dirty="0">
                <a:latin typeface="+mj-lt"/>
              </a:rPr>
              <a:t>A. Vì khi đi dưới nước chịu cả lực cản của nước và không khí.</a:t>
            </a:r>
          </a:p>
          <a:p>
            <a:pPr marL="0" indent="0">
              <a:lnSpc>
                <a:spcPct val="160000"/>
              </a:lnSpc>
              <a:buNone/>
            </a:pPr>
            <a:r>
              <a:rPr lang="vi-VN" dirty="0">
                <a:latin typeface="+mj-lt"/>
              </a:rPr>
              <a:t>B. Vì lực cản của nước lớn hơn lực cản của không khí.</a:t>
            </a:r>
          </a:p>
          <a:p>
            <a:pPr marL="0" indent="0">
              <a:lnSpc>
                <a:spcPct val="160000"/>
              </a:lnSpc>
              <a:buNone/>
            </a:pPr>
            <a:r>
              <a:rPr lang="vi-VN" dirty="0">
                <a:latin typeface="+mj-lt"/>
              </a:rPr>
              <a:t>C. Vì khi ở dưới nước ta bị Trái Đất hút nhiều hơn.</a:t>
            </a:r>
          </a:p>
          <a:p>
            <a:pPr marL="0" indent="0">
              <a:lnSpc>
                <a:spcPct val="160000"/>
              </a:lnSpc>
              <a:buNone/>
            </a:pPr>
            <a:r>
              <a:rPr lang="vi-VN" dirty="0">
                <a:latin typeface="+mj-lt"/>
              </a:rPr>
              <a:t>D. Vì không khí chuyển động còn nước thì đứng yên.</a:t>
            </a:r>
          </a:p>
          <a:p>
            <a:endParaRPr lang="en-US" dirty="0"/>
          </a:p>
        </p:txBody>
      </p:sp>
      <p:sp>
        <p:nvSpPr>
          <p:cNvPr id="4" name="Oval 3"/>
          <p:cNvSpPr/>
          <p:nvPr/>
        </p:nvSpPr>
        <p:spPr>
          <a:xfrm>
            <a:off x="467544" y="3356992"/>
            <a:ext cx="338336" cy="48235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61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836712"/>
            <a:ext cx="8229600" cy="4525963"/>
          </a:xfrm>
        </p:spPr>
        <p:txBody>
          <a:bodyPr>
            <a:normAutofit fontScale="85000" lnSpcReduction="10000"/>
          </a:bodyPr>
          <a:lstStyle/>
          <a:p>
            <a:pPr marL="0" indent="0">
              <a:lnSpc>
                <a:spcPct val="150000"/>
              </a:lnSpc>
              <a:buNone/>
            </a:pPr>
            <a:r>
              <a:rPr lang="vi-VN" b="1" dirty="0">
                <a:latin typeface="+mj-lt"/>
              </a:rPr>
              <a:t>Câu </a:t>
            </a:r>
            <a:r>
              <a:rPr lang="en-US" b="1" dirty="0">
                <a:latin typeface="+mj-lt"/>
              </a:rPr>
              <a:t>4</a:t>
            </a:r>
            <a:r>
              <a:rPr lang="vi-VN" b="1" dirty="0">
                <a:latin typeface="+mj-lt"/>
              </a:rPr>
              <a:t>: </a:t>
            </a:r>
            <a:r>
              <a:rPr lang="vi-VN" dirty="0">
                <a:latin typeface="+mj-lt"/>
              </a:rPr>
              <a:t>Chọn phát biểu đúng?</a:t>
            </a:r>
          </a:p>
          <a:p>
            <a:pPr marL="0" indent="0">
              <a:lnSpc>
                <a:spcPct val="150000"/>
              </a:lnSpc>
              <a:buNone/>
            </a:pPr>
            <a:r>
              <a:rPr lang="vi-VN" dirty="0">
                <a:latin typeface="+mj-lt"/>
              </a:rPr>
              <a:t>A. Độ lớn của lực cản càng lớn khi diện tích mặt cản càng lớn.</a:t>
            </a:r>
            <a:endParaRPr lang="en-US" dirty="0">
              <a:latin typeface="+mj-lt"/>
            </a:endParaRPr>
          </a:p>
          <a:p>
            <a:pPr marL="0" indent="0">
              <a:lnSpc>
                <a:spcPct val="150000"/>
              </a:lnSpc>
              <a:buNone/>
            </a:pPr>
            <a:r>
              <a:rPr lang="vi-VN" dirty="0">
                <a:latin typeface="+mj-lt"/>
              </a:rPr>
              <a:t>B. Độ lớn của lực cản càng lớn khi diện tích mặt cản càng nhỏ.</a:t>
            </a:r>
          </a:p>
          <a:p>
            <a:pPr marL="0" indent="0">
              <a:lnSpc>
                <a:spcPct val="150000"/>
              </a:lnSpc>
              <a:buNone/>
            </a:pPr>
            <a:r>
              <a:rPr lang="vi-VN" dirty="0">
                <a:latin typeface="+mj-lt"/>
              </a:rPr>
              <a:t>C. Vật đi càng nhanh thì lực cản của không khí càng nhỏ.</a:t>
            </a:r>
          </a:p>
          <a:p>
            <a:pPr marL="0" indent="0">
              <a:lnSpc>
                <a:spcPct val="150000"/>
              </a:lnSpc>
              <a:buNone/>
            </a:pPr>
            <a:r>
              <a:rPr lang="vi-VN" dirty="0">
                <a:latin typeface="+mj-lt"/>
              </a:rPr>
              <a:t>D. Tờ giấy để phẳng rơi nhanh hơn hòn đá.</a:t>
            </a:r>
          </a:p>
          <a:p>
            <a:endParaRPr lang="en-US" dirty="0"/>
          </a:p>
        </p:txBody>
      </p:sp>
      <p:sp>
        <p:nvSpPr>
          <p:cNvPr id="4" name="Oval 3"/>
          <p:cNvSpPr/>
          <p:nvPr/>
        </p:nvSpPr>
        <p:spPr>
          <a:xfrm>
            <a:off x="395536" y="1628800"/>
            <a:ext cx="338336" cy="48235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95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539552" y="301118"/>
            <a:ext cx="7920880" cy="518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5: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Chọn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phát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biểu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sai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lỏng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khác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nhau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lực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cản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khác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nhau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lên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cùng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vật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B.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Lực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cản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nước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muối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lớn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hơn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lực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cản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nước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lọc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lỏng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khác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nhau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lực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cản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như</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nhau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lên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cùng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vật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D.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Lực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cản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nước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lớn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hơn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lực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cản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không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khí</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5" name="Oval 4"/>
          <p:cNvSpPr/>
          <p:nvPr/>
        </p:nvSpPr>
        <p:spPr>
          <a:xfrm>
            <a:off x="611560" y="3717032"/>
            <a:ext cx="338336" cy="48235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30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Frames PPT 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05913" cy="700405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21507" name="WordArt 3"/>
          <p:cNvSpPr>
            <a:spLocks noChangeArrowheads="1" noChangeShapeType="1" noTextEdit="1"/>
          </p:cNvSpPr>
          <p:nvPr/>
        </p:nvSpPr>
        <p:spPr bwMode="auto">
          <a:xfrm>
            <a:off x="1763688" y="692696"/>
            <a:ext cx="6019800" cy="1143000"/>
          </a:xfrm>
          <a:prstGeom prst="rect">
            <a:avLst/>
          </a:prstGeom>
        </p:spPr>
        <p:txBody>
          <a:bodyPr wrap="none" fromWordArt="1">
            <a:prstTxWarp prst="textPlain">
              <a:avLst>
                <a:gd name="adj" fmla="val 50000"/>
              </a:avLst>
            </a:prstTxWarp>
          </a:bodyPr>
          <a:lstStyle/>
          <a:p>
            <a:pPr algn="ctr"/>
            <a:r>
              <a:rPr lang="vi-VN" sz="3600" b="1" kern="10" dirty="0">
                <a:ln w="12700">
                  <a:solidFill>
                    <a:srgbClr val="0000FF"/>
                  </a:solidFill>
                  <a:round/>
                  <a:headEnd/>
                  <a:tailEnd/>
                </a:ln>
                <a:solidFill>
                  <a:srgbClr val="FF0000"/>
                </a:solidFill>
                <a:effectLst>
                  <a:outerShdw dist="35921" dir="2700000" sy="50000" kx="2115830" algn="bl" rotWithShape="0">
                    <a:srgbClr val="C0C0C0">
                      <a:alpha val="79999"/>
                    </a:srgbClr>
                  </a:outerShdw>
                </a:effectLst>
              </a:rPr>
              <a:t>HƯỚNG DẪN VỀ NHÀ</a:t>
            </a:r>
            <a:endParaRPr lang="en-US" sz="3600" b="1" kern="10" dirty="0">
              <a:ln w="12700">
                <a:solidFill>
                  <a:srgbClr val="0000FF"/>
                </a:solidFill>
                <a:round/>
                <a:headEnd/>
                <a:tailEnd/>
              </a:ln>
              <a:solidFill>
                <a:srgbClr val="FF0000"/>
              </a:solidFill>
              <a:effectLst>
                <a:outerShdw dist="35921" dir="2700000" sy="50000" kx="2115830" algn="bl" rotWithShape="0">
                  <a:srgbClr val="C0C0C0">
                    <a:alpha val="79999"/>
                  </a:srgbClr>
                </a:outerShdw>
              </a:effectLst>
            </a:endParaRPr>
          </a:p>
        </p:txBody>
      </p:sp>
      <p:sp>
        <p:nvSpPr>
          <p:cNvPr id="21508" name="Text Box 4"/>
          <p:cNvSpPr txBox="1">
            <a:spLocks noChangeArrowheads="1"/>
          </p:cNvSpPr>
          <p:nvPr/>
        </p:nvSpPr>
        <p:spPr bwMode="auto">
          <a:xfrm>
            <a:off x="321924" y="2132856"/>
            <a:ext cx="8839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Blip>
                <a:blip r:embed="rId4"/>
              </a:buBlip>
            </a:pP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Học</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hiểu</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phần</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ghi</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trọng</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tâm</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của</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bài</a:t>
            </a:r>
            <a:endParaRPr lang="en-US" altLang="en-US" sz="3600" dirty="0">
              <a:solidFill>
                <a:srgbClr val="CC0000"/>
              </a:solidFill>
              <a:latin typeface="Times New Roman" panose="02020603050405020304" pitchFamily="18" charset="0"/>
            </a:endParaRPr>
          </a:p>
          <a:p>
            <a:pPr eaLnBrk="1" hangingPunct="1">
              <a:spcBef>
                <a:spcPct val="50000"/>
              </a:spcBef>
              <a:buFontTx/>
              <a:buBlip>
                <a:blip r:embed="rId4"/>
              </a:buBlip>
            </a:pP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Làm</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các</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bài</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tập</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trong</a:t>
            </a:r>
            <a:r>
              <a:rPr lang="en-US" altLang="en-US" sz="3600" dirty="0">
                <a:solidFill>
                  <a:srgbClr val="CC0000"/>
                </a:solidFill>
                <a:latin typeface="Times New Roman" panose="02020603050405020304" pitchFamily="18" charset="0"/>
              </a:rPr>
              <a:t>  SBT</a:t>
            </a:r>
          </a:p>
          <a:p>
            <a:pPr eaLnBrk="1" hangingPunct="1">
              <a:spcBef>
                <a:spcPct val="50000"/>
              </a:spcBef>
              <a:buFontTx/>
              <a:buBlip>
                <a:blip r:embed="rId4"/>
              </a:buBlip>
            </a:pPr>
            <a:r>
              <a:rPr lang="en-US" altLang="en-US" sz="3600" dirty="0" err="1">
                <a:solidFill>
                  <a:srgbClr val="CC0000"/>
                </a:solidFill>
                <a:latin typeface="Times New Roman" panose="02020603050405020304" pitchFamily="18" charset="0"/>
              </a:rPr>
              <a:t>Thực</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hiện</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Em</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có</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thể</a:t>
            </a:r>
            <a:r>
              <a:rPr lang="en-US" altLang="en-US" sz="3600" dirty="0">
                <a:solidFill>
                  <a:srgbClr val="CC0000"/>
                </a:solidFill>
                <a:latin typeface="Times New Roman" panose="02020603050405020304" pitchFamily="18" charset="0"/>
              </a:rPr>
              <a:t>.</a:t>
            </a:r>
          </a:p>
          <a:p>
            <a:pPr eaLnBrk="1" hangingPunct="1">
              <a:spcBef>
                <a:spcPct val="50000"/>
              </a:spcBef>
              <a:buFontTx/>
              <a:buBlip>
                <a:blip r:embed="rId4"/>
              </a:buBlip>
            </a:pP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Đọc</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trước</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bài</a:t>
            </a:r>
            <a:r>
              <a:rPr lang="en-US" altLang="en-US" sz="3600" dirty="0">
                <a:solidFill>
                  <a:srgbClr val="CC0000"/>
                </a:solidFill>
                <a:latin typeface="Times New Roman" panose="02020603050405020304" pitchFamily="18" charset="0"/>
              </a:rPr>
              <a:t> 46: </a:t>
            </a:r>
            <a:r>
              <a:rPr lang="en-US" altLang="en-US" sz="3600" dirty="0" err="1">
                <a:solidFill>
                  <a:srgbClr val="CC0000"/>
                </a:solidFill>
                <a:latin typeface="Times New Roman" panose="02020603050405020304" pitchFamily="18" charset="0"/>
              </a:rPr>
              <a:t>Năng</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lượng</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và</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sự</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truyền</a:t>
            </a:r>
            <a:r>
              <a:rPr lang="en-US" altLang="en-US" sz="3600" dirty="0">
                <a:solidFill>
                  <a:srgbClr val="CC0000"/>
                </a:solidFill>
                <a:latin typeface="Times New Roman" panose="02020603050405020304" pitchFamily="18" charset="0"/>
              </a:rPr>
              <a:t> </a:t>
            </a:r>
          </a:p>
          <a:p>
            <a:pPr eaLnBrk="1" hangingPunct="1">
              <a:spcBef>
                <a:spcPct val="50000"/>
              </a:spcBef>
            </a:pPr>
            <a:r>
              <a:rPr lang="en-US" altLang="en-US" sz="3600" dirty="0" err="1">
                <a:solidFill>
                  <a:srgbClr val="CC0000"/>
                </a:solidFill>
                <a:latin typeface="Times New Roman" panose="02020603050405020304" pitchFamily="18" charset="0"/>
              </a:rPr>
              <a:t>năng</a:t>
            </a:r>
            <a:r>
              <a:rPr lang="en-US" altLang="en-US" sz="3600" dirty="0">
                <a:solidFill>
                  <a:srgbClr val="CC0000"/>
                </a:solidFill>
                <a:latin typeface="Times New Roman" panose="02020603050405020304" pitchFamily="18" charset="0"/>
              </a:rPr>
              <a:t> </a:t>
            </a:r>
            <a:r>
              <a:rPr lang="en-US" altLang="en-US" sz="3600" dirty="0" err="1">
                <a:solidFill>
                  <a:srgbClr val="CC0000"/>
                </a:solidFill>
                <a:latin typeface="Times New Roman" panose="02020603050405020304" pitchFamily="18" charset="0"/>
              </a:rPr>
              <a:t>lượng</a:t>
            </a:r>
            <a:endParaRPr lang="en-US" altLang="en-US" sz="3600" dirty="0">
              <a:solidFill>
                <a:srgbClr val="CC0000"/>
              </a:solidFill>
              <a:latin typeface="Times New Roman" panose="02020603050405020304" pitchFamily="18" charset="0"/>
            </a:endParaRPr>
          </a:p>
        </p:txBody>
      </p:sp>
      <p:pic>
        <p:nvPicPr>
          <p:cNvPr id="249861" name="Picture 5" descr="j03957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6286500"/>
            <a:ext cx="9144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6776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dissolve">
                                      <p:cBhvr>
                                        <p:cTn id="7" dur="500"/>
                                        <p:tgtEl>
                                          <p:spTgt spid="21507"/>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1508"/>
                                        </p:tgtEl>
                                        <p:attrNameLst>
                                          <p:attrName>style.visibility</p:attrName>
                                        </p:attrNameLst>
                                      </p:cBhvr>
                                      <p:to>
                                        <p:strVal val="visible"/>
                                      </p:to>
                                    </p:set>
                                    <p:animEffect transition="in" filter="randombar(horizontal)">
                                      <p:cBhvr>
                                        <p:cTn id="11"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Trong hai phương tiện ở trên thì tàu ngầm có tốc độ nhỏ hơn nhiều. Tại 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301163"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07950" y="2997200"/>
            <a:ext cx="9086850" cy="954088"/>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vi-VN" altLang="en-US" sz="2800" dirty="0">
                <a:solidFill>
                  <a:srgbClr val="FF0000"/>
                </a:solidFill>
                <a:latin typeface="Times New Roman" panose="02020603050405020304" pitchFamily="18" charset="0"/>
                <a:cs typeface="Times New Roman" panose="02020603050405020304" pitchFamily="18" charset="0"/>
              </a:rPr>
              <a:t>Trong hai phương tiện ở trên thì tàu ngầm có tốc độ nhỏ hơn nhiều. </a:t>
            </a:r>
            <a:r>
              <a:rPr lang="en-US" altLang="en-US" sz="2800" dirty="0">
                <a:solidFill>
                  <a:srgbClr val="FF0000"/>
                </a:solidFill>
                <a:latin typeface="Times New Roman" panose="02020603050405020304" pitchFamily="18" charset="0"/>
                <a:cs typeface="Times New Roman" panose="02020603050405020304" pitchFamily="18" charset="0"/>
              </a:rPr>
              <a:t>Theo </a:t>
            </a:r>
            <a:r>
              <a:rPr lang="en-US" altLang="en-US" sz="2800" dirty="0" err="1">
                <a:solidFill>
                  <a:srgbClr val="FF0000"/>
                </a:solidFill>
                <a:latin typeface="Times New Roman" panose="02020603050405020304" pitchFamily="18" charset="0"/>
                <a:cs typeface="Times New Roman" panose="02020603050405020304" pitchFamily="18" charset="0"/>
              </a:rPr>
              <a:t>em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yếu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tố</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nào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gây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ra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sự</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chênh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lệch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tốc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độ</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này</a:t>
            </a:r>
            <a:r>
              <a:rPr lang="vi-VN" altLang="en-US" sz="2800"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7"/>
          <p:cNvSpPr>
            <a:spLocks noChangeArrowheads="1"/>
          </p:cNvSpPr>
          <p:nvPr/>
        </p:nvSpPr>
        <p:spPr bwMode="auto">
          <a:xfrm>
            <a:off x="683568" y="4371171"/>
            <a:ext cx="8280920" cy="95410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wrap="square" anchor="ct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just">
              <a:defRPr/>
            </a:pPr>
            <a:r>
              <a:rPr lang="en-US" altLang="en-US" sz="2800" dirty="0" err="1">
                <a:solidFill>
                  <a:srgbClr val="000000"/>
                </a:solidFill>
                <a:latin typeface="Times New Roman" panose="02020603050405020304" pitchFamily="18" charset="0"/>
                <a:cs typeface="Times New Roman" panose="02020603050405020304" pitchFamily="18" charset="0"/>
              </a:rPr>
              <a:t>vì</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tàu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ngầm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chịu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lực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cản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nước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nó</a:t>
            </a:r>
            <a:r>
              <a:rPr lang="en-US" altLang="en-US" sz="2800" dirty="0">
                <a:solidFill>
                  <a:srgbClr val="000000"/>
                </a:solidFill>
                <a:latin typeface="Times New Roman" panose="02020603050405020304" pitchFamily="18" charset="0"/>
                <a:cs typeface="Times New Roman" panose="02020603050405020304" pitchFamily="18" charset="0"/>
              </a:rPr>
              <a:t> di </a:t>
            </a:r>
            <a:r>
              <a:rPr lang="en-US" altLang="en-US" sz="2800" dirty="0" err="1">
                <a:solidFill>
                  <a:srgbClr val="000000"/>
                </a:solidFill>
                <a:latin typeface="Times New Roman" panose="02020603050405020304" pitchFamily="18" charset="0"/>
                <a:cs typeface="Times New Roman" panose="02020603050405020304" pitchFamily="18" charset="0"/>
              </a:rPr>
              <a:t>chuyển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chậm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hơn</a:t>
            </a:r>
            <a:r>
              <a:rPr lang="en-US" altLang="en-US" sz="2800" dirty="0">
                <a:solidFill>
                  <a:srgbClr val="000000"/>
                </a:solidFill>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32773" name="AutoShape 8" descr="verified"/>
          <p:cNvSpPr>
            <a:spLocks noChangeAspect="1" noChangeArrowheads="1"/>
          </p:cNvSpPr>
          <p:nvPr/>
        </p:nvSpPr>
        <p:spPr bwMode="auto">
          <a:xfrm>
            <a:off x="155575" y="4165600"/>
            <a:ext cx="1714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32774" name="Picture 7" descr="anh dong mua bu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438" y="100013"/>
            <a:ext cx="4157662"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6476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23528" y="549275"/>
            <a:ext cx="399447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dirty="0" err="1">
                <a:latin typeface="Times New Roman" panose="02020603050405020304" pitchFamily="18" charset="0"/>
                <a:cs typeface="Times New Roman" panose="02020603050405020304" pitchFamily="18" charset="0"/>
              </a:rPr>
              <a:t>Khi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vật</a:t>
            </a:r>
            <a:r>
              <a:rPr lang="en-US" altLang="en-US" sz="2400" dirty="0">
                <a:latin typeface="Times New Roman" panose="02020603050405020304" pitchFamily="18" charset="0"/>
                <a:cs typeface="Times New Roman" panose="02020603050405020304" pitchFamily="18" charset="0"/>
              </a:rPr>
              <a:t> di </a:t>
            </a:r>
            <a:r>
              <a:rPr lang="en-US" altLang="en-US" sz="2400" dirty="0" err="1">
                <a:latin typeface="Times New Roman" panose="02020603050405020304" pitchFamily="18" charset="0"/>
                <a:cs typeface="Times New Roman" panose="02020603050405020304" pitchFamily="18" charset="0"/>
              </a:rPr>
              <a:t>chuyển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nước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đẩy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nước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khỏi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đồng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nước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dụng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lực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vật</a:t>
            </a:r>
            <a:r>
              <a:rPr lang="en-US" altLang="en-US" sz="2400" dirty="0">
                <a:latin typeface="Times New Roman" panose="02020603050405020304" pitchFamily="18" charset="0"/>
                <a:cs typeface="Times New Roman" panose="02020603050405020304" pitchFamily="18" charset="0"/>
              </a:rPr>
              <a:t>.</a:t>
            </a:r>
          </a:p>
        </p:txBody>
      </p:sp>
      <p:pic>
        <p:nvPicPr>
          <p:cNvPr id="130050" name="Picture 2" descr="https://tse3.mm.bing.net/th?id=OIP.G7-8gHSqo_pq3jXDeAN-uQHaFj&amp;pid=Api&amp;P=0&amp;w=239&amp;h=1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5" y="404665"/>
            <a:ext cx="4419065"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395536" y="2997200"/>
            <a:ext cx="392246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chuyển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động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nước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lực</a:t>
            </a:r>
            <a:r>
              <a:rPr lang="en-US" altLang="en-US" sz="2400" dirty="0">
                <a:latin typeface="Times New Roman" panose="02020603050405020304" pitchFamily="18" charset="0"/>
                <a:cs typeface="Times New Roman" panose="02020603050405020304" pitchFamily="18" charset="0"/>
              </a:rPr>
              <a:t> ma </a:t>
            </a:r>
            <a:r>
              <a:rPr lang="en-US" altLang="en-US" sz="2400" dirty="0" err="1">
                <a:latin typeface="Times New Roman" panose="02020603050405020304" pitchFamily="18" charset="0"/>
                <a:cs typeface="Times New Roman" panose="02020603050405020304" pitchFamily="18" charset="0"/>
              </a:rPr>
              <a:t>sát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xuất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trở</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chuyển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động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Lực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gọi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lực</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cản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của</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nước</a:t>
            </a:r>
            <a:r>
              <a:rPr lang="en-US" altLang="en-US" sz="2400" dirty="0">
                <a:solidFill>
                  <a:srgbClr val="FF0000"/>
                </a:solidFill>
                <a:latin typeface="Times New Roman" panose="02020603050405020304" pitchFamily="18" charset="0"/>
                <a:cs typeface="Times New Roman" panose="02020603050405020304" pitchFamily="18" charset="0"/>
              </a:rPr>
              <a:t>.</a:t>
            </a:r>
          </a:p>
        </p:txBody>
      </p:sp>
      <p:pic>
        <p:nvPicPr>
          <p:cNvPr id="7" name="Picture 9" descr="anh dong chiec thuyen ra k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51388" y="3789040"/>
            <a:ext cx="4392612" cy="278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922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0" y="3962400"/>
          <a:ext cx="1533525" cy="2895600"/>
        </p:xfrm>
        <a:graphic>
          <a:graphicData uri="http://schemas.openxmlformats.org/presentationml/2006/ole">
            <mc:AlternateContent xmlns:mc="http://schemas.openxmlformats.org/markup-compatibility/2006">
              <mc:Choice xmlns:v="urn:schemas-microsoft-com:vml" Requires="v">
                <p:oleObj spid="_x0000_s1056" name="Clip" r:id="rId4" imgW="1060704" imgH="1335024" progId="MS_ClipArt_Gallery.2">
                  <p:embed/>
                </p:oleObj>
              </mc:Choice>
              <mc:Fallback>
                <p:oleObj name="Clip" r:id="rId4" imgW="1060704" imgH="1335024" progId="MS_ClipArt_Gallery.2">
                  <p:embed/>
                  <p:pic>
                    <p:nvPicPr>
                      <p:cNvPr id="307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62400"/>
                        <a:ext cx="1533525" cy="2895600"/>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8" name="Rectangle 10"/>
          <p:cNvSpPr>
            <a:spLocks noChangeArrowheads="1"/>
          </p:cNvSpPr>
          <p:nvPr/>
        </p:nvSpPr>
        <p:spPr bwMode="auto">
          <a:xfrm>
            <a:off x="0" y="0"/>
            <a:ext cx="9144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p:spPr>
        <p:txBody>
          <a:bodyPr wrap="none" lIns="108838" tIns="54419" rIns="108838" bIns="54419" anchor="ctr"/>
          <a:lstStyle/>
          <a:p>
            <a:pPr eaLnBrk="1" fontAlgn="auto" hangingPunct="1">
              <a:spcBef>
                <a:spcPts val="0"/>
              </a:spcBef>
              <a:spcAft>
                <a:spcPts val="0"/>
              </a:spcAft>
              <a:defRPr/>
            </a:pPr>
            <a:endParaRPr lang="en-US" sz="2600" dirty="0">
              <a:effectLst>
                <a:outerShdw blurRad="38100" dist="38100" dir="2700000" algn="tl">
                  <a:srgbClr val="000000">
                    <a:alpha val="43137"/>
                  </a:srgbClr>
                </a:outerShdw>
              </a:effectLst>
              <a:latin typeface="+mn-lt"/>
              <a:cs typeface="+mn-cs"/>
            </a:endParaRPr>
          </a:p>
        </p:txBody>
      </p:sp>
      <p:pic>
        <p:nvPicPr>
          <p:cNvPr id="30725" name="Picture 5" descr="hoa van trang tr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95400"/>
            <a:ext cx="1331913"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7" descr="atom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304800"/>
            <a:ext cx="11953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WordArt 11"/>
          <p:cNvSpPr>
            <a:spLocks noChangeArrowheads="1" noChangeShapeType="1" noTextEdit="1"/>
          </p:cNvSpPr>
          <p:nvPr/>
        </p:nvSpPr>
        <p:spPr bwMode="auto">
          <a:xfrm>
            <a:off x="204788" y="1668463"/>
            <a:ext cx="8183636" cy="1428750"/>
          </a:xfrm>
          <a:prstGeom prst="rect">
            <a:avLst/>
          </a:prstGeom>
        </p:spPr>
        <p:txBody>
          <a:bodyPr wrap="none" fromWordArt="1">
            <a:prstTxWarp prst="textPlain">
              <a:avLst>
                <a:gd name="adj" fmla="val 50042"/>
              </a:avLst>
            </a:prstTxWarp>
          </a:bodyPr>
          <a:lstStyle/>
          <a:p>
            <a:pPr algn="ctr"/>
            <a:r>
              <a:rPr lang="vi-VN" sz="6400" b="1" kern="10" dirty="0">
                <a:ln w="9525">
                  <a:solidFill>
                    <a:srgbClr val="008000"/>
                  </a:solidFill>
                  <a:round/>
                  <a:headEnd/>
                  <a:tailEnd/>
                </a:ln>
                <a:gradFill rotWithShape="1">
                  <a:gsLst>
                    <a:gs pos="0">
                      <a:srgbClr val="00CC66"/>
                    </a:gs>
                    <a:gs pos="100000">
                      <a:schemeClr val="tx1"/>
                    </a:gs>
                  </a:gsLst>
                  <a:path path="rect">
                    <a:fillToRect r="100000" b="100000"/>
                  </a:path>
                </a:gradFill>
                <a:effectLst>
                  <a:outerShdw sy="50000" kx="2453608" algn="bl" rotWithShape="0">
                    <a:srgbClr val="C7DFD3">
                      <a:alpha val="50000"/>
                    </a:srgbClr>
                  </a:outerShdw>
                </a:effectLst>
                <a:latin typeface="Cambria" panose="02040503050406030204" pitchFamily="18" charset="0"/>
                <a:ea typeface="Cambria" panose="02040503050406030204" pitchFamily="18" charset="0"/>
              </a:rPr>
              <a:t>BÀI 45:</a:t>
            </a:r>
            <a:endParaRPr lang="en-US" sz="6400" b="1" kern="10" dirty="0">
              <a:ln w="9525">
                <a:solidFill>
                  <a:srgbClr val="008000"/>
                </a:solidFill>
                <a:round/>
                <a:headEnd/>
                <a:tailEnd/>
              </a:ln>
              <a:gradFill rotWithShape="1">
                <a:gsLst>
                  <a:gs pos="0">
                    <a:srgbClr val="00CC66"/>
                  </a:gs>
                  <a:gs pos="100000">
                    <a:schemeClr val="tx1"/>
                  </a:gs>
                </a:gsLst>
                <a:path path="rect">
                  <a:fillToRect r="100000" b="100000"/>
                </a:path>
              </a:gradFill>
              <a:effectLst>
                <a:outerShdw sy="50000" kx="2453608" algn="bl" rotWithShape="0">
                  <a:srgbClr val="C7DFD3">
                    <a:alpha val="50000"/>
                  </a:srgbClr>
                </a:outerShdw>
              </a:effectLst>
              <a:latin typeface="Cambria" panose="02040503050406030204" pitchFamily="18" charset="0"/>
              <a:ea typeface="Cambria" panose="02040503050406030204" pitchFamily="18" charset="0"/>
            </a:endParaRPr>
          </a:p>
          <a:p>
            <a:pPr algn="ctr"/>
            <a:r>
              <a:rPr lang="vi-VN" sz="6400" b="1" kern="10" dirty="0">
                <a:ln w="9525">
                  <a:solidFill>
                    <a:srgbClr val="008000"/>
                  </a:solidFill>
                  <a:round/>
                  <a:headEnd/>
                  <a:tailEnd/>
                </a:ln>
                <a:gradFill rotWithShape="1">
                  <a:gsLst>
                    <a:gs pos="0">
                      <a:srgbClr val="00CC66"/>
                    </a:gs>
                    <a:gs pos="100000">
                      <a:schemeClr val="tx1"/>
                    </a:gs>
                  </a:gsLst>
                  <a:path path="rect">
                    <a:fillToRect r="100000" b="100000"/>
                  </a:path>
                </a:gradFill>
                <a:effectLst>
                  <a:outerShdw sy="50000" kx="2453608" algn="bl" rotWithShape="0">
                    <a:srgbClr val="C7DFD3">
                      <a:alpha val="50000"/>
                    </a:srgbClr>
                  </a:outerShdw>
                </a:effectLst>
                <a:latin typeface="Cambria" panose="02040503050406030204" pitchFamily="18" charset="0"/>
                <a:ea typeface="Cambria" panose="02040503050406030204" pitchFamily="18" charset="0"/>
              </a:rPr>
              <a:t> LỰC CẢN CỦA NƯỚC</a:t>
            </a:r>
            <a:endParaRPr lang="en-US" sz="6400" b="1" kern="10" dirty="0">
              <a:ln w="9525">
                <a:solidFill>
                  <a:srgbClr val="008000"/>
                </a:solidFill>
                <a:round/>
                <a:headEnd/>
                <a:tailEnd/>
              </a:ln>
              <a:gradFill rotWithShape="1">
                <a:gsLst>
                  <a:gs pos="0">
                    <a:srgbClr val="00CC66"/>
                  </a:gs>
                  <a:gs pos="100000">
                    <a:schemeClr val="tx1"/>
                  </a:gs>
                </a:gsLst>
                <a:path path="rect">
                  <a:fillToRect r="100000" b="100000"/>
                </a:path>
              </a:gradFill>
              <a:effectLst>
                <a:outerShdw sy="50000" kx="2453608" algn="bl" rotWithShape="0">
                  <a:srgbClr val="C7DFD3">
                    <a:alpha val="50000"/>
                  </a:srgbClr>
                </a:outerShdw>
              </a:effectLst>
              <a:latin typeface="Cambria" panose="02040503050406030204" pitchFamily="18" charset="0"/>
              <a:ea typeface="Cambria" panose="02040503050406030204" pitchFamily="18" charset="0"/>
            </a:endParaRPr>
          </a:p>
        </p:txBody>
      </p:sp>
      <p:pic>
        <p:nvPicPr>
          <p:cNvPr id="30729" name="Picture 15" descr="flower1_div_md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20813" y="5700713"/>
            <a:ext cx="62484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78059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692696"/>
            <a:ext cx="8568952" cy="4525963"/>
          </a:xfrm>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I. Thí nghiệm về lực cản của nước.</a:t>
            </a:r>
            <a:endParaRPr lang="en-US" dirty="0"/>
          </a:p>
        </p:txBody>
      </p:sp>
    </p:spTree>
    <p:extLst>
      <p:ext uri="{BB962C8B-B14F-4D97-AF65-F5344CB8AC3E}">
        <p14:creationId xmlns:p14="http://schemas.microsoft.com/office/powerpoint/2010/main" val="2823166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hai Thanh\Desktop\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1"/>
            <a:ext cx="8424936" cy="60486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36096" y="332656"/>
            <a:ext cx="216024" cy="369332"/>
          </a:xfrm>
          <a:prstGeom prst="rect">
            <a:avLst/>
          </a:prstGeom>
          <a:solidFill>
            <a:schemeClr val="bg1"/>
          </a:solidFill>
        </p:spPr>
        <p:txBody>
          <a:bodyPr wrap="square" rtlCol="0">
            <a:spAutoFit/>
          </a:bodyPr>
          <a:lstStyle/>
          <a:p>
            <a:r>
              <a:rPr lang="en-US" dirty="0">
                <a:solidFill>
                  <a:schemeClr val="bg1"/>
                </a:solidFill>
              </a:rPr>
              <a:t>a</a:t>
            </a:r>
          </a:p>
        </p:txBody>
      </p:sp>
    </p:spTree>
    <p:extLst>
      <p:ext uri="{BB962C8B-B14F-4D97-AF65-F5344CB8AC3E}">
        <p14:creationId xmlns:p14="http://schemas.microsoft.com/office/powerpoint/2010/main" val="6914001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3383668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TotalTime>
  <Words>2102</Words>
  <Application>Microsoft Office PowerPoint</Application>
  <PresentationFormat>On-screen Show (4:3)</PresentationFormat>
  <Paragraphs>154</Paragraphs>
  <Slides>43</Slides>
  <Notes>5</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1" baseType="lpstr">
      <vt:lpstr>Arial</vt:lpstr>
      <vt:lpstr>Calibri</vt:lpstr>
      <vt:lpstr>Cambria</vt:lpstr>
      <vt:lpstr>Open Sans</vt:lpstr>
      <vt:lpstr>Times New Roman</vt:lpstr>
      <vt:lpstr>Wingdings</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quả thí nghiệm.</vt:lpstr>
      <vt:lpstr>PowerPoint Presentation</vt:lpstr>
      <vt:lpstr>Câu 1: Tại sao khi có nước trong hộp thì số chỉ của lực kế lớn hơn khi chưa có nước trong hộp?</vt:lpstr>
      <vt:lpstr>Câu 2: Tìm thêm thí dụ về lực cản vật chuyển động trong nước? </vt:lpstr>
      <vt:lpstr>PowerPoint Presentation</vt:lpstr>
      <vt:lpstr>Lực cản của nước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HỌC BÀI.</vt:lpstr>
      <vt:lpstr>II. Lực cản của nước phụ thuộc yếu tố nào?</vt:lpstr>
      <vt:lpstr>II. Lực cản của nước phụ thuộc yếu tố nào?</vt:lpstr>
      <vt:lpstr>II. Lực cản của nước phụ thuộc yếu tố nào?</vt:lpstr>
      <vt:lpstr>PowerPoint Presentation</vt:lpstr>
      <vt:lpstr>II. Lực cản của nước phụ thuộc yếu tố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Admin</cp:lastModifiedBy>
  <cp:revision>51</cp:revision>
  <dcterms:created xsi:type="dcterms:W3CDTF">2021-12-24T00:46:39Z</dcterms:created>
  <dcterms:modified xsi:type="dcterms:W3CDTF">2024-02-21T15:52:48Z</dcterms:modified>
</cp:coreProperties>
</file>