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43" r:id="rId2"/>
    <p:sldId id="327" r:id="rId3"/>
    <p:sldId id="256" r:id="rId4"/>
    <p:sldId id="293" r:id="rId5"/>
    <p:sldId id="328" r:id="rId6"/>
    <p:sldId id="329" r:id="rId7"/>
    <p:sldId id="330" r:id="rId8"/>
    <p:sldId id="331" r:id="rId9"/>
    <p:sldId id="332" r:id="rId10"/>
    <p:sldId id="333" r:id="rId11"/>
    <p:sldId id="334" r:id="rId12"/>
    <p:sldId id="335" r:id="rId13"/>
    <p:sldId id="336" r:id="rId14"/>
    <p:sldId id="337" r:id="rId15"/>
    <p:sldId id="338" r:id="rId16"/>
    <p:sldId id="344" r:id="rId17"/>
    <p:sldId id="345" r:id="rId18"/>
    <p:sldId id="346" r:id="rId19"/>
    <p:sldId id="347" r:id="rId20"/>
    <p:sldId id="348" r:id="rId21"/>
    <p:sldId id="349" r:id="rId22"/>
    <p:sldId id="350" r:id="rId23"/>
    <p:sldId id="351" r:id="rId24"/>
    <p:sldId id="320" r:id="rId25"/>
    <p:sldId id="352" r:id="rId26"/>
    <p:sldId id="353" r:id="rId27"/>
    <p:sldId id="354" r:id="rId28"/>
    <p:sldId id="355" r:id="rId29"/>
    <p:sldId id="275" r:id="rId30"/>
    <p:sldId id="276" r:id="rId31"/>
    <p:sldId id="277" r:id="rId32"/>
    <p:sldId id="278" r:id="rId33"/>
    <p:sldId id="279" r:id="rId34"/>
    <p:sldId id="339" r:id="rId35"/>
    <p:sldId id="340" r:id="rId36"/>
    <p:sldId id="342" r:id="rId37"/>
    <p:sldId id="266" r:id="rId38"/>
    <p:sldId id="268" r:id="rId39"/>
    <p:sldId id="269" r:id="rId40"/>
    <p:sldId id="291" r:id="rId41"/>
    <p:sldId id="292" r:id="rId42"/>
    <p:sldId id="35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F7517-8831-4F7D-BCAC-13B2CAA8981F}" type="datetimeFigureOut">
              <a:rPr lang="en-US" smtClean="0"/>
              <a:pPr/>
              <a:t>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0C196-14C7-4AD5-86CD-76A21B99A9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DFF95D-A17D-434F-82B2-E3949E0A6141}"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26304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2387F1-B020-4A2B-A220-ED951F697366}"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387F1-B020-4A2B-A220-ED951F697366}"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387F1-B020-4A2B-A220-ED951F697366}"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197475" y="-1070367"/>
            <a:ext cx="6749100" cy="8998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334450" y="5519500"/>
            <a:ext cx="424800" cy="566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08288" y="-1438200"/>
            <a:ext cx="2347200" cy="3129600"/>
          </a:xfrm>
          <a:prstGeom prst="donut">
            <a:avLst>
              <a:gd name="adj" fmla="val 1710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047750" y="1073500"/>
            <a:ext cx="1048500" cy="13980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txBox="1">
            <a:spLocks noGrp="1"/>
          </p:cNvSpPr>
          <p:nvPr>
            <p:ph type="body" idx="1"/>
          </p:nvPr>
        </p:nvSpPr>
        <p:spPr>
          <a:xfrm>
            <a:off x="1880850" y="2560400"/>
            <a:ext cx="5382300" cy="27728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52" name="Google Shape;52;p4"/>
          <p:cNvSpPr txBox="1"/>
          <p:nvPr/>
        </p:nvSpPr>
        <p:spPr>
          <a:xfrm>
            <a:off x="3593400" y="1041825"/>
            <a:ext cx="19572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3984467"/>
            <a:ext cx="802800" cy="1070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42225" y="5333200"/>
            <a:ext cx="1695900" cy="2261200"/>
          </a:xfrm>
          <a:prstGeom prst="donut">
            <a:avLst>
              <a:gd name="adj" fmla="val 1008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334025" y="-308967"/>
            <a:ext cx="1666800" cy="2222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50525" y="947067"/>
            <a:ext cx="481500" cy="642400"/>
          </a:xfrm>
          <a:prstGeom prst="donut">
            <a:avLst>
              <a:gd name="adj" fmla="val 3727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032025" y="5055267"/>
            <a:ext cx="304800" cy="406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1217050" y="1748433"/>
            <a:ext cx="304800" cy="4064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7744475" y="1964400"/>
            <a:ext cx="1048500" cy="1398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050675" y="2722900"/>
            <a:ext cx="1520100" cy="2026800"/>
          </a:xfrm>
          <a:prstGeom prst="donut">
            <a:avLst>
              <a:gd name="adj" fmla="val 5022"/>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7969775" y="4951800"/>
            <a:ext cx="597900" cy="797600"/>
          </a:xfrm>
          <a:prstGeom prst="donut">
            <a:avLst>
              <a:gd name="adj" fmla="val 43984"/>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8608775" y="1589467"/>
            <a:ext cx="184200" cy="2456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txBox="1">
            <a:spLocks noGrp="1"/>
          </p:cNvSpPr>
          <p:nvPr>
            <p:ph type="sldNum" idx="12"/>
          </p:nvPr>
        </p:nvSpPr>
        <p:spPr>
          <a:xfrm>
            <a:off x="4337100" y="6335500"/>
            <a:ext cx="4698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669600"/>
            <a:ext cx="206100" cy="27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1070367"/>
            <a:ext cx="6749100" cy="8998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2655767"/>
            <a:ext cx="46332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1182333"/>
            <a:ext cx="2347200" cy="31296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3843167"/>
            <a:ext cx="978600" cy="1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722400"/>
            <a:ext cx="657600" cy="876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4620133"/>
            <a:ext cx="2284200" cy="30456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4257600"/>
            <a:ext cx="657600" cy="87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5623033"/>
            <a:ext cx="1207800" cy="16104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3389267"/>
            <a:ext cx="304800" cy="406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400333"/>
            <a:ext cx="1370700" cy="182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1070467"/>
            <a:ext cx="657600" cy="876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927867"/>
            <a:ext cx="871500" cy="1162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3911000"/>
            <a:ext cx="1177500" cy="15700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944400"/>
            <a:ext cx="846600" cy="1128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5206100"/>
            <a:ext cx="206100" cy="27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387F1-B020-4A2B-A220-ED951F697366}"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387F1-B020-4A2B-A220-ED951F697366}"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2387F1-B020-4A2B-A220-ED951F697366}"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387F1-B020-4A2B-A220-ED951F697366}" type="datetimeFigureOut">
              <a:rPr lang="en-US" smtClean="0"/>
              <a:pPr/>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2387F1-B020-4A2B-A220-ED951F697366}" type="datetimeFigureOut">
              <a:rPr lang="en-US" smtClean="0"/>
              <a:pPr/>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387F1-B020-4A2B-A220-ED951F697366}" type="datetimeFigureOut">
              <a:rPr lang="en-US" smtClean="0"/>
              <a:pPr/>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387F1-B020-4A2B-A220-ED951F697366}"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387F1-B020-4A2B-A220-ED951F697366}"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3FEA5-1F25-4EF4-9DBB-45D2ED83B2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387F1-B020-4A2B-A220-ED951F697366}" type="datetimeFigureOut">
              <a:rPr lang="en-US" smtClean="0"/>
              <a:pPr/>
              <a:t>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3FEA5-1F25-4EF4-9DBB-45D2ED83B2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audio" Target="file:///E:\NHAC\Nhac%20khong%20loi\04-nights-negril-931644-www.woim.net.mp3" TargetMode="Externa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xmlns=""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627017" y="762000"/>
            <a:ext cx="8112035" cy="3429000"/>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pattFill prst="plaid">
                  <a:fgClr>
                    <a:srgbClr val="FF0066"/>
                  </a:fgClr>
                  <a:bgClr>
                    <a:srgbClr val="FFFFFF"/>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5400" b="1" i="0" u="none" strike="noStrike" kern="0" cap="none" spc="0" normalizeH="0" baseline="0" noProof="0" dirty="0" smtClean="0">
                <a:ln>
                  <a:noFill/>
                </a:ln>
                <a:solidFill>
                  <a:srgbClr val="3333FF"/>
                </a:solidFill>
                <a:effectLst/>
                <a:uLnTx/>
                <a:uFillTx/>
                <a:latin typeface="Times New Roman" panose="02020603050405020304" pitchFamily="18" charset="0"/>
              </a:rPr>
              <a:t>KÍNH CHÀO QUÝ THẦY CÔ</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5400" b="1" i="0" u="none" strike="noStrike" kern="0" cap="none" spc="0" normalizeH="0" baseline="0" noProof="0" dirty="0" smtClean="0">
                <a:ln>
                  <a:noFill/>
                </a:ln>
                <a:solidFill>
                  <a:srgbClr val="3333FF"/>
                </a:solidFill>
                <a:effectLst/>
                <a:uLnTx/>
                <a:uFillTx/>
                <a:latin typeface="Times New Roman" panose="02020603050405020304" pitchFamily="18" charset="0"/>
              </a:rPr>
              <a:t>CÙNG CÁC EM</a:t>
            </a: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Môn</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Khoa</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học</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tự</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nhiên</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endParaRPr kumimoji="0" lang="en-US" altLang="en-US" sz="5400" b="1" i="0" u="none" strike="noStrike" kern="0" cap="none" spc="0" normalizeH="0" baseline="0" noProof="0" dirty="0" smtClean="0">
              <a:ln>
                <a:noFill/>
              </a:ln>
              <a:solidFill>
                <a:srgbClr val="FF0066"/>
              </a:solidFill>
              <a:effectLst/>
              <a:uLnTx/>
              <a:uFillTx/>
              <a:latin typeface="Times New Roman" panose="02020603050405020304" pitchFamily="18" charset="0"/>
            </a:endParaRPr>
          </a:p>
        </p:txBody>
      </p:sp>
      <p:sp>
        <p:nvSpPr>
          <p:cNvPr id="8" name="WordArt 4"/>
          <p:cNvSpPr>
            <a:spLocks noChangeArrowheads="1" noChangeShapeType="1" noTextEdit="1"/>
          </p:cNvSpPr>
          <p:nvPr/>
        </p:nvSpPr>
        <p:spPr bwMode="auto">
          <a:xfrm>
            <a:off x="2914650" y="4519750"/>
            <a:ext cx="3086100" cy="1395277"/>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LỚP 6</a:t>
            </a:r>
          </a:p>
        </p:txBody>
      </p:sp>
    </p:spTree>
    <p:extLst>
      <p:ext uri="{BB962C8B-B14F-4D97-AF65-F5344CB8AC3E}">
        <p14:creationId xmlns:p14="http://schemas.microsoft.com/office/powerpoint/2010/main" xmlns=""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đẹp nhất, đơn giản và dễ thươn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Rectangle 2"/>
          <p:cNvSpPr/>
          <p:nvPr/>
        </p:nvSpPr>
        <p:spPr>
          <a:xfrm>
            <a:off x="0" y="0"/>
            <a:ext cx="9144000" cy="2123658"/>
          </a:xfrm>
          <a:prstGeom prst="rect">
            <a:avLst/>
          </a:prstGeom>
        </p:spPr>
        <p:txBody>
          <a:bodyPr wrap="square">
            <a:spAutoFit/>
          </a:bodyPr>
          <a:lstStyle/>
          <a:p>
            <a:r>
              <a:rPr lang="vi-VN" sz="3200" b="1" dirty="0" smtClean="0">
                <a:solidFill>
                  <a:schemeClr val="bg1"/>
                </a:solidFill>
                <a:latin typeface="Times New Roman" pitchFamily="18" charset="0"/>
                <a:cs typeface="Times New Roman" pitchFamily="18" charset="0"/>
              </a:rPr>
              <a:t>Lực ma sát là lực tiếp xúc xuất hiện ở bề mặt tiếp xúc giữa hai vật.Sự tương tác giữa bề mặt của hai vật tạo ra lực ma sát giữa chúng. </a:t>
            </a:r>
          </a:p>
          <a:p>
            <a:r>
              <a:rPr lang="vi-VN" dirty="0" smtClean="0"/>
              <a:t/>
            </a:r>
            <a:br>
              <a:rPr lang="vi-VN" dirty="0" smtClean="0"/>
            </a:br>
            <a:endParaRPr lang="en-US" dirty="0"/>
          </a:p>
        </p:txBody>
      </p:sp>
      <p:sp>
        <p:nvSpPr>
          <p:cNvPr id="4" name="Rectangle 3"/>
          <p:cNvSpPr/>
          <p:nvPr/>
        </p:nvSpPr>
        <p:spPr>
          <a:xfrm>
            <a:off x="0" y="1524000"/>
            <a:ext cx="9144000" cy="2123658"/>
          </a:xfrm>
          <a:prstGeom prst="rect">
            <a:avLst/>
          </a:prstGeom>
        </p:spPr>
        <p:txBody>
          <a:bodyPr wrap="square">
            <a:spAutoFit/>
          </a:bodyPr>
          <a:lstStyle/>
          <a:p>
            <a:r>
              <a:rPr lang="vi-VN" sz="3200" b="1" dirty="0" smtClean="0">
                <a:solidFill>
                  <a:srgbClr val="FF0000"/>
                </a:solidFill>
                <a:latin typeface="Times New Roman" pitchFamily="18" charset="0"/>
                <a:cs typeface="Times New Roman" pitchFamily="18" charset="0"/>
              </a:rPr>
              <a:t>Độ lớn của lực ma sát phụ thuộc vào tính chất của bề mặt tiếp xúc giữa các vật .Mặt tiếp xúc càng gồ ghề thì lực ma sát càng lớn.  </a:t>
            </a:r>
          </a:p>
          <a:p>
            <a:r>
              <a:rPr lang="vi-VN" dirty="0" smtClean="0"/>
              <a:t/>
            </a:r>
            <a:br>
              <a:rPr lang="vi-VN" dirty="0" smtClean="0"/>
            </a:br>
            <a:endParaRPr lang="en-US" dirty="0"/>
          </a:p>
        </p:txBody>
      </p:sp>
      <p:sp>
        <p:nvSpPr>
          <p:cNvPr id="5" name="Rectangle 19"/>
          <p:cNvSpPr>
            <a:spLocks noChangeArrowheads="1"/>
          </p:cNvSpPr>
          <p:nvPr/>
        </p:nvSpPr>
        <p:spPr bwMode="auto">
          <a:xfrm>
            <a:off x="0" y="3048000"/>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3600" b="1" dirty="0">
                <a:solidFill>
                  <a:schemeClr val="tx1"/>
                </a:solidFill>
                <a:latin typeface="Times New Roman" panose="02020603050405020304" pitchFamily="18" charset="0"/>
                <a:cs typeface="Arial" panose="020B0604020202020204" pitchFamily="34" charset="0"/>
              </a:rPr>
              <a:t>II. </a:t>
            </a:r>
            <a:r>
              <a:rPr lang="en-US" altLang="en-US" sz="3600" b="1" dirty="0" err="1">
                <a:solidFill>
                  <a:schemeClr val="tx1"/>
                </a:solidFill>
                <a:latin typeface="Times New Roman" panose="02020603050405020304" pitchFamily="18" charset="0"/>
                <a:cs typeface="Arial" panose="020B0604020202020204" pitchFamily="34" charset="0"/>
              </a:rPr>
              <a:t>Lực</a:t>
            </a:r>
            <a:r>
              <a:rPr lang="en-US" altLang="en-US" sz="3600" b="1" dirty="0">
                <a:solidFill>
                  <a:schemeClr val="tx1"/>
                </a:solidFill>
                <a:latin typeface="Times New Roman" panose="02020603050405020304" pitchFamily="18" charset="0"/>
                <a:cs typeface="Arial" panose="020B0604020202020204" pitchFamily="34" charset="0"/>
              </a:rPr>
              <a:t> ma </a:t>
            </a:r>
            <a:r>
              <a:rPr lang="en-US" altLang="en-US" sz="3600" b="1" dirty="0" err="1">
                <a:solidFill>
                  <a:schemeClr val="tx1"/>
                </a:solidFill>
                <a:latin typeface="Times New Roman" panose="02020603050405020304" pitchFamily="18" charset="0"/>
                <a:cs typeface="Arial" panose="020B0604020202020204" pitchFamily="34" charset="0"/>
              </a:rPr>
              <a:t>sát</a:t>
            </a:r>
            <a:r>
              <a:rPr lang="en-US" altLang="en-US" sz="3600" b="1" dirty="0">
                <a:solidFill>
                  <a:schemeClr val="tx1"/>
                </a:solidFill>
                <a:latin typeface="Times New Roman" panose="02020603050405020304" pitchFamily="18" charset="0"/>
                <a:cs typeface="Arial" panose="020B0604020202020204" pitchFamily="34" charset="0"/>
              </a:rPr>
              <a:t> </a:t>
            </a:r>
            <a:r>
              <a:rPr lang="en-US" altLang="en-US" sz="3600" b="1" dirty="0" err="1">
                <a:solidFill>
                  <a:schemeClr val="tx1"/>
                </a:solidFill>
                <a:latin typeface="Times New Roman" panose="02020603050405020304" pitchFamily="18" charset="0"/>
                <a:cs typeface="Arial" panose="020B0604020202020204" pitchFamily="34" charset="0"/>
              </a:rPr>
              <a:t>nghỉ</a:t>
            </a:r>
            <a:r>
              <a:rPr lang="en-US" altLang="en-US" sz="3600" b="1" dirty="0">
                <a:solidFill>
                  <a:schemeClr val="tx1"/>
                </a:solidFill>
                <a:latin typeface="Times New Roman" panose="02020603050405020304" pitchFamily="18" charset="0"/>
                <a:cs typeface="Arial" panose="020B0604020202020204" pitchFamily="34" charset="0"/>
              </a:rPr>
              <a:t> </a:t>
            </a:r>
            <a:r>
              <a:rPr lang="en-US" altLang="en-US" sz="3600" b="1" dirty="0" err="1">
                <a:solidFill>
                  <a:schemeClr val="tx1"/>
                </a:solidFill>
                <a:latin typeface="Times New Roman" panose="02020603050405020304" pitchFamily="18" charset="0"/>
                <a:cs typeface="Arial" panose="020B0604020202020204" pitchFamily="34" charset="0"/>
              </a:rPr>
              <a:t>và</a:t>
            </a:r>
            <a:r>
              <a:rPr lang="en-US" altLang="en-US" sz="3600" b="1" dirty="0">
                <a:solidFill>
                  <a:schemeClr val="tx1"/>
                </a:solidFill>
                <a:latin typeface="Times New Roman" panose="02020603050405020304" pitchFamily="18" charset="0"/>
                <a:cs typeface="Arial" panose="020B0604020202020204" pitchFamily="34" charset="0"/>
              </a:rPr>
              <a:t> </a:t>
            </a:r>
            <a:r>
              <a:rPr lang="en-US" altLang="en-US" sz="3600" b="1" dirty="0" err="1">
                <a:solidFill>
                  <a:schemeClr val="tx1"/>
                </a:solidFill>
                <a:latin typeface="Times New Roman" panose="02020603050405020304" pitchFamily="18" charset="0"/>
                <a:cs typeface="Arial" panose="020B0604020202020204" pitchFamily="34" charset="0"/>
              </a:rPr>
              <a:t>lực</a:t>
            </a:r>
            <a:r>
              <a:rPr lang="en-US" altLang="en-US" sz="3600" b="1" dirty="0">
                <a:solidFill>
                  <a:schemeClr val="tx1"/>
                </a:solidFill>
                <a:latin typeface="Times New Roman" panose="02020603050405020304" pitchFamily="18" charset="0"/>
                <a:cs typeface="Arial" panose="020B0604020202020204" pitchFamily="34" charset="0"/>
              </a:rPr>
              <a:t> ma </a:t>
            </a:r>
            <a:r>
              <a:rPr lang="en-US" altLang="en-US" sz="3600" b="1" dirty="0" err="1">
                <a:solidFill>
                  <a:schemeClr val="tx1"/>
                </a:solidFill>
                <a:latin typeface="Times New Roman" panose="02020603050405020304" pitchFamily="18" charset="0"/>
                <a:cs typeface="Arial" panose="020B0604020202020204" pitchFamily="34" charset="0"/>
              </a:rPr>
              <a:t>sát</a:t>
            </a:r>
            <a:r>
              <a:rPr lang="en-US" altLang="en-US" sz="3600" b="1" dirty="0">
                <a:solidFill>
                  <a:schemeClr val="tx1"/>
                </a:solidFill>
                <a:latin typeface="Times New Roman" panose="02020603050405020304" pitchFamily="18" charset="0"/>
                <a:cs typeface="Arial" panose="020B0604020202020204" pitchFamily="34" charset="0"/>
              </a:rPr>
              <a:t> </a:t>
            </a:r>
            <a:r>
              <a:rPr lang="en-US" altLang="en-US" sz="3600" b="1" dirty="0" err="1">
                <a:solidFill>
                  <a:schemeClr val="tx1"/>
                </a:solidFill>
                <a:latin typeface="Times New Roman" panose="02020603050405020304" pitchFamily="18" charset="0"/>
                <a:cs typeface="Arial" panose="020B0604020202020204" pitchFamily="34" charset="0"/>
              </a:rPr>
              <a:t>trượt</a:t>
            </a:r>
            <a:r>
              <a:rPr lang="en-US" altLang="en-US" sz="3600" b="1" dirty="0">
                <a:solidFill>
                  <a:schemeClr val="tx1"/>
                </a:solidFill>
                <a:latin typeface="Times New Roman" panose="02020603050405020304" pitchFamily="18" charset="0"/>
                <a:cs typeface="Arial" panose="020B0604020202020204" pitchFamily="34" charset="0"/>
              </a:rPr>
              <a:t>?</a:t>
            </a:r>
          </a:p>
        </p:txBody>
      </p:sp>
      <p:sp>
        <p:nvSpPr>
          <p:cNvPr id="6" name="Rectangle 20"/>
          <p:cNvSpPr>
            <a:spLocks noChangeArrowheads="1"/>
          </p:cNvSpPr>
          <p:nvPr/>
        </p:nvSpPr>
        <p:spPr bwMode="auto">
          <a:xfrm>
            <a:off x="0" y="3733800"/>
            <a:ext cx="4419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3200" b="1" dirty="0">
                <a:solidFill>
                  <a:schemeClr val="tx1"/>
                </a:solidFill>
                <a:latin typeface="Times New Roman" panose="02020603050405020304" pitchFamily="18" charset="0"/>
                <a:cs typeface="Arial" panose="020B0604020202020204" pitchFamily="34" charset="0"/>
              </a:rPr>
              <a:t>1. </a:t>
            </a:r>
            <a:r>
              <a:rPr lang="en-US" altLang="en-US" sz="3200" b="1" dirty="0" err="1">
                <a:solidFill>
                  <a:schemeClr val="tx1"/>
                </a:solidFill>
                <a:latin typeface="Times New Roman" panose="02020603050405020304" pitchFamily="18" charset="0"/>
                <a:cs typeface="Arial" panose="020B0604020202020204" pitchFamily="34" charset="0"/>
              </a:rPr>
              <a:t>Lực</a:t>
            </a:r>
            <a:r>
              <a:rPr lang="en-US" altLang="en-US" sz="3200" b="1" dirty="0">
                <a:solidFill>
                  <a:schemeClr val="tx1"/>
                </a:solidFill>
                <a:latin typeface="Times New Roman" panose="02020603050405020304" pitchFamily="18" charset="0"/>
                <a:cs typeface="Arial" panose="020B0604020202020204" pitchFamily="34" charset="0"/>
              </a:rPr>
              <a:t> ma </a:t>
            </a:r>
            <a:r>
              <a:rPr lang="en-US" altLang="en-US" sz="3200" b="1" dirty="0" err="1">
                <a:solidFill>
                  <a:schemeClr val="tx1"/>
                </a:solidFill>
                <a:latin typeface="Times New Roman" panose="02020603050405020304" pitchFamily="18" charset="0"/>
                <a:cs typeface="Arial" panose="020B0604020202020204" pitchFamily="34" charset="0"/>
              </a:rPr>
              <a:t>sát</a:t>
            </a:r>
            <a:r>
              <a:rPr lang="en-US" altLang="en-US" sz="3200" b="1" dirty="0">
                <a:solidFill>
                  <a:schemeClr val="tx1"/>
                </a:solidFill>
                <a:latin typeface="Times New Roman" panose="02020603050405020304" pitchFamily="18" charset="0"/>
                <a:cs typeface="Arial" panose="020B0604020202020204" pitchFamily="34" charset="0"/>
              </a:rPr>
              <a:t> </a:t>
            </a:r>
            <a:r>
              <a:rPr lang="vi-VN" altLang="en-US" sz="3200" b="1" dirty="0" smtClean="0">
                <a:solidFill>
                  <a:schemeClr val="tx1"/>
                </a:solidFill>
                <a:latin typeface="Times New Roman" panose="02020603050405020304" pitchFamily="18" charset="0"/>
                <a:cs typeface="Arial" panose="020B0604020202020204" pitchFamily="34" charset="0"/>
              </a:rPr>
              <a:t>trượt</a:t>
            </a:r>
            <a:endParaRPr lang="en-US" altLang="en-US" sz="3200" b="1" dirty="0">
              <a:solidFill>
                <a:schemeClr val="tx1"/>
              </a:solidFill>
              <a:latin typeface="Times New Roman" panose="02020603050405020304" pitchFamily="18" charset="0"/>
              <a:cs typeface="Arial" panose="020B0604020202020204" pitchFamily="34" charset="0"/>
            </a:endParaRPr>
          </a:p>
        </p:txBody>
      </p:sp>
      <p:sp>
        <p:nvSpPr>
          <p:cNvPr id="7" name="Rectangle 20"/>
          <p:cNvSpPr>
            <a:spLocks noChangeArrowheads="1"/>
          </p:cNvSpPr>
          <p:nvPr/>
        </p:nvSpPr>
        <p:spPr bwMode="auto">
          <a:xfrm>
            <a:off x="0" y="4191000"/>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vi-VN" altLang="en-US" sz="3200" b="1" dirty="0" smtClean="0">
                <a:solidFill>
                  <a:schemeClr val="tx1"/>
                </a:solidFill>
                <a:latin typeface="Times New Roman" panose="02020603050405020304" pitchFamily="18" charset="0"/>
                <a:cs typeface="Arial" panose="020B0604020202020204" pitchFamily="34" charset="0"/>
              </a:rPr>
              <a:t>Dụng cụ: 1 khối gỗ hình hộp, mặt bàn nằm ngang </a:t>
            </a:r>
            <a:endParaRPr lang="en-US" altLang="en-US" sz="3200" b="1" dirty="0">
              <a:solidFill>
                <a:schemeClr val="tx1"/>
              </a:solidFill>
              <a:latin typeface="Times New Roman" panose="02020603050405020304" pitchFamily="18" charset="0"/>
              <a:cs typeface="Arial" panose="020B0604020202020204" pitchFamily="34" charset="0"/>
            </a:endParaRPr>
          </a:p>
        </p:txBody>
      </p:sp>
      <p:sp>
        <p:nvSpPr>
          <p:cNvPr id="8" name="Rectangle 20"/>
          <p:cNvSpPr>
            <a:spLocks noChangeArrowheads="1"/>
          </p:cNvSpPr>
          <p:nvPr/>
        </p:nvSpPr>
        <p:spPr bwMode="auto">
          <a:xfrm>
            <a:off x="0" y="4724400"/>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vi-VN" altLang="en-US" sz="3200" b="1" dirty="0" smtClean="0">
                <a:solidFill>
                  <a:schemeClr val="tx1"/>
                </a:solidFill>
                <a:latin typeface="Times New Roman" panose="02020603050405020304" pitchFamily="18" charset="0"/>
                <a:cs typeface="Arial" panose="020B0604020202020204" pitchFamily="34" charset="0"/>
              </a:rPr>
              <a:t>Cách tiến hành:Đặt khối gỗ lên mặt bànnằm ngang  </a:t>
            </a:r>
            <a:endParaRPr lang="en-US" altLang="en-US" sz="3200" b="1" dirty="0">
              <a:solidFill>
                <a:schemeClr val="tx1"/>
              </a:solidFill>
              <a:latin typeface="Times New Roman" panose="02020603050405020304" pitchFamily="18" charset="0"/>
              <a:cs typeface="Arial" panose="020B0604020202020204" pitchFamily="34" charset="0"/>
            </a:endParaRPr>
          </a:p>
        </p:txBody>
      </p:sp>
      <p:sp>
        <p:nvSpPr>
          <p:cNvPr id="9" name="Rectangle 20"/>
          <p:cNvSpPr>
            <a:spLocks noChangeArrowheads="1"/>
          </p:cNvSpPr>
          <p:nvPr/>
        </p:nvSpPr>
        <p:spPr bwMode="auto">
          <a:xfrm>
            <a:off x="0" y="5334000"/>
            <a:ext cx="9144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vi-VN" altLang="en-US" sz="3200" b="1" dirty="0" smtClean="0">
                <a:solidFill>
                  <a:schemeClr val="tx1"/>
                </a:solidFill>
                <a:latin typeface="Times New Roman" panose="02020603050405020304" pitchFamily="18" charset="0"/>
                <a:cs typeface="Arial" panose="020B0604020202020204" pitchFamily="34" charset="0"/>
              </a:rPr>
              <a:t>Dùng tay đẩy mạnh vào khối gỗ sau đó rời tay khỏi khối gỗ    </a:t>
            </a:r>
            <a:endParaRPr lang="en-US" altLang="en-US" sz="3200" b="1" dirty="0">
              <a:solidFill>
                <a:schemeClr val="tx1"/>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Sau khi rời tay khỏi khối gỗ (hình 40.3), khối gỗ chuyển động như thế nào? Tại sao?</a:t>
            </a:r>
            <a:endParaRPr lang="en-US" sz="3200" dirty="0">
              <a:solidFill>
                <a:srgbClr val="C00000"/>
              </a:solidFill>
              <a:latin typeface="Times New Roman" pitchFamily="18" charset="0"/>
              <a:cs typeface="Times New Roman" pitchFamily="18" charset="0"/>
            </a:endParaRPr>
          </a:p>
        </p:txBody>
      </p:sp>
      <p:sp>
        <p:nvSpPr>
          <p:cNvPr id="4" name="Line 9"/>
          <p:cNvSpPr>
            <a:spLocks noChangeShapeType="1"/>
          </p:cNvSpPr>
          <p:nvPr/>
        </p:nvSpPr>
        <p:spPr bwMode="auto">
          <a:xfrm>
            <a:off x="1828800" y="3429000"/>
            <a:ext cx="5410200" cy="1"/>
          </a:xfrm>
          <a:prstGeom prst="line">
            <a:avLst/>
          </a:prstGeom>
          <a:ln/>
          <a:extLst/>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13163899">
            <a:off x="85528" y="1883626"/>
            <a:ext cx="1685925"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AutoShape 13" descr="Papyrus"/>
          <p:cNvSpPr>
            <a:spLocks noChangeArrowheads="1"/>
          </p:cNvSpPr>
          <p:nvPr/>
        </p:nvSpPr>
        <p:spPr bwMode="auto">
          <a:xfrm>
            <a:off x="2057400" y="2590800"/>
            <a:ext cx="2057400" cy="838200"/>
          </a:xfrm>
          <a:prstGeom prst="cube">
            <a:avLst>
              <a:gd name="adj" fmla="val 25000"/>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7" name="Rectangle 6"/>
          <p:cNvSpPr/>
          <p:nvPr/>
        </p:nvSpPr>
        <p:spPr>
          <a:xfrm>
            <a:off x="0" y="4114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Sau khi rời tay khỏi khối gỗ, khối gỗ chuyển động trượt trên mặt bàn một lúc rồi dừng lại.</a:t>
            </a:r>
            <a:endParaRPr lang="en-US" sz="3200" dirty="0">
              <a:latin typeface="Times New Roman" pitchFamily="18" charset="0"/>
              <a:cs typeface="Times New Roman" pitchFamily="18" charset="0"/>
            </a:endParaRPr>
          </a:p>
        </p:txBody>
      </p:sp>
      <p:sp>
        <p:nvSpPr>
          <p:cNvPr id="8" name="Rectangle 7"/>
          <p:cNvSpPr/>
          <p:nvPr/>
        </p:nvSpPr>
        <p:spPr>
          <a:xfrm>
            <a:off x="0" y="5181600"/>
            <a:ext cx="9144000" cy="1077218"/>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Bởi vì xuất hiện lực ma sát ở mặt tiếp xúc giữa khối gỗ và mặt bàn làm cản trở chuyển động của khối gỗ</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81481E-6 L 0.0599 0.07269 " pathEditMode="relative" rAng="0" ptsTypes="AA">
                                      <p:cBhvr>
                                        <p:cTn id="16" dur="2000" fill="hold"/>
                                        <p:tgtEl>
                                          <p:spTgt spid="5"/>
                                        </p:tgtEl>
                                        <p:attrNameLst>
                                          <p:attrName>ppt_x</p:attrName>
                                          <p:attrName>ppt_y</p:attrName>
                                        </p:attrNameLst>
                                      </p:cBhvr>
                                      <p:rCtr x="2986" y="3634"/>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3.33333E-6 -3.7037E-6 L 0.35416 0.00186 " pathEditMode="relative" rAng="0" ptsTypes="AA">
                                      <p:cBhvr>
                                        <p:cTn id="20" dur="2000" fill="hold"/>
                                        <p:tgtEl>
                                          <p:spTgt spid="6"/>
                                        </p:tgtEl>
                                        <p:attrNameLst>
                                          <p:attrName>ppt_x</p:attrName>
                                          <p:attrName>ppt_y</p:attrName>
                                        </p:attrNameLst>
                                      </p:cBhvr>
                                      <p:rCtr x="17708" y="93"/>
                                    </p:animMotion>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linds(horizont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linds(horizontal)">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39200" cy="584775"/>
          </a:xfrm>
          <a:prstGeom prst="rect">
            <a:avLst/>
          </a:prstGeom>
        </p:spPr>
        <p:txBody>
          <a:bodyPr wrap="square">
            <a:spAutoFit/>
          </a:bodyPr>
          <a:lstStyle/>
          <a:p>
            <a:r>
              <a:rPr lang="vi-VN" sz="3200" dirty="0" smtClean="0">
                <a:latin typeface="Times New Roman" pitchFamily="18" charset="0"/>
                <a:cs typeface="Times New Roman" pitchFamily="18" charset="0"/>
              </a:rPr>
              <a:t>Lấy một ví dụ về lực ma sát trượt trong đời sống.</a:t>
            </a:r>
            <a:endParaRPr lang="en-US" sz="3200" dirty="0">
              <a:latin typeface="Times New Roman" pitchFamily="18" charset="0"/>
              <a:cs typeface="Times New Roman" pitchFamily="18" charset="0"/>
            </a:endParaRPr>
          </a:p>
        </p:txBody>
      </p:sp>
      <p:pic>
        <p:nvPicPr>
          <p:cNvPr id="95234" name="Picture 2" descr="Bài 40: Lực ma sát"/>
          <p:cNvPicPr>
            <a:picLocks noChangeAspect="1" noChangeArrowheads="1"/>
          </p:cNvPicPr>
          <p:nvPr/>
        </p:nvPicPr>
        <p:blipFill>
          <a:blip r:embed="rId2"/>
          <a:srcRect/>
          <a:stretch>
            <a:fillRect/>
          </a:stretch>
        </p:blipFill>
        <p:spPr bwMode="auto">
          <a:xfrm>
            <a:off x="381000" y="609600"/>
            <a:ext cx="8229600" cy="3352800"/>
          </a:xfrm>
          <a:prstGeom prst="rect">
            <a:avLst/>
          </a:prstGeom>
          <a:noFill/>
        </p:spPr>
      </p:pic>
      <p:sp>
        <p:nvSpPr>
          <p:cNvPr id="6" name="Rectangle 5"/>
          <p:cNvSpPr/>
          <p:nvPr/>
        </p:nvSpPr>
        <p:spPr>
          <a:xfrm>
            <a:off x="0" y="4419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Khi giáo viên viết phấn lên bảng, xuất hiện lực ma sát trượt giữa viên phấn và bảng.</a:t>
            </a:r>
            <a:endParaRPr lang="en-US" sz="3200" dirty="0">
              <a:latin typeface="Times New Roman" pitchFamily="18" charset="0"/>
              <a:cs typeface="Times New Roman" pitchFamily="18" charset="0"/>
            </a:endParaRPr>
          </a:p>
        </p:txBody>
      </p:sp>
      <p:sp>
        <p:nvSpPr>
          <p:cNvPr id="7" name="Rectangle 6"/>
          <p:cNvSpPr/>
          <p:nvPr/>
        </p:nvSpPr>
        <p:spPr>
          <a:xfrm>
            <a:off x="0" y="5486400"/>
            <a:ext cx="8839200" cy="1077218"/>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Lực ma sát trượt xuất hiện khi một vật trượt trên bề mặt của một vật khác .</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5234"/>
                                        </p:tgtEl>
                                        <p:attrNameLst>
                                          <p:attrName>style.visibility</p:attrName>
                                        </p:attrNameLst>
                                      </p:cBhvr>
                                      <p:to>
                                        <p:strVal val="visible"/>
                                      </p:to>
                                    </p:set>
                                    <p:animEffect transition="in" filter="blinds(horizontal)">
                                      <p:cBhvr>
                                        <p:cTn id="12" dur="500"/>
                                        <p:tgtEl>
                                          <p:spTgt spid="952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inh nen ppt lich su 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0"/>
          <p:cNvSpPr>
            <a:spLocks noChangeArrowheads="1"/>
          </p:cNvSpPr>
          <p:nvPr/>
        </p:nvSpPr>
        <p:spPr bwMode="auto">
          <a:xfrm>
            <a:off x="0" y="152400"/>
            <a:ext cx="533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vi-VN" altLang="en-US" sz="3200" b="1" dirty="0" smtClean="0">
                <a:solidFill>
                  <a:srgbClr val="C00000"/>
                </a:solidFill>
                <a:latin typeface="Times New Roman" panose="02020603050405020304" pitchFamily="18" charset="0"/>
                <a:cs typeface="Arial" panose="020B0604020202020204" pitchFamily="34" charset="0"/>
              </a:rPr>
              <a:t>2</a:t>
            </a:r>
            <a:r>
              <a:rPr lang="en-US" altLang="en-US" sz="3200" b="1" dirty="0" smtClean="0">
                <a:solidFill>
                  <a:srgbClr val="C00000"/>
                </a:solidFill>
                <a:latin typeface="Times New Roman" panose="02020603050405020304" pitchFamily="18" charset="0"/>
                <a:cs typeface="Arial" panose="020B0604020202020204" pitchFamily="34" charset="0"/>
              </a:rPr>
              <a:t>. </a:t>
            </a:r>
            <a:r>
              <a:rPr lang="en-US" altLang="en-US" sz="3200" b="1" dirty="0" err="1">
                <a:solidFill>
                  <a:srgbClr val="C00000"/>
                </a:solidFill>
                <a:latin typeface="Times New Roman" panose="02020603050405020304" pitchFamily="18" charset="0"/>
                <a:cs typeface="Arial" panose="020B0604020202020204" pitchFamily="34" charset="0"/>
              </a:rPr>
              <a:t>Lực</a:t>
            </a:r>
            <a:r>
              <a:rPr lang="en-US" altLang="en-US" sz="3200" b="1" dirty="0">
                <a:solidFill>
                  <a:srgbClr val="C00000"/>
                </a:solidFill>
                <a:latin typeface="Times New Roman" panose="02020603050405020304" pitchFamily="18" charset="0"/>
                <a:cs typeface="Arial" panose="020B0604020202020204" pitchFamily="34" charset="0"/>
              </a:rPr>
              <a:t> ma </a:t>
            </a:r>
            <a:r>
              <a:rPr lang="en-US" altLang="en-US" sz="3200" b="1" dirty="0" err="1">
                <a:solidFill>
                  <a:srgbClr val="C00000"/>
                </a:solidFill>
                <a:latin typeface="Times New Roman" panose="02020603050405020304" pitchFamily="18" charset="0"/>
                <a:cs typeface="Arial" panose="020B0604020202020204" pitchFamily="34" charset="0"/>
              </a:rPr>
              <a:t>sát</a:t>
            </a:r>
            <a:r>
              <a:rPr lang="en-US" altLang="en-US" sz="3200" b="1" dirty="0">
                <a:solidFill>
                  <a:srgbClr val="C00000"/>
                </a:solidFill>
                <a:latin typeface="Times New Roman" panose="02020603050405020304" pitchFamily="18" charset="0"/>
                <a:cs typeface="Arial" panose="020B0604020202020204" pitchFamily="34" charset="0"/>
              </a:rPr>
              <a:t> </a:t>
            </a:r>
            <a:r>
              <a:rPr lang="en-US" altLang="en-US" sz="3200" b="1" dirty="0" err="1">
                <a:solidFill>
                  <a:srgbClr val="C00000"/>
                </a:solidFill>
                <a:latin typeface="Times New Roman" panose="02020603050405020304" pitchFamily="18" charset="0"/>
                <a:cs typeface="Arial" panose="020B0604020202020204" pitchFamily="34" charset="0"/>
              </a:rPr>
              <a:t>nghỉ</a:t>
            </a:r>
            <a:endParaRPr lang="en-US" altLang="en-US" sz="3200" b="1" dirty="0">
              <a:solidFill>
                <a:srgbClr val="C00000"/>
              </a:solidFill>
              <a:latin typeface="Times New Roman" panose="02020603050405020304" pitchFamily="18" charset="0"/>
              <a:cs typeface="Arial" panose="020B0604020202020204" pitchFamily="34" charset="0"/>
            </a:endParaRPr>
          </a:p>
        </p:txBody>
      </p:sp>
      <p:sp>
        <p:nvSpPr>
          <p:cNvPr id="4" name="Rectangle 20"/>
          <p:cNvSpPr>
            <a:spLocks noChangeArrowheads="1"/>
          </p:cNvSpPr>
          <p:nvPr/>
        </p:nvSpPr>
        <p:spPr bwMode="auto">
          <a:xfrm>
            <a:off x="0" y="685800"/>
            <a:ext cx="91440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vi-VN" altLang="en-US" sz="3200" dirty="0" smtClean="0">
                <a:solidFill>
                  <a:schemeClr val="tx1"/>
                </a:solidFill>
                <a:latin typeface="Times New Roman" panose="02020603050405020304" pitchFamily="18" charset="0"/>
                <a:cs typeface="Arial" panose="020B0604020202020204" pitchFamily="34" charset="0"/>
              </a:rPr>
              <a:t>Dụng cụ: 1 khối gỗ hình hộp, lực kế lò xo GHĐ 5N,mặt bàn nằm ngang.</a:t>
            </a:r>
          </a:p>
          <a:p>
            <a:pPr fontAlgn="base">
              <a:spcBef>
                <a:spcPct val="50000"/>
              </a:spcBef>
              <a:spcAft>
                <a:spcPct val="0"/>
              </a:spcAft>
              <a:buClrTx/>
              <a:buSzTx/>
              <a:buNone/>
            </a:pPr>
            <a:r>
              <a:rPr lang="vi-VN" altLang="en-US" sz="3200" b="1" dirty="0" smtClean="0">
                <a:solidFill>
                  <a:schemeClr val="tx1"/>
                </a:solidFill>
                <a:latin typeface="Times New Roman" panose="02020603050405020304" pitchFamily="18" charset="0"/>
                <a:cs typeface="Arial" panose="020B0604020202020204" pitchFamily="34" charset="0"/>
              </a:rPr>
              <a:t> </a:t>
            </a:r>
            <a:endParaRPr lang="en-US" altLang="en-US" sz="3200" b="1" dirty="0">
              <a:solidFill>
                <a:schemeClr val="tx1"/>
              </a:solidFill>
              <a:latin typeface="Times New Roman" panose="02020603050405020304" pitchFamily="18" charset="0"/>
              <a:cs typeface="Arial" panose="020B0604020202020204" pitchFamily="34" charset="0"/>
            </a:endParaRPr>
          </a:p>
        </p:txBody>
      </p:sp>
      <p:sp>
        <p:nvSpPr>
          <p:cNvPr id="5" name="Rectangle 20"/>
          <p:cNvSpPr>
            <a:spLocks noChangeArrowheads="1"/>
          </p:cNvSpPr>
          <p:nvPr/>
        </p:nvSpPr>
        <p:spPr bwMode="auto">
          <a:xfrm>
            <a:off x="0" y="1752600"/>
            <a:ext cx="9525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vi-VN" altLang="en-US" sz="3200" dirty="0" smtClean="0">
                <a:solidFill>
                  <a:schemeClr val="tx1"/>
                </a:solidFill>
                <a:latin typeface="Times New Roman" panose="02020603050405020304" pitchFamily="18" charset="0"/>
                <a:cs typeface="Arial" panose="020B0604020202020204" pitchFamily="34" charset="0"/>
              </a:rPr>
              <a:t>Cách tiến hành:Đặt khối gỗ lên mặt bàn nằm ngang  </a:t>
            </a:r>
            <a:endParaRPr lang="en-US" altLang="en-US" sz="3200" dirty="0">
              <a:solidFill>
                <a:schemeClr val="tx1"/>
              </a:solidFill>
              <a:latin typeface="Times New Roman" panose="02020603050405020304" pitchFamily="18" charset="0"/>
              <a:cs typeface="Arial" panose="020B0604020202020204" pitchFamily="34" charset="0"/>
            </a:endParaRPr>
          </a:p>
        </p:txBody>
      </p:sp>
      <p:sp>
        <p:nvSpPr>
          <p:cNvPr id="6" name="Rectangle 20"/>
          <p:cNvSpPr>
            <a:spLocks noChangeArrowheads="1"/>
          </p:cNvSpPr>
          <p:nvPr/>
        </p:nvSpPr>
        <p:spPr bwMode="auto">
          <a:xfrm>
            <a:off x="0" y="2209800"/>
            <a:ext cx="533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vi-VN" altLang="en-US" sz="3200" dirty="0" smtClean="0">
                <a:solidFill>
                  <a:schemeClr val="tx1"/>
                </a:solidFill>
                <a:latin typeface="Times New Roman" panose="02020603050405020304" pitchFamily="18" charset="0"/>
                <a:cs typeface="Arial" panose="020B0604020202020204" pitchFamily="34" charset="0"/>
              </a:rPr>
              <a:t>Móc lực kế vào khối gỗ</a:t>
            </a:r>
            <a:endParaRPr lang="en-US" altLang="en-US" sz="3200" dirty="0">
              <a:solidFill>
                <a:schemeClr val="tx1"/>
              </a:solidFill>
              <a:latin typeface="Times New Roman" panose="02020603050405020304" pitchFamily="18" charset="0"/>
              <a:cs typeface="Arial" panose="020B0604020202020204" pitchFamily="34" charset="0"/>
            </a:endParaRPr>
          </a:p>
        </p:txBody>
      </p:sp>
      <p:sp>
        <p:nvSpPr>
          <p:cNvPr id="7" name="Rectangle 20"/>
          <p:cNvSpPr>
            <a:spLocks noChangeArrowheads="1"/>
          </p:cNvSpPr>
          <p:nvPr/>
        </p:nvSpPr>
        <p:spPr bwMode="auto">
          <a:xfrm>
            <a:off x="0" y="2743200"/>
            <a:ext cx="9144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vi-VN" altLang="en-US" sz="3200" dirty="0" smtClean="0">
                <a:solidFill>
                  <a:schemeClr val="tx1"/>
                </a:solidFill>
                <a:latin typeface="Times New Roman" panose="02020603050405020304" pitchFamily="18" charset="0"/>
                <a:cs typeface="Arial" panose="020B0604020202020204" pitchFamily="34" charset="0"/>
              </a:rPr>
              <a:t>Kéo từ từ lực kế theo phương nằm ngang sao cho trên lực kế đã chỉ một lực mà khối gỗ vẫn nằm yên</a:t>
            </a:r>
            <a:endParaRPr lang="en-US" altLang="en-US" sz="3200" dirty="0">
              <a:solidFill>
                <a:schemeClr val="tx1"/>
              </a:solidFill>
              <a:latin typeface="Times New Roman" panose="02020603050405020304" pitchFamily="18" charset="0"/>
              <a:cs typeface="Arial" panose="020B0604020202020204" pitchFamily="34" charset="0"/>
            </a:endParaRPr>
          </a:p>
        </p:txBody>
      </p:sp>
      <p:sp>
        <p:nvSpPr>
          <p:cNvPr id="8" name="Cloud Callout 7"/>
          <p:cNvSpPr/>
          <p:nvPr/>
        </p:nvSpPr>
        <p:spPr>
          <a:xfrm>
            <a:off x="0" y="3810000"/>
            <a:ext cx="9144000" cy="1447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itchFamily="18" charset="0"/>
                <a:cs typeface="Times New Roman" pitchFamily="18" charset="0"/>
              </a:rPr>
              <a:t>Trong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thí</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nghiệm</a:t>
            </a:r>
            <a:r>
              <a:rPr lang="en-US" sz="3200" dirty="0" smtClean="0">
                <a:solidFill>
                  <a:schemeClr val="tx1"/>
                </a:solidFill>
                <a:latin typeface="Times New Roman" pitchFamily="18" charset="0"/>
                <a:cs typeface="Times New Roman" pitchFamily="18" charset="0"/>
              </a:rPr>
              <a:t> 2, </a:t>
            </a:r>
            <a:r>
              <a:rPr lang="en-US" sz="3200" dirty="0" err="1" smtClean="0">
                <a:solidFill>
                  <a:schemeClr val="tx1"/>
                </a:solidFill>
                <a:latin typeface="Times New Roman" pitchFamily="18" charset="0"/>
                <a:cs typeface="Times New Roman" pitchFamily="18" charset="0"/>
              </a:rPr>
              <a:t>vì</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sao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kéo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khối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gỗ</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bằng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một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nó</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vẫn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nằm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yên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mặt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bàn</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98308" name="Picture 4" descr="Bài 40: Lực ma sát"/>
          <p:cNvPicPr>
            <a:picLocks noChangeAspect="1" noChangeArrowheads="1"/>
          </p:cNvPicPr>
          <p:nvPr/>
        </p:nvPicPr>
        <p:blipFill>
          <a:blip r:embed="rId3"/>
          <a:srcRect/>
          <a:stretch>
            <a:fillRect/>
          </a:stretch>
        </p:blipFill>
        <p:spPr bwMode="auto">
          <a:xfrm>
            <a:off x="381000" y="3733800"/>
            <a:ext cx="8458200" cy="1657351"/>
          </a:xfrm>
          <a:prstGeom prst="rect">
            <a:avLst/>
          </a:prstGeom>
          <a:noFill/>
        </p:spPr>
      </p:pic>
      <p:sp>
        <p:nvSpPr>
          <p:cNvPr id="11" name="Rectangle 10"/>
          <p:cNvSpPr/>
          <p:nvPr/>
        </p:nvSpPr>
        <p:spPr>
          <a:xfrm>
            <a:off x="0" y="528834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vì lực kéo cân bằng với lực ma sát trên mặt phẳng nằm ngang, lực ma sát tác dụng vào khối gỗ làm khối gỗ không chuyển động.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8308"/>
                                        </p:tgtEl>
                                        <p:attrNameLst>
                                          <p:attrName>style.visibility</p:attrName>
                                        </p:attrNameLst>
                                      </p:cBhvr>
                                      <p:to>
                                        <p:strVal val="visible"/>
                                      </p:to>
                                    </p:set>
                                    <p:animEffect transition="in" filter="blinds(horizontal)">
                                      <p:cBhvr>
                                        <p:cTn id="42" dur="500"/>
                                        <p:tgtEl>
                                          <p:spTgt spid="9830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8" grpId="1"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627712" cy="584775"/>
          </a:xfrm>
          <a:prstGeom prst="rect">
            <a:avLst/>
          </a:prstGeom>
        </p:spPr>
        <p:txBody>
          <a:bodyPr wrap="none">
            <a:spAutoFit/>
          </a:bodyPr>
          <a:lstStyle/>
          <a:p>
            <a:r>
              <a:rPr lang="en-US" sz="3200" b="1" dirty="0" err="1" smtClean="0">
                <a:solidFill>
                  <a:srgbClr val="C00000"/>
                </a:solidFill>
                <a:latin typeface="Times New Roman" pitchFamily="18" charset="0"/>
                <a:cs typeface="Times New Roman" pitchFamily="18" charset="0"/>
              </a:rPr>
              <a:t>Ví</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dụ</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về</a:t>
            </a:r>
            <a:r>
              <a:rPr lang="en-US" sz="3200" b="1" dirty="0" smtClean="0">
                <a:solidFill>
                  <a:srgbClr val="C00000"/>
                </a:solidFill>
                <a:latin typeface="Times New Roman" pitchFamily="18" charset="0"/>
                <a:cs typeface="Times New Roman" pitchFamily="18" charset="0"/>
              </a:rPr>
              <a:t> ma </a:t>
            </a:r>
            <a:r>
              <a:rPr lang="en-US" sz="3200" b="1" dirty="0" err="1" smtClean="0">
                <a:solidFill>
                  <a:srgbClr val="C00000"/>
                </a:solidFill>
                <a:latin typeface="Times New Roman" pitchFamily="18" charset="0"/>
                <a:cs typeface="Times New Roman" pitchFamily="18" charset="0"/>
              </a:rPr>
              <a:t>sát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nghỉ</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cuộc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sống</a:t>
            </a:r>
            <a:endParaRPr lang="en-US" sz="3200" b="1" dirty="0">
              <a:solidFill>
                <a:srgbClr val="C00000"/>
              </a:solidFill>
              <a:latin typeface="Times New Roman" pitchFamily="18" charset="0"/>
              <a:cs typeface="Times New Roman" pitchFamily="18" charset="0"/>
            </a:endParaRPr>
          </a:p>
        </p:txBody>
      </p:sp>
      <p:pic>
        <p:nvPicPr>
          <p:cNvPr id="99330" name="Picture 2" descr="Bài 40: Lực ma sát"/>
          <p:cNvPicPr>
            <a:picLocks noChangeAspect="1" noChangeArrowheads="1"/>
          </p:cNvPicPr>
          <p:nvPr/>
        </p:nvPicPr>
        <p:blipFill>
          <a:blip r:embed="rId2"/>
          <a:srcRect/>
          <a:stretch>
            <a:fillRect/>
          </a:stretch>
        </p:blipFill>
        <p:spPr bwMode="auto">
          <a:xfrm>
            <a:off x="0" y="609600"/>
            <a:ext cx="3352800" cy="1714500"/>
          </a:xfrm>
          <a:prstGeom prst="rect">
            <a:avLst/>
          </a:prstGeom>
          <a:noFill/>
        </p:spPr>
      </p:pic>
      <p:sp>
        <p:nvSpPr>
          <p:cNvPr id="6" name="Rectangle 5"/>
          <p:cNvSpPr/>
          <p:nvPr/>
        </p:nvSpPr>
        <p:spPr>
          <a:xfrm>
            <a:off x="3429000" y="609600"/>
            <a:ext cx="5715000" cy="1077218"/>
          </a:xfrm>
          <a:prstGeom prst="rect">
            <a:avLst/>
          </a:prstGeom>
        </p:spPr>
        <p:txBody>
          <a:bodyPr wrap="square">
            <a:spAutoFit/>
          </a:bodyPr>
          <a:lstStyle/>
          <a:p>
            <a:r>
              <a:rPr lang="vi-VN" sz="3200" dirty="0" smtClean="0">
                <a:latin typeface="Times New Roman" pitchFamily="18" charset="0"/>
                <a:cs typeface="Times New Roman" pitchFamily="18" charset="0"/>
              </a:rPr>
              <a:t> Ô tô đậu được trên mặt đường nghiêng là nhờ có ma sát nghỉ.</a:t>
            </a:r>
            <a:endParaRPr lang="en-US" sz="3200" dirty="0">
              <a:latin typeface="Times New Roman" pitchFamily="18" charset="0"/>
              <a:cs typeface="Times New Roman" pitchFamily="18" charset="0"/>
            </a:endParaRPr>
          </a:p>
        </p:txBody>
      </p:sp>
      <p:pic>
        <p:nvPicPr>
          <p:cNvPr id="99332" name="Picture 4" descr="Bài 40: Lực ma sát"/>
          <p:cNvPicPr>
            <a:picLocks noChangeAspect="1" noChangeArrowheads="1"/>
          </p:cNvPicPr>
          <p:nvPr/>
        </p:nvPicPr>
        <p:blipFill>
          <a:blip r:embed="rId3"/>
          <a:srcRect/>
          <a:stretch>
            <a:fillRect/>
          </a:stretch>
        </p:blipFill>
        <p:spPr bwMode="auto">
          <a:xfrm>
            <a:off x="0" y="2362200"/>
            <a:ext cx="3429000" cy="2324100"/>
          </a:xfrm>
          <a:prstGeom prst="rect">
            <a:avLst/>
          </a:prstGeom>
          <a:noFill/>
        </p:spPr>
      </p:pic>
      <p:sp>
        <p:nvSpPr>
          <p:cNvPr id="8" name="Rectangle 7"/>
          <p:cNvSpPr/>
          <p:nvPr/>
        </p:nvSpPr>
        <p:spPr>
          <a:xfrm>
            <a:off x="3657600" y="2819400"/>
            <a:ext cx="5486400" cy="1077218"/>
          </a:xfrm>
          <a:prstGeom prst="rect">
            <a:avLst/>
          </a:prstGeom>
        </p:spPr>
        <p:txBody>
          <a:bodyPr wrap="square">
            <a:spAutoFit/>
          </a:bodyPr>
          <a:lstStyle/>
          <a:p>
            <a:r>
              <a:rPr lang="vi-VN" sz="3200" dirty="0" smtClean="0">
                <a:latin typeface="Times New Roman" pitchFamily="18" charset="0"/>
                <a:cs typeface="Times New Roman" pitchFamily="18" charset="0"/>
              </a:rPr>
              <a:t>Ta đi lại đường trên sàn nhà trơn là nhờ có ma sát nghỉ</a:t>
            </a:r>
            <a:endParaRPr lang="en-US" sz="3200" dirty="0">
              <a:latin typeface="Times New Roman" pitchFamily="18" charset="0"/>
              <a:cs typeface="Times New Roman" pitchFamily="18" charset="0"/>
            </a:endParaRPr>
          </a:p>
        </p:txBody>
      </p:sp>
      <p:sp>
        <p:nvSpPr>
          <p:cNvPr id="10" name="Rectangle 9"/>
          <p:cNvSpPr/>
          <p:nvPr/>
        </p:nvSpPr>
        <p:spPr>
          <a:xfrm>
            <a:off x="0" y="4572000"/>
            <a:ext cx="9144000" cy="1569660"/>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Lực m</a:t>
            </a:r>
            <a:r>
              <a:rPr lang="en-US" sz="3200" b="1" dirty="0" smtClean="0">
                <a:solidFill>
                  <a:srgbClr val="C00000"/>
                </a:solidFill>
                <a:latin typeface="Times New Roman" pitchFamily="18" charset="0"/>
                <a:cs typeface="Times New Roman" pitchFamily="18" charset="0"/>
              </a:rPr>
              <a:t>a </a:t>
            </a:r>
            <a:r>
              <a:rPr lang="en-US" sz="3200" b="1" dirty="0" err="1" smtClean="0">
                <a:solidFill>
                  <a:srgbClr val="C00000"/>
                </a:solidFill>
                <a:latin typeface="Times New Roman" pitchFamily="18" charset="0"/>
                <a:cs typeface="Times New Roman" pitchFamily="18" charset="0"/>
              </a:rPr>
              <a:t>sát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nghỉ</a:t>
            </a:r>
            <a:r>
              <a:rPr lang="en-US" sz="3200" b="1" dirty="0" smtClean="0">
                <a:solidFill>
                  <a:srgbClr val="C00000"/>
                </a:solidFill>
                <a:latin typeface="Times New Roman" pitchFamily="18" charset="0"/>
                <a:cs typeface="Times New Roman" pitchFamily="18" charset="0"/>
              </a:rPr>
              <a:t> </a:t>
            </a:r>
            <a:r>
              <a:rPr lang="vi-VN" sz="3200" b="1" dirty="0" smtClean="0">
                <a:solidFill>
                  <a:srgbClr val="C00000"/>
                </a:solidFill>
                <a:latin typeface="Times New Roman" pitchFamily="18" charset="0"/>
                <a:cs typeface="Times New Roman" pitchFamily="18" charset="0"/>
              </a:rPr>
              <a:t>xuất hiện ngăn cản sự chuyển động của một vật khi nó tiếp xúc với bề mặt của một vật khác và có su hướng chuyển động trên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9330"/>
                                        </p:tgtEl>
                                        <p:attrNameLst>
                                          <p:attrName>style.visibility</p:attrName>
                                        </p:attrNameLst>
                                      </p:cBhvr>
                                      <p:to>
                                        <p:strVal val="visible"/>
                                      </p:to>
                                    </p:set>
                                    <p:animEffect transition="in" filter="blinds(horizontal)">
                                      <p:cBhvr>
                                        <p:cTn id="13" dur="500"/>
                                        <p:tgtEl>
                                          <p:spTgt spid="9933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99332"/>
                                        </p:tgtEl>
                                        <p:attrNameLst>
                                          <p:attrName>style.visibility</p:attrName>
                                        </p:attrNameLst>
                                      </p:cBhvr>
                                      <p:to>
                                        <p:strVal val="visible"/>
                                      </p:to>
                                    </p:set>
                                    <p:anim calcmode="lin" valueType="num">
                                      <p:cBhvr additive="base">
                                        <p:cTn id="23" dur="5000" fill="hold"/>
                                        <p:tgtEl>
                                          <p:spTgt spid="99332"/>
                                        </p:tgtEl>
                                        <p:attrNameLst>
                                          <p:attrName>ppt_x</p:attrName>
                                        </p:attrNameLst>
                                      </p:cBhvr>
                                      <p:tavLst>
                                        <p:tav tm="0">
                                          <p:val>
                                            <p:strVal val="#ppt_x"/>
                                          </p:val>
                                        </p:tav>
                                        <p:tav tm="100000">
                                          <p:val>
                                            <p:strVal val="#ppt_x"/>
                                          </p:val>
                                        </p:tav>
                                      </p:tavLst>
                                    </p:anim>
                                    <p:anim calcmode="lin" valueType="num">
                                      <p:cBhvr additive="base">
                                        <p:cTn id="24" dur="5000" fill="hold"/>
                                        <p:tgtEl>
                                          <p:spTgt spid="993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43150" y="25400"/>
            <a:ext cx="440055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grpSp>
        <p:nvGrpSpPr>
          <p:cNvPr id="5" name="Group 6"/>
          <p:cNvGrpSpPr/>
          <p:nvPr/>
        </p:nvGrpSpPr>
        <p:grpSpPr>
          <a:xfrm>
            <a:off x="152400" y="3048000"/>
            <a:ext cx="3733800" cy="2067599"/>
            <a:chOff x="1524000" y="4249738"/>
            <a:chExt cx="4191000" cy="2524799"/>
          </a:xfrm>
        </p:grpSpPr>
        <p:sp>
          <p:nvSpPr>
            <p:cNvPr id="135179" name="Text Box 11"/>
            <p:cNvSpPr txBox="1">
              <a:spLocks noChangeArrowheads="1"/>
            </p:cNvSpPr>
            <p:nvPr/>
          </p:nvSpPr>
          <p:spPr bwMode="auto">
            <a:xfrm>
              <a:off x="1596259" y="6343650"/>
              <a:ext cx="411874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0" fontAlgn="base" hangingPunct="0">
                <a:spcBef>
                  <a:spcPct val="50000"/>
                </a:spcBef>
                <a:spcAft>
                  <a:spcPct val="0"/>
                </a:spcAft>
                <a:buClrTx/>
                <a:buSzTx/>
                <a:buNone/>
              </a:pPr>
              <a:r>
                <a:rPr lang="en-US" altLang="en-US" b="1" dirty="0">
                  <a:solidFill>
                    <a:srgbClr val="00B050"/>
                  </a:solidFill>
                  <a:latin typeface="Times New Roman" panose="02020603050405020304" pitchFamily="18" charset="0"/>
                  <a:cs typeface="Arial" panose="020B0604020202020204" pitchFamily="34" charset="0"/>
                </a:rPr>
                <a:t>c. </a:t>
              </a:r>
              <a:r>
                <a:rPr lang="en-US" altLang="en-US" b="1" dirty="0" err="1">
                  <a:solidFill>
                    <a:srgbClr val="00B050"/>
                  </a:solidFill>
                  <a:latin typeface="Times New Roman" panose="02020603050405020304" pitchFamily="18" charset="0"/>
                  <a:cs typeface="Arial" panose="020B0604020202020204" pitchFamily="34" charset="0"/>
                </a:rPr>
                <a:t>Thanh</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trượt</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và</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mặt</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băng</a:t>
              </a:r>
              <a:endParaRPr lang="en-US" altLang="en-US" b="1" dirty="0">
                <a:solidFill>
                  <a:srgbClr val="00B050"/>
                </a:solidFill>
                <a:latin typeface="Times New Roman" panose="02020603050405020304" pitchFamily="18" charset="0"/>
                <a:cs typeface="Arial" panose="020B0604020202020204" pitchFamily="34" charset="0"/>
              </a:endParaRPr>
            </a:p>
          </p:txBody>
        </p:sp>
        <p:pic>
          <p:nvPicPr>
            <p:cNvPr id="17" name="Picture 18" descr="CSSKI00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4249738"/>
              <a:ext cx="4108450" cy="192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370" name="Rectangle 20"/>
          <p:cNvSpPr>
            <a:spLocks noChangeArrowheads="1"/>
          </p:cNvSpPr>
          <p:nvPr/>
        </p:nvSpPr>
        <p:spPr bwMode="auto">
          <a:xfrm>
            <a:off x="0" y="0"/>
            <a:ext cx="9144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3200" b="1" dirty="0" err="1">
                <a:solidFill>
                  <a:schemeClr val="tx1"/>
                </a:solidFill>
                <a:latin typeface="Times New Roman" panose="02020603050405020304" pitchFamily="18" charset="0"/>
                <a:cs typeface="Arial" panose="020B0604020202020204" pitchFamily="34" charset="0"/>
              </a:rPr>
              <a:t>Lực</a:t>
            </a:r>
            <a:r>
              <a:rPr lang="en-US" altLang="en-US" sz="3200" b="1" dirty="0">
                <a:solidFill>
                  <a:schemeClr val="tx1"/>
                </a:solidFill>
                <a:latin typeface="Times New Roman" panose="02020603050405020304" pitchFamily="18" charset="0"/>
                <a:cs typeface="Arial" panose="020B0604020202020204" pitchFamily="34" charset="0"/>
              </a:rPr>
              <a:t> ma </a:t>
            </a:r>
            <a:r>
              <a:rPr lang="en-US" altLang="en-US" sz="3200" b="1" dirty="0" err="1">
                <a:solidFill>
                  <a:schemeClr val="tx1"/>
                </a:solidFill>
                <a:latin typeface="Times New Roman" panose="02020603050405020304" pitchFamily="18" charset="0"/>
                <a:cs typeface="Arial" panose="020B0604020202020204" pitchFamily="34" charset="0"/>
              </a:rPr>
              <a:t>sát</a:t>
            </a:r>
            <a:r>
              <a:rPr lang="en-US" altLang="en-US" sz="3200" b="1" dirty="0">
                <a:solidFill>
                  <a:schemeClr val="tx1"/>
                </a:solidFill>
                <a:latin typeface="Times New Roman" panose="02020603050405020304" pitchFamily="18" charset="0"/>
                <a:cs typeface="Arial" panose="020B0604020202020204" pitchFamily="34" charset="0"/>
              </a:rPr>
              <a:t> </a:t>
            </a:r>
            <a:r>
              <a:rPr lang="en-US" altLang="en-US" sz="3200" b="1" dirty="0" err="1" smtClean="0">
                <a:solidFill>
                  <a:schemeClr val="tx1"/>
                </a:solidFill>
                <a:latin typeface="Times New Roman" panose="02020603050405020304" pitchFamily="18" charset="0"/>
                <a:cs typeface="Arial" panose="020B0604020202020204" pitchFamily="34" charset="0"/>
              </a:rPr>
              <a:t>trượt</a:t>
            </a:r>
            <a:r>
              <a:rPr lang="vi-VN" altLang="en-US" sz="3200" b="1" dirty="0" smtClean="0">
                <a:solidFill>
                  <a:schemeClr val="tx1"/>
                </a:solidFill>
                <a:latin typeface="Times New Roman" panose="02020603050405020304" pitchFamily="18" charset="0"/>
                <a:cs typeface="Arial" panose="020B0604020202020204" pitchFamily="34" charset="0"/>
              </a:rPr>
              <a:t> và lực ma sát nghỉ</a:t>
            </a:r>
            <a:r>
              <a:rPr lang="en-US" altLang="en-US" sz="3200" b="1" dirty="0" smtClean="0">
                <a:solidFill>
                  <a:schemeClr val="tx1"/>
                </a:solidFill>
                <a:latin typeface="Times New Roman" panose="02020603050405020304" pitchFamily="18" charset="0"/>
                <a:cs typeface="Arial" panose="020B0604020202020204" pitchFamily="34" charset="0"/>
              </a:rPr>
              <a:t> </a:t>
            </a:r>
            <a:r>
              <a:rPr lang="en-US" altLang="en-US" sz="3200" b="1" dirty="0" err="1">
                <a:solidFill>
                  <a:schemeClr val="tx1"/>
                </a:solidFill>
                <a:latin typeface="Times New Roman" panose="02020603050405020304" pitchFamily="18" charset="0"/>
                <a:cs typeface="Arial" panose="020B0604020202020204" pitchFamily="34" charset="0"/>
              </a:rPr>
              <a:t>trong</a:t>
            </a:r>
            <a:r>
              <a:rPr lang="en-US" altLang="en-US" sz="3200" b="1" dirty="0">
                <a:solidFill>
                  <a:schemeClr val="tx1"/>
                </a:solidFill>
                <a:latin typeface="Times New Roman" panose="02020603050405020304" pitchFamily="18" charset="0"/>
                <a:cs typeface="Arial" panose="020B0604020202020204" pitchFamily="34" charset="0"/>
              </a:rPr>
              <a:t> </a:t>
            </a:r>
            <a:r>
              <a:rPr lang="en-US" altLang="en-US" sz="3200" b="1" dirty="0" err="1">
                <a:solidFill>
                  <a:schemeClr val="tx1"/>
                </a:solidFill>
                <a:latin typeface="Times New Roman" panose="02020603050405020304" pitchFamily="18" charset="0"/>
                <a:cs typeface="Arial" panose="020B0604020202020204" pitchFamily="34" charset="0"/>
              </a:rPr>
              <a:t>đời</a:t>
            </a:r>
            <a:r>
              <a:rPr lang="en-US" altLang="en-US" sz="3200" b="1" dirty="0">
                <a:solidFill>
                  <a:schemeClr val="tx1"/>
                </a:solidFill>
                <a:latin typeface="Times New Roman" panose="02020603050405020304" pitchFamily="18" charset="0"/>
                <a:cs typeface="Arial" panose="020B0604020202020204" pitchFamily="34" charset="0"/>
              </a:rPr>
              <a:t> </a:t>
            </a:r>
            <a:r>
              <a:rPr lang="en-US" altLang="en-US" sz="3200" b="1" dirty="0" err="1">
                <a:solidFill>
                  <a:schemeClr val="tx1"/>
                </a:solidFill>
                <a:latin typeface="Times New Roman" panose="02020603050405020304" pitchFamily="18" charset="0"/>
                <a:cs typeface="Arial" panose="020B0604020202020204" pitchFamily="34" charset="0"/>
              </a:rPr>
              <a:t>sống</a:t>
            </a:r>
            <a:r>
              <a:rPr lang="en-US" altLang="en-US" sz="3200" b="1" dirty="0">
                <a:solidFill>
                  <a:schemeClr val="tx1"/>
                </a:solidFill>
                <a:latin typeface="Times New Roman" panose="02020603050405020304" pitchFamily="18" charset="0"/>
                <a:cs typeface="Arial" panose="020B0604020202020204" pitchFamily="34" charset="0"/>
              </a:rPr>
              <a:t> </a:t>
            </a:r>
            <a:r>
              <a:rPr lang="en-US" altLang="en-US" sz="3200" b="1" dirty="0" err="1">
                <a:solidFill>
                  <a:schemeClr val="tx1"/>
                </a:solidFill>
                <a:latin typeface="Times New Roman" panose="02020603050405020304" pitchFamily="18" charset="0"/>
                <a:cs typeface="Arial" panose="020B0604020202020204" pitchFamily="34" charset="0"/>
              </a:rPr>
              <a:t>và</a:t>
            </a:r>
            <a:r>
              <a:rPr lang="en-US" altLang="en-US" sz="3200" b="1" dirty="0">
                <a:solidFill>
                  <a:schemeClr val="tx1"/>
                </a:solidFill>
                <a:latin typeface="Times New Roman" panose="02020603050405020304" pitchFamily="18" charset="0"/>
                <a:cs typeface="Arial" panose="020B0604020202020204" pitchFamily="34" charset="0"/>
              </a:rPr>
              <a:t> </a:t>
            </a:r>
            <a:r>
              <a:rPr lang="en-US" altLang="en-US" sz="3200" b="1" dirty="0" err="1">
                <a:solidFill>
                  <a:schemeClr val="tx1"/>
                </a:solidFill>
                <a:latin typeface="Times New Roman" panose="02020603050405020304" pitchFamily="18" charset="0"/>
                <a:cs typeface="Arial" panose="020B0604020202020204" pitchFamily="34" charset="0"/>
              </a:rPr>
              <a:t>kĩ</a:t>
            </a:r>
            <a:r>
              <a:rPr lang="en-US" altLang="en-US" sz="3200" b="1" dirty="0">
                <a:solidFill>
                  <a:schemeClr val="tx1"/>
                </a:solidFill>
                <a:latin typeface="Times New Roman" panose="02020603050405020304" pitchFamily="18" charset="0"/>
                <a:cs typeface="Arial" panose="020B0604020202020204" pitchFamily="34" charset="0"/>
              </a:rPr>
              <a:t> </a:t>
            </a:r>
            <a:r>
              <a:rPr lang="en-US" altLang="en-US" sz="3200" b="1" dirty="0" err="1">
                <a:solidFill>
                  <a:schemeClr val="tx1"/>
                </a:solidFill>
                <a:latin typeface="Times New Roman" panose="02020603050405020304" pitchFamily="18" charset="0"/>
                <a:cs typeface="Arial" panose="020B0604020202020204" pitchFamily="34" charset="0"/>
              </a:rPr>
              <a:t>thuật</a:t>
            </a:r>
            <a:r>
              <a:rPr lang="en-US" altLang="en-US" sz="3200" b="1" dirty="0">
                <a:solidFill>
                  <a:schemeClr val="tx1"/>
                </a:solidFill>
                <a:latin typeface="Times New Roman" panose="02020603050405020304" pitchFamily="18" charset="0"/>
                <a:cs typeface="Arial" panose="020B0604020202020204" pitchFamily="34" charset="0"/>
              </a:rPr>
              <a:t>:</a:t>
            </a:r>
          </a:p>
        </p:txBody>
      </p:sp>
      <p:grpSp>
        <p:nvGrpSpPr>
          <p:cNvPr id="6" name="Group 4"/>
          <p:cNvGrpSpPr/>
          <p:nvPr/>
        </p:nvGrpSpPr>
        <p:grpSpPr>
          <a:xfrm>
            <a:off x="228600" y="1066801"/>
            <a:ext cx="4572000" cy="2209800"/>
            <a:chOff x="1524000" y="2133600"/>
            <a:chExt cx="4292600" cy="2504223"/>
          </a:xfrm>
        </p:grpSpPr>
        <p:pic>
          <p:nvPicPr>
            <p:cNvPr id="15369" name="Picture 14" descr="Kết quả hình ảnh cho đá mài da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133600"/>
              <a:ext cx="4292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5"/>
            <p:cNvSpPr>
              <a:spLocks noChangeArrowheads="1"/>
            </p:cNvSpPr>
            <p:nvPr/>
          </p:nvSpPr>
          <p:spPr bwMode="auto">
            <a:xfrm>
              <a:off x="1676400" y="3806826"/>
              <a:ext cx="3741739"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a. </a:t>
              </a:r>
              <a:r>
                <a:rPr lang="en-US" sz="2400" b="1" dirty="0" err="1">
                  <a:solidFill>
                    <a:srgbClr val="00B050"/>
                  </a:solidFill>
                  <a:latin typeface="Times New Roman" pitchFamily="18" charset="0"/>
                  <a:cs typeface="Times New Roman" pitchFamily="18" charset="0"/>
                </a:rPr>
                <a:t>Lưỡi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mài</a:t>
              </a:r>
              <a:endParaRPr lang="en-US" sz="2400" b="1" dirty="0">
                <a:solidFill>
                  <a:srgbClr val="00B050"/>
                </a:solidFill>
                <a:latin typeface="Times New Roman" pitchFamily="18" charset="0"/>
                <a:cs typeface="Times New Roman" pitchFamily="18" charset="0"/>
              </a:endParaRPr>
            </a:p>
          </p:txBody>
        </p:sp>
      </p:grpSp>
      <p:cxnSp>
        <p:nvCxnSpPr>
          <p:cNvPr id="3" name="Straight Connector 2"/>
          <p:cNvCxnSpPr/>
          <p:nvPr/>
        </p:nvCxnSpPr>
        <p:spPr>
          <a:xfrm>
            <a:off x="2012156" y="3806825"/>
            <a:ext cx="6858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25"/>
          <p:cNvSpPr>
            <a:spLocks noChangeArrowheads="1"/>
          </p:cNvSpPr>
          <p:nvPr/>
        </p:nvSpPr>
        <p:spPr bwMode="auto">
          <a:xfrm>
            <a:off x="4972050" y="3822702"/>
            <a:ext cx="2806304"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prstClr val="black"/>
                </a:solidFill>
                <a:latin typeface="Trebuchet MS"/>
              </a:rPr>
              <a:t> </a:t>
            </a:r>
          </a:p>
        </p:txBody>
      </p:sp>
      <p:grpSp>
        <p:nvGrpSpPr>
          <p:cNvPr id="7" name="Group 5"/>
          <p:cNvGrpSpPr/>
          <p:nvPr/>
        </p:nvGrpSpPr>
        <p:grpSpPr>
          <a:xfrm>
            <a:off x="4800600" y="609600"/>
            <a:ext cx="3886200" cy="2199422"/>
            <a:chOff x="6477000" y="2133601"/>
            <a:chExt cx="4191000" cy="2504222"/>
          </a:xfrm>
        </p:grpSpPr>
        <p:pic>
          <p:nvPicPr>
            <p:cNvPr id="15367" name="Picture 2" descr="http://hstatic.net/418/1000070418/10/2016/4-1/carpenter_lathe_carving_ha.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6477000" y="2133601"/>
              <a:ext cx="4191000"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p:nvSpPr>
          <p:spPr bwMode="auto">
            <a:xfrm>
              <a:off x="6705600" y="3806826"/>
              <a:ext cx="366553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2400" b="1" dirty="0">
                  <a:solidFill>
                    <a:srgbClr val="00B050"/>
                  </a:solidFill>
                  <a:latin typeface="Times New Roman" panose="02020603050405020304" pitchFamily="18" charset="0"/>
                  <a:cs typeface="Arial" panose="020B0604020202020204" pitchFamily="34" charset="0"/>
                </a:rPr>
                <a:t>b. </a:t>
              </a:r>
              <a:r>
                <a:rPr lang="en-US" altLang="en-US" sz="2400" b="1" dirty="0" err="1">
                  <a:solidFill>
                    <a:srgbClr val="00B050"/>
                  </a:solidFill>
                  <a:latin typeface="Times New Roman" panose="02020603050405020304" pitchFamily="18" charset="0"/>
                  <a:cs typeface="Arial" panose="020B0604020202020204" pitchFamily="34" charset="0"/>
                </a:rPr>
                <a:t>Thanh</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gỗ</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và</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dao</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tiện</a:t>
              </a:r>
              <a:r>
                <a:rPr lang="en-US" altLang="en-US" sz="2400" b="1" dirty="0">
                  <a:solidFill>
                    <a:srgbClr val="00B050"/>
                  </a:solidFill>
                  <a:latin typeface="Times New Roman" panose="02020603050405020304" pitchFamily="18" charset="0"/>
                  <a:cs typeface="Arial" panose="020B0604020202020204" pitchFamily="34" charset="0"/>
                </a:rPr>
                <a:t> </a:t>
              </a:r>
              <a:endParaRPr lang="en-US" altLang="en-US" sz="2400" dirty="0">
                <a:solidFill>
                  <a:srgbClr val="00B050"/>
                </a:solidFill>
                <a:latin typeface="Times New Roman" panose="02020603050405020304" pitchFamily="18" charset="0"/>
                <a:cs typeface="Arial" panose="020B0604020202020204" pitchFamily="34" charset="0"/>
              </a:endParaRPr>
            </a:p>
          </p:txBody>
        </p:sp>
      </p:grpSp>
      <p:grpSp>
        <p:nvGrpSpPr>
          <p:cNvPr id="8" name="Group 7"/>
          <p:cNvGrpSpPr/>
          <p:nvPr/>
        </p:nvGrpSpPr>
        <p:grpSpPr>
          <a:xfrm>
            <a:off x="5181600" y="2438400"/>
            <a:ext cx="3962400" cy="2779215"/>
            <a:chOff x="6607175" y="4378326"/>
            <a:chExt cx="4060825" cy="2779215"/>
          </a:xfrm>
        </p:grpSpPr>
        <p:pic>
          <p:nvPicPr>
            <p:cNvPr id="15368" name="Picture 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29400" y="4378326"/>
              <a:ext cx="4038600" cy="1979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ext Box 11"/>
            <p:cNvSpPr txBox="1">
              <a:spLocks noChangeArrowheads="1"/>
            </p:cNvSpPr>
            <p:nvPr/>
          </p:nvSpPr>
          <p:spPr bwMode="auto">
            <a:xfrm>
              <a:off x="6607175" y="6388100"/>
              <a:ext cx="37338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0" fontAlgn="base" hangingPunct="0">
                <a:spcBef>
                  <a:spcPct val="50000"/>
                </a:spcBef>
                <a:spcAft>
                  <a:spcPct val="0"/>
                </a:spcAft>
                <a:buClrTx/>
                <a:buSzTx/>
                <a:buNone/>
              </a:pPr>
              <a:r>
                <a:rPr lang="en-US" altLang="en-US" b="1" dirty="0">
                  <a:solidFill>
                    <a:srgbClr val="00B050"/>
                  </a:solidFill>
                  <a:latin typeface="Times New Roman" panose="02020603050405020304" pitchFamily="18" charset="0"/>
                  <a:cs typeface="Arial" panose="020B0604020202020204" pitchFamily="34" charset="0"/>
                </a:rPr>
                <a:t>d. </a:t>
              </a:r>
              <a:r>
                <a:rPr lang="en-US" altLang="en-US" b="1" dirty="0" err="1">
                  <a:solidFill>
                    <a:srgbClr val="00B050"/>
                  </a:solidFill>
                  <a:latin typeface="Times New Roman" panose="02020603050405020304" pitchFamily="18" charset="0"/>
                  <a:cs typeface="Arial" panose="020B0604020202020204" pitchFamily="34" charset="0"/>
                </a:rPr>
                <a:t>Dây</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curoa</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và</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bánh</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truyền</a:t>
              </a:r>
              <a:endParaRPr lang="en-US" altLang="en-US" b="1" dirty="0">
                <a:solidFill>
                  <a:srgbClr val="00B050"/>
                </a:solidFill>
                <a:latin typeface="Times New Roman" panose="02020603050405020304" pitchFamily="18" charset="0"/>
                <a:cs typeface="Arial" panose="020B0604020202020204" pitchFamily="34" charset="0"/>
              </a:endParaRPr>
            </a:p>
          </p:txBody>
        </p:sp>
      </p:grpSp>
      <p:sp>
        <p:nvSpPr>
          <p:cNvPr id="2" name="Rectangle 1"/>
          <p:cNvSpPr/>
          <p:nvPr/>
        </p:nvSpPr>
        <p:spPr>
          <a:xfrm>
            <a:off x="2012156" y="5105400"/>
            <a:ext cx="34529"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pic>
        <p:nvPicPr>
          <p:cNvPr id="21" name="Picture 20"/>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5181601"/>
            <a:ext cx="4114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25"/>
          <p:cNvSpPr>
            <a:spLocks noChangeArrowheads="1"/>
          </p:cNvSpPr>
          <p:nvPr/>
        </p:nvSpPr>
        <p:spPr bwMode="auto">
          <a:xfrm>
            <a:off x="0" y="6396037"/>
            <a:ext cx="3741737"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a. </a:t>
            </a:r>
            <a:r>
              <a:rPr lang="en-US" sz="2400" b="1" dirty="0" err="1">
                <a:solidFill>
                  <a:srgbClr val="00B050"/>
                </a:solidFill>
                <a:latin typeface="Times New Roman" pitchFamily="18" charset="0"/>
                <a:cs typeface="Times New Roman" pitchFamily="18" charset="0"/>
              </a:rPr>
              <a:t>Bàn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chân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đường</a:t>
            </a:r>
            <a:endParaRPr lang="en-US" sz="2400" b="1" dirty="0">
              <a:solidFill>
                <a:srgbClr val="00B050"/>
              </a:solidFill>
              <a:latin typeface="Times New Roman" pitchFamily="18" charset="0"/>
              <a:cs typeface="Times New Roman" pitchFamily="18" charset="0"/>
            </a:endParaRPr>
          </a:p>
        </p:txBody>
      </p:sp>
      <p:pic>
        <p:nvPicPr>
          <p:cNvPr id="23"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57800" y="4876800"/>
            <a:ext cx="38862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ectangle 25"/>
          <p:cNvSpPr>
            <a:spLocks noChangeArrowheads="1"/>
          </p:cNvSpPr>
          <p:nvPr/>
        </p:nvSpPr>
        <p:spPr bwMode="auto">
          <a:xfrm>
            <a:off x="5105400" y="6396037"/>
            <a:ext cx="4038600"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b. </a:t>
            </a:r>
            <a:r>
              <a:rPr lang="en-US" sz="2400" b="1" dirty="0" err="1">
                <a:solidFill>
                  <a:srgbClr val="00B050"/>
                </a:solidFill>
                <a:latin typeface="Times New Roman" pitchFamily="18" charset="0"/>
                <a:cs typeface="Times New Roman" pitchFamily="18" charset="0"/>
              </a:rPr>
              <a:t>Hàng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hóa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băng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chuyền</a:t>
            </a:r>
            <a:r>
              <a:rPr lang="en-US" sz="2400" b="1"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660722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fade">
                                      <p:cBhvr>
                                        <p:cTn id="7" dur="500"/>
                                        <p:tgtEl>
                                          <p:spTgt spid="153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000"/>
                                        <p:tgtEl>
                                          <p:spTgt spid="21"/>
                                        </p:tgtEl>
                                      </p:cBhvr>
                                    </p:animEffect>
                                    <p:anim calcmode="lin" valueType="num">
                                      <p:cBhvr>
                                        <p:cTn id="39" dur="3000" fill="hold"/>
                                        <p:tgtEl>
                                          <p:spTgt spid="21"/>
                                        </p:tgtEl>
                                        <p:attrNameLst>
                                          <p:attrName>ppt_x</p:attrName>
                                        </p:attrNameLst>
                                      </p:cBhvr>
                                      <p:tavLst>
                                        <p:tav tm="0">
                                          <p:val>
                                            <p:strVal val="#ppt_x"/>
                                          </p:val>
                                        </p:tav>
                                        <p:tav tm="100000">
                                          <p:val>
                                            <p:strVal val="#ppt_x"/>
                                          </p:val>
                                        </p:tav>
                                      </p:tavLst>
                                    </p:anim>
                                    <p:anim calcmode="lin" valueType="num">
                                      <p:cBhvr>
                                        <p:cTn id="40" dur="3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heel(1)">
                                      <p:cBhvr>
                                        <p:cTn id="5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2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61345" cy="584775"/>
          </a:xfrm>
          <a:prstGeom prst="rect">
            <a:avLst/>
          </a:prstGeom>
        </p:spPr>
        <p:txBody>
          <a:bodyPr wrap="none">
            <a:spAutoFit/>
          </a:bodyPr>
          <a:lstStyle/>
          <a:p>
            <a:r>
              <a:rPr lang="vi-VN" sz="3200" b="1" dirty="0" smtClean="0">
                <a:solidFill>
                  <a:srgbClr val="C00000"/>
                </a:solidFill>
                <a:latin typeface="Times New Roman" pitchFamily="18" charset="0"/>
                <a:cs typeface="Times New Roman" pitchFamily="18" charset="0"/>
              </a:rPr>
              <a:t>III.Tác dụng của lực ma sát đối với chuyển động</a:t>
            </a:r>
            <a:endParaRPr lang="en-US" sz="3200" b="1" dirty="0">
              <a:solidFill>
                <a:srgbClr val="C00000"/>
              </a:solidFill>
              <a:latin typeface="Times New Roman" pitchFamily="18" charset="0"/>
              <a:cs typeface="Times New Roman" pitchFamily="18" charset="0"/>
            </a:endParaRPr>
          </a:p>
        </p:txBody>
      </p:sp>
      <p:sp>
        <p:nvSpPr>
          <p:cNvPr id="4" name="Cloud Callout 3"/>
          <p:cNvSpPr/>
          <p:nvPr/>
        </p:nvSpPr>
        <p:spPr>
          <a:xfrm>
            <a:off x="228600" y="457200"/>
            <a:ext cx="89154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smtClean="0">
                <a:solidFill>
                  <a:schemeClr val="tx1"/>
                </a:solidFill>
                <a:latin typeface="+mj-lt"/>
              </a:rPr>
              <a:t>Lực ma sát có tác dụng như thế nào khi vật chuyển động?</a:t>
            </a:r>
            <a:endParaRPr lang="en-US" sz="3200" dirty="0">
              <a:solidFill>
                <a:schemeClr val="tx1"/>
              </a:solidFill>
              <a:latin typeface="+mj-lt"/>
            </a:endParaRPr>
          </a:p>
        </p:txBody>
      </p:sp>
      <p:sp>
        <p:nvSpPr>
          <p:cNvPr id="5" name="Rectangle 4"/>
          <p:cNvSpPr/>
          <p:nvPr/>
        </p:nvSpPr>
        <p:spPr>
          <a:xfrm>
            <a:off x="0" y="457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Lực ma sát có thể cản trở hoặc thúc đẩy chuyển động của vật </a:t>
            </a:r>
            <a:endParaRPr lang="en-US" sz="3200" dirty="0">
              <a:latin typeface="Times New Roman" pitchFamily="18" charset="0"/>
              <a:cs typeface="Times New Roman" pitchFamily="18" charset="0"/>
            </a:endParaRPr>
          </a:p>
        </p:txBody>
      </p:sp>
      <p:pic>
        <p:nvPicPr>
          <p:cNvPr id="1026" name="Picture 2" descr="Bài 40: Lực ma sát"/>
          <p:cNvPicPr>
            <a:picLocks noChangeAspect="1" noChangeArrowheads="1"/>
          </p:cNvPicPr>
          <p:nvPr/>
        </p:nvPicPr>
        <p:blipFill>
          <a:blip r:embed="rId2"/>
          <a:srcRect/>
          <a:stretch>
            <a:fillRect/>
          </a:stretch>
        </p:blipFill>
        <p:spPr bwMode="auto">
          <a:xfrm>
            <a:off x="6019800" y="1600200"/>
            <a:ext cx="3124201" cy="2514600"/>
          </a:xfrm>
          <a:prstGeom prst="rect">
            <a:avLst/>
          </a:prstGeom>
          <a:noFill/>
        </p:spPr>
      </p:pic>
      <p:sp>
        <p:nvSpPr>
          <p:cNvPr id="7" name="Rectangle 6"/>
          <p:cNvSpPr/>
          <p:nvPr/>
        </p:nvSpPr>
        <p:spPr>
          <a:xfrm>
            <a:off x="0" y="1981200"/>
            <a:ext cx="6019800" cy="1077218"/>
          </a:xfrm>
          <a:prstGeom prst="rect">
            <a:avLst/>
          </a:prstGeom>
        </p:spPr>
        <p:txBody>
          <a:bodyPr wrap="square">
            <a:spAutoFit/>
          </a:bodyPr>
          <a:lstStyle/>
          <a:p>
            <a:r>
              <a:rPr lang="vi-VN" sz="3200" dirty="0" smtClean="0">
                <a:latin typeface="+mj-lt"/>
              </a:rPr>
              <a:t>Khi đi bộ trên mặt đường trơn, điều gì sẽ xảy ra?</a:t>
            </a:r>
            <a:endParaRPr lang="en-US" sz="3200" dirty="0">
              <a:latin typeface="+mj-lt"/>
            </a:endParaRPr>
          </a:p>
        </p:txBody>
      </p:sp>
      <p:sp>
        <p:nvSpPr>
          <p:cNvPr id="8" name="Rectangle 7"/>
          <p:cNvSpPr/>
          <p:nvPr/>
        </p:nvSpPr>
        <p:spPr>
          <a:xfrm>
            <a:off x="0" y="3124200"/>
            <a:ext cx="6019800" cy="2554545"/>
          </a:xfrm>
          <a:prstGeom prst="rect">
            <a:avLst/>
          </a:prstGeom>
        </p:spPr>
        <p:txBody>
          <a:bodyPr wrap="square">
            <a:spAutoFit/>
          </a:bodyPr>
          <a:lstStyle/>
          <a:p>
            <a:r>
              <a:rPr lang="vi-VN" sz="3200" dirty="0" smtClean="0">
                <a:solidFill>
                  <a:srgbClr val="0070C0"/>
                </a:solidFill>
                <a:latin typeface="+mj-lt"/>
              </a:rPr>
              <a:t>Khi đi bộ trên đường trơn, ta dễ bị trượt ngã. Vì lực ma sát giữa chân và mặt đường nhỏ, chân ta khó bám được với đường khiến ta dễ bị trượt ngã.</a:t>
            </a:r>
            <a:endParaRPr lang="en-US" sz="3200"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0" fill="hold"/>
                                        <p:tgtEl>
                                          <p:spTgt spid="1026"/>
                                        </p:tgtEl>
                                        <p:attrNameLst>
                                          <p:attrName>ppt_x</p:attrName>
                                        </p:attrNameLst>
                                      </p:cBhvr>
                                      <p:tavLst>
                                        <p:tav tm="0">
                                          <p:val>
                                            <p:strVal val="#ppt_x"/>
                                          </p:val>
                                        </p:tav>
                                        <p:tav tm="100000">
                                          <p:val>
                                            <p:strVal val="#ppt_x"/>
                                          </p:val>
                                        </p:tav>
                                      </p:tavLst>
                                    </p:anim>
                                    <p:anim calcmode="lin" valueType="num">
                                      <p:cBhvr additive="base">
                                        <p:cTn id="30"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lide(fromBottom)">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4)">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438400"/>
            <a:ext cx="8991600" cy="3970318"/>
          </a:xfrm>
          <a:prstGeom prst="rect">
            <a:avLst/>
          </a:prstGeom>
        </p:spPr>
        <p:txBody>
          <a:bodyPr wrap="square">
            <a:spAutoFit/>
          </a:bodyPr>
          <a:lstStyle/>
          <a:p>
            <a:r>
              <a:rPr lang="vi-VN" sz="3600" dirty="0" smtClean="0">
                <a:latin typeface="+mj-lt"/>
              </a:rPr>
              <a:t>Khi người lái xe bóp phanh nếu má phanh bị mòn thì xe không dừng lại được và có thể gây tới tai nạn giao thông. Vì khi đó, không có lực ma sát hoặc lực ma sát quá nhỏ không đủ khiến cho xe dừng lại được, khiến ta không làm chủ được tốc độ, dễ bị ngã xe hoặc gây tai nạn giao thông.</a:t>
            </a:r>
            <a:endParaRPr lang="en-US" sz="3600" dirty="0">
              <a:latin typeface="+mj-lt"/>
            </a:endParaRPr>
          </a:p>
        </p:txBody>
      </p:sp>
      <p:sp>
        <p:nvSpPr>
          <p:cNvPr id="4" name="24-Point Star 3"/>
          <p:cNvSpPr/>
          <p:nvPr/>
        </p:nvSpPr>
        <p:spPr>
          <a:xfrm>
            <a:off x="0" y="228600"/>
            <a:ext cx="8534400" cy="17526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smtClean="0">
                <a:solidFill>
                  <a:srgbClr val="C00000"/>
                </a:solidFill>
                <a:latin typeface="+mj-lt"/>
              </a:rPr>
              <a:t>Khi người lái xe bóp phanh, điều gì xảy ra nếu má phanh bị ăn mòn?</a:t>
            </a:r>
            <a:endParaRPr lang="en-US" sz="32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smtClean="0">
                <a:solidFill>
                  <a:srgbClr val="C00000"/>
                </a:solidFill>
                <a:latin typeface="+mj-lt"/>
              </a:rPr>
              <a:t>Lấy ví dụ về tác dụng cản trở và thúc đẩy chuyển động của lực ma sát.</a:t>
            </a:r>
            <a:endParaRPr lang="en-US" sz="3200" dirty="0">
              <a:solidFill>
                <a:srgbClr val="C00000"/>
              </a:solidFill>
              <a:latin typeface="+mj-lt"/>
            </a:endParaRPr>
          </a:p>
        </p:txBody>
      </p:sp>
      <p:sp>
        <p:nvSpPr>
          <p:cNvPr id="3" name="Rectangle 2"/>
          <p:cNvSpPr/>
          <p:nvPr/>
        </p:nvSpPr>
        <p:spPr>
          <a:xfrm>
            <a:off x="0" y="990600"/>
            <a:ext cx="4572000" cy="2554545"/>
          </a:xfrm>
          <a:prstGeom prst="rect">
            <a:avLst/>
          </a:prstGeom>
        </p:spPr>
        <p:txBody>
          <a:bodyPr wrap="square">
            <a:spAutoFit/>
          </a:bodyPr>
          <a:lstStyle/>
          <a:p>
            <a:r>
              <a:rPr lang="vi-VN" sz="3200" dirty="0" smtClean="0">
                <a:latin typeface="+mj-lt"/>
              </a:rPr>
              <a:t>Rãnh, gai trên vỏ lốp xe giúp tăng ma sát giữa bánh xe mà mặt đường khiến xe chuyển động dễ dàng hơn về phía trước.</a:t>
            </a:r>
            <a:endParaRPr lang="en-US" sz="3200" dirty="0">
              <a:latin typeface="+mj-lt"/>
            </a:endParaRPr>
          </a:p>
        </p:txBody>
      </p:sp>
      <p:pic>
        <p:nvPicPr>
          <p:cNvPr id="72706" name="Picture 2" descr="Bài 40: Lực ma sát"/>
          <p:cNvPicPr>
            <a:picLocks noChangeAspect="1" noChangeArrowheads="1"/>
          </p:cNvPicPr>
          <p:nvPr/>
        </p:nvPicPr>
        <p:blipFill>
          <a:blip r:embed="rId2"/>
          <a:srcRect/>
          <a:stretch>
            <a:fillRect/>
          </a:stretch>
        </p:blipFill>
        <p:spPr bwMode="auto">
          <a:xfrm>
            <a:off x="4800600" y="685800"/>
            <a:ext cx="4343400" cy="2362200"/>
          </a:xfrm>
          <a:prstGeom prst="rect">
            <a:avLst/>
          </a:prstGeom>
          <a:noFill/>
        </p:spPr>
      </p:pic>
      <p:sp>
        <p:nvSpPr>
          <p:cNvPr id="5" name="Rectangle 4"/>
          <p:cNvSpPr/>
          <p:nvPr/>
        </p:nvSpPr>
        <p:spPr>
          <a:xfrm>
            <a:off x="0" y="3581400"/>
            <a:ext cx="4572000" cy="3046988"/>
          </a:xfrm>
          <a:prstGeom prst="rect">
            <a:avLst/>
          </a:prstGeom>
        </p:spPr>
        <p:txBody>
          <a:bodyPr>
            <a:spAutoFit/>
          </a:bodyPr>
          <a:lstStyle/>
          <a:p>
            <a:r>
              <a:rPr lang="vi-VN" sz="3200" dirty="0" smtClean="0">
                <a:latin typeface="+mj-lt"/>
              </a:rPr>
              <a:t>Khi trượt từ trên cầu trượt xuống đất, giữa lưng ta và mặt cầu trượt có lực ma sát. Lực ma sát trượt lúc này có tác dụng cản trở chuyển động của ta.</a:t>
            </a:r>
            <a:endParaRPr lang="en-US" sz="3200" dirty="0">
              <a:latin typeface="+mj-lt"/>
            </a:endParaRPr>
          </a:p>
        </p:txBody>
      </p:sp>
      <p:pic>
        <p:nvPicPr>
          <p:cNvPr id="72708" name="Picture 4" descr="Bài 40: Lực ma sát"/>
          <p:cNvPicPr>
            <a:picLocks noChangeAspect="1" noChangeArrowheads="1"/>
          </p:cNvPicPr>
          <p:nvPr/>
        </p:nvPicPr>
        <p:blipFill>
          <a:blip r:embed="rId3"/>
          <a:srcRect/>
          <a:stretch>
            <a:fillRect/>
          </a:stretch>
        </p:blipFill>
        <p:spPr bwMode="auto">
          <a:xfrm>
            <a:off x="4572001" y="3171824"/>
            <a:ext cx="4572000" cy="3686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706"/>
                                        </p:tgtEl>
                                        <p:attrNameLst>
                                          <p:attrName>style.visibility</p:attrName>
                                        </p:attrNameLst>
                                      </p:cBhvr>
                                      <p:to>
                                        <p:strVal val="visible"/>
                                      </p:to>
                                    </p:set>
                                    <p:anim calcmode="lin" valueType="num">
                                      <p:cBhvr additive="base">
                                        <p:cTn id="17" dur="500" fill="hold"/>
                                        <p:tgtEl>
                                          <p:spTgt spid="72706"/>
                                        </p:tgtEl>
                                        <p:attrNameLst>
                                          <p:attrName>ppt_x</p:attrName>
                                        </p:attrNameLst>
                                      </p:cBhvr>
                                      <p:tavLst>
                                        <p:tav tm="0">
                                          <p:val>
                                            <p:strVal val="#ppt_x"/>
                                          </p:val>
                                        </p:tav>
                                        <p:tav tm="100000">
                                          <p:val>
                                            <p:strVal val="#ppt_x"/>
                                          </p:val>
                                        </p:tav>
                                      </p:tavLst>
                                    </p:anim>
                                    <p:anim calcmode="lin" valueType="num">
                                      <p:cBhvr additive="base">
                                        <p:cTn id="18" dur="500" fill="hold"/>
                                        <p:tgtEl>
                                          <p:spTgt spid="7270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72708"/>
                                        </p:tgtEl>
                                        <p:attrNameLst>
                                          <p:attrName>style.visibility</p:attrName>
                                        </p:attrNameLst>
                                      </p:cBhvr>
                                      <p:to>
                                        <p:strVal val="visible"/>
                                      </p:to>
                                    </p:set>
                                    <p:animEffect transition="in" filter="barn(inHorizontal)">
                                      <p:cBhvr>
                                        <p:cTn id="28"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smtClean="0">
                <a:solidFill>
                  <a:srgbClr val="C00000"/>
                </a:solidFill>
                <a:latin typeface="+mj-lt"/>
              </a:rPr>
              <a:t>Tại sao sau một thời gian sử dụng dép, lốp xe thì chúng đều bị mòn đi?</a:t>
            </a:r>
            <a:endParaRPr lang="en-US" sz="3200" dirty="0">
              <a:solidFill>
                <a:srgbClr val="C00000"/>
              </a:solidFill>
              <a:latin typeface="+mj-lt"/>
            </a:endParaRPr>
          </a:p>
        </p:txBody>
      </p:sp>
      <p:pic>
        <p:nvPicPr>
          <p:cNvPr id="74754" name="Picture 2" descr="Bài 40: Lực ma sát"/>
          <p:cNvPicPr>
            <a:picLocks noChangeAspect="1" noChangeArrowheads="1"/>
          </p:cNvPicPr>
          <p:nvPr/>
        </p:nvPicPr>
        <p:blipFill>
          <a:blip r:embed="rId2"/>
          <a:srcRect/>
          <a:stretch>
            <a:fillRect/>
          </a:stretch>
        </p:blipFill>
        <p:spPr bwMode="auto">
          <a:xfrm>
            <a:off x="0" y="0"/>
            <a:ext cx="3733800" cy="2590800"/>
          </a:xfrm>
          <a:prstGeom prst="rect">
            <a:avLst/>
          </a:prstGeom>
          <a:noFill/>
        </p:spPr>
      </p:pic>
      <p:pic>
        <p:nvPicPr>
          <p:cNvPr id="74756" name="Picture 4" descr="Bài 40: Lực ma sát"/>
          <p:cNvPicPr>
            <a:picLocks noChangeAspect="1" noChangeArrowheads="1"/>
          </p:cNvPicPr>
          <p:nvPr/>
        </p:nvPicPr>
        <p:blipFill>
          <a:blip r:embed="rId3"/>
          <a:srcRect/>
          <a:stretch>
            <a:fillRect/>
          </a:stretch>
        </p:blipFill>
        <p:spPr bwMode="auto">
          <a:xfrm>
            <a:off x="3810001" y="0"/>
            <a:ext cx="5334000" cy="2600325"/>
          </a:xfrm>
          <a:prstGeom prst="rect">
            <a:avLst/>
          </a:prstGeom>
          <a:noFill/>
        </p:spPr>
      </p:pic>
      <p:sp>
        <p:nvSpPr>
          <p:cNvPr id="5" name="Rectangle 4"/>
          <p:cNvSpPr/>
          <p:nvPr/>
        </p:nvSpPr>
        <p:spPr>
          <a:xfrm>
            <a:off x="0" y="2971800"/>
            <a:ext cx="9144000" cy="2062103"/>
          </a:xfrm>
          <a:prstGeom prst="rect">
            <a:avLst/>
          </a:prstGeom>
        </p:spPr>
        <p:txBody>
          <a:bodyPr wrap="square">
            <a:spAutoFit/>
          </a:bodyPr>
          <a:lstStyle/>
          <a:p>
            <a:r>
              <a:rPr lang="vi-VN" sz="3200" dirty="0" smtClean="0">
                <a:latin typeface="+mj-lt"/>
              </a:rPr>
              <a:t>Sau một thời gian sử dụng dép, lốp xe thì chúng đều bị mòn đi là do ma sát xuất hiện giữa bề mặt tiếp xúc của dép, lốp xe với mặt đường làm mòn dần bề mặt dép và lốp xe.</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4754"/>
                                        </p:tgtEl>
                                        <p:attrNameLst>
                                          <p:attrName>style.visibility</p:attrName>
                                        </p:attrNameLst>
                                      </p:cBhvr>
                                      <p:to>
                                        <p:strVal val="visible"/>
                                      </p:to>
                                    </p:set>
                                    <p:animEffect transition="in" filter="blinds(horizontal)">
                                      <p:cBhvr>
                                        <p:cTn id="17" dur="500"/>
                                        <p:tgtEl>
                                          <p:spTgt spid="74754"/>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74756"/>
                                        </p:tgtEl>
                                        <p:attrNameLst>
                                          <p:attrName>style.visibility</p:attrName>
                                        </p:attrNameLst>
                                      </p:cBhvr>
                                      <p:to>
                                        <p:strVal val="visible"/>
                                      </p:to>
                                    </p:set>
                                    <p:anim calcmode="lin" valueType="num">
                                      <p:cBhvr additive="base">
                                        <p:cTn id="22" dur="5000" fill="hold"/>
                                        <p:tgtEl>
                                          <p:spTgt spid="74756"/>
                                        </p:tgtEl>
                                        <p:attrNameLst>
                                          <p:attrName>ppt_x</p:attrName>
                                        </p:attrNameLst>
                                      </p:cBhvr>
                                      <p:tavLst>
                                        <p:tav tm="0">
                                          <p:val>
                                            <p:strVal val="#ppt_x"/>
                                          </p:val>
                                        </p:tav>
                                        <p:tav tm="100000">
                                          <p:val>
                                            <p:strVal val="#ppt_x"/>
                                          </p:val>
                                        </p:tav>
                                      </p:tavLst>
                                    </p:anim>
                                    <p:anim calcmode="lin" valueType="num">
                                      <p:cBhvr additive="base">
                                        <p:cTn id="23" dur="5000" fill="hold"/>
                                        <p:tgtEl>
                                          <p:spTgt spid="7475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43150" y="25400"/>
            <a:ext cx="440055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 name="Cloud Callout 1"/>
          <p:cNvSpPr/>
          <p:nvPr/>
        </p:nvSpPr>
        <p:spPr>
          <a:xfrm>
            <a:off x="4038601" y="1219200"/>
            <a:ext cx="5105400" cy="2516777"/>
          </a:xfrm>
          <a:prstGeom prst="cloudCallou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en-US" sz="3600" b="1" dirty="0" err="1">
                <a:solidFill>
                  <a:prstClr val="black"/>
                </a:solidFill>
                <a:latin typeface="Times New Roman" pitchFamily="18" charset="0"/>
                <a:cs typeface="Times New Roman" pitchFamily="18" charset="0"/>
              </a:rPr>
              <a:t>Khi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đi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trên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sàn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nhà</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trơn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ướt</a:t>
            </a:r>
            <a:r>
              <a:rPr lang="en-US" sz="3600" b="1" dirty="0">
                <a:solidFill>
                  <a:prstClr val="black"/>
                </a:solidFill>
                <a:latin typeface="Times New Roman" pitchFamily="18" charset="0"/>
                <a:cs typeface="Times New Roman" pitchFamily="18" charset="0"/>
              </a:rPr>
              <a:t>, ta </a:t>
            </a:r>
            <a:r>
              <a:rPr lang="en-US" sz="3600" b="1" dirty="0" err="1">
                <a:solidFill>
                  <a:prstClr val="black"/>
                </a:solidFill>
                <a:latin typeface="Times New Roman" pitchFamily="18" charset="0"/>
                <a:cs typeface="Times New Roman" pitchFamily="18" charset="0"/>
              </a:rPr>
              <a:t>có</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thể</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bị</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trượt</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ngã</a:t>
            </a:r>
            <a:r>
              <a:rPr lang="en-US" sz="3600" b="1" dirty="0">
                <a:solidFill>
                  <a:prstClr val="black"/>
                </a:solidFill>
                <a:latin typeface="Times New Roman" pitchFamily="18" charset="0"/>
                <a:cs typeface="Times New Roman" pitchFamily="18" charset="0"/>
              </a:rPr>
              <a:t>.</a:t>
            </a:r>
          </a:p>
        </p:txBody>
      </p:sp>
      <p:pic>
        <p:nvPicPr>
          <p:cNvPr id="12" name="Picture 11" descr="20"/>
          <p:cNvPicPr>
            <a:picLocks noChangeAspect="1" noChangeArrowheads="1"/>
          </p:cNvPicPr>
          <p:nvPr/>
        </p:nvPicPr>
        <p:blipFill>
          <a:blip r:embed="rId2">
            <a:extLst>
              <a:ext uri="{28A0092B-C50C-407E-A947-70E740481C1C}">
                <a14:useLocalDpi xmlns:a14="http://schemas.microsoft.com/office/drawing/2010/main" xmlns="" val="0"/>
              </a:ext>
            </a:extLst>
          </a:blip>
          <a:srcRect l="50659" b="25040"/>
          <a:stretch>
            <a:fillRect/>
          </a:stretch>
        </p:blipFill>
        <p:spPr bwMode="auto">
          <a:xfrm>
            <a:off x="292281" y="1489164"/>
            <a:ext cx="4390753" cy="4839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ight Arrow 3"/>
          <p:cNvSpPr/>
          <p:nvPr/>
        </p:nvSpPr>
        <p:spPr>
          <a:xfrm>
            <a:off x="4419600" y="4195763"/>
            <a:ext cx="4724400" cy="198120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4000" dirty="0" err="1">
                <a:solidFill>
                  <a:prstClr val="black"/>
                </a:solidFill>
                <a:latin typeface="Times New Roman" panose="02020603050405020304" pitchFamily="18" charset="0"/>
                <a:cs typeface="Times New Roman" panose="02020603050405020304" pitchFamily="18" charset="0"/>
              </a:rPr>
              <a:t>Em</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hãy</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giải</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thích</a:t>
            </a:r>
            <a:r>
              <a:rPr lang="en-US" sz="4000" dirty="0">
                <a:solidFill>
                  <a:prstClr val="black"/>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defRPr/>
            </a:pPr>
            <a:r>
              <a:rPr lang="en-US" sz="4000" dirty="0" err="1">
                <a:solidFill>
                  <a:prstClr val="black"/>
                </a:solidFill>
                <a:latin typeface="Times New Roman" panose="02020603050405020304" pitchFamily="18" charset="0"/>
                <a:cs typeface="Times New Roman" panose="02020603050405020304" pitchFamily="18" charset="0"/>
              </a:rPr>
              <a:t>tại</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sao</a:t>
            </a:r>
            <a:r>
              <a:rPr lang="en-US" sz="4000" dirty="0">
                <a:solidFill>
                  <a:prstClr val="black"/>
                </a:solidFill>
                <a:latin typeface="Times New Roman" panose="02020603050405020304" pitchFamily="18" charset="0"/>
                <a:cs typeface="Times New Roman" panose="02020603050405020304" pitchFamily="18" charset="0"/>
              </a:rPr>
              <a:t>?</a:t>
            </a:r>
          </a:p>
        </p:txBody>
      </p:sp>
      <p:sp>
        <p:nvSpPr>
          <p:cNvPr id="6" name="WordArt 4"/>
          <p:cNvSpPr>
            <a:spLocks noChangeArrowheads="1" noChangeShapeType="1" noTextEdit="1"/>
          </p:cNvSpPr>
          <p:nvPr/>
        </p:nvSpPr>
        <p:spPr bwMode="auto">
          <a:xfrm>
            <a:off x="2909752" y="235132"/>
            <a:ext cx="3046911" cy="909662"/>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Khởi</a:t>
            </a:r>
            <a:r>
              <a:rPr kumimoji="0" lang="en-US" sz="2800" b="0" i="0" u="none" strike="noStrike" kern="10" cap="none" spc="0" normalizeH="0" noProof="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0" cap="none" spc="0" normalizeH="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0" cap="none" spc="0" normalizeH="0" noProof="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284949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smtClean="0">
                <a:solidFill>
                  <a:srgbClr val="C00000"/>
                </a:solidFill>
                <a:latin typeface="+mj-lt"/>
              </a:rPr>
              <a:t>Hãy nêu hai ví dụ về ảnh hưởng có lợi và có hại của ma sát trong giao thông.</a:t>
            </a:r>
            <a:endParaRPr lang="en-US" sz="3200" dirty="0">
              <a:solidFill>
                <a:srgbClr val="C00000"/>
              </a:solidFill>
              <a:latin typeface="+mj-lt"/>
            </a:endParaRPr>
          </a:p>
        </p:txBody>
      </p:sp>
      <p:sp>
        <p:nvSpPr>
          <p:cNvPr id="3" name="Flowchart: Alternate Process 2"/>
          <p:cNvSpPr/>
          <p:nvPr/>
        </p:nvSpPr>
        <p:spPr>
          <a:xfrm>
            <a:off x="0" y="1066800"/>
            <a:ext cx="43434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bg1"/>
                </a:solidFill>
                <a:latin typeface="+mj-lt"/>
              </a:rPr>
              <a:t>Ảnh hưởng có lợi của ma sát trong giao thông</a:t>
            </a:r>
            <a:endParaRPr lang="en-US" sz="3200" dirty="0">
              <a:solidFill>
                <a:schemeClr val="bg1"/>
              </a:solidFill>
              <a:latin typeface="+mj-lt"/>
            </a:endParaRPr>
          </a:p>
        </p:txBody>
      </p:sp>
      <p:sp>
        <p:nvSpPr>
          <p:cNvPr id="5" name="Flowchart: Alternate Process 4"/>
          <p:cNvSpPr/>
          <p:nvPr/>
        </p:nvSpPr>
        <p:spPr>
          <a:xfrm>
            <a:off x="4876800" y="1066800"/>
            <a:ext cx="42672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2060"/>
                </a:solidFill>
                <a:latin typeface="+mj-lt"/>
              </a:rPr>
              <a:t>Ảnh hưởng có hại của ma sát trong giao thông</a:t>
            </a:r>
            <a:endParaRPr lang="en-US" sz="3200" dirty="0">
              <a:solidFill>
                <a:srgbClr val="002060"/>
              </a:solidFill>
              <a:latin typeface="+mj-lt"/>
            </a:endParaRPr>
          </a:p>
        </p:txBody>
      </p:sp>
      <p:sp>
        <p:nvSpPr>
          <p:cNvPr id="7" name="Down Arrow 6"/>
          <p:cNvSpPr/>
          <p:nvPr/>
        </p:nvSpPr>
        <p:spPr>
          <a:xfrm>
            <a:off x="1828800" y="1981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781800" y="1981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124200"/>
            <a:ext cx="21336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latin typeface="+mj-lt"/>
              </a:rPr>
              <a:t>Khi ta đi ô tô xuống dốc, ta dùng phanh để làm cho ô tô đi chậm lại hoặc dừng hẳn tránh tai nạn khi tham gia giao thông.</a:t>
            </a:r>
            <a:endParaRPr lang="en-US" sz="2400" dirty="0">
              <a:solidFill>
                <a:schemeClr val="tx1"/>
              </a:solidFill>
              <a:latin typeface="+mj-lt"/>
            </a:endParaRPr>
          </a:p>
        </p:txBody>
      </p:sp>
      <p:sp>
        <p:nvSpPr>
          <p:cNvPr id="12" name="Rectangle 11"/>
          <p:cNvSpPr/>
          <p:nvPr/>
        </p:nvSpPr>
        <p:spPr>
          <a:xfrm>
            <a:off x="2514600" y="3124200"/>
            <a:ext cx="19050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latin typeface="+mj-lt"/>
              </a:rPr>
              <a:t>Khi chúng ta đạp xe đạp thì bánh xe có tác dụng của lực ma sát giúp chúng ta chuyển động dễ dàng.</a:t>
            </a:r>
            <a:endParaRPr lang="en-US" sz="2400" dirty="0">
              <a:solidFill>
                <a:schemeClr val="tx1"/>
              </a:solidFill>
              <a:latin typeface="+mj-lt"/>
            </a:endParaRPr>
          </a:p>
        </p:txBody>
      </p:sp>
      <p:sp>
        <p:nvSpPr>
          <p:cNvPr id="13" name="Rectangle 12"/>
          <p:cNvSpPr/>
          <p:nvPr/>
        </p:nvSpPr>
        <p:spPr>
          <a:xfrm>
            <a:off x="7239000" y="3124200"/>
            <a:ext cx="19050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Lực ma sát trượt cản trở chuyển động của trục xe và làm mòn trục.</a:t>
            </a:r>
            <a:endParaRPr lang="en-US" sz="2800" dirty="0">
              <a:solidFill>
                <a:schemeClr val="tx1"/>
              </a:solidFill>
              <a:latin typeface="+mj-lt"/>
            </a:endParaRPr>
          </a:p>
        </p:txBody>
      </p:sp>
      <p:sp>
        <p:nvSpPr>
          <p:cNvPr id="14" name="Rectangle 13"/>
          <p:cNvSpPr/>
          <p:nvPr/>
        </p:nvSpPr>
        <p:spPr>
          <a:xfrm>
            <a:off x="5105400" y="3124200"/>
            <a:ext cx="19050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Lực ma sát làm mòn lốp xe các phương tiện giao thông</a:t>
            </a:r>
            <a:r>
              <a:rPr lang="vi-VN"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4)">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0" fill="hold"/>
                                        <p:tgtEl>
                                          <p:spTgt spid="13"/>
                                        </p:tgtEl>
                                        <p:attrNameLst>
                                          <p:attrName>ppt_x</p:attrName>
                                        </p:attrNameLst>
                                      </p:cBhvr>
                                      <p:tavLst>
                                        <p:tav tm="0">
                                          <p:val>
                                            <p:strVal val="#ppt_x"/>
                                          </p:val>
                                        </p:tav>
                                        <p:tav tm="100000">
                                          <p:val>
                                            <p:strVal val="#ppt_x"/>
                                          </p:val>
                                        </p:tav>
                                      </p:tavLst>
                                    </p:anim>
                                    <p:anim calcmode="lin" valueType="num">
                                      <p:cBhvr additive="base">
                                        <p:cTn id="52"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229600" cy="1143000"/>
          </a:xfrm>
        </p:spPr>
        <p:txBody>
          <a:bodyPr>
            <a:normAutofit fontScale="90000"/>
          </a:bodyPr>
          <a:lstStyle/>
          <a:p>
            <a:r>
              <a:rPr lang="vi-VN" b="1" dirty="0" smtClean="0">
                <a:solidFill>
                  <a:srgbClr val="FF0000"/>
                </a:solidFill>
              </a:rPr>
              <a:t>Lực ma sát có thể thúc đẩy hoặc cản trở chuyển động của các vật. Có vai trò quan trọng trong giao thông đường bộ </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4014169477"/>
              </p:ext>
            </p:extLst>
          </p:nvPr>
        </p:nvGraphicFramePr>
        <p:xfrm>
          <a:off x="127363" y="780508"/>
          <a:ext cx="8817430" cy="5904411"/>
        </p:xfrm>
        <a:graphic>
          <a:graphicData uri="http://schemas.openxmlformats.org/drawingml/2006/table">
            <a:tbl>
              <a:tblPr firstRow="1" bandRow="1">
                <a:tableStyleId>{BDBED569-4797-4DF1-A0F4-6AAB3CD982D8}</a:tableStyleId>
              </a:tblPr>
              <a:tblGrid>
                <a:gridCol w="3252652">
                  <a:extLst>
                    <a:ext uri="{9D8B030D-6E8A-4147-A177-3AD203B41FA5}">
                      <a16:colId xmlns:a16="http://schemas.microsoft.com/office/drawing/2014/main" xmlns="" val="20000"/>
                    </a:ext>
                  </a:extLst>
                </a:gridCol>
                <a:gridCol w="2792186">
                  <a:extLst>
                    <a:ext uri="{9D8B030D-6E8A-4147-A177-3AD203B41FA5}">
                      <a16:colId xmlns:a16="http://schemas.microsoft.com/office/drawing/2014/main" xmlns="" val="20002"/>
                    </a:ext>
                  </a:extLst>
                </a:gridCol>
                <a:gridCol w="2772592">
                  <a:extLst>
                    <a:ext uri="{9D8B030D-6E8A-4147-A177-3AD203B41FA5}">
                      <a16:colId xmlns:a16="http://schemas.microsoft.com/office/drawing/2014/main" xmlns="" val="20003"/>
                    </a:ext>
                  </a:extLst>
                </a:gridCol>
              </a:tblGrid>
              <a:tr h="742934">
                <a:tc>
                  <a:txBody>
                    <a:bodyPr/>
                    <a:lstStyle/>
                    <a:p>
                      <a:pPr algn="ctr"/>
                      <a:r>
                        <a:rPr lang="en-US" sz="2400" dirty="0" err="1" smtClean="0">
                          <a:latin typeface="Times New Roman" pitchFamily="18" charset="0"/>
                          <a:cs typeface="Times New Roman" pitchFamily="18" charset="0"/>
                        </a:rPr>
                        <a:t>Hiện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tượng</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marL="68580" marR="68580" marT="45723" marB="45723">
                    <a:solidFill>
                      <a:schemeClr val="accent2">
                        <a:lumMod val="20000"/>
                        <a:lumOff val="80000"/>
                      </a:schemeClr>
                    </a:solidFill>
                  </a:tcPr>
                </a:tc>
                <a:tc>
                  <a:txBody>
                    <a:bodyPr/>
                    <a:lstStyle/>
                    <a:p>
                      <a:pPr algn="ctr"/>
                      <a:r>
                        <a:rPr lang="en-US" sz="2400" dirty="0" err="1" smtClean="0">
                          <a:latin typeface="Times New Roman" pitchFamily="18" charset="0"/>
                          <a:cs typeface="Times New Roman" pitchFamily="18" charset="0"/>
                        </a:rPr>
                        <a:t>Lực</a:t>
                      </a:r>
                      <a:r>
                        <a:rPr lang="en-US" sz="2400" baseline="0" dirty="0" smtClean="0">
                          <a:latin typeface="Times New Roman" pitchFamily="18" charset="0"/>
                          <a:cs typeface="Times New Roman" pitchFamily="18" charset="0"/>
                        </a:rPr>
                        <a:t> ma </a:t>
                      </a:r>
                      <a:r>
                        <a:rPr lang="en-US" sz="2400" baseline="0" dirty="0" err="1" smtClean="0">
                          <a:latin typeface="Times New Roman" pitchFamily="18" charset="0"/>
                          <a:cs typeface="Times New Roman" pitchFamily="18" charset="0"/>
                        </a:rPr>
                        <a:t>sát</a:t>
                      </a:r>
                      <a:r>
                        <a:rPr lang="en-US" sz="2400" baseline="0" dirty="0" smtClean="0">
                          <a:latin typeface="Times New Roman" pitchFamily="18" charset="0"/>
                          <a:cs typeface="Times New Roman" pitchFamily="18" charset="0"/>
                        </a:rPr>
                        <a:t> </a:t>
                      </a:r>
                    </a:p>
                    <a:p>
                      <a:pPr algn="ctr"/>
                      <a:r>
                        <a:rPr lang="en-US" sz="2400" baseline="0" dirty="0" err="1" smtClean="0">
                          <a:latin typeface="Times New Roman" pitchFamily="18" charset="0"/>
                          <a:cs typeface="Times New Roman" pitchFamily="18" charset="0"/>
                        </a:rPr>
                        <a:t>xuất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hiện</a:t>
                      </a:r>
                      <a:endParaRPr lang="en-US" sz="2400" dirty="0">
                        <a:latin typeface="Times New Roman" pitchFamily="18" charset="0"/>
                        <a:cs typeface="Times New Roman" pitchFamily="18" charset="0"/>
                      </a:endParaRPr>
                    </a:p>
                  </a:txBody>
                  <a:tcPr marL="68580" marR="68580" marT="45723" marB="45723">
                    <a:solidFill>
                      <a:schemeClr val="accent2">
                        <a:lumMod val="20000"/>
                        <a:lumOff val="80000"/>
                      </a:schemeClr>
                    </a:solidFill>
                  </a:tcPr>
                </a:tc>
                <a:tc>
                  <a:txBody>
                    <a:bodyPr/>
                    <a:lstStyle/>
                    <a:p>
                      <a:pPr algn="ctr"/>
                      <a:r>
                        <a:rPr lang="en-US" sz="2400" dirty="0" err="1" smtClean="0">
                          <a:latin typeface="Times New Roman" pitchFamily="18" charset="0"/>
                          <a:cs typeface="Times New Roman" pitchFamily="18" charset="0"/>
                        </a:rPr>
                        <a:t>Tác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dụng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cản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trở</a:t>
                      </a:r>
                      <a:r>
                        <a:rPr lang="en-US" sz="2400" baseline="0" dirty="0" smtClean="0">
                          <a:latin typeface="Times New Roman" pitchFamily="18" charset="0"/>
                          <a:cs typeface="Times New Roman" pitchFamily="18" charset="0"/>
                        </a:rPr>
                        <a:t> hay </a:t>
                      </a:r>
                      <a:r>
                        <a:rPr lang="en-US" sz="2400" baseline="0" dirty="0" err="1" smtClean="0">
                          <a:latin typeface="Times New Roman" pitchFamily="18" charset="0"/>
                          <a:cs typeface="Times New Roman" pitchFamily="18" charset="0"/>
                        </a:rPr>
                        <a:t>thúc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đẩy</a:t>
                      </a:r>
                      <a:endParaRPr lang="en-US" sz="2400" dirty="0" smtClean="0">
                        <a:latin typeface="Times New Roman" pitchFamily="18" charset="0"/>
                        <a:cs typeface="Times New Roman" pitchFamily="18" charset="0"/>
                      </a:endParaRPr>
                    </a:p>
                  </a:txBody>
                  <a:tcPr marL="68580" marR="68580" marT="45723" marB="45723">
                    <a:solidFill>
                      <a:schemeClr val="accent2">
                        <a:lumMod val="20000"/>
                        <a:lumOff val="80000"/>
                      </a:schemeClr>
                    </a:solidFill>
                  </a:tcPr>
                </a:tc>
                <a:extLst>
                  <a:ext uri="{0D108BD9-81ED-4DB2-BD59-A6C34878D82A}">
                    <a16:rowId xmlns:a16="http://schemas.microsoft.com/office/drawing/2014/main" xmlns="" val="10000"/>
                  </a:ext>
                </a:extLst>
              </a:tr>
              <a:tr h="1550469">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txBody>
                  <a:tcPr marL="68580" marR="68580" marT="45723" marB="45723"/>
                </a:tc>
                <a:tc>
                  <a:txBody>
                    <a:bodyPr/>
                    <a:lstStyle/>
                    <a:p>
                      <a:pPr marR="0" algn="l" rtl="0"/>
                      <a:endParaRPr lang="en-US" sz="900" b="0" i="0" u="none" strike="noStrike" baseline="0" dirty="0" smtClean="0">
                        <a:solidFill>
                          <a:srgbClr val="000000"/>
                        </a:solidFill>
                        <a:latin typeface="Segoe UI" panose="020B0502040204020203" pitchFamily="34" charset="0"/>
                      </a:endParaRPr>
                    </a:p>
                    <a:p>
                      <a:endParaRPr lang="en-US" sz="1800" dirty="0"/>
                    </a:p>
                  </a:txBody>
                  <a:tcPr marL="68580" marR="68580" marT="45723" marB="45723"/>
                </a:tc>
                <a:tc>
                  <a:txBody>
                    <a:bodyPr/>
                    <a:lstStyle/>
                    <a:p>
                      <a:endParaRPr lang="en-US" sz="1800" dirty="0"/>
                    </a:p>
                  </a:txBody>
                  <a:tcPr marL="68580" marR="68580" marT="45723" marB="45723"/>
                </a:tc>
                <a:extLst>
                  <a:ext uri="{0D108BD9-81ED-4DB2-BD59-A6C34878D82A}">
                    <a16:rowId xmlns:a16="http://schemas.microsoft.com/office/drawing/2014/main" xmlns="" val="10001"/>
                  </a:ext>
                </a:extLst>
              </a:tr>
              <a:tr h="1745408">
                <a:tc>
                  <a:txBody>
                    <a:bodyPr/>
                    <a:lstStyle/>
                    <a:p>
                      <a:endParaRPr lang="en-US" sz="1800" dirty="0"/>
                    </a:p>
                  </a:txBody>
                  <a:tcPr marL="68580" marR="68580" marT="45723" marB="45723"/>
                </a:tc>
                <a:tc>
                  <a:txBody>
                    <a:bodyPr/>
                    <a:lstStyle/>
                    <a:p>
                      <a:endParaRPr lang="en-US" sz="1800" dirty="0"/>
                    </a:p>
                  </a:txBody>
                  <a:tcPr marL="68580" marR="68580" marT="45723" marB="45723"/>
                </a:tc>
                <a:tc>
                  <a:txBody>
                    <a:bodyPr/>
                    <a:lstStyle/>
                    <a:p>
                      <a:endParaRPr lang="en-US" sz="1800" dirty="0"/>
                    </a:p>
                  </a:txBody>
                  <a:tcPr marL="68580" marR="68580" marT="45723" marB="45723"/>
                </a:tc>
                <a:extLst>
                  <a:ext uri="{0D108BD9-81ED-4DB2-BD59-A6C34878D82A}">
                    <a16:rowId xmlns:a16="http://schemas.microsoft.com/office/drawing/2014/main" xmlns="" val="10002"/>
                  </a:ext>
                </a:extLst>
              </a:tr>
              <a:tr h="1785568">
                <a:tc>
                  <a:txBody>
                    <a:bodyPr/>
                    <a:lstStyle/>
                    <a:p>
                      <a:endParaRPr lang="en-US" sz="1800" dirty="0"/>
                    </a:p>
                  </a:txBody>
                  <a:tcPr marL="68580" marR="68580" marT="45723" marB="45723"/>
                </a:tc>
                <a:tc>
                  <a:txBody>
                    <a:bodyPr/>
                    <a:lstStyle/>
                    <a:p>
                      <a:endParaRPr lang="en-US" sz="1800" dirty="0"/>
                    </a:p>
                  </a:txBody>
                  <a:tcPr marL="68580" marR="68580" marT="45723" marB="45723"/>
                </a:tc>
                <a:tc>
                  <a:txBody>
                    <a:bodyPr/>
                    <a:lstStyle/>
                    <a:p>
                      <a:endParaRPr lang="en-US" sz="1800" dirty="0"/>
                    </a:p>
                  </a:txBody>
                  <a:tcPr marL="68580" marR="68580" marT="45723" marB="45723"/>
                </a:tc>
                <a:extLst>
                  <a:ext uri="{0D108BD9-81ED-4DB2-BD59-A6C34878D82A}">
                    <a16:rowId xmlns:a16="http://schemas.microsoft.com/office/drawing/2014/main" xmlns="" val="10003"/>
                  </a:ext>
                </a:extLst>
              </a:tr>
            </a:tbl>
          </a:graphicData>
        </a:graphic>
      </p:graphicFrame>
      <p:pic>
        <p:nvPicPr>
          <p:cNvPr id="22555"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8439" y="1655808"/>
            <a:ext cx="2914650"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439" y="3195094"/>
            <a:ext cx="291465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8439" y="4984436"/>
            <a:ext cx="2914650" cy="1700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425733" y="187436"/>
            <a:ext cx="2292532" cy="954107"/>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Phiếu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3801293" y="1953406"/>
            <a:ext cx="2502998" cy="1094594"/>
          </a:xfrm>
          <a:prstGeom prst="rect">
            <a:avLst/>
          </a:prstGeom>
        </p:spPr>
      </p:pic>
      <p:pic>
        <p:nvPicPr>
          <p:cNvPr id="5" name="Picture 4"/>
          <p:cNvPicPr>
            <a:picLocks noChangeAspect="1"/>
          </p:cNvPicPr>
          <p:nvPr/>
        </p:nvPicPr>
        <p:blipFill>
          <a:blip r:embed="rId6"/>
          <a:stretch>
            <a:fillRect/>
          </a:stretch>
        </p:blipFill>
        <p:spPr>
          <a:xfrm>
            <a:off x="6459025" y="1953406"/>
            <a:ext cx="2143424" cy="1170794"/>
          </a:xfrm>
          <a:prstGeom prst="rect">
            <a:avLst/>
          </a:prstGeom>
        </p:spPr>
      </p:pic>
      <p:pic>
        <p:nvPicPr>
          <p:cNvPr id="10" name="Picture 9"/>
          <p:cNvPicPr>
            <a:picLocks noChangeAspect="1"/>
          </p:cNvPicPr>
          <p:nvPr/>
        </p:nvPicPr>
        <p:blipFill>
          <a:blip r:embed="rId7"/>
          <a:stretch>
            <a:fillRect/>
          </a:stretch>
        </p:blipFill>
        <p:spPr>
          <a:xfrm>
            <a:off x="3532438" y="3768634"/>
            <a:ext cx="2079122" cy="879565"/>
          </a:xfrm>
          <a:prstGeom prst="rect">
            <a:avLst/>
          </a:prstGeom>
        </p:spPr>
      </p:pic>
      <p:pic>
        <p:nvPicPr>
          <p:cNvPr id="12" name="Picture 11"/>
          <p:cNvPicPr>
            <a:picLocks noChangeAspect="1"/>
          </p:cNvPicPr>
          <p:nvPr/>
        </p:nvPicPr>
        <p:blipFill>
          <a:blip r:embed="rId8"/>
          <a:stretch>
            <a:fillRect/>
          </a:stretch>
        </p:blipFill>
        <p:spPr>
          <a:xfrm>
            <a:off x="6248401" y="3545462"/>
            <a:ext cx="2211154" cy="1178938"/>
          </a:xfrm>
          <a:prstGeom prst="rect">
            <a:avLst/>
          </a:prstGeom>
        </p:spPr>
      </p:pic>
      <p:pic>
        <p:nvPicPr>
          <p:cNvPr id="15" name="Picture 14"/>
          <p:cNvPicPr>
            <a:picLocks noChangeAspect="1"/>
          </p:cNvPicPr>
          <p:nvPr/>
        </p:nvPicPr>
        <p:blipFill>
          <a:blip r:embed="rId9"/>
          <a:stretch>
            <a:fillRect/>
          </a:stretch>
        </p:blipFill>
        <p:spPr>
          <a:xfrm>
            <a:off x="3746780" y="5546454"/>
            <a:ext cx="1864779" cy="854345"/>
          </a:xfrm>
          <a:prstGeom prst="rect">
            <a:avLst/>
          </a:prstGeom>
        </p:spPr>
      </p:pic>
      <p:pic>
        <p:nvPicPr>
          <p:cNvPr id="16" name="Picture 15"/>
          <p:cNvPicPr>
            <a:picLocks noChangeAspect="1"/>
          </p:cNvPicPr>
          <p:nvPr/>
        </p:nvPicPr>
        <p:blipFill>
          <a:blip r:embed="rId10"/>
          <a:stretch>
            <a:fillRect/>
          </a:stretch>
        </p:blipFill>
        <p:spPr>
          <a:xfrm>
            <a:off x="6248400" y="5415518"/>
            <a:ext cx="2590800" cy="1061482"/>
          </a:xfrm>
          <a:prstGeom prst="rect">
            <a:avLst/>
          </a:prstGeom>
        </p:spPr>
      </p:pic>
    </p:spTree>
    <p:extLst>
      <p:ext uri="{BB962C8B-B14F-4D97-AF65-F5344CB8AC3E}">
        <p14:creationId xmlns:p14="http://schemas.microsoft.com/office/powerpoint/2010/main" xmlns="" val="400644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43150" y="25400"/>
            <a:ext cx="440055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1866" y="609600"/>
            <a:ext cx="3334294" cy="296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0441" y="3737319"/>
            <a:ext cx="3305718" cy="2892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425732" y="187436"/>
            <a:ext cx="5108667" cy="646331"/>
          </a:xfrm>
          <a:prstGeom prst="rect">
            <a:avLst/>
          </a:prstGeom>
          <a:noFill/>
        </p:spPr>
        <p:txBody>
          <a:bodyPr wrap="square" rtlCol="0">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Phiếu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học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2</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4334228" y="990601"/>
            <a:ext cx="4336244" cy="2590800"/>
          </a:xfrm>
          <a:prstGeom prst="rect">
            <a:avLst/>
          </a:prstGeom>
        </p:spPr>
      </p:pic>
      <p:pic>
        <p:nvPicPr>
          <p:cNvPr id="3" name="Picture 2"/>
          <p:cNvPicPr>
            <a:picLocks noChangeAspect="1"/>
          </p:cNvPicPr>
          <p:nvPr/>
        </p:nvPicPr>
        <p:blipFill>
          <a:blip r:embed="rId6"/>
          <a:stretch>
            <a:fillRect/>
          </a:stretch>
        </p:blipFill>
        <p:spPr>
          <a:xfrm>
            <a:off x="4334229" y="4495800"/>
            <a:ext cx="4579778" cy="1981200"/>
          </a:xfrm>
          <a:prstGeom prst="rect">
            <a:avLst/>
          </a:prstGeom>
        </p:spPr>
      </p:pic>
      <p:sp>
        <p:nvSpPr>
          <p:cNvPr id="4" name="Right Arrow 3"/>
          <p:cNvSpPr/>
          <p:nvPr/>
        </p:nvSpPr>
        <p:spPr>
          <a:xfrm>
            <a:off x="3566159" y="1985554"/>
            <a:ext cx="676004" cy="41801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566159" y="4820864"/>
            <a:ext cx="676004" cy="41801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9172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7270363-E25C-4089-BAE2-2F04075E8EB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9FF1D0DD-076C-4A47-8D14-22D216CC63C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246026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2-Point Star 2"/>
          <p:cNvSpPr/>
          <p:nvPr/>
        </p:nvSpPr>
        <p:spPr>
          <a:xfrm>
            <a:off x="0" y="152400"/>
            <a:ext cx="9144000" cy="21336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Quan sát hình 40.9 và cho biết vì sao các vận động viên đua xe thường cúi khom thân người gần như song song với mặt đường</a:t>
            </a:r>
            <a:r>
              <a:rPr lang="vi-VN" dirty="0" smtClean="0"/>
              <a:t>.</a:t>
            </a:r>
            <a:endParaRPr lang="en-US" dirty="0"/>
          </a:p>
        </p:txBody>
      </p:sp>
      <p:pic>
        <p:nvPicPr>
          <p:cNvPr id="75778" name="Picture 2" descr="Bài 40: Lực ma sát"/>
          <p:cNvPicPr>
            <a:picLocks noChangeAspect="1" noChangeArrowheads="1"/>
          </p:cNvPicPr>
          <p:nvPr/>
        </p:nvPicPr>
        <p:blipFill>
          <a:blip r:embed="rId2"/>
          <a:srcRect/>
          <a:stretch>
            <a:fillRect/>
          </a:stretch>
        </p:blipFill>
        <p:spPr bwMode="auto">
          <a:xfrm>
            <a:off x="228600" y="2286000"/>
            <a:ext cx="8686800" cy="2362200"/>
          </a:xfrm>
          <a:prstGeom prst="rect">
            <a:avLst/>
          </a:prstGeom>
          <a:noFill/>
        </p:spPr>
      </p:pic>
      <p:sp>
        <p:nvSpPr>
          <p:cNvPr id="5" name="Rectangle 4"/>
          <p:cNvSpPr/>
          <p:nvPr/>
        </p:nvSpPr>
        <p:spPr>
          <a:xfrm>
            <a:off x="0" y="4648200"/>
            <a:ext cx="9144000" cy="2062103"/>
          </a:xfrm>
          <a:prstGeom prst="rect">
            <a:avLst/>
          </a:prstGeom>
        </p:spPr>
        <p:txBody>
          <a:bodyPr wrap="square">
            <a:spAutoFit/>
          </a:bodyPr>
          <a:lstStyle/>
          <a:p>
            <a:r>
              <a:rPr lang="vi-VN" sz="3200" dirty="0" smtClean="0">
                <a:latin typeface="+mj-lt"/>
              </a:rPr>
              <a:t>Các vận động viên đua xe thường cúi khom thân người gần như song song với mặt đường để hạn chế lực cản của không khí tác dụng vào người giúp xe đi được nhanh hơn.</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5778"/>
                                        </p:tgtEl>
                                        <p:attrNameLst>
                                          <p:attrName>style.visibility</p:attrName>
                                        </p:attrNameLst>
                                      </p:cBhvr>
                                      <p:to>
                                        <p:strVal val="visible"/>
                                      </p:to>
                                    </p:set>
                                    <p:anim calcmode="lin" valueType="num">
                                      <p:cBhvr additive="base">
                                        <p:cTn id="12" dur="500" fill="hold"/>
                                        <p:tgtEl>
                                          <p:spTgt spid="75778"/>
                                        </p:tgtEl>
                                        <p:attrNameLst>
                                          <p:attrName>ppt_x</p:attrName>
                                        </p:attrNameLst>
                                      </p:cBhvr>
                                      <p:tavLst>
                                        <p:tav tm="0">
                                          <p:val>
                                            <p:strVal val="#ppt_x"/>
                                          </p:val>
                                        </p:tav>
                                        <p:tav tm="100000">
                                          <p:val>
                                            <p:strVal val="#ppt_x"/>
                                          </p:val>
                                        </p:tav>
                                      </p:tavLst>
                                    </p:anim>
                                    <p:anim calcmode="lin" valueType="num">
                                      <p:cBhvr additive="base">
                                        <p:cTn id="13" dur="500" fill="hold"/>
                                        <p:tgtEl>
                                          <p:spTgt spid="757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63562"/>
          </a:xfrm>
        </p:spPr>
        <p:txBody>
          <a:bodyPr>
            <a:normAutofit fontScale="90000"/>
          </a:bodyPr>
          <a:lstStyle/>
          <a:p>
            <a:pPr algn="l"/>
            <a:r>
              <a:rPr lang="en-US" b="1" dirty="0" err="1" smtClean="0">
                <a:solidFill>
                  <a:srgbClr val="C00000"/>
                </a:solidFill>
                <a:latin typeface="Times New Roman" pitchFamily="18" charset="0"/>
                <a:cs typeface="Times New Roman" pitchFamily="18" charset="0"/>
              </a:rPr>
              <a:t>Tìm</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hiểu</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lực</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cản</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của</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không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khí</a:t>
            </a:r>
            <a:r>
              <a:rPr lang="en-US" b="1" dirty="0" smtClean="0">
                <a:solidFill>
                  <a:srgbClr val="C00000"/>
                </a:solidFill>
                <a:latin typeface="Times New Roman" pitchFamily="18" charset="0"/>
                <a:cs typeface="Times New Roman" pitchFamily="18" charset="0"/>
              </a:rPr>
              <a:t>.</a:t>
            </a:r>
            <a:endParaRPr lang="en-US" b="1" dirty="0">
              <a:solidFill>
                <a:srgbClr val="C00000"/>
              </a:solidFill>
              <a:latin typeface="Times New Roman" pitchFamily="18" charset="0"/>
              <a:cs typeface="Times New Roman" pitchFamily="18" charset="0"/>
            </a:endParaRPr>
          </a:p>
        </p:txBody>
      </p:sp>
      <p:sp>
        <p:nvSpPr>
          <p:cNvPr id="3" name="Rectangle 2"/>
          <p:cNvSpPr/>
          <p:nvPr/>
        </p:nvSpPr>
        <p:spPr>
          <a:xfrm>
            <a:off x="0" y="609600"/>
            <a:ext cx="5769528" cy="584775"/>
          </a:xfrm>
          <a:prstGeom prst="rect">
            <a:avLst/>
          </a:prstGeom>
        </p:spPr>
        <p:txBody>
          <a:bodyPr wrap="none">
            <a:spAutoFit/>
          </a:bodyPr>
          <a:lstStyle/>
          <a:p>
            <a:r>
              <a:rPr lang="en-US" sz="3200" b="1" dirty="0" err="1" smtClean="0">
                <a:latin typeface="Times New Roman" pitchFamily="18" charset="0"/>
                <a:cs typeface="Times New Roman" pitchFamily="18" charset="0"/>
              </a:rPr>
              <a:t>Dụng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cụ</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0" y="1219200"/>
            <a:ext cx="4083747" cy="584775"/>
          </a:xfrm>
          <a:prstGeom prst="rect">
            <a:avLst/>
          </a:prstGeom>
        </p:spPr>
        <p:txBody>
          <a:bodyPr wrap="none">
            <a:spAutoFit/>
          </a:bodyPr>
          <a:lstStyle/>
          <a:p>
            <a:r>
              <a:rPr lang="en-US" sz="3200" b="1" dirty="0" err="1" smtClean="0">
                <a:latin typeface="Times New Roman" pitchFamily="18" charset="0"/>
                <a:cs typeface="Times New Roman" pitchFamily="18" charset="0"/>
              </a:rPr>
              <a:t>Tiến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nghiệm</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0" y="1752600"/>
            <a:ext cx="6900222" cy="584775"/>
          </a:xfrm>
          <a:prstGeom prst="rect">
            <a:avLst/>
          </a:prstGeom>
        </p:spPr>
        <p:txBody>
          <a:bodyPr wrap="none">
            <a:spAutoFit/>
          </a:bodyPr>
          <a:lstStyle/>
          <a:p>
            <a:r>
              <a:rPr lang="en-US" sz="3200" dirty="0" smtClean="0">
                <a:latin typeface="Times New Roman" pitchFamily="18" charset="0"/>
                <a:cs typeface="Times New Roman" pitchFamily="18" charset="0"/>
              </a:rPr>
              <a:t>- Vo </a:t>
            </a:r>
            <a:r>
              <a:rPr lang="en-US" sz="3200" dirty="0" err="1" smtClean="0">
                <a:latin typeface="Times New Roman" pitchFamily="18" charset="0"/>
                <a:cs typeface="Times New Roman" pitchFamily="18" charset="0"/>
              </a:rPr>
              <a:t>tròn</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2286000"/>
            <a:ext cx="6141425" cy="584775"/>
          </a:xfrm>
          <a:prstGeom prst="rect">
            <a:avLst/>
          </a:prstGeom>
        </p:spPr>
        <p:txBody>
          <a:bodyPr wrap="none">
            <a:spAutoFit/>
          </a:bodyPr>
          <a:lstStyle/>
          <a:p>
            <a:r>
              <a:rPr lang="vi-VN" dirty="0" smtClean="0"/>
              <a:t>- </a:t>
            </a:r>
            <a:r>
              <a:rPr lang="vi-VN" sz="3200" dirty="0" smtClean="0">
                <a:latin typeface="+mj-lt"/>
              </a:rPr>
              <a:t>Thả hai tờ giấy từ cùng một độ cao</a:t>
            </a:r>
            <a:r>
              <a:rPr lang="vi-VN" dirty="0" smtClean="0"/>
              <a:t>.</a:t>
            </a:r>
            <a:endParaRPr lang="en-US" dirty="0"/>
          </a:p>
        </p:txBody>
      </p:sp>
      <p:sp>
        <p:nvSpPr>
          <p:cNvPr id="7" name="Rectangle 6"/>
          <p:cNvSpPr/>
          <p:nvPr/>
        </p:nvSpPr>
        <p:spPr>
          <a:xfrm>
            <a:off x="0" y="2743200"/>
            <a:ext cx="5272597" cy="584775"/>
          </a:xfrm>
          <a:prstGeom prst="rect">
            <a:avLst/>
          </a:prstGeom>
        </p:spPr>
        <p:txBody>
          <a:bodyPr wrap="none">
            <a:spAutoFit/>
          </a:bodyPr>
          <a:lstStyle/>
          <a:p>
            <a:r>
              <a:rPr lang="vi-VN" sz="3200" dirty="0" smtClean="0">
                <a:latin typeface="Times New Roman" pitchFamily="18" charset="0"/>
                <a:cs typeface="Times New Roman" pitchFamily="18" charset="0"/>
              </a:rPr>
              <a:t>Quan sát sự rơi của hai tờ giấy</a:t>
            </a:r>
            <a:r>
              <a:rPr lang="vi-VN" dirty="0" smtClean="0"/>
              <a:t>.</a:t>
            </a:r>
            <a:endParaRPr lang="en-US" dirty="0"/>
          </a:p>
        </p:txBody>
      </p:sp>
      <p:pic>
        <p:nvPicPr>
          <p:cNvPr id="81922" name="Picture 2" descr="Bài 40: Lực ma sát"/>
          <p:cNvPicPr>
            <a:picLocks noChangeAspect="1" noChangeArrowheads="1"/>
          </p:cNvPicPr>
          <p:nvPr/>
        </p:nvPicPr>
        <p:blipFill>
          <a:blip r:embed="rId2"/>
          <a:srcRect/>
          <a:stretch>
            <a:fillRect/>
          </a:stretch>
        </p:blipFill>
        <p:spPr bwMode="auto">
          <a:xfrm>
            <a:off x="457200" y="3657600"/>
            <a:ext cx="2743200" cy="2982687"/>
          </a:xfrm>
          <a:prstGeom prst="rect">
            <a:avLst/>
          </a:prstGeom>
          <a:noFill/>
        </p:spPr>
      </p:pic>
      <p:pic>
        <p:nvPicPr>
          <p:cNvPr id="81924" name="Picture 4" descr="Bài 40: Lực ma sát"/>
          <p:cNvPicPr>
            <a:picLocks noChangeAspect="1" noChangeArrowheads="1"/>
          </p:cNvPicPr>
          <p:nvPr/>
        </p:nvPicPr>
        <p:blipFill>
          <a:blip r:embed="rId3"/>
          <a:srcRect/>
          <a:stretch>
            <a:fillRect/>
          </a:stretch>
        </p:blipFill>
        <p:spPr bwMode="auto">
          <a:xfrm>
            <a:off x="5638800" y="3505200"/>
            <a:ext cx="2743200" cy="31863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plus(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81922"/>
                                        </p:tgtEl>
                                        <p:attrNameLst>
                                          <p:attrName>style.visibility</p:attrName>
                                        </p:attrNameLst>
                                      </p:cBhvr>
                                      <p:to>
                                        <p:strVal val="visible"/>
                                      </p:to>
                                    </p:set>
                                    <p:animEffect transition="in" filter="barn(inHorizontal)">
                                      <p:cBhvr>
                                        <p:cTn id="37" dur="500"/>
                                        <p:tgtEl>
                                          <p:spTgt spid="819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81924"/>
                                        </p:tgtEl>
                                        <p:attrNameLst>
                                          <p:attrName>style.visibility</p:attrName>
                                        </p:attrNameLst>
                                      </p:cBhvr>
                                      <p:to>
                                        <p:strVal val="visible"/>
                                      </p:to>
                                    </p:set>
                                    <p:animEffect transition="in" filter="barn(inHorizontal)">
                                      <p:cBhvr>
                                        <p:cTn id="42"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856090" cy="584775"/>
          </a:xfrm>
          <a:prstGeom prst="rect">
            <a:avLst/>
          </a:prstGeom>
        </p:spPr>
        <p:txBody>
          <a:bodyPr wrap="none">
            <a:spAutoFit/>
          </a:bodyPr>
          <a:lstStyle/>
          <a:p>
            <a:r>
              <a:rPr lang="vi-VN" sz="3200" dirty="0" smtClean="0">
                <a:solidFill>
                  <a:srgbClr val="C00000"/>
                </a:solidFill>
                <a:latin typeface="Times New Roman" pitchFamily="18" charset="0"/>
                <a:cs typeface="Times New Roman" pitchFamily="18" charset="0"/>
              </a:rPr>
              <a:t>Tờ giấy vo tròn sẽ chạm đất trước.</a:t>
            </a:r>
            <a:endParaRPr lang="en-US" sz="3200" dirty="0">
              <a:solidFill>
                <a:srgbClr val="C00000"/>
              </a:solidFill>
              <a:latin typeface="Times New Roman" pitchFamily="18" charset="0"/>
              <a:cs typeface="Times New Roman" pitchFamily="18" charset="0"/>
            </a:endParaRPr>
          </a:p>
        </p:txBody>
      </p:sp>
      <p:sp>
        <p:nvSpPr>
          <p:cNvPr id="4" name="Rectangle 3"/>
          <p:cNvSpPr/>
          <p:nvPr/>
        </p:nvSpPr>
        <p:spPr>
          <a:xfrm>
            <a:off x="0" y="533400"/>
            <a:ext cx="9144000" cy="2554545"/>
          </a:xfrm>
          <a:prstGeom prst="rect">
            <a:avLst/>
          </a:prstGeom>
        </p:spPr>
        <p:txBody>
          <a:bodyPr wrap="square">
            <a:spAutoFit/>
          </a:bodyPr>
          <a:lstStyle/>
          <a:p>
            <a:r>
              <a:rPr lang="vi-VN" sz="3200" dirty="0" smtClean="0">
                <a:latin typeface="Times New Roman" pitchFamily="18" charset="0"/>
                <a:cs typeface="Times New Roman" pitchFamily="18" charset="0"/>
              </a:rPr>
              <a:t>Vì tờ giấy giữ nguyên có diện tích mặt tiếp xúc với không khi lớn còn tờ giấy vo tròn có diện tích mặt tiếp xúc với không khí là nhỏ nhất. Nên lực cản của không khí tác dụng lên tờ giấy giữ nguyên lớn hơn lực cản của không khí tác dụng lên tờ giấy vo tròn.</a:t>
            </a:r>
            <a:endParaRPr lang="en-US" sz="3200" dirty="0">
              <a:latin typeface="Times New Roman" pitchFamily="18" charset="0"/>
              <a:cs typeface="Times New Roman" pitchFamily="18" charset="0"/>
            </a:endParaRPr>
          </a:p>
        </p:txBody>
      </p:sp>
      <p:sp>
        <p:nvSpPr>
          <p:cNvPr id="5" name="Right Arrow 4"/>
          <p:cNvSpPr/>
          <p:nvPr/>
        </p:nvSpPr>
        <p:spPr>
          <a:xfrm>
            <a:off x="304800"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71600" y="3429000"/>
            <a:ext cx="7772400" cy="1077218"/>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Khi vật chuyển động trong không khí sẽ có lực cản của không khí tác dụng lên vật. </a:t>
            </a:r>
            <a:endParaRPr lang="en-US" sz="3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0" y="0"/>
            <a:ext cx="3048000" cy="1060269"/>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latin typeface="Times New Roman" panose="02020603050405020304" pitchFamily="18" charset="0"/>
                <a:cs typeface="Times New Roman" panose="02020603050405020304" pitchFamily="18" charset="0"/>
              </a:rPr>
              <a:t>Vận</a:t>
            </a:r>
            <a:r>
              <a:rPr lang="en-US" sz="2800" kern="10" dirty="0" smtClean="0">
                <a:ln w="9525">
                  <a:solidFill>
                    <a:srgbClr val="FF0000"/>
                  </a:solidFill>
                  <a:round/>
                  <a:headEnd/>
                  <a:tailEnd/>
                </a:ln>
                <a:gradFill rotWithShape="1">
                  <a:gsLst>
                    <a:gs pos="0">
                      <a:srgbClr val="FFFF00"/>
                    </a:gs>
                    <a:gs pos="100000">
                      <a:srgbClr val="FF9933"/>
                    </a:gs>
                  </a:gsLst>
                  <a:path path="rect">
                    <a:fillToRect l="50000" t="50000" r="50000" b="50000"/>
                  </a:path>
                </a:gradFill>
                <a:latin typeface="Times New Roman" panose="02020603050405020304" pitchFamily="18" charset="0"/>
                <a:cs typeface="Times New Roman" panose="02020603050405020304" pitchFamily="18" charset="0"/>
              </a:rPr>
              <a:t> </a:t>
            </a:r>
            <a:r>
              <a:rPr lang="en-US" sz="28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latin typeface="Times New Roman" panose="02020603050405020304" pitchFamily="18" charset="0"/>
                <a:cs typeface="Times New Roman" panose="02020603050405020304" pitchFamily="18" charset="0"/>
              </a:rPr>
              <a:t>dụng</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0" y="990600"/>
            <a:ext cx="9144000" cy="1892826"/>
          </a:xfrm>
          <a:prstGeom prst="rect">
            <a:avLst/>
          </a:prstGeom>
        </p:spPr>
        <p:txBody>
          <a:bodyPr wrap="square">
            <a:spAutoFit/>
          </a:bodyPr>
          <a:lstStyle/>
          <a:p>
            <a:endParaRPr lang="en-US" sz="900" dirty="0">
              <a:solidFill>
                <a:srgbClr val="000000"/>
              </a:solidFill>
              <a:latin typeface="Segoe UI" panose="020B0502040204020203" pitchFamily="34" charset="0"/>
            </a:endParaRPr>
          </a:p>
          <a:p>
            <a:r>
              <a:rPr lang="vi-VN" dirty="0">
                <a:solidFill>
                  <a:srgbClr val="000000"/>
                </a:solidFill>
                <a:latin typeface="Times New Roman" panose="02020603050405020304" pitchFamily="18" charset="0"/>
              </a:rPr>
              <a:t> </a:t>
            </a:r>
            <a:r>
              <a:rPr lang="vi-VN" sz="3600" b="1" dirty="0">
                <a:solidFill>
                  <a:srgbClr val="7030A0"/>
                </a:solidFill>
                <a:latin typeface="Times New Roman" panose="02020603050405020304" pitchFamily="18" charset="0"/>
              </a:rPr>
              <a:t>Hãy so sánh các khía ở đế giày dùng cho người đi bộ và dùng cho vận động viên quần vợt ở Hình 44.3. Giải thích tại sao?</a:t>
            </a:r>
          </a:p>
        </p:txBody>
      </p:sp>
      <p:pic>
        <p:nvPicPr>
          <p:cNvPr id="4" name="Picture 3"/>
          <p:cNvPicPr>
            <a:picLocks noChangeAspect="1"/>
          </p:cNvPicPr>
          <p:nvPr/>
        </p:nvPicPr>
        <p:blipFill>
          <a:blip r:embed="rId2"/>
          <a:stretch>
            <a:fillRect/>
          </a:stretch>
        </p:blipFill>
        <p:spPr>
          <a:xfrm>
            <a:off x="274321" y="2901284"/>
            <a:ext cx="3919403" cy="3956716"/>
          </a:xfrm>
          <a:prstGeom prst="rect">
            <a:avLst/>
          </a:prstGeom>
        </p:spPr>
      </p:pic>
      <p:pic>
        <p:nvPicPr>
          <p:cNvPr id="5" name="Picture 4"/>
          <p:cNvPicPr>
            <a:picLocks noChangeAspect="1"/>
          </p:cNvPicPr>
          <p:nvPr/>
        </p:nvPicPr>
        <p:blipFill>
          <a:blip r:embed="rId3"/>
          <a:stretch>
            <a:fillRect/>
          </a:stretch>
        </p:blipFill>
        <p:spPr>
          <a:xfrm>
            <a:off x="4304212" y="2901284"/>
            <a:ext cx="4839788" cy="3995882"/>
          </a:xfrm>
          <a:prstGeom prst="rect">
            <a:avLst/>
          </a:prstGeom>
        </p:spPr>
      </p:pic>
    </p:spTree>
    <p:extLst>
      <p:ext uri="{BB962C8B-B14F-4D97-AF65-F5344CB8AC3E}">
        <p14:creationId xmlns:p14="http://schemas.microsoft.com/office/powerpoint/2010/main" xmlns="" val="3194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body" idx="1"/>
          </p:nvPr>
        </p:nvSpPr>
        <p:spPr>
          <a:xfrm>
            <a:off x="0" y="0"/>
            <a:ext cx="9144000" cy="868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vi-VN" sz="3600" dirty="0" smtClean="0">
                <a:latin typeface="+mj-lt"/>
              </a:rPr>
              <a:t>Câu1:Phát biểu nào sau đây nói về lực ma sát là đúng</a:t>
            </a:r>
            <a:endParaRPr sz="3600">
              <a:latin typeface="+mj-lt"/>
            </a:endParaRPr>
          </a:p>
        </p:txBody>
      </p:sp>
      <p:sp>
        <p:nvSpPr>
          <p:cNvPr id="227" name="Google Shape;227;p17"/>
          <p:cNvSpPr txBox="1">
            <a:spLocks noGrp="1"/>
          </p:cNvSpPr>
          <p:nvPr>
            <p:ph type="sldNum" idx="12"/>
          </p:nvPr>
        </p:nvSpPr>
        <p:spPr>
          <a:xfrm>
            <a:off x="4337100" y="6335500"/>
            <a:ext cx="469800" cy="52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29</a:t>
            </a:fld>
            <a:endParaRPr/>
          </a:p>
        </p:txBody>
      </p:sp>
      <p:sp>
        <p:nvSpPr>
          <p:cNvPr id="4" name="Google Shape;226;p17"/>
          <p:cNvSpPr txBox="1">
            <a:spLocks/>
          </p:cNvSpPr>
          <p:nvPr/>
        </p:nvSpPr>
        <p:spPr>
          <a:xfrm>
            <a:off x="0" y="1066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A</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:Lực</a:t>
            </a:r>
            <a:r>
              <a:rPr kumimoji="0" lang="vi-VN" sz="3600" b="0" i="0" u="none" strike="noStrike" kern="1200" cap="none" spc="0" normalizeH="0" noProof="0" dirty="0" smtClean="0">
                <a:ln>
                  <a:noFill/>
                </a:ln>
                <a:solidFill>
                  <a:schemeClr val="tx1"/>
                </a:solidFill>
                <a:effectLst/>
                <a:uLnTx/>
                <a:uFillTx/>
                <a:latin typeface="+mj-lt"/>
                <a:ea typeface="+mn-ea"/>
                <a:cs typeface="+mn-cs"/>
              </a:rPr>
              <a:t> ma sát cùng hướng với hướng chuyển động của vật</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22860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B</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:Khi vật</a:t>
            </a:r>
            <a:r>
              <a:rPr kumimoji="0" lang="vi-VN" sz="3600" b="0" i="0" u="none" strike="noStrike" kern="1200" cap="none" spc="0" normalizeH="0" noProof="0" dirty="0" smtClean="0">
                <a:ln>
                  <a:noFill/>
                </a:ln>
                <a:solidFill>
                  <a:schemeClr val="tx1"/>
                </a:solidFill>
                <a:effectLst/>
                <a:uLnTx/>
                <a:uFillTx/>
                <a:latin typeface="+mj-lt"/>
                <a:ea typeface="+mn-ea"/>
                <a:cs typeface="+mn-cs"/>
              </a:rPr>
              <a:t> chuyển động nhanh dần, lực ma sát lớn hơn lực đẩy</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Google Shape;226;p17"/>
          <p:cNvSpPr txBox="1">
            <a:spLocks/>
          </p:cNvSpPr>
          <p:nvPr/>
        </p:nvSpPr>
        <p:spPr>
          <a:xfrm>
            <a:off x="0" y="3505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C:Khi vật</a:t>
            </a:r>
            <a:r>
              <a:rPr kumimoji="0" lang="vi-VN" sz="3600" b="0" i="0" u="none" strike="noStrike" kern="1200" cap="none" spc="0" normalizeH="0" noProof="0" dirty="0" smtClean="0">
                <a:ln>
                  <a:noFill/>
                </a:ln>
                <a:solidFill>
                  <a:schemeClr val="tx1"/>
                </a:solidFill>
                <a:effectLst/>
                <a:uLnTx/>
                <a:uFillTx/>
                <a:latin typeface="+mj-lt"/>
                <a:ea typeface="+mn-ea"/>
                <a:cs typeface="+mn-cs"/>
              </a:rPr>
              <a:t> chuyển động chậm dần, lực ma sát nhỏ hơn lực đẩy</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4648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D</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:Lực</a:t>
            </a:r>
            <a:r>
              <a:rPr kumimoji="0" lang="vi-VN" sz="3600" b="0" i="0" u="none" strike="noStrike" kern="1200" cap="none" spc="0" normalizeH="0" noProof="0" dirty="0" smtClean="0">
                <a:ln>
                  <a:noFill/>
                </a:ln>
                <a:solidFill>
                  <a:schemeClr val="tx1"/>
                </a:solidFill>
                <a:effectLst/>
                <a:uLnTx/>
                <a:uFillTx/>
                <a:latin typeface="+mj-lt"/>
                <a:ea typeface="+mn-ea"/>
                <a:cs typeface="+mn-cs"/>
              </a:rPr>
              <a:t> ma sát trượt cản trở chuyển động trượt của vật này trên bề mặt của vật kia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Oval 7"/>
          <p:cNvSpPr/>
          <p:nvPr/>
        </p:nvSpPr>
        <p:spPr>
          <a:xfrm>
            <a:off x="0" y="4800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mj-lt"/>
              </a:rPr>
              <a:t>D</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blinds(horizontal)">
                                      <p:cBhvr>
                                        <p:cTn id="7" dur="500"/>
                                        <p:tgtEl>
                                          <p:spTgt spid="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build="p"/>
      <p:bldP spid="4" grpId="0"/>
      <p:bldP spid="5" grpId="0"/>
      <p:bldP spid="6" grpId="0"/>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905000"/>
            <a:ext cx="8610600"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BÀI 44. LỰC MA SÁT</a:t>
            </a:r>
          </a:p>
          <a:p>
            <a:pPr algn="ctr"/>
            <a:r>
              <a:rPr lang="vi-VN"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TIẾT 82+ 83</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body" idx="1"/>
          </p:nvPr>
        </p:nvSpPr>
        <p:spPr>
          <a:xfrm>
            <a:off x="0" y="0"/>
            <a:ext cx="9144000" cy="60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vi-VN" sz="3600" b="1" dirty="0" smtClean="0">
                <a:latin typeface="Times New Roman" pitchFamily="18" charset="0"/>
                <a:cs typeface="Times New Roman" pitchFamily="18" charset="0"/>
              </a:rPr>
              <a:t>Câu 2:Lực ma sát nghỉ xuất hiện</a:t>
            </a:r>
            <a:endParaRPr sz="3600" b="1">
              <a:latin typeface="Times New Roman" pitchFamily="18" charset="0"/>
              <a:cs typeface="Times New Roman" pitchFamily="18" charset="0"/>
            </a:endParaRPr>
          </a:p>
        </p:txBody>
      </p:sp>
      <p:sp>
        <p:nvSpPr>
          <p:cNvPr id="227" name="Google Shape;227;p17"/>
          <p:cNvSpPr txBox="1">
            <a:spLocks noGrp="1"/>
          </p:cNvSpPr>
          <p:nvPr>
            <p:ph type="sldNum" idx="12"/>
          </p:nvPr>
        </p:nvSpPr>
        <p:spPr>
          <a:xfrm>
            <a:off x="4337100" y="6335500"/>
            <a:ext cx="469800" cy="52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30</a:t>
            </a:fld>
            <a:endParaRPr/>
          </a:p>
        </p:txBody>
      </p:sp>
      <p:sp>
        <p:nvSpPr>
          <p:cNvPr id="4" name="Google Shape;226;p17"/>
          <p:cNvSpPr txBox="1">
            <a:spLocks/>
          </p:cNvSpPr>
          <p:nvPr/>
        </p:nvSpPr>
        <p:spPr>
          <a:xfrm>
            <a:off x="0" y="1066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A</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:Quyển</a:t>
            </a:r>
            <a:r>
              <a:rPr kumimoji="0" lang="vi-VN" sz="3600" b="0" i="0" u="none" strike="noStrike" kern="1200" cap="none" spc="0" normalizeH="0" noProof="0" dirty="0" smtClean="0">
                <a:ln>
                  <a:noFill/>
                </a:ln>
                <a:solidFill>
                  <a:schemeClr val="tx1"/>
                </a:solidFill>
                <a:effectLst/>
                <a:uLnTx/>
                <a:uFillTx/>
                <a:latin typeface="+mj-lt"/>
                <a:ea typeface="+mn-ea"/>
                <a:cs typeface="+mn-cs"/>
              </a:rPr>
              <a:t> sách để yên trên mặt bàn</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1981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B:Ô</a:t>
            </a:r>
            <a:r>
              <a:rPr kumimoji="0" lang="vi-VN" sz="3600" b="0" i="0" u="none" strike="noStrike" kern="1200" cap="none" spc="0" normalizeH="0" noProof="0" dirty="0" smtClean="0">
                <a:ln>
                  <a:noFill/>
                </a:ln>
                <a:solidFill>
                  <a:schemeClr val="tx1"/>
                </a:solidFill>
                <a:effectLst/>
                <a:uLnTx/>
                <a:uFillTx/>
                <a:latin typeface="+mj-lt"/>
                <a:ea typeface="+mn-ea"/>
                <a:cs typeface="+mn-cs"/>
              </a:rPr>
              <a:t> tô đang chuyển động đột ngột hãm phanh</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Google Shape;226;p17"/>
          <p:cNvSpPr txBox="1">
            <a:spLocks/>
          </p:cNvSpPr>
          <p:nvPr/>
        </p:nvSpPr>
        <p:spPr>
          <a:xfrm>
            <a:off x="0" y="28956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C:</a:t>
            </a:r>
            <a:r>
              <a:rPr kumimoji="0" lang="vi-VN" sz="3600" b="0" i="0" u="none" strike="noStrike" kern="1200" cap="none" spc="0" normalizeH="0" noProof="0" dirty="0" smtClean="0">
                <a:ln>
                  <a:noFill/>
                </a:ln>
                <a:solidFill>
                  <a:schemeClr val="tx1"/>
                </a:solidFill>
                <a:effectLst/>
                <a:uLnTx/>
                <a:uFillTx/>
                <a:latin typeface="+mj-lt"/>
                <a:ea typeface="+mn-ea"/>
                <a:cs typeface="+mn-cs"/>
              </a:rPr>
              <a:t> Quả bóng bàn đang lăn xuống khỏi bàn</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38100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D: Xe</a:t>
            </a:r>
            <a:r>
              <a:rPr kumimoji="0" lang="vi-VN" sz="3600" b="0" i="0" u="none" strike="noStrike" kern="1200" cap="none" spc="0" normalizeH="0" noProof="0" dirty="0" smtClean="0">
                <a:ln>
                  <a:noFill/>
                </a:ln>
                <a:solidFill>
                  <a:schemeClr val="tx1"/>
                </a:solidFill>
                <a:effectLst/>
                <a:uLnTx/>
                <a:uFillTx/>
                <a:latin typeface="+mj-lt"/>
                <a:ea typeface="+mn-ea"/>
                <a:cs typeface="+mn-cs"/>
              </a:rPr>
              <a:t> đạp di chuyển xuống dốc</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Oval 7"/>
          <p:cNvSpPr/>
          <p:nvPr/>
        </p:nvSpPr>
        <p:spPr>
          <a:xfrm>
            <a:off x="0" y="1219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A</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6;p17"/>
          <p:cNvSpPr txBox="1">
            <a:spLocks/>
          </p:cNvSpPr>
          <p:nvPr/>
        </p:nvSpPr>
        <p:spPr>
          <a:xfrm>
            <a:off x="0" y="0"/>
            <a:ext cx="9144000" cy="609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600"/>
              </a:spcBef>
              <a:spcAft>
                <a:spcPts val="0"/>
              </a:spcAft>
              <a:buClrTx/>
              <a:buSzTx/>
              <a:buFont typeface="Arial" pitchFamily="34" charset="0"/>
              <a:buNone/>
              <a:tabLst/>
              <a:defRPr/>
            </a:pPr>
            <a:r>
              <a:rPr lang="vi-VN" sz="3600" b="1" dirty="0" smtClean="0">
                <a:latin typeface="Times New Roman" pitchFamily="18" charset="0"/>
                <a:cs typeface="Times New Roman" pitchFamily="18" charset="0"/>
              </a:rPr>
              <a:t>Câu 3:Một vật đặt trên mặt bàn nằm ngang dùng tay búng vào vật đó để nó chuyển động. Vật sau đó chuyển động chậm dần vì có  </a:t>
            </a:r>
          </a:p>
        </p:txBody>
      </p:sp>
      <p:sp>
        <p:nvSpPr>
          <p:cNvPr id="4" name="Google Shape;226;p17"/>
          <p:cNvSpPr txBox="1">
            <a:spLocks/>
          </p:cNvSpPr>
          <p:nvPr/>
        </p:nvSpPr>
        <p:spPr>
          <a:xfrm>
            <a:off x="0" y="22860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A</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 Lực</a:t>
            </a:r>
            <a:r>
              <a:rPr kumimoji="0" lang="vi-VN" sz="3600" b="0" i="0" u="none" strike="noStrike" kern="1200" cap="none" spc="0" normalizeH="0" noProof="0" dirty="0" smtClean="0">
                <a:ln>
                  <a:noFill/>
                </a:ln>
                <a:solidFill>
                  <a:schemeClr val="tx1"/>
                </a:solidFill>
                <a:effectLst/>
                <a:uLnTx/>
                <a:uFillTx/>
                <a:latin typeface="+mj-lt"/>
                <a:ea typeface="+mn-ea"/>
                <a:cs typeface="+mn-cs"/>
              </a:rPr>
              <a:t> ma sát.</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32004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B: Lực</a:t>
            </a:r>
            <a:r>
              <a:rPr kumimoji="0" lang="vi-VN" sz="3600" b="0" i="0" u="none" strike="noStrike" kern="1200" cap="none" spc="0" normalizeH="0" noProof="0" dirty="0" smtClean="0">
                <a:ln>
                  <a:noFill/>
                </a:ln>
                <a:solidFill>
                  <a:schemeClr val="tx1"/>
                </a:solidFill>
                <a:effectLst/>
                <a:uLnTx/>
                <a:uFillTx/>
                <a:latin typeface="+mj-lt"/>
                <a:ea typeface="+mn-ea"/>
                <a:cs typeface="+mn-cs"/>
              </a:rPr>
              <a:t> hấp dẫn</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Google Shape;226;p17"/>
          <p:cNvSpPr txBox="1">
            <a:spLocks/>
          </p:cNvSpPr>
          <p:nvPr/>
        </p:nvSpPr>
        <p:spPr>
          <a:xfrm>
            <a:off x="0" y="3886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C:Trọng</a:t>
            </a:r>
            <a:r>
              <a:rPr kumimoji="0" lang="vi-VN" sz="3600" b="0" i="0" u="none" strike="noStrike" kern="1200" cap="none" spc="0" normalizeH="0" noProof="0" dirty="0" smtClean="0">
                <a:ln>
                  <a:noFill/>
                </a:ln>
                <a:solidFill>
                  <a:schemeClr val="tx1"/>
                </a:solidFill>
                <a:effectLst/>
                <a:uLnTx/>
                <a:uFillTx/>
                <a:latin typeface="+mj-lt"/>
                <a:ea typeface="+mn-ea"/>
                <a:cs typeface="+mn-cs"/>
              </a:rPr>
              <a:t> lực</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47244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D: Lực</a:t>
            </a:r>
            <a:r>
              <a:rPr kumimoji="0" lang="vi-VN" sz="3600" b="0" i="0" u="none" strike="noStrike" kern="1200" cap="none" spc="0" normalizeH="0" noProof="0" dirty="0" smtClean="0">
                <a:ln>
                  <a:noFill/>
                </a:ln>
                <a:solidFill>
                  <a:schemeClr val="tx1"/>
                </a:solidFill>
                <a:effectLst/>
                <a:uLnTx/>
                <a:uFillTx/>
                <a:latin typeface="+mj-lt"/>
                <a:ea typeface="+mn-ea"/>
                <a:cs typeface="+mn-cs"/>
              </a:rPr>
              <a:t> búng của tay</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Flowchart: Connector 7"/>
          <p:cNvSpPr/>
          <p:nvPr/>
        </p:nvSpPr>
        <p:spPr>
          <a:xfrm>
            <a:off x="0" y="2438400"/>
            <a:ext cx="609600" cy="685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A</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6;p17"/>
          <p:cNvSpPr txBox="1">
            <a:spLocks/>
          </p:cNvSpPr>
          <p:nvPr/>
        </p:nvSpPr>
        <p:spPr>
          <a:xfrm>
            <a:off x="0" y="0"/>
            <a:ext cx="9144000" cy="609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600"/>
              </a:spcBef>
              <a:spcAft>
                <a:spcPts val="0"/>
              </a:spcAft>
              <a:buClrTx/>
              <a:buSzTx/>
              <a:buFont typeface="Arial" pitchFamily="34" charset="0"/>
              <a:buNone/>
              <a:tabLst/>
              <a:defRPr/>
            </a:pPr>
            <a:r>
              <a:rPr lang="vi-VN" sz="3600" b="1" dirty="0" smtClean="0">
                <a:latin typeface="Times New Roman" pitchFamily="18" charset="0"/>
                <a:cs typeface="Times New Roman" pitchFamily="18" charset="0"/>
              </a:rPr>
              <a:t>Câu 4: Lực ma sát trượt xuất hiện khi:</a:t>
            </a:r>
            <a:endParaRPr kumimoji="0" lang="vi-VN" sz="36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Google Shape;226;p17"/>
          <p:cNvSpPr txBox="1">
            <a:spLocks/>
          </p:cNvSpPr>
          <p:nvPr/>
        </p:nvSpPr>
        <p:spPr>
          <a:xfrm>
            <a:off x="0" y="1066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A</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:Ma sát</a:t>
            </a:r>
            <a:r>
              <a:rPr kumimoji="0" lang="vi-VN" sz="3600" b="0" i="0" u="none" strike="noStrike" kern="1200" cap="none" spc="0" normalizeH="0" noProof="0" dirty="0" smtClean="0">
                <a:ln>
                  <a:noFill/>
                </a:ln>
                <a:solidFill>
                  <a:schemeClr val="tx1"/>
                </a:solidFill>
                <a:effectLst/>
                <a:uLnTx/>
                <a:uFillTx/>
                <a:latin typeface="+mj-lt"/>
                <a:ea typeface="+mn-ea"/>
                <a:cs typeface="+mn-cs"/>
              </a:rPr>
              <a:t> giữa các viên bi với ổ trục xe đạp, xe máy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2286000"/>
            <a:ext cx="9144000" cy="868600"/>
          </a:xfrm>
          <a:prstGeom prst="rect">
            <a:avLst/>
          </a:prstGeom>
        </p:spPr>
        <p:txBody>
          <a:bodyPr spcFirstLastPara="1" vert="horz" wrap="square" lIns="91425" tIns="91425" rIns="91425" bIns="91425" rtlCol="0" anchor="t" anchorCtr="0">
            <a:noAutofit/>
          </a:bodyPr>
          <a:lstStyle/>
          <a:p>
            <a:pPr lvl="0">
              <a:spcBef>
                <a:spcPts val="600"/>
              </a:spcBef>
              <a:buSzPts val="2400"/>
              <a:defRPr/>
            </a:pPr>
            <a:r>
              <a:rPr kumimoji="0" lang="vi-VN"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a:t>
            </a:r>
            <a:r>
              <a:rPr lang="vi-VN" sz="3600" dirty="0" smtClean="0">
                <a:latin typeface="Times New Roman" pitchFamily="18" charset="0"/>
                <a:cs typeface="Times New Roman" pitchFamily="18" charset="0"/>
              </a:rPr>
              <a:t>Ma sát giữa má phanh với vành xe </a:t>
            </a:r>
            <a:r>
              <a:rPr kumimoji="0" lang="vi-VN"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vi-VN"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Google Shape;226;p17"/>
          <p:cNvSpPr txBox="1">
            <a:spLocks/>
          </p:cNvSpPr>
          <p:nvPr/>
        </p:nvSpPr>
        <p:spPr>
          <a:xfrm>
            <a:off x="0" y="32004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C:Ma sát</a:t>
            </a:r>
            <a:r>
              <a:rPr kumimoji="0" lang="vi-VN" sz="3600" b="0" i="0" u="none" strike="noStrike" kern="1200" cap="none" spc="0" normalizeH="0" noProof="0" dirty="0" smtClean="0">
                <a:ln>
                  <a:noFill/>
                </a:ln>
                <a:solidFill>
                  <a:schemeClr val="tx1"/>
                </a:solidFill>
                <a:effectLst/>
                <a:uLnTx/>
                <a:uFillTx/>
                <a:latin typeface="+mj-lt"/>
                <a:ea typeface="+mn-ea"/>
                <a:cs typeface="+mn-cs"/>
              </a:rPr>
              <a:t> giữa lốp xe và mặt đường khi xe đang chuyển động.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45720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D:Ma sát</a:t>
            </a:r>
            <a:r>
              <a:rPr kumimoji="0" lang="vi-VN" sz="3600" b="0" i="0" u="none" strike="noStrike" kern="1200" cap="none" spc="0" normalizeH="0" noProof="0" dirty="0" smtClean="0">
                <a:ln>
                  <a:noFill/>
                </a:ln>
                <a:solidFill>
                  <a:schemeClr val="tx1"/>
                </a:solidFill>
                <a:effectLst/>
                <a:uLnTx/>
                <a:uFillTx/>
                <a:latin typeface="+mj-lt"/>
                <a:ea typeface="+mn-ea"/>
                <a:cs typeface="+mn-cs"/>
              </a:rPr>
              <a:t> giữa cốc nước trên mặt bàn với mặt bàn</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6-Point Star 7"/>
          <p:cNvSpPr/>
          <p:nvPr/>
        </p:nvSpPr>
        <p:spPr>
          <a:xfrm>
            <a:off x="0" y="1219200"/>
            <a:ext cx="685800" cy="6858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A</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6;p17"/>
          <p:cNvSpPr txBox="1">
            <a:spLocks/>
          </p:cNvSpPr>
          <p:nvPr/>
        </p:nvSpPr>
        <p:spPr>
          <a:xfrm>
            <a:off x="0" y="0"/>
            <a:ext cx="9144000" cy="609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600"/>
              </a:spcBef>
              <a:spcAft>
                <a:spcPts val="0"/>
              </a:spcAft>
              <a:buClrTx/>
              <a:buSzTx/>
              <a:buFont typeface="Arial" pitchFamily="34" charset="0"/>
              <a:buNone/>
              <a:tabLst/>
              <a:defRPr/>
            </a:pPr>
            <a:r>
              <a:rPr lang="vi-VN" sz="3600" b="1" dirty="0" smtClean="0">
                <a:latin typeface="Times New Roman" pitchFamily="18" charset="0"/>
                <a:cs typeface="Times New Roman" pitchFamily="18" charset="0"/>
              </a:rPr>
              <a:t>Câu 5:Lực ma sát là lực xuất hiện ở.</a:t>
            </a:r>
            <a:endParaRPr kumimoji="0" lang="vi-VN" sz="36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Google Shape;226;p17"/>
          <p:cNvSpPr txBox="1">
            <a:spLocks/>
          </p:cNvSpPr>
          <p:nvPr/>
        </p:nvSpPr>
        <p:spPr>
          <a:xfrm>
            <a:off x="0" y="1066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A</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:Trên</a:t>
            </a:r>
            <a:r>
              <a:rPr kumimoji="0" lang="vi-VN" sz="3600" b="0" i="0" u="none" strike="noStrike" kern="1200" cap="none" spc="0" normalizeH="0" noProof="0" dirty="0" smtClean="0">
                <a:ln>
                  <a:noFill/>
                </a:ln>
                <a:solidFill>
                  <a:schemeClr val="tx1"/>
                </a:solidFill>
                <a:effectLst/>
                <a:uLnTx/>
                <a:uFillTx/>
                <a:latin typeface="+mj-lt"/>
                <a:ea typeface="+mn-ea"/>
                <a:cs typeface="+mn-cs"/>
              </a:rPr>
              <a:t> bề mặt vật gây ra lực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2209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B:Trên</a:t>
            </a:r>
            <a:r>
              <a:rPr kumimoji="0" lang="vi-VN" sz="3600" b="0" i="0" u="none" strike="noStrike" kern="1200" cap="none" spc="0" normalizeH="0" noProof="0" dirty="0" smtClean="0">
                <a:ln>
                  <a:noFill/>
                </a:ln>
                <a:solidFill>
                  <a:schemeClr val="tx1"/>
                </a:solidFill>
                <a:effectLst/>
                <a:uLnTx/>
                <a:uFillTx/>
                <a:latin typeface="+mj-lt"/>
                <a:ea typeface="+mn-ea"/>
                <a:cs typeface="+mn-cs"/>
              </a:rPr>
              <a:t> bề mặt vật chịu tác động của lực</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Google Shape;226;p17"/>
          <p:cNvSpPr txBox="1">
            <a:spLocks/>
          </p:cNvSpPr>
          <p:nvPr/>
        </p:nvSpPr>
        <p:spPr>
          <a:xfrm>
            <a:off x="0" y="32004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C:Bề</a:t>
            </a:r>
            <a:r>
              <a:rPr kumimoji="0" lang="vi-VN" sz="3600" b="0" i="0" u="none" strike="noStrike" kern="1200" cap="none" spc="0" normalizeH="0" noProof="0" dirty="0" smtClean="0">
                <a:ln>
                  <a:noFill/>
                </a:ln>
                <a:solidFill>
                  <a:schemeClr val="tx1"/>
                </a:solidFill>
                <a:effectLst/>
                <a:uLnTx/>
                <a:uFillTx/>
                <a:latin typeface="+mj-lt"/>
                <a:ea typeface="+mn-ea"/>
                <a:cs typeface="+mn-cs"/>
              </a:rPr>
              <a:t> mặt tiếp xúc giữa hai vật</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4267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D:Bề</a:t>
            </a:r>
            <a:r>
              <a:rPr kumimoji="0" lang="vi-VN" sz="3600" b="0" i="0" u="none" strike="noStrike" kern="1200" cap="none" spc="0" normalizeH="0" noProof="0" dirty="0" smtClean="0">
                <a:ln>
                  <a:noFill/>
                </a:ln>
                <a:solidFill>
                  <a:schemeClr val="tx1"/>
                </a:solidFill>
                <a:effectLst/>
                <a:uLnTx/>
                <a:uFillTx/>
                <a:latin typeface="+mj-lt"/>
                <a:ea typeface="+mn-ea"/>
                <a:cs typeface="+mn-cs"/>
              </a:rPr>
              <a:t> mặt của vật khi chưa tiếp xúc.</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Flowchart: Connector 7"/>
          <p:cNvSpPr/>
          <p:nvPr/>
        </p:nvSpPr>
        <p:spPr>
          <a:xfrm>
            <a:off x="0" y="3352800"/>
            <a:ext cx="533400" cy="685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C00000"/>
                </a:solidFill>
                <a:latin typeface="Times New Roman" pitchFamily="18" charset="0"/>
                <a:cs typeface="Times New Roman" pitchFamily="18" charset="0"/>
              </a:rPr>
              <a:t>C</a:t>
            </a:r>
            <a:endParaRPr lang="en-US" sz="40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đẹp nhất, đơn giản và dễ thương"/>
          <p:cNvPicPr>
            <a:picLocks noChangeAspect="1" noChangeArrowheads="1"/>
          </p:cNvPicPr>
          <p:nvPr/>
        </p:nvPicPr>
        <p:blipFill>
          <a:blip r:embed="rId2"/>
          <a:srcRect/>
          <a:stretch>
            <a:fillRect/>
          </a:stretch>
        </p:blipFill>
        <p:spPr bwMode="auto">
          <a:xfrm>
            <a:off x="0" y="-76200"/>
            <a:ext cx="9932605" cy="6934200"/>
          </a:xfrm>
          <a:prstGeom prst="rect">
            <a:avLst/>
          </a:prstGeom>
          <a:noFill/>
        </p:spPr>
      </p:pic>
      <p:sp>
        <p:nvSpPr>
          <p:cNvPr id="3" name="Google Shape;226;p17"/>
          <p:cNvSpPr txBox="1">
            <a:spLocks/>
          </p:cNvSpPr>
          <p:nvPr/>
        </p:nvSpPr>
        <p:spPr>
          <a:xfrm>
            <a:off x="0" y="0"/>
            <a:ext cx="9144000" cy="609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600"/>
              </a:spcBef>
              <a:spcAft>
                <a:spcPts val="0"/>
              </a:spcAft>
              <a:buClrTx/>
              <a:buSzTx/>
              <a:buFont typeface="Arial" pitchFamily="34" charset="0"/>
              <a:buNone/>
              <a:tabLst/>
              <a:defRPr/>
            </a:pPr>
            <a:r>
              <a:rPr lang="vi-VN" sz="3600" dirty="0" smtClean="0">
                <a:latin typeface="Times New Roman" pitchFamily="18" charset="0"/>
                <a:cs typeface="Times New Roman" pitchFamily="18" charset="0"/>
              </a:rPr>
              <a:t>Câu 6.Một người đang đi xe đạp, muốn đi chậm lại người ta bóp nhẹ phanh. Lực xuất hiện do má phanh ép sát vành xe cản trở chuyển động của bánh xe được gọi là:       </a:t>
            </a:r>
            <a:endParaRPr kumimoji="0" lang="vi-VN" sz="360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Google Shape;226;p17"/>
          <p:cNvSpPr txBox="1">
            <a:spLocks/>
          </p:cNvSpPr>
          <p:nvPr/>
        </p:nvSpPr>
        <p:spPr>
          <a:xfrm>
            <a:off x="0" y="2362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A</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:Lực</a:t>
            </a:r>
            <a:r>
              <a:rPr kumimoji="0" lang="vi-VN" sz="3600" b="0" i="0" u="none" strike="noStrike" kern="1200" cap="none" spc="0" normalizeH="0" noProof="0" dirty="0" smtClean="0">
                <a:ln>
                  <a:noFill/>
                </a:ln>
                <a:solidFill>
                  <a:schemeClr val="tx1"/>
                </a:solidFill>
                <a:effectLst/>
                <a:uLnTx/>
                <a:uFillTx/>
                <a:latin typeface="+mj-lt"/>
                <a:ea typeface="+mn-ea"/>
                <a:cs typeface="+mn-cs"/>
              </a:rPr>
              <a:t> ma sát nghỉ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32004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B:Lực</a:t>
            </a:r>
            <a:r>
              <a:rPr kumimoji="0" lang="vi-VN" sz="3600" b="0" i="0" u="none" strike="noStrike" kern="1200" cap="none" spc="0" normalizeH="0" noProof="0" dirty="0" smtClean="0">
                <a:ln>
                  <a:noFill/>
                </a:ln>
                <a:solidFill>
                  <a:schemeClr val="tx1"/>
                </a:solidFill>
                <a:effectLst/>
                <a:uLnTx/>
                <a:uFillTx/>
                <a:latin typeface="+mj-lt"/>
                <a:ea typeface="+mn-ea"/>
                <a:cs typeface="+mn-cs"/>
              </a:rPr>
              <a:t> không tiếp xúc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Google Shape;226;p17"/>
          <p:cNvSpPr txBox="1">
            <a:spLocks/>
          </p:cNvSpPr>
          <p:nvPr/>
        </p:nvSpPr>
        <p:spPr>
          <a:xfrm>
            <a:off x="0" y="40386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C:Lực</a:t>
            </a:r>
            <a:r>
              <a:rPr kumimoji="0" lang="vi-VN" sz="3600" b="0" i="0" u="none" strike="noStrike" kern="1200" cap="none" spc="0" normalizeH="0" noProof="0" dirty="0" smtClean="0">
                <a:ln>
                  <a:noFill/>
                </a:ln>
                <a:solidFill>
                  <a:schemeClr val="tx1"/>
                </a:solidFill>
                <a:effectLst/>
                <a:uLnTx/>
                <a:uFillTx/>
                <a:latin typeface="+mj-lt"/>
                <a:ea typeface="+mn-ea"/>
                <a:cs typeface="+mn-cs"/>
              </a:rPr>
              <a:t> ma sát trượt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49530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D:Lực</a:t>
            </a:r>
            <a:r>
              <a:rPr kumimoji="0" lang="vi-VN" sz="3600" b="0" i="0" u="none" strike="noStrike" kern="1200" cap="none" spc="0" normalizeH="0" noProof="0" dirty="0" smtClean="0">
                <a:ln>
                  <a:noFill/>
                </a:ln>
                <a:solidFill>
                  <a:schemeClr val="tx1"/>
                </a:solidFill>
                <a:effectLst/>
                <a:uLnTx/>
                <a:uFillTx/>
                <a:latin typeface="+mj-lt"/>
                <a:ea typeface="+mn-ea"/>
                <a:cs typeface="+mn-cs"/>
              </a:rPr>
              <a:t> đàn hồi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Oval 7"/>
          <p:cNvSpPr/>
          <p:nvPr/>
        </p:nvSpPr>
        <p:spPr>
          <a:xfrm>
            <a:off x="0" y="42672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C</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226;p17"/>
          <p:cNvSpPr txBox="1">
            <a:spLocks/>
          </p:cNvSpPr>
          <p:nvPr/>
        </p:nvSpPr>
        <p:spPr>
          <a:xfrm>
            <a:off x="0" y="0"/>
            <a:ext cx="9144000" cy="609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600"/>
              </a:spcBef>
              <a:spcAft>
                <a:spcPts val="0"/>
              </a:spcAft>
              <a:buClrTx/>
              <a:buSzTx/>
              <a:buFont typeface="Arial" pitchFamily="34" charset="0"/>
              <a:buNone/>
              <a:tabLst/>
              <a:defRPr/>
            </a:pPr>
            <a:r>
              <a:rPr lang="vi-VN" sz="3600" dirty="0" smtClean="0">
                <a:latin typeface="Times New Roman" pitchFamily="18" charset="0"/>
                <a:cs typeface="Times New Roman" pitchFamily="18" charset="0"/>
              </a:rPr>
              <a:t>Câu 7.Trường hợp nào sau đây là ma sát có hại</a:t>
            </a:r>
            <a:endParaRPr kumimoji="0" lang="vi-VN" sz="360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Google Shape;226;p17"/>
          <p:cNvSpPr txBox="1">
            <a:spLocks/>
          </p:cNvSpPr>
          <p:nvPr/>
        </p:nvSpPr>
        <p:spPr>
          <a:xfrm>
            <a:off x="0" y="9906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A</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:Đi</a:t>
            </a:r>
            <a:r>
              <a:rPr kumimoji="0" lang="vi-VN" sz="3600" b="0" i="0" u="none" strike="noStrike" kern="1200" cap="none" spc="0" normalizeH="0" noProof="0" dirty="0" smtClean="0">
                <a:ln>
                  <a:noFill/>
                </a:ln>
                <a:solidFill>
                  <a:schemeClr val="tx1"/>
                </a:solidFill>
                <a:effectLst/>
                <a:uLnTx/>
                <a:uFillTx/>
                <a:latin typeface="+mj-lt"/>
                <a:ea typeface="+mn-ea"/>
                <a:cs typeface="+mn-cs"/>
              </a:rPr>
              <a:t> trên nền đá hoa mới lau dễ bị ngã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1981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B:Xe ô</a:t>
            </a:r>
            <a:r>
              <a:rPr kumimoji="0" lang="vi-VN" sz="3600" b="0" i="0" u="none" strike="noStrike" kern="1200" cap="none" spc="0" normalizeH="0" noProof="0" dirty="0" smtClean="0">
                <a:ln>
                  <a:noFill/>
                </a:ln>
                <a:solidFill>
                  <a:schemeClr val="tx1"/>
                </a:solidFill>
                <a:effectLst/>
                <a:uLnTx/>
                <a:uFillTx/>
                <a:latin typeface="+mj-lt"/>
                <a:ea typeface="+mn-ea"/>
                <a:cs typeface="+mn-cs"/>
              </a:rPr>
              <a:t> tô bị lầy trong cát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Google Shape;226;p17"/>
          <p:cNvSpPr txBox="1">
            <a:spLocks/>
          </p:cNvSpPr>
          <p:nvPr/>
        </p:nvSpPr>
        <p:spPr>
          <a:xfrm>
            <a:off x="0" y="2971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C:Bôi</a:t>
            </a:r>
            <a:r>
              <a:rPr kumimoji="0" lang="vi-VN" sz="3600" b="0" i="0" u="none" strike="noStrike" kern="1200" cap="none" spc="0" normalizeH="0" noProof="0" dirty="0" smtClean="0">
                <a:ln>
                  <a:noFill/>
                </a:ln>
                <a:solidFill>
                  <a:schemeClr val="tx1"/>
                </a:solidFill>
                <a:effectLst/>
                <a:uLnTx/>
                <a:uFillTx/>
                <a:latin typeface="+mj-lt"/>
                <a:ea typeface="+mn-ea"/>
                <a:cs typeface="+mn-cs"/>
              </a:rPr>
              <a:t> nhựa thông vào dây cung ở cần kéo nhị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40386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D:Đi</a:t>
            </a:r>
            <a:r>
              <a:rPr kumimoji="0" lang="vi-VN" sz="3600" b="0" i="0" u="none" strike="noStrike" kern="1200" cap="none" spc="0" normalizeH="0" noProof="0" dirty="0" smtClean="0">
                <a:ln>
                  <a:noFill/>
                </a:ln>
                <a:solidFill>
                  <a:schemeClr val="tx1"/>
                </a:solidFill>
                <a:effectLst/>
                <a:uLnTx/>
                <a:uFillTx/>
                <a:latin typeface="+mj-lt"/>
                <a:ea typeface="+mn-ea"/>
                <a:cs typeface="+mn-cs"/>
              </a:rPr>
              <a:t> giày nhiều đế bị mòn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Flowchart: Connector 7"/>
          <p:cNvSpPr/>
          <p:nvPr/>
        </p:nvSpPr>
        <p:spPr>
          <a:xfrm>
            <a:off x="0" y="4114800"/>
            <a:ext cx="533400" cy="76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D</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đẹp nhất, đơn giản và dễ thương"/>
          <p:cNvPicPr>
            <a:picLocks noChangeAspect="1" noChangeArrowheads="1"/>
          </p:cNvPicPr>
          <p:nvPr/>
        </p:nvPicPr>
        <p:blipFill>
          <a:blip r:embed="rId2"/>
          <a:srcRect/>
          <a:stretch>
            <a:fillRect/>
          </a:stretch>
        </p:blipFill>
        <p:spPr bwMode="auto">
          <a:xfrm>
            <a:off x="0" y="-76200"/>
            <a:ext cx="9932605" cy="6934200"/>
          </a:xfrm>
          <a:prstGeom prst="rect">
            <a:avLst/>
          </a:prstGeom>
          <a:noFill/>
        </p:spPr>
      </p:pic>
      <p:sp>
        <p:nvSpPr>
          <p:cNvPr id="3" name="Google Shape;226;p17"/>
          <p:cNvSpPr txBox="1">
            <a:spLocks/>
          </p:cNvSpPr>
          <p:nvPr/>
        </p:nvSpPr>
        <p:spPr>
          <a:xfrm>
            <a:off x="0" y="0"/>
            <a:ext cx="9144000" cy="609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600"/>
              </a:spcBef>
              <a:spcAft>
                <a:spcPts val="0"/>
              </a:spcAft>
              <a:buClrTx/>
              <a:buSzTx/>
              <a:buFont typeface="Arial" pitchFamily="34" charset="0"/>
              <a:buNone/>
              <a:tabLst/>
              <a:defRPr/>
            </a:pPr>
            <a:r>
              <a:rPr lang="vi-VN" sz="3600" b="1" dirty="0" smtClean="0">
                <a:latin typeface="Times New Roman" pitchFamily="18" charset="0"/>
                <a:cs typeface="Times New Roman" pitchFamily="18" charset="0"/>
              </a:rPr>
              <a:t>Câu 8.Phát biểu nào sau đây là đúng.</a:t>
            </a:r>
            <a:endParaRPr kumimoji="0" lang="vi-VN" sz="36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Google Shape;226;p17"/>
          <p:cNvSpPr txBox="1">
            <a:spLocks/>
          </p:cNvSpPr>
          <p:nvPr/>
        </p:nvSpPr>
        <p:spPr>
          <a:xfrm>
            <a:off x="0" y="14478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lang="vi-VN" sz="3600" dirty="0" smtClean="0">
                <a:latin typeface="+mj-lt"/>
              </a:rPr>
              <a:t>A</a:t>
            </a:r>
            <a:r>
              <a:rPr kumimoji="0" lang="vi-VN" sz="3600" b="0" i="0" u="none" strike="noStrike" kern="1200" cap="none" spc="0" normalizeH="0" baseline="0" noProof="0" dirty="0" smtClean="0">
                <a:ln>
                  <a:noFill/>
                </a:ln>
                <a:solidFill>
                  <a:schemeClr val="tx1"/>
                </a:solidFill>
                <a:effectLst/>
                <a:uLnTx/>
                <a:uFillTx/>
                <a:latin typeface="+mj-lt"/>
                <a:ea typeface="+mn-ea"/>
                <a:cs typeface="+mn-cs"/>
              </a:rPr>
              <a:t>:Các</a:t>
            </a:r>
            <a:r>
              <a:rPr kumimoji="0" lang="vi-VN" sz="3600" b="0" i="0" u="none" strike="noStrike" kern="1200" cap="none" spc="0" normalizeH="0" noProof="0" dirty="0" smtClean="0">
                <a:ln>
                  <a:noFill/>
                </a:ln>
                <a:solidFill>
                  <a:schemeClr val="tx1"/>
                </a:solidFill>
                <a:effectLst/>
                <a:uLnTx/>
                <a:uFillTx/>
                <a:latin typeface="+mj-lt"/>
                <a:ea typeface="+mn-ea"/>
                <a:cs typeface="+mn-cs"/>
              </a:rPr>
              <a:t> lực ma sát đều có hại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Google Shape;226;p17"/>
          <p:cNvSpPr txBox="1">
            <a:spLocks/>
          </p:cNvSpPr>
          <p:nvPr/>
        </p:nvSpPr>
        <p:spPr>
          <a:xfrm>
            <a:off x="0" y="25146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B:Các</a:t>
            </a:r>
            <a:r>
              <a:rPr kumimoji="0" lang="vi-VN" sz="3600" b="0" i="0" u="none" strike="noStrike" kern="1200" cap="none" spc="0" normalizeH="0" noProof="0" dirty="0" smtClean="0">
                <a:ln>
                  <a:noFill/>
                </a:ln>
                <a:solidFill>
                  <a:schemeClr val="tx1"/>
                </a:solidFill>
                <a:effectLst/>
                <a:uLnTx/>
                <a:uFillTx/>
                <a:latin typeface="+mj-lt"/>
                <a:ea typeface="+mn-ea"/>
                <a:cs typeface="+mn-cs"/>
              </a:rPr>
              <a:t> lực ma sát đưều có lợi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Google Shape;226;p17"/>
          <p:cNvSpPr txBox="1">
            <a:spLocks/>
          </p:cNvSpPr>
          <p:nvPr/>
        </p:nvSpPr>
        <p:spPr>
          <a:xfrm>
            <a:off x="0" y="34290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C:Lực</a:t>
            </a:r>
            <a:r>
              <a:rPr kumimoji="0" lang="vi-VN" sz="3600" b="0" i="0" u="none" strike="noStrike" kern="1200" cap="none" spc="0" normalizeH="0" noProof="0" dirty="0" smtClean="0">
                <a:ln>
                  <a:noFill/>
                </a:ln>
                <a:solidFill>
                  <a:schemeClr val="tx1"/>
                </a:solidFill>
                <a:effectLst/>
                <a:uLnTx/>
                <a:uFillTx/>
                <a:latin typeface="+mj-lt"/>
                <a:ea typeface="+mn-ea"/>
                <a:cs typeface="+mn-cs"/>
              </a:rPr>
              <a:t> ma sát không có tác dụng giù trong cuộc sống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Google Shape;226;p17"/>
          <p:cNvSpPr txBox="1">
            <a:spLocks/>
          </p:cNvSpPr>
          <p:nvPr/>
        </p:nvSpPr>
        <p:spPr>
          <a:xfrm>
            <a:off x="0" y="4648200"/>
            <a:ext cx="9144000" cy="8686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600"/>
              </a:spcBef>
              <a:spcAft>
                <a:spcPts val="0"/>
              </a:spcAft>
              <a:buClrTx/>
              <a:buSzPts val="2400"/>
              <a:buFont typeface="Arial" pitchFamily="34" charset="0"/>
              <a:buNone/>
              <a:tabLst/>
              <a:defRPr/>
            </a:pPr>
            <a:r>
              <a:rPr kumimoji="0" lang="vi-VN" sz="3600" b="0" i="0" u="none" strike="noStrike" kern="1200" cap="none" spc="0" normalizeH="0" baseline="0" noProof="0" dirty="0" smtClean="0">
                <a:ln>
                  <a:noFill/>
                </a:ln>
                <a:solidFill>
                  <a:schemeClr val="tx1"/>
                </a:solidFill>
                <a:effectLst/>
                <a:uLnTx/>
                <a:uFillTx/>
                <a:latin typeface="+mj-lt"/>
                <a:ea typeface="+mn-ea"/>
                <a:cs typeface="+mn-cs"/>
              </a:rPr>
              <a:t>D:Lực</a:t>
            </a:r>
            <a:r>
              <a:rPr kumimoji="0" lang="vi-VN" sz="3600" b="0" i="0" u="none" strike="noStrike" kern="1200" cap="none" spc="0" normalizeH="0" noProof="0" dirty="0" smtClean="0">
                <a:ln>
                  <a:noFill/>
                </a:ln>
                <a:solidFill>
                  <a:schemeClr val="tx1"/>
                </a:solidFill>
                <a:effectLst/>
                <a:uLnTx/>
                <a:uFillTx/>
                <a:latin typeface="+mj-lt"/>
                <a:ea typeface="+mn-ea"/>
                <a:cs typeface="+mn-cs"/>
              </a:rPr>
              <a:t> ma sát có thể có lợi hoặc có hại </a:t>
            </a:r>
            <a:endParaRPr kumimoji="0" lang="vi-VN"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Flowchart: Connector 7"/>
          <p:cNvSpPr/>
          <p:nvPr/>
        </p:nvSpPr>
        <p:spPr>
          <a:xfrm>
            <a:off x="0" y="4800600"/>
            <a:ext cx="533400" cy="685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D</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8D64C61-245F-4189-9C89-2B002C1C206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ACE46BBC-D9B3-474B-8731-3A3F7CA7DA5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4155159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22036C4A-4CF1-42E3-B389-FBCD17BB351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2A918589-985C-4445-BCEC-771A8D89E96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1966622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5409315-500C-4289-8C34-46CB3A896C4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7BC1A96-F843-40BA-B6F2-776BFA0FED0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2514026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8ADE0666-58C1-477A-AEA6-B59E16082A7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40BF7AD6-39F3-4034-B248-46CFB46491C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1012794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10600" cy="1546400"/>
          </a:xfrm>
        </p:spPr>
        <p:txBody>
          <a:bodyPr/>
          <a:lstStyle/>
          <a:p>
            <a:pPr algn="l"/>
            <a:r>
              <a:rPr lang="vi-VN" dirty="0" smtClean="0"/>
              <a:t>Hãy giải thích hiện tượng sau và cho biết hiện tượng này là ma sát có lợi hay có hại? </a:t>
            </a:r>
            <a:endParaRPr lang="en-US" dirty="0"/>
          </a:p>
        </p:txBody>
      </p:sp>
      <p:sp>
        <p:nvSpPr>
          <p:cNvPr id="3" name="Title 1"/>
          <p:cNvSpPr txBox="1">
            <a:spLocks/>
          </p:cNvSpPr>
          <p:nvPr/>
        </p:nvSpPr>
        <p:spPr>
          <a:xfrm>
            <a:off x="0" y="2362200"/>
            <a:ext cx="8610600" cy="457200"/>
          </a:xfrm>
          <a:prstGeom prst="rect">
            <a:avLst/>
          </a:prstGeom>
        </p:spPr>
        <p:txBody>
          <a:bodyPr spcFirstLastPara="1" vert="horz"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Pts val="4800"/>
              <a:buFontTx/>
              <a:buNone/>
              <a:tabLst/>
              <a:defRPr/>
            </a:pPr>
            <a:r>
              <a:rPr kumimoji="0" lang="vi-VN" sz="4800" b="0" i="0" u="none" strike="noStrike" kern="1200" cap="none" spc="0" normalizeH="0" baseline="0" noProof="0" dirty="0" smtClean="0">
                <a:ln>
                  <a:noFill/>
                </a:ln>
                <a:solidFill>
                  <a:srgbClr val="C00000"/>
                </a:solidFill>
                <a:effectLst/>
                <a:uLnTx/>
                <a:uFillTx/>
                <a:latin typeface="+mj-lt"/>
                <a:ea typeface="+mj-ea"/>
                <a:cs typeface="+mj-cs"/>
              </a:rPr>
              <a:t>Ô</a:t>
            </a:r>
            <a:r>
              <a:rPr kumimoji="0" lang="vi-VN" sz="4800" b="0" i="0" u="none" strike="noStrike" kern="1200" cap="none" spc="0" normalizeH="0" noProof="0" dirty="0" smtClean="0">
                <a:ln>
                  <a:noFill/>
                </a:ln>
                <a:solidFill>
                  <a:srgbClr val="C00000"/>
                </a:solidFill>
                <a:effectLst/>
                <a:uLnTx/>
                <a:uFillTx/>
                <a:latin typeface="+mj-lt"/>
                <a:ea typeface="+mj-ea"/>
                <a:cs typeface="+mj-cs"/>
              </a:rPr>
              <a:t> tô đi vào vũng bùn dễ bị sa lầy</a:t>
            </a:r>
            <a:r>
              <a:rPr kumimoji="0" lang="vi-VN" sz="4800" b="0" i="0" u="none" strike="noStrike" kern="1200" cap="none" spc="0" normalizeH="0" baseline="0" noProof="0" dirty="0" smtClean="0">
                <a:ln>
                  <a:noFill/>
                </a:ln>
                <a:solidFill>
                  <a:srgbClr val="C00000"/>
                </a:solidFill>
                <a:effectLst/>
                <a:uLnTx/>
                <a:uFillTx/>
                <a:latin typeface="+mj-lt"/>
                <a:ea typeface="+mj-ea"/>
                <a:cs typeface="+mj-cs"/>
              </a:rPr>
              <a:t> </a:t>
            </a:r>
            <a:endParaRPr kumimoji="0" lang="en-US" sz="4800" b="0" i="0" u="none" strike="noStrike" kern="1200" cap="none" spc="0" normalizeH="0" baseline="0" noProof="0" dirty="0">
              <a:ln>
                <a:noFill/>
              </a:ln>
              <a:solidFill>
                <a:srgbClr val="C00000"/>
              </a:solidFill>
              <a:effectLst/>
              <a:uLnTx/>
              <a:uFillTx/>
              <a:latin typeface="+mj-lt"/>
              <a:ea typeface="+mj-ea"/>
              <a:cs typeface="+mj-cs"/>
            </a:endParaRPr>
          </a:p>
        </p:txBody>
      </p:sp>
      <p:sp>
        <p:nvSpPr>
          <p:cNvPr id="4" name="Rectangle 3"/>
          <p:cNvSpPr/>
          <p:nvPr/>
        </p:nvSpPr>
        <p:spPr>
          <a:xfrm>
            <a:off x="0" y="3048000"/>
            <a:ext cx="5181600" cy="1938992"/>
          </a:xfrm>
          <a:prstGeom prst="rect">
            <a:avLst/>
          </a:prstGeom>
        </p:spPr>
        <p:txBody>
          <a:bodyPr wrap="square">
            <a:spAutoFit/>
          </a:bodyPr>
          <a:lstStyle/>
          <a:p>
            <a:pPr lvl="0">
              <a:buSzPts val="4800"/>
              <a:defRPr/>
            </a:pPr>
            <a:r>
              <a:rPr lang="vi-VN" sz="4000" dirty="0">
                <a:solidFill>
                  <a:srgbClr val="C00000"/>
                </a:solidFill>
                <a:latin typeface="+mj-lt"/>
              </a:rPr>
              <a:t>Ô tô đi </a:t>
            </a:r>
            <a:r>
              <a:rPr lang="vi-VN" sz="4000" dirty="0" smtClean="0">
                <a:solidFill>
                  <a:srgbClr val="C00000"/>
                </a:solidFill>
                <a:latin typeface="+mj-lt"/>
              </a:rPr>
              <a:t>vào </a:t>
            </a:r>
            <a:r>
              <a:rPr lang="vi-VN" sz="4000" dirty="0">
                <a:solidFill>
                  <a:srgbClr val="C00000"/>
                </a:solidFill>
                <a:latin typeface="+mj-lt"/>
              </a:rPr>
              <a:t>bùn dễ bị sa </a:t>
            </a:r>
            <a:r>
              <a:rPr lang="vi-VN" sz="4000" dirty="0" smtClean="0">
                <a:solidFill>
                  <a:srgbClr val="C00000"/>
                </a:solidFill>
                <a:latin typeface="+mj-lt"/>
              </a:rPr>
              <a:t>lầy vì lự ma sát tác dụng</a:t>
            </a:r>
          </a:p>
          <a:p>
            <a:pPr lvl="0">
              <a:buSzPts val="4800"/>
              <a:defRPr/>
            </a:pPr>
            <a:r>
              <a:rPr lang="vi-VN" sz="4000" dirty="0" smtClean="0">
                <a:solidFill>
                  <a:srgbClr val="C00000"/>
                </a:solidFill>
                <a:latin typeface="+mj-lt"/>
              </a:rPr>
              <a:t> lên lốp ô tô quá nhỏ </a:t>
            </a:r>
            <a:endParaRPr lang="en-US" sz="4000" dirty="0">
              <a:solidFill>
                <a:srgbClr val="C00000"/>
              </a:solidFill>
              <a:latin typeface="+mj-lt"/>
            </a:endParaRPr>
          </a:p>
        </p:txBody>
      </p:sp>
      <p:sp>
        <p:nvSpPr>
          <p:cNvPr id="5" name="Title 1"/>
          <p:cNvSpPr txBox="1">
            <a:spLocks/>
          </p:cNvSpPr>
          <p:nvPr/>
        </p:nvSpPr>
        <p:spPr>
          <a:xfrm>
            <a:off x="0" y="5562600"/>
            <a:ext cx="6019800" cy="457200"/>
          </a:xfrm>
          <a:prstGeom prst="rect">
            <a:avLst/>
          </a:prstGeom>
        </p:spPr>
        <p:txBody>
          <a:bodyPr spcFirstLastPara="1" vert="horz"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Pts val="4800"/>
              <a:buFontTx/>
              <a:buNone/>
              <a:tabLst/>
              <a:defRPr/>
            </a:pPr>
            <a:r>
              <a:rPr lang="vi-VN" sz="4800" dirty="0">
                <a:solidFill>
                  <a:srgbClr val="C00000"/>
                </a:solidFill>
                <a:latin typeface="+mj-lt"/>
                <a:ea typeface="+mj-ea"/>
                <a:cs typeface="+mj-cs"/>
              </a:rPr>
              <a:t> </a:t>
            </a:r>
            <a:r>
              <a:rPr lang="vi-VN" sz="4800" dirty="0" smtClean="0">
                <a:solidFill>
                  <a:srgbClr val="7030A0"/>
                </a:solidFill>
                <a:latin typeface="+mj-lt"/>
                <a:ea typeface="+mj-ea"/>
                <a:cs typeface="+mj-cs"/>
                <a:sym typeface="Symbol"/>
              </a:rPr>
              <a:t> Lực ma sát có ích</a:t>
            </a:r>
            <a:r>
              <a:rPr kumimoji="0" lang="vi-VN" sz="4800" b="0" i="0" u="none" strike="noStrike" kern="1200" cap="none" spc="0" normalizeH="0" baseline="0" noProof="0" dirty="0" smtClean="0">
                <a:ln>
                  <a:noFill/>
                </a:ln>
                <a:solidFill>
                  <a:srgbClr val="C00000"/>
                </a:solidFill>
                <a:effectLst/>
                <a:uLnTx/>
                <a:uFillTx/>
                <a:latin typeface="+mj-lt"/>
                <a:ea typeface="+mj-ea"/>
                <a:cs typeface="+mj-cs"/>
              </a:rPr>
              <a:t> </a:t>
            </a:r>
            <a:endParaRPr kumimoji="0" lang="en-US" sz="4800" b="0" i="0" u="none" strike="noStrike" kern="1200" cap="none" spc="0" normalizeH="0" baseline="0" noProof="0" dirty="0">
              <a:ln>
                <a:noFill/>
              </a:ln>
              <a:solidFill>
                <a:srgbClr val="C00000"/>
              </a:solidFill>
              <a:effectLst/>
              <a:uLnTx/>
              <a:uFillTx/>
              <a:latin typeface="+mj-lt"/>
              <a:ea typeface="+mj-ea"/>
              <a:cs typeface="+mj-cs"/>
            </a:endParaRPr>
          </a:p>
        </p:txBody>
      </p:sp>
      <p:sp>
        <p:nvSpPr>
          <p:cNvPr id="2050" name="AutoShape 2" descr="Cái kết bất ngờ cho phượt thủ Nga khoe ôtô bị sa lầy ở Iceland - VnExpress  Du lị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ái kết bất ngờ cho phượt thủ Nga khoe ôtô bị sa lầy ở Iceland - VnExpress  Du lị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Vết bánh xe hằn sâu trên lớp đất tơi xốp. Ảnh: Alexander Tikhomirov."/>
          <p:cNvPicPr>
            <a:picLocks noChangeAspect="1" noChangeArrowheads="1"/>
          </p:cNvPicPr>
          <p:nvPr/>
        </p:nvPicPr>
        <p:blipFill>
          <a:blip r:embed="rId2"/>
          <a:srcRect/>
          <a:stretch>
            <a:fillRect/>
          </a:stretch>
        </p:blipFill>
        <p:spPr bwMode="auto">
          <a:xfrm>
            <a:off x="5562600" y="2895600"/>
            <a:ext cx="3581400" cy="3724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blinds(horizontal)">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991600" cy="1546400"/>
          </a:xfrm>
        </p:spPr>
        <p:txBody>
          <a:bodyPr/>
          <a:lstStyle/>
          <a:p>
            <a:pPr algn="l"/>
            <a:r>
              <a:rPr lang="vi-VN" sz="4400" dirty="0" smtClean="0"/>
              <a:t>Hãy giải thích hiện tượng sau:Ở những vũng sình,lầy người ta thường đổ đất đá, cành cây hoặc lót ván vào các vùng sình lầy để xe đi qua tránh tình trạng bánh bị quay tít tại chỗ?   </a:t>
            </a:r>
            <a:endParaRPr lang="en-US" sz="4400" dirty="0"/>
          </a:p>
        </p:txBody>
      </p:sp>
      <p:pic>
        <p:nvPicPr>
          <p:cNvPr id="1026" name="Picture 2" descr="10 xe tải sa lầy tại tỉnh lộ 665, xã Ia Mơ bị cô lập - Báo Gia Lai điện tử  - Tin nhanh - Chính xác"/>
          <p:cNvPicPr>
            <a:picLocks noChangeAspect="1" noChangeArrowheads="1"/>
          </p:cNvPicPr>
          <p:nvPr/>
        </p:nvPicPr>
        <p:blipFill>
          <a:blip r:embed="rId2"/>
          <a:srcRect/>
          <a:stretch>
            <a:fillRect/>
          </a:stretch>
        </p:blipFill>
        <p:spPr bwMode="auto">
          <a:xfrm>
            <a:off x="6019801" y="3048000"/>
            <a:ext cx="3124200" cy="3810000"/>
          </a:xfrm>
          <a:prstGeom prst="rect">
            <a:avLst/>
          </a:prstGeom>
          <a:noFill/>
        </p:spPr>
      </p:pic>
      <p:sp>
        <p:nvSpPr>
          <p:cNvPr id="4" name="Title 1"/>
          <p:cNvSpPr txBox="1">
            <a:spLocks/>
          </p:cNvSpPr>
          <p:nvPr/>
        </p:nvSpPr>
        <p:spPr>
          <a:xfrm>
            <a:off x="0" y="3733800"/>
            <a:ext cx="5791200" cy="1546400"/>
          </a:xfrm>
          <a:prstGeom prst="rect">
            <a:avLst/>
          </a:prstGeom>
        </p:spPr>
        <p:txBody>
          <a:bodyPr spcFirstLastPara="1" vert="horz"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Pts val="4800"/>
              <a:buFontTx/>
              <a:buNone/>
              <a:tabLst/>
              <a:defRPr/>
            </a:pPr>
            <a:r>
              <a:rPr kumimoji="0" lang="vi-VN"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1" y="3810000"/>
            <a:ext cx="6019800" cy="2308324"/>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Bánh xe quay tít tại chỗ là do khiđó lực ma sát nhỏ.Vì vậy chúng ta phải đổ đất đá, cành cây hoặc lót ván để tang ma sát </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5"/>
          <p:cNvSpPr txBox="1">
            <a:spLocks noChangeArrowheads="1"/>
          </p:cNvSpPr>
          <p:nvPr/>
        </p:nvSpPr>
        <p:spPr bwMode="auto">
          <a:xfrm>
            <a:off x="1543050" y="228602"/>
            <a:ext cx="6115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fontAlgn="base">
              <a:spcBef>
                <a:spcPct val="50000"/>
              </a:spcBef>
              <a:spcAft>
                <a:spcPct val="0"/>
              </a:spcAft>
              <a:buClrTx/>
              <a:buNone/>
            </a:pPr>
            <a:endParaRPr lang="vi-VN" altLang="en-US" sz="1800">
              <a:solidFill>
                <a:srgbClr val="000000"/>
              </a:solidFill>
              <a:latin typeface=".VnTime" panose="020B7200000000000000" pitchFamily="34" charset="0"/>
            </a:endParaRPr>
          </a:p>
        </p:txBody>
      </p:sp>
      <p:pic>
        <p:nvPicPr>
          <p:cNvPr id="29703"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1234" y="0"/>
            <a:ext cx="9325234" cy="6857999"/>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59785" name="04-nights-negril-931644-www.woim.net.mp3">
            <a:hlinkClick r:id="" action="ppaction://media"/>
          </p:cNvPr>
          <p:cNvPicPr>
            <a:picLocks noGrp="1" noRot="1" noChangeAspect="1" noChangeArrowheads="1"/>
          </p:cNvPicPr>
          <p:nvPr>
            <p:ph idx="1"/>
            <a:audioFile r:link="rId1"/>
          </p:nvPr>
        </p:nvPicPr>
        <p:blipFill>
          <a:blip r:embed="rId4">
            <a:extLst>
              <a:ext uri="{28A0092B-C50C-407E-A947-70E740481C1C}">
                <a14:useLocalDpi xmlns:a14="http://schemas.microsoft.com/office/drawing/2010/main" xmlns="" val="0"/>
              </a:ext>
            </a:extLst>
          </a:blip>
          <a:srcRect/>
          <a:stretch>
            <a:fillRect/>
          </a:stretch>
        </p:blipFill>
        <p:spPr>
          <a:xfrm>
            <a:off x="1428750" y="304800"/>
            <a:ext cx="228600" cy="304800"/>
          </a:xfrm>
        </p:spPr>
      </p:pic>
    </p:spTree>
    <p:extLst>
      <p:ext uri="{BB962C8B-B14F-4D97-AF65-F5344CB8AC3E}">
        <p14:creationId xmlns:p14="http://schemas.microsoft.com/office/powerpoint/2010/main" xmlns="" val="302192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68840" fill="hold"/>
                                        <p:tgtEl>
                                          <p:spTgt spid="4597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5978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body" idx="1"/>
          </p:nvPr>
        </p:nvSpPr>
        <p:spPr>
          <a:xfrm>
            <a:off x="4419600" y="990600"/>
            <a:ext cx="4572000" cy="563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vi-VN" dirty="0" smtClean="0">
                <a:latin typeface="Times New Roman" pitchFamily="18" charset="0"/>
                <a:cs typeface="Times New Roman" pitchFamily="18" charset="0"/>
              </a:rPr>
              <a:t>Khi ta đẩy tủ gỗ chuyển động trên mặt sàn, tay ta tác dụng vào tủ gỗ một lực đẩy và mặt sàn tác dụng lên bề mặt tủ gỗ tiếp xúc với sàn một lực làm cản trở chuyển động của tủ.Người ta gọi lực cản này là lực ma sát </a:t>
            </a:r>
            <a:endParaRPr>
              <a:latin typeface="Times New Roman" pitchFamily="18" charset="0"/>
              <a:cs typeface="Times New Roman" pitchFamily="18" charset="0"/>
            </a:endParaRPr>
          </a:p>
        </p:txBody>
      </p:sp>
      <p:sp>
        <p:nvSpPr>
          <p:cNvPr id="227" name="Google Shape;227;p17"/>
          <p:cNvSpPr txBox="1">
            <a:spLocks noGrp="1"/>
          </p:cNvSpPr>
          <p:nvPr>
            <p:ph type="sldNum" idx="12"/>
          </p:nvPr>
        </p:nvSpPr>
        <p:spPr>
          <a:xfrm>
            <a:off x="4337100" y="6335500"/>
            <a:ext cx="469800" cy="52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sp>
        <p:nvSpPr>
          <p:cNvPr id="4" name="WordArt 4"/>
          <p:cNvSpPr>
            <a:spLocks noChangeArrowheads="1" noChangeShapeType="1" noTextEdit="1"/>
          </p:cNvSpPr>
          <p:nvPr/>
        </p:nvSpPr>
        <p:spPr bwMode="auto">
          <a:xfrm>
            <a:off x="304800" y="152400"/>
            <a:ext cx="7162800" cy="609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050" name="Picture 2" descr="Bài 40: Lực ma sát"/>
          <p:cNvPicPr>
            <a:picLocks noChangeAspect="1" noChangeArrowheads="1"/>
          </p:cNvPicPr>
          <p:nvPr/>
        </p:nvPicPr>
        <p:blipFill>
          <a:blip r:embed="rId3"/>
          <a:srcRect/>
          <a:stretch>
            <a:fillRect/>
          </a:stretch>
        </p:blipFill>
        <p:spPr bwMode="auto">
          <a:xfrm>
            <a:off x="228600" y="1143000"/>
            <a:ext cx="4038600" cy="5486400"/>
          </a:xfrm>
          <a:prstGeom prst="rect">
            <a:avLst/>
          </a:prstGeom>
          <a:noFill/>
        </p:spPr>
      </p:pic>
      <p:sp>
        <p:nvSpPr>
          <p:cNvPr id="6" name="WordArt 4"/>
          <p:cNvSpPr>
            <a:spLocks noChangeArrowheads="1" noChangeShapeType="1" noTextEdit="1"/>
          </p:cNvSpPr>
          <p:nvPr/>
        </p:nvSpPr>
        <p:spPr bwMode="auto">
          <a:xfrm>
            <a:off x="228600" y="152400"/>
            <a:ext cx="7162800" cy="609600"/>
          </a:xfrm>
          <a:prstGeom prst="rect">
            <a:avLst/>
          </a:prstGeom>
        </p:spPr>
        <p:txBody>
          <a:bodyPr wrap="none" fromWordArt="1">
            <a:prstTxWarp prst="textPlain">
              <a:avLst>
                <a:gd name="adj" fmla="val 50000"/>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vi-VN" sz="2800" kern="1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I.Lực ma sát là gì?</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6">
                                            <p:txEl>
                                              <p:pRg st="0" end="0"/>
                                            </p:txEl>
                                          </p:spTgt>
                                        </p:tgtEl>
                                        <p:attrNameLst>
                                          <p:attrName>style.visibility</p:attrName>
                                        </p:attrNameLst>
                                      </p:cBhvr>
                                      <p:to>
                                        <p:strVal val="visible"/>
                                      </p:to>
                                    </p:set>
                                    <p:animEffect transition="in" filter="blinds(horizontal)">
                                      <p:cBhvr>
                                        <p:cTn id="17" dur="500"/>
                                        <p:tgtEl>
                                          <p:spTgt spid="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đẹp nhất, đơn giản và dễ thương"/>
          <p:cNvPicPr>
            <a:picLocks noChangeAspect="1" noChangeArrowheads="1"/>
          </p:cNvPicPr>
          <p:nvPr/>
        </p:nvPicPr>
        <p:blipFill>
          <a:blip r:embed="rId2"/>
          <a:srcRect/>
          <a:stretch>
            <a:fillRect/>
          </a:stretch>
        </p:blipFill>
        <p:spPr bwMode="auto">
          <a:xfrm>
            <a:off x="0" y="-76200"/>
            <a:ext cx="9932605" cy="6934200"/>
          </a:xfrm>
          <a:prstGeom prst="rect">
            <a:avLst/>
          </a:prstGeom>
          <a:noFill/>
        </p:spPr>
      </p:pic>
      <p:sp>
        <p:nvSpPr>
          <p:cNvPr id="3" name="WordArt 4"/>
          <p:cNvSpPr>
            <a:spLocks noChangeArrowheads="1" noChangeShapeType="1" noTextEdit="1"/>
          </p:cNvSpPr>
          <p:nvPr/>
        </p:nvSpPr>
        <p:spPr bwMode="auto">
          <a:xfrm>
            <a:off x="0" y="0"/>
            <a:ext cx="7162800" cy="609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sz="2800" kern="1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 nghiệm về lực ma sát</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Title 1"/>
          <p:cNvSpPr>
            <a:spLocks noGrp="1"/>
          </p:cNvSpPr>
          <p:nvPr>
            <p:ph type="title"/>
          </p:nvPr>
        </p:nvSpPr>
        <p:spPr>
          <a:xfrm>
            <a:off x="0" y="685800"/>
            <a:ext cx="8229600" cy="503238"/>
          </a:xfrm>
        </p:spPr>
        <p:txBody>
          <a:bodyPr>
            <a:normAutofit fontScale="90000"/>
          </a:bodyPr>
          <a:lstStyle/>
          <a:p>
            <a:pPr algn="l"/>
            <a:r>
              <a:rPr lang="vi-VN" dirty="0" smtClean="0"/>
              <a:t>Dụng cụ:Lực kế và các khối gỗ</a:t>
            </a:r>
            <a:endParaRPr lang="en-US" dirty="0"/>
          </a:p>
        </p:txBody>
      </p:sp>
      <p:pic>
        <p:nvPicPr>
          <p:cNvPr id="92162" name="Picture 2" descr="Bài 40: Lực ma sát"/>
          <p:cNvPicPr>
            <a:picLocks noChangeAspect="1" noChangeArrowheads="1"/>
          </p:cNvPicPr>
          <p:nvPr/>
        </p:nvPicPr>
        <p:blipFill>
          <a:blip r:embed="rId3"/>
          <a:srcRect/>
          <a:stretch>
            <a:fillRect/>
          </a:stretch>
        </p:blipFill>
        <p:spPr bwMode="auto">
          <a:xfrm>
            <a:off x="5257800" y="1295400"/>
            <a:ext cx="4171950" cy="5105400"/>
          </a:xfrm>
          <a:prstGeom prst="rect">
            <a:avLst/>
          </a:prstGeom>
          <a:noFill/>
        </p:spPr>
      </p:pic>
      <p:sp>
        <p:nvSpPr>
          <p:cNvPr id="6" name="Title 1"/>
          <p:cNvSpPr txBox="1">
            <a:spLocks/>
          </p:cNvSpPr>
          <p:nvPr/>
        </p:nvSpPr>
        <p:spPr>
          <a:xfrm>
            <a:off x="0" y="1447800"/>
            <a:ext cx="5257800" cy="503238"/>
          </a:xfrm>
          <a:prstGeom prst="rect">
            <a:avLst/>
          </a:prstGeom>
        </p:spPr>
        <p:txBody>
          <a:bodyPr vert="horz" lIns="91440" tIns="45720" rIns="91440" bIns="45720" rtlCol="0" anchor="ctr">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400" dirty="0" smtClean="0">
                <a:latin typeface="+mj-lt"/>
                <a:ea typeface="+mj-ea"/>
                <a:cs typeface="+mj-cs"/>
              </a:rPr>
              <a:t>Cách tiến hành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1981200"/>
            <a:ext cx="5257800" cy="50323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smtClean="0">
                <a:ln>
                  <a:noFill/>
                </a:ln>
                <a:solidFill>
                  <a:schemeClr val="tx1"/>
                </a:solidFill>
                <a:effectLst/>
                <a:uLnTx/>
                <a:uFillTx/>
                <a:latin typeface="+mj-lt"/>
                <a:ea typeface="+mj-ea"/>
                <a:cs typeface="+mj-cs"/>
              </a:rPr>
              <a:t>-</a:t>
            </a:r>
            <a:r>
              <a:rPr kumimoji="0" lang="vi-VN" sz="3200" b="0" i="0" u="none" strike="noStrike" kern="1200" cap="none" spc="0" normalizeH="0" noProof="0" dirty="0" smtClean="0">
                <a:ln>
                  <a:noFill/>
                </a:ln>
                <a:solidFill>
                  <a:schemeClr val="tx1"/>
                </a:solidFill>
                <a:effectLst/>
                <a:uLnTx/>
                <a:uFillTx/>
                <a:latin typeface="+mj-lt"/>
                <a:ea typeface="+mj-ea"/>
                <a:cs typeface="+mj-cs"/>
              </a:rPr>
              <a:t> Móc khối gỗ vào lực kế</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0" y="2743200"/>
            <a:ext cx="5257800" cy="50323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smtClean="0">
                <a:ln>
                  <a:noFill/>
                </a:ln>
                <a:solidFill>
                  <a:schemeClr val="tx1"/>
                </a:solidFill>
                <a:effectLst/>
                <a:uLnTx/>
                <a:uFillTx/>
                <a:latin typeface="+mj-lt"/>
                <a:ea typeface="+mj-ea"/>
                <a:cs typeface="+mj-cs"/>
              </a:rPr>
              <a:t>-</a:t>
            </a:r>
            <a:r>
              <a:rPr kumimoji="0" lang="vi-VN" sz="3200" b="0" i="0" u="none" strike="noStrike" kern="1200" cap="none" spc="0" normalizeH="0" noProof="0" dirty="0" smtClean="0">
                <a:ln>
                  <a:noFill/>
                </a:ln>
                <a:solidFill>
                  <a:schemeClr val="tx1"/>
                </a:solidFill>
                <a:effectLst/>
                <a:uLnTx/>
                <a:uFillTx/>
                <a:latin typeface="+mj-lt"/>
                <a:ea typeface="+mj-ea"/>
                <a:cs typeface="+mj-cs"/>
              </a:rPr>
              <a:t> Kéo khối gỗ lần lượt trên bề mặt nhẵn và bề mặt gồ ghề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0" y="3657600"/>
            <a:ext cx="5257800" cy="50323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smtClean="0">
                <a:ln>
                  <a:noFill/>
                </a:ln>
                <a:solidFill>
                  <a:schemeClr val="tx1"/>
                </a:solidFill>
                <a:effectLst/>
                <a:uLnTx/>
                <a:uFillTx/>
                <a:latin typeface="+mj-lt"/>
                <a:ea typeface="+mj-ea"/>
                <a:cs typeface="+mj-cs"/>
              </a:rPr>
              <a:t>-</a:t>
            </a:r>
            <a:r>
              <a:rPr kumimoji="0" lang="vi-VN" sz="3200" b="0" i="0" u="none" strike="noStrike" kern="1200" cap="none" spc="0" normalizeH="0" noProof="0" dirty="0" smtClean="0">
                <a:ln>
                  <a:noFill/>
                </a:ln>
                <a:solidFill>
                  <a:schemeClr val="tx1"/>
                </a:solidFill>
                <a:effectLst/>
                <a:uLnTx/>
                <a:uFillTx/>
                <a:latin typeface="+mj-lt"/>
                <a:ea typeface="+mj-ea"/>
                <a:cs typeface="+mj-cs"/>
              </a:rPr>
              <a:t> Quan sát và so sánh về độ lớn của lực kéo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62"/>
                                        </p:tgtEl>
                                        <p:attrNameLst>
                                          <p:attrName>style.visibility</p:attrName>
                                        </p:attrNameLst>
                                      </p:cBhvr>
                                      <p:to>
                                        <p:strVal val="visible"/>
                                      </p:to>
                                    </p:set>
                                    <p:animEffect transition="in" filter="blinds(horizontal)">
                                      <p:cBhvr>
                                        <p:cTn id="17" dur="500"/>
                                        <p:tgtEl>
                                          <p:spTgt spid="921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pPr algn="l"/>
            <a:r>
              <a:rPr lang="vi-VN" sz="3600" dirty="0" smtClean="0">
                <a:solidFill>
                  <a:srgbClr val="FF0000"/>
                </a:solidFill>
                <a:latin typeface="Times New Roman" pitchFamily="18" charset="0"/>
                <a:cs typeface="Times New Roman" pitchFamily="18" charset="0"/>
              </a:rPr>
              <a:t>Lực cản trở khi tủ gỗ chuyển động trên mặt bàn là lực tiếp xúc hay lực không tiếp xúc?</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0" y="1295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Khi đẩy tủ gỗ chuyển động trên sàn.Lực cản trở khi tủ gỗ chuyển động trên mặt bàn là lực tiếp xúc</a:t>
            </a:r>
            <a:endParaRPr lang="en-US" sz="3200" dirty="0">
              <a:latin typeface="Times New Roman" pitchFamily="18" charset="0"/>
              <a:cs typeface="Times New Roman" pitchFamily="18" charset="0"/>
            </a:endParaRPr>
          </a:p>
        </p:txBody>
      </p:sp>
      <p:sp>
        <p:nvSpPr>
          <p:cNvPr id="5" name="Rectangle 4"/>
          <p:cNvSpPr/>
          <p:nvPr/>
        </p:nvSpPr>
        <p:spPr>
          <a:xfrm>
            <a:off x="0" y="2438400"/>
            <a:ext cx="9144000" cy="1569660"/>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Khi kéo khối gỗ trượt đều trong hai trường hợp hình 40.1 và 40.2, tại sao giá trị đo được của lực kế lại khác nhau?</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0" y="39624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Giá trị đo được của lực kế lại khác nhau vì tính chất của bề mặt sàn mà tủ gỗ tiếp xúc khác nhau nên đã tạo ra lực ma sát khác nhau. </a:t>
            </a:r>
            <a:endParaRPr lang="en-US" sz="3200" dirty="0">
              <a:latin typeface="Times New Roman" pitchFamily="18" charset="0"/>
              <a:cs typeface="Times New Roman" pitchFamily="18" charset="0"/>
            </a:endParaRPr>
          </a:p>
        </p:txBody>
      </p:sp>
      <p:sp>
        <p:nvSpPr>
          <p:cNvPr id="7" name="Rectangle 6"/>
          <p:cNvSpPr/>
          <p:nvPr/>
        </p:nvSpPr>
        <p:spPr>
          <a:xfrm>
            <a:off x="0" y="54864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nhẵn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r>
              <a:rPr lang="en-US" sz="3200" dirty="0" err="1" smtClean="0">
                <a:solidFill>
                  <a:srgbClr val="FF0000"/>
                </a:solidFill>
                <a:latin typeface="Times New Roman" pitchFamily="18" charset="0"/>
                <a:cs typeface="Times New Roman" pitchFamily="18" charset="0"/>
              </a:rPr>
              <a:t>Dựa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quả</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nghiệm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hình</a:t>
            </a:r>
            <a:r>
              <a:rPr lang="en-US" sz="3200" dirty="0" smtClean="0">
                <a:solidFill>
                  <a:srgbClr val="FF0000"/>
                </a:solidFill>
                <a:latin typeface="Times New Roman" pitchFamily="18" charset="0"/>
                <a:cs typeface="Times New Roman" pitchFamily="18" charset="0"/>
              </a:rPr>
              <a:t> 40.1, 40.2,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hãy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giải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thích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về</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nguyên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xuất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hiện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lực</a:t>
            </a:r>
            <a:r>
              <a:rPr lang="en-US" sz="3200" dirty="0" smtClean="0">
                <a:solidFill>
                  <a:srgbClr val="FF0000"/>
                </a:solidFill>
                <a:latin typeface="Times New Roman" pitchFamily="18" charset="0"/>
                <a:cs typeface="Times New Roman" pitchFamily="18" charset="0"/>
              </a:rPr>
              <a:t> ma </a:t>
            </a:r>
            <a:r>
              <a:rPr lang="en-US" sz="3200" dirty="0" err="1" smtClean="0">
                <a:solidFill>
                  <a:srgbClr val="FF0000"/>
                </a:solidFill>
                <a:latin typeface="Times New Roman" pitchFamily="18" charset="0"/>
                <a:cs typeface="Times New Roman" pitchFamily="18" charset="0"/>
              </a:rPr>
              <a:t>sát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93186" name="Picture 2" descr="Bài 40: Lực ma sát"/>
          <p:cNvPicPr>
            <a:picLocks noChangeAspect="1" noChangeArrowheads="1"/>
          </p:cNvPicPr>
          <p:nvPr/>
        </p:nvPicPr>
        <p:blipFill>
          <a:blip r:embed="rId3"/>
          <a:srcRect/>
          <a:stretch>
            <a:fillRect/>
          </a:stretch>
        </p:blipFill>
        <p:spPr bwMode="auto">
          <a:xfrm>
            <a:off x="0" y="990600"/>
            <a:ext cx="4171950" cy="5867400"/>
          </a:xfrm>
          <a:prstGeom prst="rect">
            <a:avLst/>
          </a:prstGeom>
          <a:noFill/>
        </p:spPr>
      </p:pic>
      <p:sp>
        <p:nvSpPr>
          <p:cNvPr id="5" name="Rectangle 4"/>
          <p:cNvSpPr/>
          <p:nvPr/>
        </p:nvSpPr>
        <p:spPr>
          <a:xfrm>
            <a:off x="4343400" y="1295400"/>
            <a:ext cx="4572000" cy="5509200"/>
          </a:xfrm>
          <a:prstGeom prst="rect">
            <a:avLst/>
          </a:prstGeom>
        </p:spPr>
        <p:txBody>
          <a:bodyPr>
            <a:spAutoFit/>
          </a:bodyPr>
          <a:lstStyle/>
          <a:p>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40.1, 40.2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sùi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lõm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nhẵn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=&gt;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do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186"/>
                                        </p:tgtEl>
                                        <p:attrNameLst>
                                          <p:attrName>style.visibility</p:attrName>
                                        </p:attrNameLst>
                                      </p:cBhvr>
                                      <p:to>
                                        <p:strVal val="visible"/>
                                      </p:to>
                                    </p:set>
                                    <p:animEffect transition="in" filter="blinds(horizontal)">
                                      <p:cBhvr>
                                        <p:cTn id="12" dur="500"/>
                                        <p:tgtEl>
                                          <p:spTgt spid="931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Lấy ví dụ về</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lực</a:t>
            </a:r>
            <a:r>
              <a:rPr lang="en-US" sz="3200" dirty="0" smtClean="0">
                <a:solidFill>
                  <a:srgbClr val="FF0000"/>
                </a:solidFill>
                <a:latin typeface="Times New Roman" pitchFamily="18" charset="0"/>
                <a:cs typeface="Times New Roman" pitchFamily="18" charset="0"/>
              </a:rPr>
              <a:t> ma </a:t>
            </a:r>
            <a:r>
              <a:rPr lang="en-US" sz="3200" dirty="0" err="1" smtClean="0">
                <a:solidFill>
                  <a:srgbClr val="FF0000"/>
                </a:solidFill>
                <a:latin typeface="Times New Roman" pitchFamily="18" charset="0"/>
                <a:cs typeface="Times New Roman" pitchFamily="18" charset="0"/>
              </a:rPr>
              <a:t>sát</a:t>
            </a:r>
            <a:r>
              <a:rPr lang="vi-VN" sz="3200" dirty="0" smtClean="0">
                <a:solidFill>
                  <a:srgbClr val="FF0000"/>
                </a:solidFill>
                <a:latin typeface="Times New Roman" pitchFamily="18" charset="0"/>
                <a:cs typeface="Times New Roman" pitchFamily="18" charset="0"/>
              </a:rPr>
              <a:t> trong cuộc sống quanh ta</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94210" name="Picture 2" descr="Bài 40: Lực ma sát"/>
          <p:cNvPicPr>
            <a:picLocks noChangeAspect="1" noChangeArrowheads="1"/>
          </p:cNvPicPr>
          <p:nvPr/>
        </p:nvPicPr>
        <p:blipFill>
          <a:blip r:embed="rId3"/>
          <a:srcRect/>
          <a:stretch>
            <a:fillRect/>
          </a:stretch>
        </p:blipFill>
        <p:spPr bwMode="auto">
          <a:xfrm>
            <a:off x="0" y="762000"/>
            <a:ext cx="3846627" cy="2819400"/>
          </a:xfrm>
          <a:prstGeom prst="rect">
            <a:avLst/>
          </a:prstGeom>
          <a:noFill/>
        </p:spPr>
      </p:pic>
      <p:sp>
        <p:nvSpPr>
          <p:cNvPr id="5" name="Rectangle 4"/>
          <p:cNvSpPr/>
          <p:nvPr/>
        </p:nvSpPr>
        <p:spPr>
          <a:xfrm>
            <a:off x="4038600" y="685800"/>
            <a:ext cx="5105400" cy="2616101"/>
          </a:xfrm>
          <a:prstGeom prst="rect">
            <a:avLst/>
          </a:prstGeom>
        </p:spPr>
        <p:txBody>
          <a:bodyPr wrap="square">
            <a:spAutoFit/>
          </a:bodyPr>
          <a:lstStyle/>
          <a:p>
            <a:r>
              <a:rPr lang="vi-VN" sz="3200" dirty="0" smtClean="0">
                <a:latin typeface="Times New Roman" pitchFamily="18" charset="0"/>
                <a:cs typeface="Times New Roman" pitchFamily="18" charset="0"/>
              </a:rPr>
              <a:t>Khi phanh xe, bánh xe ngừng quay. Mặt lốp trượt trên đường xuất hiện ma sát làm xe nhanh chóng dừng lại.</a:t>
            </a:r>
          </a:p>
          <a:p>
            <a:r>
              <a:rPr lang="vi-VN" dirty="0" smtClean="0"/>
              <a:t/>
            </a:r>
            <a:br>
              <a:rPr lang="vi-VN" dirty="0" smtClean="0"/>
            </a:br>
            <a:endParaRPr lang="en-US" dirty="0"/>
          </a:p>
        </p:txBody>
      </p:sp>
      <p:pic>
        <p:nvPicPr>
          <p:cNvPr id="94212" name="Picture 4" descr="Bài 40: Lực ma sát"/>
          <p:cNvPicPr>
            <a:picLocks noChangeAspect="1" noChangeArrowheads="1"/>
          </p:cNvPicPr>
          <p:nvPr/>
        </p:nvPicPr>
        <p:blipFill>
          <a:blip r:embed="rId4"/>
          <a:srcRect/>
          <a:stretch>
            <a:fillRect/>
          </a:stretch>
        </p:blipFill>
        <p:spPr bwMode="auto">
          <a:xfrm>
            <a:off x="0" y="3886200"/>
            <a:ext cx="3790950" cy="2781300"/>
          </a:xfrm>
          <a:prstGeom prst="rect">
            <a:avLst/>
          </a:prstGeom>
          <a:noFill/>
        </p:spPr>
      </p:pic>
      <p:sp>
        <p:nvSpPr>
          <p:cNvPr id="7" name="Rectangle 6"/>
          <p:cNvSpPr/>
          <p:nvPr/>
        </p:nvSpPr>
        <p:spPr>
          <a:xfrm>
            <a:off x="3962400" y="4343400"/>
            <a:ext cx="5181600" cy="1569660"/>
          </a:xfrm>
          <a:prstGeom prst="rect">
            <a:avLst/>
          </a:prstGeom>
        </p:spPr>
        <p:txBody>
          <a:bodyPr wrap="square">
            <a:spAutoFit/>
          </a:bodyPr>
          <a:lstStyle/>
          <a:p>
            <a:r>
              <a:rPr lang="vi-VN" sz="3200" dirty="0" smtClean="0">
                <a:latin typeface="Times New Roman" pitchFamily="18" charset="0"/>
                <a:cs typeface="Times New Roman" pitchFamily="18" charset="0"/>
              </a:rPr>
              <a:t>Khi sơn tường bằng rulô, giữa rulô với mặt tường xuất hiện lực ma sát.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4210"/>
                                        </p:tgtEl>
                                        <p:attrNameLst>
                                          <p:attrName>style.visibility</p:attrName>
                                        </p:attrNameLst>
                                      </p:cBhvr>
                                      <p:to>
                                        <p:strVal val="visible"/>
                                      </p:to>
                                    </p:set>
                                    <p:animEffect transition="in" filter="blinds(horizontal)">
                                      <p:cBhvr>
                                        <p:cTn id="12" dur="500"/>
                                        <p:tgtEl>
                                          <p:spTgt spid="942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4212"/>
                                        </p:tgtEl>
                                        <p:attrNameLst>
                                          <p:attrName>style.visibility</p:attrName>
                                        </p:attrNameLst>
                                      </p:cBhvr>
                                      <p:to>
                                        <p:strVal val="visible"/>
                                      </p:to>
                                    </p:set>
                                    <p:animEffect transition="in" filter="blinds(horizontal)">
                                      <p:cBhvr>
                                        <p:cTn id="22" dur="500"/>
                                        <p:tgtEl>
                                          <p:spTgt spid="942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1760</Words>
  <Application>Microsoft Office PowerPoint</Application>
  <PresentationFormat>On-screen Show (4:3)</PresentationFormat>
  <Paragraphs>169</Paragraphs>
  <Slides>42</Slides>
  <Notes>4</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Dụng cụ:Lực kế và các khối gỗ</vt:lpstr>
      <vt:lpstr>Lực cản trở khi tủ gỗ chuyển động trên mặt bàn là lực tiếp xúc hay lực không tiếp xúc?</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Lực ma sát có thể thúc đẩy hoặc cản trở chuyển động của các vật. Có vai trò quan trọng trong giao thông đường bộ </vt:lpstr>
      <vt:lpstr>Slide 22</vt:lpstr>
      <vt:lpstr>Slide 23</vt:lpstr>
      <vt:lpstr>Slide 24</vt:lpstr>
      <vt:lpstr>Slide 25</vt:lpstr>
      <vt:lpstr>Tìm hiểu lực cản của không khí.</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Hãy giải thích hiện tượng sau và cho biết hiện tượng này là ma sát có lợi hay có hại? </vt:lpstr>
      <vt:lpstr>Hãy giải thích hiện tượng sau:Ở những vũng sình,lầy người ta thường đổ đất đá, cành cây hoặc lót ván vào các vùng sình lầy để xe đi qua tránh tình trạng bánh bị quay tít tại chỗ?   </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44. LỰC MA SÁT</dc:title>
  <dc:creator>user</dc:creator>
  <cp:lastModifiedBy>user</cp:lastModifiedBy>
  <cp:revision>91</cp:revision>
  <dcterms:created xsi:type="dcterms:W3CDTF">2021-10-16T08:17:53Z</dcterms:created>
  <dcterms:modified xsi:type="dcterms:W3CDTF">2022-02-06T08:54:17Z</dcterms:modified>
</cp:coreProperties>
</file>