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6" r:id="rId9"/>
    <p:sldId id="262" r:id="rId10"/>
    <p:sldId id="264" r:id="rId11"/>
    <p:sldId id="265" r:id="rId12"/>
    <p:sldId id="267" r:id="rId13"/>
    <p:sldId id="268" r:id="rId14"/>
    <p:sldId id="274" r:id="rId15"/>
    <p:sldId id="269" r:id="rId16"/>
    <p:sldId id="270" r:id="rId17"/>
    <p:sldId id="271" r:id="rId18"/>
    <p:sldId id="272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4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04203-6439-4E50-8F5D-423E1C7B679F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DCDCA-4375-46DC-82C6-EE87D931D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151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04203-6439-4E50-8F5D-423E1C7B679F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DCDCA-4375-46DC-82C6-EE87D931D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486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04203-6439-4E50-8F5D-423E1C7B679F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DCDCA-4375-46DC-82C6-EE87D931D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490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A3D316-14D4-4E01-B7C8-ED7ABD2668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6831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04203-6439-4E50-8F5D-423E1C7B679F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DCDCA-4375-46DC-82C6-EE87D931D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554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04203-6439-4E50-8F5D-423E1C7B679F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DCDCA-4375-46DC-82C6-EE87D931D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525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04203-6439-4E50-8F5D-423E1C7B679F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DCDCA-4375-46DC-82C6-EE87D931D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55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04203-6439-4E50-8F5D-423E1C7B679F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DCDCA-4375-46DC-82C6-EE87D931D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29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04203-6439-4E50-8F5D-423E1C7B679F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DCDCA-4375-46DC-82C6-EE87D931D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542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04203-6439-4E50-8F5D-423E1C7B679F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DCDCA-4375-46DC-82C6-EE87D931D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633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04203-6439-4E50-8F5D-423E1C7B679F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DCDCA-4375-46DC-82C6-EE87D931D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59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04203-6439-4E50-8F5D-423E1C7B679F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DCDCA-4375-46DC-82C6-EE87D931D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57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04203-6439-4E50-8F5D-423E1C7B679F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DCDCA-4375-46DC-82C6-EE87D931D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387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4.sv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1.png"/><Relationship Id="rId5" Type="http://schemas.openxmlformats.org/officeDocument/2006/relationships/image" Target="../media/image7.sv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svg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video" Target="../media/media2.mp4"/><Relationship Id="rId7" Type="http://schemas.openxmlformats.org/officeDocument/2006/relationships/oleObject" Target="../embeddings/oleObject2.bin"/><Relationship Id="rId2" Type="http://schemas.microsoft.com/office/2007/relationships/media" Target="../media/media2.mp4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0.svg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0.svg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video" Target="../media/media2.mp4"/><Relationship Id="rId7" Type="http://schemas.openxmlformats.org/officeDocument/2006/relationships/oleObject" Target="../embeddings/oleObject3.bin"/><Relationship Id="rId2" Type="http://schemas.microsoft.com/office/2007/relationships/media" Target="../media/media2.mp4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0.svg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1.png"/><Relationship Id="rId5" Type="http://schemas.openxmlformats.org/officeDocument/2006/relationships/image" Target="../media/image200.svg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8.sv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1.png"/><Relationship Id="rId5" Type="http://schemas.openxmlformats.org/officeDocument/2006/relationships/image" Target="../media/image28.svg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www.youtube.com/watch?v=Al7XsgNU9-8&amp;t=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alarm-clock-pn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ixabay.com/en/clock-hourglass-time-2029613/" TargetMode="Externa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7.jpeg"/><Relationship Id="rId7" Type="http://schemas.openxmlformats.org/officeDocument/2006/relationships/image" Target="../media/image20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hyperlink" Target="http://www.loxo.vn/index.php/vi/cong-ty-tnhh-vanhoa-san-xuat-lo-xo-chuyen-nghiep?page=shop.browse&amp;category_id=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3810000" y="76200"/>
            <a:ext cx="5105400" cy="762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gradFill rotWithShape="1">
                <a:gsLst>
                  <a:gs pos="0">
                    <a:srgbClr val="800000"/>
                  </a:gs>
                  <a:gs pos="100000">
                    <a:srgbClr val="333399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VNI-Souvir" pitchFamily="2" charset="0"/>
            </a:endParaRPr>
          </a:p>
        </p:txBody>
      </p:sp>
      <p:sp>
        <p:nvSpPr>
          <p:cNvPr id="3079" name="Text Box 7" descr="Papyrus"/>
          <p:cNvSpPr txBox="1">
            <a:spLocks noChangeArrowheads="1"/>
          </p:cNvSpPr>
          <p:nvPr/>
        </p:nvSpPr>
        <p:spPr bwMode="auto">
          <a:xfrm>
            <a:off x="308770" y="76200"/>
            <a:ext cx="6172200" cy="2441575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i="1" u="sng">
                <a:solidFill>
                  <a:srgbClr val="800000"/>
                </a:solidFill>
                <a:latin typeface="VNI-Souvir" pitchFamily="2" charset="0"/>
              </a:rPr>
              <a:t>Caâu 1</a:t>
            </a:r>
            <a:r>
              <a:rPr lang="en-US" altLang="en-US" sz="2800" b="1" i="1">
                <a:latin typeface="VNI-Souvir" pitchFamily="2" charset="0"/>
              </a:rPr>
              <a:t> : Treo moät quaû naëng vaøo 1 loø xo, ta thaáy loø xo bò daõn ra.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800" b="1" i="1">
                <a:latin typeface="VNI-Souvir" pitchFamily="2" charset="0"/>
              </a:rPr>
              <a:t>Quaû naëng chòu taùc duïng cuûa nhöõng löïc naøo? Caùc löïc ñoù coù phöông vaø chieàu nhö theá naøo? </a:t>
            </a:r>
          </a:p>
        </p:txBody>
      </p:sp>
      <p:pic>
        <p:nvPicPr>
          <p:cNvPr id="3085" name="Picture 13" descr="¸ds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1644650"/>
            <a:ext cx="227806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 descr="¸ds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738" y="1371601"/>
            <a:ext cx="228600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5" descr="jj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738" y="1828800"/>
            <a:ext cx="76200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8" name="Rectangle 16"/>
          <p:cNvSpPr>
            <a:spLocks noChangeArrowheads="1"/>
          </p:cNvSpPr>
          <p:nvPr/>
        </p:nvSpPr>
        <p:spPr bwMode="auto">
          <a:xfrm>
            <a:off x="8620126" y="1752600"/>
            <a:ext cx="455613" cy="171450"/>
          </a:xfrm>
          <a:prstGeom prst="rect">
            <a:avLst/>
          </a:prstGeom>
          <a:solidFill>
            <a:srgbClr val="0080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9pPr>
          </a:lstStyle>
          <a:p>
            <a:pPr eaLnBrk="1" hangingPunct="1"/>
            <a:endParaRPr lang="en-US" altLang="en-US">
              <a:latin typeface="VNI-Souvir" pitchFamily="2" charset="0"/>
            </a:endParaRPr>
          </a:p>
        </p:txBody>
      </p:sp>
      <p:sp>
        <p:nvSpPr>
          <p:cNvPr id="3089" name="Rectangle 17"/>
          <p:cNvSpPr>
            <a:spLocks noChangeArrowheads="1"/>
          </p:cNvSpPr>
          <p:nvPr/>
        </p:nvSpPr>
        <p:spPr bwMode="auto">
          <a:xfrm>
            <a:off x="8559800" y="5791200"/>
            <a:ext cx="592138" cy="24765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9pPr>
          </a:lstStyle>
          <a:p>
            <a:pPr eaLnBrk="1" hangingPunct="1"/>
            <a:endParaRPr lang="en-US" altLang="en-US">
              <a:latin typeface="VNI-Souvir" pitchFamily="2" charset="0"/>
            </a:endParaRPr>
          </a:p>
        </p:txBody>
      </p:sp>
      <p:sp>
        <p:nvSpPr>
          <p:cNvPr id="3090" name="Text Box 18" descr="Water droplets"/>
          <p:cNvSpPr txBox="1">
            <a:spLocks noChangeArrowheads="1"/>
          </p:cNvSpPr>
          <p:nvPr/>
        </p:nvSpPr>
        <p:spPr bwMode="auto">
          <a:xfrm>
            <a:off x="266700" y="2743201"/>
            <a:ext cx="7086600" cy="2462213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i="1" u="sng" dirty="0" err="1">
                <a:solidFill>
                  <a:srgbClr val="FF0000"/>
                </a:solidFill>
                <a:latin typeface="VNI-Souvir" pitchFamily="2" charset="0"/>
              </a:rPr>
              <a:t>Ñaùp</a:t>
            </a:r>
            <a:r>
              <a:rPr lang="en-US" altLang="en-US" sz="2800" b="1" i="1" u="sng" dirty="0">
                <a:solidFill>
                  <a:srgbClr val="FF0000"/>
                </a:solidFill>
                <a:latin typeface="VNI-Souvir" pitchFamily="2" charset="0"/>
              </a:rPr>
              <a:t> </a:t>
            </a:r>
            <a:r>
              <a:rPr lang="en-US" altLang="en-US" sz="2800" b="1" i="1" u="sng" dirty="0" err="1">
                <a:solidFill>
                  <a:srgbClr val="FF0000"/>
                </a:solidFill>
                <a:latin typeface="VNI-Souvir" pitchFamily="2" charset="0"/>
              </a:rPr>
              <a:t>aùn</a:t>
            </a:r>
            <a:r>
              <a:rPr lang="en-US" altLang="en-US" sz="2800" b="1" dirty="0">
                <a:solidFill>
                  <a:srgbClr val="FF0000"/>
                </a:solidFill>
                <a:latin typeface="VNI-Souvir" pitchFamily="2" charset="0"/>
              </a:rPr>
              <a:t> : </a:t>
            </a:r>
            <a:r>
              <a:rPr lang="en-US" altLang="en-US" sz="2800" b="1" i="1" dirty="0" err="1">
                <a:solidFill>
                  <a:srgbClr val="FF0000"/>
                </a:solidFill>
                <a:latin typeface="VNI-Souvir" pitchFamily="2" charset="0"/>
              </a:rPr>
              <a:t>Quaû</a:t>
            </a:r>
            <a:r>
              <a:rPr lang="en-US" altLang="en-US" sz="2800" b="1" i="1" dirty="0">
                <a:solidFill>
                  <a:srgbClr val="FF0000"/>
                </a:solidFill>
                <a:latin typeface="VNI-Souvir" pitchFamily="2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VNI-Souvir" pitchFamily="2" charset="0"/>
              </a:rPr>
              <a:t>naëng</a:t>
            </a:r>
            <a:r>
              <a:rPr lang="en-US" altLang="en-US" sz="2800" b="1" i="1" dirty="0">
                <a:solidFill>
                  <a:srgbClr val="FF0000"/>
                </a:solidFill>
                <a:latin typeface="VNI-Souvir" pitchFamily="2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VNI-Souvir" pitchFamily="2" charset="0"/>
              </a:rPr>
              <a:t>chòu</a:t>
            </a:r>
            <a:r>
              <a:rPr lang="en-US" altLang="en-US" sz="2800" b="1" i="1" dirty="0">
                <a:solidFill>
                  <a:srgbClr val="FF0000"/>
                </a:solidFill>
                <a:latin typeface="VNI-Souvir" pitchFamily="2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VNI-Souvir" pitchFamily="2" charset="0"/>
              </a:rPr>
              <a:t>taùc</a:t>
            </a:r>
            <a:r>
              <a:rPr lang="en-US" altLang="en-US" sz="2800" b="1" i="1" dirty="0">
                <a:solidFill>
                  <a:srgbClr val="FF0000"/>
                </a:solidFill>
                <a:latin typeface="VNI-Souvir" pitchFamily="2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VNI-Souvir" pitchFamily="2" charset="0"/>
              </a:rPr>
              <a:t>duïng</a:t>
            </a:r>
            <a:r>
              <a:rPr lang="en-US" altLang="en-US" sz="2800" b="1" i="1" dirty="0">
                <a:solidFill>
                  <a:srgbClr val="FF0000"/>
                </a:solidFill>
                <a:latin typeface="VNI-Souvir" pitchFamily="2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VNI-Souvir" pitchFamily="2" charset="0"/>
              </a:rPr>
              <a:t>cuûa</a:t>
            </a:r>
            <a:r>
              <a:rPr lang="en-US" altLang="en-US" sz="2800" b="1" i="1" dirty="0">
                <a:solidFill>
                  <a:srgbClr val="FF0000"/>
                </a:solidFill>
                <a:latin typeface="VNI-Souvir" pitchFamily="2" charset="0"/>
              </a:rPr>
              <a:t> 2 </a:t>
            </a:r>
            <a:r>
              <a:rPr lang="en-US" altLang="en-US" sz="2800" b="1" i="1" dirty="0" err="1">
                <a:solidFill>
                  <a:srgbClr val="FF0000"/>
                </a:solidFill>
                <a:latin typeface="VNI-Souvir" pitchFamily="2" charset="0"/>
              </a:rPr>
              <a:t>löïc</a:t>
            </a:r>
            <a:r>
              <a:rPr lang="en-US" altLang="en-US" sz="2800" b="1" i="1" dirty="0">
                <a:solidFill>
                  <a:srgbClr val="FF0000"/>
                </a:solidFill>
                <a:latin typeface="VNI-Souvir" pitchFamily="2" charset="0"/>
              </a:rPr>
              <a:t>: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800" b="1" i="1" dirty="0">
                <a:solidFill>
                  <a:srgbClr val="FF0000"/>
                </a:solidFill>
                <a:latin typeface="VNI-Souvir" pitchFamily="2" charset="0"/>
              </a:rPr>
              <a:t>+ </a:t>
            </a:r>
            <a:r>
              <a:rPr lang="en-US" altLang="en-US" sz="2800" b="1" i="1" dirty="0" err="1">
                <a:solidFill>
                  <a:srgbClr val="FF0000"/>
                </a:solidFill>
                <a:latin typeface="VNI-Souvir" pitchFamily="2" charset="0"/>
              </a:rPr>
              <a:t>Troïng</a:t>
            </a:r>
            <a:r>
              <a:rPr lang="en-US" altLang="en-US" sz="2800" b="1" i="1" dirty="0">
                <a:solidFill>
                  <a:srgbClr val="FF0000"/>
                </a:solidFill>
                <a:latin typeface="VNI-Souvir" pitchFamily="2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VNI-Souvir" pitchFamily="2" charset="0"/>
              </a:rPr>
              <a:t>löïc</a:t>
            </a:r>
            <a:r>
              <a:rPr lang="en-US" altLang="en-US" sz="2800" b="1" i="1" dirty="0">
                <a:solidFill>
                  <a:srgbClr val="FF0000"/>
                </a:solidFill>
                <a:latin typeface="VNI-Souvir" pitchFamily="2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VNI-Souvir" pitchFamily="2" charset="0"/>
              </a:rPr>
              <a:t>taùc</a:t>
            </a:r>
            <a:r>
              <a:rPr lang="en-US" altLang="en-US" sz="2800" b="1" i="1" dirty="0">
                <a:solidFill>
                  <a:srgbClr val="FF0000"/>
                </a:solidFill>
                <a:latin typeface="VNI-Souvir" pitchFamily="2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VNI-Souvir" pitchFamily="2" charset="0"/>
              </a:rPr>
              <a:t>duïng</a:t>
            </a:r>
            <a:r>
              <a:rPr lang="en-US" altLang="en-US" sz="2800" b="1" i="1" dirty="0">
                <a:solidFill>
                  <a:srgbClr val="FF0000"/>
                </a:solidFill>
                <a:latin typeface="VNI-Souvir" pitchFamily="2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VNI-Souvir" pitchFamily="2" charset="0"/>
              </a:rPr>
              <a:t>leân</a:t>
            </a:r>
            <a:r>
              <a:rPr lang="en-US" altLang="en-US" sz="2800" b="1" i="1" dirty="0">
                <a:solidFill>
                  <a:srgbClr val="FF0000"/>
                </a:solidFill>
                <a:latin typeface="VNI-Souvir" pitchFamily="2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VNI-Souvir" pitchFamily="2" charset="0"/>
              </a:rPr>
              <a:t>quaû</a:t>
            </a:r>
            <a:r>
              <a:rPr lang="en-US" altLang="en-US" sz="2800" b="1" i="1" dirty="0">
                <a:solidFill>
                  <a:srgbClr val="FF0000"/>
                </a:solidFill>
                <a:latin typeface="VNI-Souvir" pitchFamily="2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VNI-Souvir" pitchFamily="2" charset="0"/>
              </a:rPr>
              <a:t>naëng</a:t>
            </a:r>
            <a:r>
              <a:rPr lang="en-US" altLang="en-US" sz="2800" b="1" i="1" dirty="0">
                <a:solidFill>
                  <a:srgbClr val="FF0000"/>
                </a:solidFill>
                <a:latin typeface="VNI-Souvir" pitchFamily="2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VNI-Souvir" pitchFamily="2" charset="0"/>
              </a:rPr>
              <a:t>coù</a:t>
            </a:r>
            <a:r>
              <a:rPr lang="en-US" altLang="en-US" sz="2800" b="1" i="1" dirty="0">
                <a:solidFill>
                  <a:srgbClr val="FF0000"/>
                </a:solidFill>
                <a:latin typeface="VNI-Souvir" pitchFamily="2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VNI-Souvir" pitchFamily="2" charset="0"/>
              </a:rPr>
              <a:t>phöông</a:t>
            </a:r>
            <a:r>
              <a:rPr lang="en-US" altLang="en-US" sz="2800" b="1" i="1" dirty="0">
                <a:solidFill>
                  <a:srgbClr val="FF0000"/>
                </a:solidFill>
                <a:latin typeface="VNI-Souvir" pitchFamily="2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VNI-Souvir" pitchFamily="2" charset="0"/>
              </a:rPr>
              <a:t>thaúng</a:t>
            </a:r>
            <a:r>
              <a:rPr lang="en-US" altLang="en-US" sz="2800" b="1" i="1" dirty="0">
                <a:solidFill>
                  <a:srgbClr val="FF0000"/>
                </a:solidFill>
                <a:latin typeface="VNI-Souvir" pitchFamily="2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VNI-Souvir" pitchFamily="2" charset="0"/>
              </a:rPr>
              <a:t>ñöùng</a:t>
            </a:r>
            <a:r>
              <a:rPr lang="en-US" altLang="en-US" sz="2800" b="1" i="1" dirty="0">
                <a:solidFill>
                  <a:srgbClr val="FF0000"/>
                </a:solidFill>
                <a:latin typeface="VNI-Souvir" pitchFamily="2" charset="0"/>
              </a:rPr>
              <a:t>, </a:t>
            </a:r>
            <a:r>
              <a:rPr lang="en-US" altLang="en-US" sz="2800" b="1" i="1" dirty="0" err="1">
                <a:solidFill>
                  <a:srgbClr val="FF0000"/>
                </a:solidFill>
                <a:latin typeface="VNI-Souvir" pitchFamily="2" charset="0"/>
              </a:rPr>
              <a:t>coù</a:t>
            </a:r>
            <a:r>
              <a:rPr lang="en-US" altLang="en-US" sz="2800" b="1" i="1" dirty="0">
                <a:solidFill>
                  <a:srgbClr val="FF0000"/>
                </a:solidFill>
                <a:latin typeface="VNI-Souvir" pitchFamily="2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VNI-Souvir" pitchFamily="2" charset="0"/>
              </a:rPr>
              <a:t>chieàu</a:t>
            </a:r>
            <a:r>
              <a:rPr lang="en-US" altLang="en-US" sz="2800" b="1" i="1" dirty="0">
                <a:solidFill>
                  <a:srgbClr val="FF0000"/>
                </a:solidFill>
                <a:latin typeface="VNI-Souvir" pitchFamily="2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VNI-Souvir" pitchFamily="2" charset="0"/>
              </a:rPr>
              <a:t>töø</a:t>
            </a:r>
            <a:r>
              <a:rPr lang="en-US" altLang="en-US" sz="2800" b="1" i="1" dirty="0">
                <a:solidFill>
                  <a:srgbClr val="FF0000"/>
                </a:solidFill>
                <a:latin typeface="VNI-Souvir" pitchFamily="2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VNI-Souvir" pitchFamily="2" charset="0"/>
              </a:rPr>
              <a:t>treân</a:t>
            </a:r>
            <a:r>
              <a:rPr lang="en-US" altLang="en-US" sz="2800" b="1" i="1" dirty="0">
                <a:solidFill>
                  <a:srgbClr val="FF0000"/>
                </a:solidFill>
                <a:latin typeface="VNI-Souvir" pitchFamily="2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VNI-Souvir" pitchFamily="2" charset="0"/>
              </a:rPr>
              <a:t>xuoáng</a:t>
            </a:r>
            <a:r>
              <a:rPr lang="en-US" altLang="en-US" sz="2800" b="1" i="1" dirty="0">
                <a:solidFill>
                  <a:srgbClr val="FF0000"/>
                </a:solidFill>
                <a:latin typeface="VNI-Souvir" pitchFamily="2" charset="0"/>
              </a:rPr>
              <a:t>.</a:t>
            </a:r>
          </a:p>
        </p:txBody>
      </p:sp>
      <p:sp>
        <p:nvSpPr>
          <p:cNvPr id="3091" name="Line 19"/>
          <p:cNvSpPr>
            <a:spLocks noChangeShapeType="1"/>
          </p:cNvSpPr>
          <p:nvPr/>
        </p:nvSpPr>
        <p:spPr bwMode="auto">
          <a:xfrm flipV="1">
            <a:off x="9906000" y="3048000"/>
            <a:ext cx="0" cy="838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2" name="Line 20"/>
          <p:cNvSpPr>
            <a:spLocks noChangeShapeType="1"/>
          </p:cNvSpPr>
          <p:nvPr/>
        </p:nvSpPr>
        <p:spPr bwMode="auto">
          <a:xfrm rot="10800000" flipV="1">
            <a:off x="9906000" y="4038600"/>
            <a:ext cx="0" cy="838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3" name="Text Box 21"/>
          <p:cNvSpPr txBox="1">
            <a:spLocks noChangeArrowheads="1"/>
          </p:cNvSpPr>
          <p:nvPr/>
        </p:nvSpPr>
        <p:spPr bwMode="auto">
          <a:xfrm>
            <a:off x="8839200" y="4419601"/>
            <a:ext cx="1066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800000"/>
                </a:solidFill>
                <a:latin typeface="VNI-Souvir" pitchFamily="2" charset="0"/>
              </a:rPr>
              <a:t>Troïng löïc</a:t>
            </a:r>
          </a:p>
        </p:txBody>
      </p:sp>
      <p:sp>
        <p:nvSpPr>
          <p:cNvPr id="3094" name="Text Box 22"/>
          <p:cNvSpPr txBox="1">
            <a:spLocks noChangeArrowheads="1"/>
          </p:cNvSpPr>
          <p:nvPr/>
        </p:nvSpPr>
        <p:spPr bwMode="auto">
          <a:xfrm>
            <a:off x="10058400" y="2743201"/>
            <a:ext cx="762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800000"/>
                </a:solidFill>
                <a:latin typeface="VNI-Souvir" pitchFamily="2" charset="0"/>
              </a:rPr>
              <a:t>Löïc keùo</a:t>
            </a:r>
          </a:p>
        </p:txBody>
      </p:sp>
      <p:sp>
        <p:nvSpPr>
          <p:cNvPr id="3095" name="Text Box 23" descr="Water droplets"/>
          <p:cNvSpPr txBox="1">
            <a:spLocks noChangeArrowheads="1"/>
          </p:cNvSpPr>
          <p:nvPr/>
        </p:nvSpPr>
        <p:spPr bwMode="auto">
          <a:xfrm>
            <a:off x="290116" y="5222875"/>
            <a:ext cx="7162800" cy="13843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i="1" dirty="0">
                <a:solidFill>
                  <a:srgbClr val="FF0000"/>
                </a:solidFill>
                <a:latin typeface="VNI-Souvir" pitchFamily="2" charset="0"/>
              </a:rPr>
              <a:t>+ </a:t>
            </a:r>
            <a:r>
              <a:rPr lang="en-US" altLang="en-US" sz="2800" b="1" i="1" dirty="0" err="1">
                <a:solidFill>
                  <a:srgbClr val="FF0000"/>
                </a:solidFill>
                <a:latin typeface="VNI-Souvir" pitchFamily="2" charset="0"/>
              </a:rPr>
              <a:t>Löïc</a:t>
            </a:r>
            <a:r>
              <a:rPr lang="en-US" altLang="en-US" sz="2800" b="1" i="1" dirty="0">
                <a:solidFill>
                  <a:srgbClr val="FF0000"/>
                </a:solidFill>
                <a:latin typeface="VNI-Souvir" pitchFamily="2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VNI-Souvir" pitchFamily="2" charset="0"/>
              </a:rPr>
              <a:t>keùo</a:t>
            </a:r>
            <a:r>
              <a:rPr lang="en-US" altLang="en-US" sz="2800" b="1" i="1" dirty="0">
                <a:solidFill>
                  <a:srgbClr val="FF0000"/>
                </a:solidFill>
                <a:latin typeface="VNI-Souvir" pitchFamily="2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VNI-Souvir" pitchFamily="2" charset="0"/>
              </a:rPr>
              <a:t>cuûa</a:t>
            </a:r>
            <a:r>
              <a:rPr lang="en-US" altLang="en-US" sz="2800" b="1" i="1" dirty="0">
                <a:solidFill>
                  <a:srgbClr val="FF0000"/>
                </a:solidFill>
                <a:latin typeface="VNI-Souvir" pitchFamily="2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VNI-Souvir" pitchFamily="2" charset="0"/>
              </a:rPr>
              <a:t>loø</a:t>
            </a:r>
            <a:r>
              <a:rPr lang="en-US" altLang="en-US" sz="2800" b="1" i="1" dirty="0">
                <a:solidFill>
                  <a:srgbClr val="FF0000"/>
                </a:solidFill>
                <a:latin typeface="VNI-Souvir" pitchFamily="2" charset="0"/>
              </a:rPr>
              <a:t> xo </a:t>
            </a:r>
            <a:r>
              <a:rPr lang="en-US" altLang="en-US" sz="2800" b="1" i="1" dirty="0" err="1">
                <a:solidFill>
                  <a:srgbClr val="FF0000"/>
                </a:solidFill>
                <a:latin typeface="VNI-Souvir" pitchFamily="2" charset="0"/>
              </a:rPr>
              <a:t>taùc</a:t>
            </a:r>
            <a:r>
              <a:rPr lang="en-US" altLang="en-US" sz="2800" b="1" i="1" dirty="0">
                <a:solidFill>
                  <a:srgbClr val="FF0000"/>
                </a:solidFill>
                <a:latin typeface="VNI-Souvir" pitchFamily="2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VNI-Souvir" pitchFamily="2" charset="0"/>
              </a:rPr>
              <a:t>duïng</a:t>
            </a:r>
            <a:r>
              <a:rPr lang="en-US" altLang="en-US" sz="2800" b="1" i="1" dirty="0">
                <a:solidFill>
                  <a:srgbClr val="FF0000"/>
                </a:solidFill>
                <a:latin typeface="VNI-Souvir" pitchFamily="2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VNI-Souvir" pitchFamily="2" charset="0"/>
              </a:rPr>
              <a:t>leân</a:t>
            </a:r>
            <a:r>
              <a:rPr lang="en-US" altLang="en-US" sz="2800" b="1" i="1" dirty="0">
                <a:solidFill>
                  <a:srgbClr val="FF0000"/>
                </a:solidFill>
                <a:latin typeface="VNI-Souvir" pitchFamily="2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VNI-Souvir" pitchFamily="2" charset="0"/>
              </a:rPr>
              <a:t>quaû</a:t>
            </a:r>
            <a:r>
              <a:rPr lang="en-US" altLang="en-US" sz="2800" b="1" i="1" dirty="0">
                <a:solidFill>
                  <a:srgbClr val="FF0000"/>
                </a:solidFill>
                <a:latin typeface="VNI-Souvir" pitchFamily="2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VNI-Souvir" pitchFamily="2" charset="0"/>
              </a:rPr>
              <a:t>naëng</a:t>
            </a:r>
            <a:r>
              <a:rPr lang="en-US" altLang="en-US" sz="2800" b="1" i="1" dirty="0">
                <a:solidFill>
                  <a:srgbClr val="FF0000"/>
                </a:solidFill>
                <a:latin typeface="VNI-Souvir" pitchFamily="2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VNI-Souvir" pitchFamily="2" charset="0"/>
              </a:rPr>
              <a:t>coù</a:t>
            </a:r>
            <a:r>
              <a:rPr lang="en-US" altLang="en-US" sz="2800" b="1" i="1" dirty="0">
                <a:solidFill>
                  <a:srgbClr val="FF0000"/>
                </a:solidFill>
                <a:latin typeface="VNI-Souvir" pitchFamily="2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VNI-Souvir" pitchFamily="2" charset="0"/>
              </a:rPr>
              <a:t>phöông</a:t>
            </a:r>
            <a:r>
              <a:rPr lang="en-US" altLang="en-US" sz="2800" b="1" i="1" dirty="0">
                <a:solidFill>
                  <a:srgbClr val="FF0000"/>
                </a:solidFill>
                <a:latin typeface="VNI-Souvir" pitchFamily="2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VNI-Souvir" pitchFamily="2" charset="0"/>
              </a:rPr>
              <a:t>thaúng</a:t>
            </a:r>
            <a:r>
              <a:rPr lang="en-US" altLang="en-US" sz="2800" b="1" i="1" dirty="0">
                <a:solidFill>
                  <a:srgbClr val="FF0000"/>
                </a:solidFill>
                <a:latin typeface="VNI-Souvir" pitchFamily="2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VNI-Souvir" pitchFamily="2" charset="0"/>
              </a:rPr>
              <a:t>ñöùng</a:t>
            </a:r>
            <a:r>
              <a:rPr lang="en-US" altLang="en-US" sz="2800" b="1" i="1" dirty="0">
                <a:solidFill>
                  <a:srgbClr val="FF0000"/>
                </a:solidFill>
                <a:latin typeface="VNI-Souvir" pitchFamily="2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VNI-Souvir" pitchFamily="2" charset="0"/>
              </a:rPr>
              <a:t>coù</a:t>
            </a:r>
            <a:r>
              <a:rPr lang="en-US" altLang="en-US" sz="2800" b="1" i="1" dirty="0">
                <a:solidFill>
                  <a:srgbClr val="FF0000"/>
                </a:solidFill>
                <a:latin typeface="VNI-Souvir" pitchFamily="2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VNI-Souvir" pitchFamily="2" charset="0"/>
              </a:rPr>
              <a:t>chieàu</a:t>
            </a:r>
            <a:r>
              <a:rPr lang="en-US" altLang="en-US" sz="2800" b="1" i="1" dirty="0">
                <a:solidFill>
                  <a:srgbClr val="FF0000"/>
                </a:solidFill>
                <a:latin typeface="VNI-Souvir" pitchFamily="2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VNI-Souvir" pitchFamily="2" charset="0"/>
              </a:rPr>
              <a:t>töø</a:t>
            </a:r>
            <a:r>
              <a:rPr lang="en-US" altLang="en-US" sz="2800" b="1" i="1" dirty="0">
                <a:solidFill>
                  <a:srgbClr val="FF0000"/>
                </a:solidFill>
                <a:latin typeface="VNI-Souvir" pitchFamily="2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VNI-Souvir" pitchFamily="2" charset="0"/>
              </a:rPr>
              <a:t>döôùi</a:t>
            </a:r>
            <a:r>
              <a:rPr lang="en-US" altLang="en-US" sz="2800" b="1" i="1" dirty="0">
                <a:solidFill>
                  <a:srgbClr val="FF0000"/>
                </a:solidFill>
                <a:latin typeface="VNI-Souvir" pitchFamily="2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VNI-Souvir" pitchFamily="2" charset="0"/>
              </a:rPr>
              <a:t>leân</a:t>
            </a:r>
            <a:r>
              <a:rPr lang="en-US" altLang="en-US" sz="2800" b="1" i="1" dirty="0">
                <a:solidFill>
                  <a:srgbClr val="FF0000"/>
                </a:solidFill>
                <a:latin typeface="VNI-Souvir" pitchFamily="2" charset="0"/>
              </a:rPr>
              <a:t>.</a:t>
            </a:r>
            <a:endParaRPr lang="en-US" altLang="en-US" sz="2800" dirty="0">
              <a:solidFill>
                <a:srgbClr val="FF0000"/>
              </a:solidFill>
              <a:latin typeface="VNI-Souvi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29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10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10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0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 animBg="1"/>
      <p:bldP spid="3088" grpId="0" animBg="1"/>
      <p:bldP spid="3089" grpId="0" animBg="1"/>
      <p:bldP spid="3090" grpId="0" animBg="1"/>
      <p:bldP spid="3093" grpId="0"/>
      <p:bldP spid="3094" grpId="0"/>
      <p:bldP spid="309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Picture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64" y="2133601"/>
            <a:ext cx="4160837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Picture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133600"/>
            <a:ext cx="38862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828800" y="76200"/>
            <a:ext cx="8534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i="1"/>
              <a:t>Một sợi dây cao su và một lòxo có tính chất nào giống nhau?</a:t>
            </a:r>
          </a:p>
        </p:txBody>
      </p:sp>
      <p:sp>
        <p:nvSpPr>
          <p:cNvPr id="86027" name="Text Box 11"/>
          <p:cNvSpPr txBox="1">
            <a:spLocks noChangeArrowheads="1"/>
          </p:cNvSpPr>
          <p:nvPr/>
        </p:nvSpPr>
        <p:spPr bwMode="auto">
          <a:xfrm>
            <a:off x="2743200" y="5257800"/>
            <a:ext cx="502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0000"/>
                </a:solidFill>
              </a:rPr>
              <a:t>                    Chúng đều có tính đàn hồi</a:t>
            </a:r>
          </a:p>
        </p:txBody>
      </p:sp>
      <p:sp>
        <p:nvSpPr>
          <p:cNvPr id="86028" name="Line 12"/>
          <p:cNvSpPr>
            <a:spLocks noChangeShapeType="1"/>
          </p:cNvSpPr>
          <p:nvPr/>
        </p:nvSpPr>
        <p:spPr bwMode="auto">
          <a:xfrm>
            <a:off x="3352800" y="5486400"/>
            <a:ext cx="685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43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86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6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3F7242-9B61-4737-A540-99A36E1D50C1}"/>
              </a:ext>
            </a:extLst>
          </p:cNvPr>
          <p:cNvSpPr/>
          <p:nvPr/>
        </p:nvSpPr>
        <p:spPr>
          <a:xfrm>
            <a:off x="737560" y="62960"/>
            <a:ext cx="11225371" cy="5826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71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A3.BoosterNextFYBlackRegular-Sa" panose="02000A03000000020004" pitchFamily="2" charset="0"/>
              </a:rPr>
              <a:t>ỨNG DỤNG THỰC TẾ</a:t>
            </a:r>
            <a:endParaRPr lang="en-US" sz="3600" b="1" dirty="0">
              <a:latin typeface="A3.BoosterNextFYBlackRegular-Sa" panose="02000A0300000002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23" y="781237"/>
            <a:ext cx="3636118" cy="2377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2219476" y="3095925"/>
            <a:ext cx="1785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Bút bi</a:t>
            </a:r>
            <a:endParaRPr lang="en-US" sz="3200" dirty="0"/>
          </a:p>
        </p:txBody>
      </p:sp>
      <p:pic>
        <p:nvPicPr>
          <p:cNvPr id="24" name="Picture 23" descr="Nem Kymdan Delux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245" y="996695"/>
            <a:ext cx="3654460" cy="23916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5" name="TextBox 24"/>
          <p:cNvSpPr txBox="1"/>
          <p:nvPr/>
        </p:nvSpPr>
        <p:spPr>
          <a:xfrm>
            <a:off x="6611235" y="3811665"/>
            <a:ext cx="2375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Đệm cao su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2593041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966" y="656180"/>
            <a:ext cx="11299534" cy="552078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3200" dirty="0">
                <a:highlight>
                  <a:srgbClr val="FFFFFF"/>
                </a:highlight>
                <a:latin typeface="A3.BoosterNextFYBlackRegular-Sa" panose="02000A03000000020004" pitchFamily="2" charset="0"/>
              </a:rPr>
              <a:t>LUẬT CHƠI</a:t>
            </a:r>
          </a:p>
          <a:p>
            <a:pPr algn="just">
              <a:lnSpc>
                <a:spcPct val="140000"/>
              </a:lnSpc>
              <a:spcBef>
                <a:spcPts val="0"/>
              </a:spcBef>
            </a:pPr>
            <a:r>
              <a:rPr lang="en-US" sz="3200" b="1" u="sng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b="1" u="sng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1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Mỗi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viết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dung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đã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dung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muốn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biết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về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vi-VN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biến dạng lò xo vào 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PHT KWL.</a:t>
            </a:r>
          </a:p>
          <a:p>
            <a:pPr algn="just">
              <a:lnSpc>
                <a:spcPct val="140000"/>
              </a:lnSpc>
              <a:spcBef>
                <a:spcPts val="0"/>
              </a:spcBef>
            </a:pPr>
            <a:r>
              <a:rPr lang="en-US" sz="3200" b="1" u="sng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b="1" u="sng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2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marL="0" indent="0" algn="just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</a:t>
            </a:r>
            <a:r>
              <a:rPr lang="en-US" sz="3200" u="sng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2.1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Gọi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theo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ngẫu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nhiên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mỗi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chỉ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trình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bày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dung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người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trình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bày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sau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không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trùng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với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người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trình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bày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trước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0" indent="0" algn="just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</a:t>
            </a:r>
            <a:r>
              <a:rPr lang="en-US" sz="3200" u="sng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2.2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còn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lại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dùng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bút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màu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đỏ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đánh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dấu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dung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trùng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,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bút</a:t>
            </a:r>
            <a:r>
              <a:rPr lang="en-US" sz="3200" dirty="0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màu</a:t>
            </a:r>
            <a:r>
              <a:rPr lang="en-US" sz="3200" dirty="0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xanh</a:t>
            </a:r>
            <a:r>
              <a:rPr lang="en-US" sz="3200" dirty="0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bổ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sung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dung </a:t>
            </a:r>
            <a:r>
              <a:rPr lang="en-US" sz="3200" dirty="0" err="1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chưa</a:t>
            </a:r>
            <a:r>
              <a:rPr lang="en-US" sz="3200" dirty="0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có</a:t>
            </a:r>
            <a:r>
              <a:rPr lang="en-US" sz="3200" dirty="0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PHT KWL.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454CEA-CF79-4B3C-ADC0-8F8E82FD2796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AI NHANH HƠN?</a:t>
            </a:r>
          </a:p>
        </p:txBody>
      </p:sp>
      <p:pic>
        <p:nvPicPr>
          <p:cNvPr id="9" name="Graphic 8" descr="Microscope">
            <a:extLst>
              <a:ext uri="{FF2B5EF4-FFF2-40B4-BE49-F238E27FC236}">
                <a16:creationId xmlns:a16="http://schemas.microsoft.com/office/drawing/2014/main" id="{5B3379B0-1E9A-405B-B4FF-18A89BF407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866269" y="18876"/>
            <a:ext cx="1322066" cy="1322066"/>
          </a:xfrm>
          <a:prstGeom prst="rect">
            <a:avLst/>
          </a:prstGeom>
        </p:spPr>
      </p:pic>
      <p:pic>
        <p:nvPicPr>
          <p:cNvPr id="10" name="Countdown 2 minutes-Nho">
            <a:hlinkClick r:id="" action="ppaction://media"/>
            <a:extLst>
              <a:ext uri="{FF2B5EF4-FFF2-40B4-BE49-F238E27FC236}">
                <a16:creationId xmlns:a16="http://schemas.microsoft.com/office/drawing/2014/main" id="{5E67E12D-8903-45FC-B50D-8C7E785A9E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00948" y="5504155"/>
            <a:ext cx="2391052" cy="1343997"/>
          </a:xfrm>
          <a:prstGeom prst="rect">
            <a:avLst/>
          </a:prstGeom>
          <a:solidFill>
            <a:srgbClr val="4472C4"/>
          </a:solidFill>
        </p:spPr>
      </p:pic>
    </p:spTree>
    <p:extLst>
      <p:ext uri="{BB962C8B-B14F-4D97-AF65-F5344CB8AC3E}">
        <p14:creationId xmlns:p14="http://schemas.microsoft.com/office/powerpoint/2010/main" val="193127332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49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60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9238" y="944089"/>
            <a:ext cx="7827339" cy="5052950"/>
          </a:xfrm>
        </p:spPr>
        <p:txBody>
          <a:bodyPr>
            <a:normAutofit fontScale="92500" lnSpcReduction="10000"/>
          </a:bodyPr>
          <a:lstStyle/>
          <a:p>
            <a:pPr marL="514350" indent="-514350" algn="just">
              <a:buAutoNum type="arabicPeriod"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Hoạt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động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cặp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đôi</a:t>
            </a:r>
            <a:endParaRPr lang="en-US" sz="32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514350" indent="-514350" algn="just">
              <a:buAutoNum type="arabicPeriod"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Thời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3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phút</a:t>
            </a:r>
            <a:endParaRPr lang="en-US" sz="32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Trả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câu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hỏi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sau</a:t>
            </a:r>
            <a:endParaRPr lang="en-US" sz="32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0" indent="0" algn="just">
              <a:buNone/>
            </a:pPr>
            <a:r>
              <a:rPr lang="en-US" sz="3200" b="1" dirty="0">
                <a:solidFill>
                  <a:srgbClr val="C55A1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H1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 </a:t>
            </a:r>
            <a:r>
              <a:rPr lang="vi-VN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Thế nào là biến dạng lò xo?</a:t>
            </a:r>
          </a:p>
          <a:p>
            <a:pPr marL="0" indent="0" algn="just">
              <a:buNone/>
            </a:pPr>
            <a:r>
              <a:rPr lang="vi-VN" sz="3200" b="1" dirty="0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H2.</a:t>
            </a:r>
            <a:r>
              <a:rPr lang="vi-VN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Kể tên những vật có biến dạng </a:t>
            </a:r>
          </a:p>
          <a:p>
            <a:pPr marL="0" indent="0" algn="just">
              <a:buNone/>
            </a:pPr>
            <a:r>
              <a:rPr lang="vi-VN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giống biến dạng lò xo mà em biết?</a:t>
            </a:r>
            <a:endParaRPr lang="vi-VN" sz="3200" b="1" dirty="0">
              <a:solidFill>
                <a:srgbClr val="C55A11"/>
              </a:solidFill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0" indent="0" algn="just">
              <a:buNone/>
            </a:pPr>
            <a:r>
              <a:rPr lang="vi-VN" sz="3200" b="1" dirty="0">
                <a:solidFill>
                  <a:srgbClr val="C55A1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H3. </a:t>
            </a:r>
            <a:r>
              <a:rPr lang="vi-VN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Trong thực tế là xo thường được </a:t>
            </a:r>
          </a:p>
          <a:p>
            <a:pPr marL="0" indent="0" algn="just">
              <a:buNone/>
            </a:pPr>
            <a:r>
              <a:rPr lang="vi-VN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làm từ vật liệu gì? Nó được sử </a:t>
            </a:r>
          </a:p>
          <a:p>
            <a:pPr marL="0" indent="0" algn="just">
              <a:buNone/>
            </a:pPr>
            <a:r>
              <a:rPr lang="vi-VN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dụng trong dụng cụ, thiết bị, máy </a:t>
            </a:r>
          </a:p>
          <a:p>
            <a:pPr marL="0" indent="0" algn="just">
              <a:buNone/>
            </a:pPr>
            <a:r>
              <a:rPr lang="vi-VN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móc nào?</a:t>
            </a:r>
            <a:r>
              <a:rPr lang="vi-VN" sz="3200" dirty="0">
                <a:solidFill>
                  <a:srgbClr val="C55A1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71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A3.BoosterNextFYBlackRegular-Sa" panose="02000A03000000020004" pitchFamily="2" charset="0"/>
              </a:rPr>
              <a:t>BIẾN DẠNG LÒ XO VÀ ỨNG DỤNG THỰC TẾ</a:t>
            </a:r>
            <a:endParaRPr lang="en-US" sz="3600" b="1" dirty="0">
              <a:latin typeface="A3.BoosterNextFYBlackRegular-Sa" panose="02000A03000000020004" pitchFamily="2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04B2743-4F8D-42C9-9828-F01FE22CA7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27616" y="901087"/>
            <a:ext cx="2907436" cy="2907436"/>
          </a:xfrm>
          <a:prstGeom prst="rect">
            <a:avLst/>
          </a:prstGeom>
        </p:spPr>
      </p:pic>
      <p:pic>
        <p:nvPicPr>
          <p:cNvPr id="16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5279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1752600" y="2209800"/>
            <a:ext cx="518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b="1" dirty="0">
              <a:latin typeface="Verdana" panose="020B0604030504040204" pitchFamily="34" charset="0"/>
            </a:endParaRP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2438400" y="25908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i="1"/>
              <a:t>Thí nghiệm</a:t>
            </a:r>
          </a:p>
        </p:txBody>
      </p:sp>
      <p:sp>
        <p:nvSpPr>
          <p:cNvPr id="50187" name="Text Box 11"/>
          <p:cNvSpPr txBox="1">
            <a:spLocks noChangeArrowheads="1"/>
          </p:cNvSpPr>
          <p:nvPr/>
        </p:nvSpPr>
        <p:spPr bwMode="auto">
          <a:xfrm>
            <a:off x="2286000" y="31242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u="sng">
                <a:solidFill>
                  <a:srgbClr val="000066"/>
                </a:solidFill>
              </a:rPr>
              <a:t>Dụng cụ</a:t>
            </a:r>
          </a:p>
        </p:txBody>
      </p:sp>
      <p:pic>
        <p:nvPicPr>
          <p:cNvPr id="50188" name="Picture 12" descr="Anh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150" y="1951038"/>
            <a:ext cx="299085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9" name="Text Box 13"/>
          <p:cNvSpPr txBox="1">
            <a:spLocks noChangeArrowheads="1"/>
          </p:cNvSpPr>
          <p:nvPr/>
        </p:nvSpPr>
        <p:spPr bwMode="auto">
          <a:xfrm>
            <a:off x="8659813" y="5272088"/>
            <a:ext cx="152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1">
                <a:latin typeface="VNI-Centur" pitchFamily="2" charset="0"/>
              </a:rPr>
              <a:t>Hình 9.2</a:t>
            </a:r>
          </a:p>
        </p:txBody>
      </p:sp>
      <p:sp>
        <p:nvSpPr>
          <p:cNvPr id="50190" name="Line 14"/>
          <p:cNvSpPr>
            <a:spLocks noChangeShapeType="1"/>
          </p:cNvSpPr>
          <p:nvPr/>
        </p:nvSpPr>
        <p:spPr bwMode="auto">
          <a:xfrm>
            <a:off x="6038850" y="3113088"/>
            <a:ext cx="2209800" cy="0"/>
          </a:xfrm>
          <a:prstGeom prst="line">
            <a:avLst/>
          </a:prstGeom>
          <a:noFill/>
          <a:ln w="25400">
            <a:solidFill>
              <a:srgbClr val="CC33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1" name="Text Box 15"/>
          <p:cNvSpPr txBox="1">
            <a:spLocks noChangeArrowheads="1"/>
          </p:cNvSpPr>
          <p:nvPr/>
        </p:nvSpPr>
        <p:spPr bwMode="auto">
          <a:xfrm>
            <a:off x="4667250" y="3360738"/>
            <a:ext cx="2209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1">
                <a:solidFill>
                  <a:srgbClr val="0000FF"/>
                </a:solidFill>
                <a:latin typeface="Verdana" panose="020B060403050404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1800" b="1">
                <a:solidFill>
                  <a:srgbClr val="0000FF"/>
                </a:solidFill>
                <a:sym typeface="Wingdings 2" panose="05020102010507070707" pitchFamily="18" charset="2"/>
              </a:rPr>
              <a:t>Thước thẳng</a:t>
            </a:r>
            <a:r>
              <a:rPr lang="en-US" altLang="en-US" sz="1800" b="1">
                <a:solidFill>
                  <a:srgbClr val="0000FF"/>
                </a:solidFill>
                <a:latin typeface="VNI-Centur" pitchFamily="2" charset="0"/>
                <a:sym typeface="Wingdings 2" panose="05020102010507070707" pitchFamily="18" charset="2"/>
              </a:rPr>
              <a:t> </a:t>
            </a:r>
            <a:r>
              <a:rPr lang="en-US" altLang="en-US" sz="1800" b="1">
                <a:solidFill>
                  <a:srgbClr val="0000FF"/>
                </a:solidFill>
                <a:latin typeface="Verdana" panose="020B0604030504040204" pitchFamily="34" charset="0"/>
                <a:sym typeface="Wingdings 2" panose="05020102010507070707" pitchFamily="18" charset="2"/>
              </a:rPr>
              <a:t></a:t>
            </a:r>
          </a:p>
        </p:txBody>
      </p:sp>
      <p:sp>
        <p:nvSpPr>
          <p:cNvPr id="50192" name="Text Box 16"/>
          <p:cNvSpPr txBox="1">
            <a:spLocks noChangeArrowheads="1"/>
          </p:cNvSpPr>
          <p:nvPr/>
        </p:nvSpPr>
        <p:spPr bwMode="auto">
          <a:xfrm>
            <a:off x="4667250" y="3798888"/>
            <a:ext cx="2209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1">
                <a:solidFill>
                  <a:srgbClr val="0000FF"/>
                </a:solidFill>
                <a:sym typeface="Wingdings 2" panose="05020102010507070707" pitchFamily="18" charset="2"/>
              </a:rPr>
              <a:t>Lò xo</a:t>
            </a:r>
            <a:r>
              <a:rPr lang="en-US" altLang="en-US" sz="1800" b="1">
                <a:solidFill>
                  <a:srgbClr val="0000FF"/>
                </a:solidFill>
                <a:latin typeface="VNI-Centur" pitchFamily="2" charset="0"/>
                <a:sym typeface="Wingdings 2" panose="05020102010507070707" pitchFamily="18" charset="2"/>
              </a:rPr>
              <a:t> </a:t>
            </a:r>
            <a:r>
              <a:rPr lang="en-US" altLang="en-US" sz="1800" b="1">
                <a:solidFill>
                  <a:srgbClr val="0000FF"/>
                </a:solidFill>
                <a:latin typeface="Verdana" panose="020B0604030504040204" pitchFamily="34" charset="0"/>
                <a:sym typeface="Wingdings 2" panose="05020102010507070707" pitchFamily="18" charset="2"/>
              </a:rPr>
              <a:t></a:t>
            </a:r>
          </a:p>
        </p:txBody>
      </p:sp>
      <p:sp>
        <p:nvSpPr>
          <p:cNvPr id="50193" name="Line 17"/>
          <p:cNvSpPr>
            <a:spLocks noChangeShapeType="1"/>
          </p:cNvSpPr>
          <p:nvPr/>
        </p:nvSpPr>
        <p:spPr bwMode="auto">
          <a:xfrm>
            <a:off x="6819900" y="3513138"/>
            <a:ext cx="2590800" cy="0"/>
          </a:xfrm>
          <a:prstGeom prst="line">
            <a:avLst/>
          </a:prstGeom>
          <a:noFill/>
          <a:ln w="25400">
            <a:solidFill>
              <a:srgbClr val="CC33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4" name="Line 18"/>
          <p:cNvSpPr>
            <a:spLocks noChangeShapeType="1"/>
          </p:cNvSpPr>
          <p:nvPr/>
        </p:nvSpPr>
        <p:spPr bwMode="auto">
          <a:xfrm>
            <a:off x="6324600" y="3970338"/>
            <a:ext cx="3733800" cy="0"/>
          </a:xfrm>
          <a:prstGeom prst="line">
            <a:avLst/>
          </a:prstGeom>
          <a:noFill/>
          <a:ln w="25400">
            <a:solidFill>
              <a:srgbClr val="CC33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5" name="Text Box 19"/>
          <p:cNvSpPr txBox="1">
            <a:spLocks noChangeArrowheads="1"/>
          </p:cNvSpPr>
          <p:nvPr/>
        </p:nvSpPr>
        <p:spPr bwMode="auto">
          <a:xfrm>
            <a:off x="4514850" y="4598988"/>
            <a:ext cx="2533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1">
                <a:solidFill>
                  <a:srgbClr val="0000FF"/>
                </a:solidFill>
                <a:sym typeface="Wingdings 2" panose="05020102010507070707" pitchFamily="18" charset="2"/>
              </a:rPr>
              <a:t>Các quả nặng</a:t>
            </a:r>
            <a:r>
              <a:rPr lang="en-US" altLang="en-US" sz="1800" b="1">
                <a:solidFill>
                  <a:srgbClr val="0000FF"/>
                </a:solidFill>
                <a:latin typeface="VNI-Centur" pitchFamily="2" charset="0"/>
                <a:sym typeface="Wingdings 2" panose="05020102010507070707" pitchFamily="18" charset="2"/>
              </a:rPr>
              <a:t> </a:t>
            </a:r>
            <a:r>
              <a:rPr lang="en-US" altLang="en-US" sz="1800" b="1">
                <a:solidFill>
                  <a:srgbClr val="0000FF"/>
                </a:solidFill>
                <a:latin typeface="Verdana" panose="020B0604030504040204" pitchFamily="34" charset="0"/>
                <a:sym typeface="Wingdings 2" panose="05020102010507070707" pitchFamily="18" charset="2"/>
              </a:rPr>
              <a:t></a:t>
            </a:r>
          </a:p>
        </p:txBody>
      </p:sp>
      <p:sp>
        <p:nvSpPr>
          <p:cNvPr id="50196" name="Line 20"/>
          <p:cNvSpPr>
            <a:spLocks noChangeShapeType="1"/>
          </p:cNvSpPr>
          <p:nvPr/>
        </p:nvSpPr>
        <p:spPr bwMode="auto">
          <a:xfrm>
            <a:off x="6858000" y="4770438"/>
            <a:ext cx="3276600" cy="0"/>
          </a:xfrm>
          <a:prstGeom prst="line">
            <a:avLst/>
          </a:prstGeom>
          <a:noFill/>
          <a:ln w="25400">
            <a:solidFill>
              <a:srgbClr val="CC33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7" name="Text Box 21"/>
          <p:cNvSpPr txBox="1">
            <a:spLocks noChangeArrowheads="1"/>
          </p:cNvSpPr>
          <p:nvPr/>
        </p:nvSpPr>
        <p:spPr bwMode="auto">
          <a:xfrm>
            <a:off x="4038600" y="2971801"/>
            <a:ext cx="2209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1">
                <a:solidFill>
                  <a:srgbClr val="0000FF"/>
                </a:solidFill>
                <a:sym typeface="Wingdings 2" panose="05020102010507070707" pitchFamily="18" charset="2"/>
              </a:rPr>
              <a:t>Giá thí nghiệm</a:t>
            </a:r>
            <a:r>
              <a:rPr lang="en-US" altLang="en-US" sz="1800" b="1">
                <a:solidFill>
                  <a:srgbClr val="0000FF"/>
                </a:solidFill>
                <a:latin typeface="VNI-Centur" pitchFamily="2" charset="0"/>
                <a:sym typeface="Wingdings 2" panose="05020102010507070707" pitchFamily="18" charset="2"/>
              </a:rPr>
              <a:t> </a:t>
            </a:r>
            <a:r>
              <a:rPr lang="en-US" altLang="en-US" sz="1800" b="1">
                <a:solidFill>
                  <a:srgbClr val="0000FF"/>
                </a:solidFill>
                <a:latin typeface="Verdana" panose="020B0604030504040204" pitchFamily="34" charset="0"/>
                <a:sym typeface="Wingdings 2" panose="05020102010507070707" pitchFamily="18" charset="2"/>
              </a:rPr>
              <a:t></a:t>
            </a:r>
          </a:p>
        </p:txBody>
      </p:sp>
      <p:sp>
        <p:nvSpPr>
          <p:cNvPr id="50198" name="Text Box 22"/>
          <p:cNvSpPr txBox="1">
            <a:spLocks noChangeArrowheads="1"/>
          </p:cNvSpPr>
          <p:nvPr/>
        </p:nvSpPr>
        <p:spPr bwMode="auto">
          <a:xfrm>
            <a:off x="1828800" y="3581400"/>
            <a:ext cx="29718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000099"/>
                </a:solidFill>
              </a:rPr>
              <a:t>-Giá thí nghiệm.</a:t>
            </a:r>
          </a:p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000099"/>
                </a:solidFill>
              </a:rPr>
              <a:t>-Thước thẳng.</a:t>
            </a:r>
          </a:p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000099"/>
                </a:solidFill>
              </a:rPr>
              <a:t>-Lò xo</a:t>
            </a:r>
          </a:p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000099"/>
                </a:solidFill>
              </a:rPr>
              <a:t>-Các quả nặng.</a:t>
            </a:r>
          </a:p>
        </p:txBody>
      </p:sp>
    </p:spTree>
    <p:extLst>
      <p:ext uri="{BB962C8B-B14F-4D97-AF65-F5344CB8AC3E}">
        <p14:creationId xmlns:p14="http://schemas.microsoft.com/office/powerpoint/2010/main" val="358973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50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0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50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0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0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0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50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0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0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0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50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0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50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4" grpId="0"/>
      <p:bldP spid="50185" grpId="0"/>
      <p:bldP spid="50187" grpId="0"/>
      <p:bldP spid="50189" grpId="0"/>
      <p:bldP spid="50191" grpId="0"/>
      <p:bldP spid="50192" grpId="0"/>
      <p:bldP spid="50195" grpId="0"/>
      <p:bldP spid="50197" grpId="0"/>
      <p:bldP spid="5019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9238" y="1575095"/>
            <a:ext cx="7420621" cy="370781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 err="1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1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Trả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câu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H4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1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trong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PHT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42: BIẾN DẠNG LÒ XO.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THỰC HÀNH XÁC ĐỊNH Đ</a:t>
            </a:r>
            <a:r>
              <a:rPr lang="en-US" sz="3600" b="1" dirty="0">
                <a:latin typeface="A3.BoosterNextFYBlackRegular-Sa" panose="02000A03000000020004" pitchFamily="2" charset="0"/>
              </a:rPr>
              <a:t>Ộ</a:t>
            </a:r>
            <a:r>
              <a:rPr lang="en-US" sz="3600" dirty="0">
                <a:latin typeface="A3.BoosterNextFYBlackRegular-Sa" panose="02000A03000000020004" pitchFamily="2" charset="0"/>
              </a:rPr>
              <a:t> D</a:t>
            </a:r>
            <a:r>
              <a:rPr lang="en-US" sz="3600" b="1" dirty="0">
                <a:latin typeface="A3.BoosterNextFYBlackRegular-Sa" panose="02000A03000000020004" pitchFamily="2" charset="0"/>
              </a:rPr>
              <a:t>Ã</a:t>
            </a:r>
            <a:r>
              <a:rPr lang="en-US" sz="3600" dirty="0">
                <a:latin typeface="A3.BoosterNextFYBlackRegular-Sa" panose="02000A03000000020004" pitchFamily="2" charset="0"/>
              </a:rPr>
              <a:t>N CỦA </a:t>
            </a:r>
            <a:r>
              <a:rPr lang="vi-VN" sz="3600" dirty="0">
                <a:latin typeface="A3.BoosterNextFYBlackRegular-Sa" panose="02000A03000000020004" pitchFamily="2" charset="0"/>
              </a:rPr>
              <a:t>L</a:t>
            </a:r>
            <a:r>
              <a:rPr lang="vi-VN" sz="3600" b="1" dirty="0">
                <a:latin typeface="A3.BoosterNextFYBlackRegular-Sa" panose="02000A03000000020004" pitchFamily="2" charset="0"/>
              </a:rPr>
              <a:t>Ò </a:t>
            </a:r>
            <a:r>
              <a:rPr lang="vi-VN" sz="3600" dirty="0">
                <a:latin typeface="A3.BoosterNextFYBlackRegular-Sa" panose="02000A03000000020004" pitchFamily="2" charset="0"/>
              </a:rPr>
              <a:t>XO</a:t>
            </a:r>
            <a:endParaRPr lang="en-US" sz="3600" dirty="0">
              <a:latin typeface="A3.BoosterNextFYBlackRegular-Sa" panose="02000A03000000020004" pitchFamily="2" charset="0"/>
            </a:endParaRPr>
          </a:p>
        </p:txBody>
      </p:sp>
      <p:pic>
        <p:nvPicPr>
          <p:cNvPr id="16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52609" y="886646"/>
            <a:ext cx="2786426" cy="278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306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219075" y="24996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CÁC BƯỚC XÁC ĐỊNH Đ</a:t>
            </a:r>
            <a:r>
              <a:rPr lang="en-US" sz="3600" b="1" dirty="0">
                <a:latin typeface="A3.BoosterNextFYBlackRegular-Sa" panose="02000A03000000020004" pitchFamily="2" charset="0"/>
              </a:rPr>
              <a:t>Ộ</a:t>
            </a:r>
            <a:r>
              <a:rPr lang="en-US" sz="3600" dirty="0">
                <a:latin typeface="A3.BoosterNextFYBlackRegular-Sa" panose="02000A03000000020004" pitchFamily="2" charset="0"/>
              </a:rPr>
              <a:t> D</a:t>
            </a:r>
            <a:r>
              <a:rPr lang="en-US" sz="3600" b="1" dirty="0">
                <a:latin typeface="A3.BoosterNextFYBlackRegular-Sa" panose="02000A03000000020004" pitchFamily="2" charset="0"/>
              </a:rPr>
              <a:t>Ã</a:t>
            </a:r>
            <a:r>
              <a:rPr lang="en-US" sz="3600" dirty="0">
                <a:latin typeface="A3.BoosterNextFYBlackRegular-Sa" panose="02000A03000000020004" pitchFamily="2" charset="0"/>
              </a:rPr>
              <a:t>N CỦA </a:t>
            </a:r>
            <a:r>
              <a:rPr lang="vi-VN" sz="3600" dirty="0">
                <a:latin typeface="A3.BoosterNextFYBlackRegular-Sa" panose="02000A03000000020004" pitchFamily="2" charset="0"/>
              </a:rPr>
              <a:t>L</a:t>
            </a:r>
            <a:r>
              <a:rPr lang="vi-VN" sz="3600" b="1" dirty="0">
                <a:latin typeface="A3.BoosterNextFYBlackRegular-Sa" panose="02000A03000000020004" pitchFamily="2" charset="0"/>
              </a:rPr>
              <a:t>Ò </a:t>
            </a:r>
            <a:r>
              <a:rPr lang="vi-VN" sz="3600" dirty="0">
                <a:latin typeface="A3.BoosterNextFYBlackRegular-Sa" panose="02000A03000000020004" pitchFamily="2" charset="0"/>
              </a:rPr>
              <a:t>XO</a:t>
            </a:r>
            <a:endParaRPr lang="en-US" sz="3600" dirty="0">
              <a:latin typeface="A3.BoosterNextFYBlackRegular-Sa" panose="02000A03000000020004" pitchFamily="2" charset="0"/>
            </a:endParaRPr>
          </a:p>
          <a:p>
            <a:pPr algn="ctr"/>
            <a:endParaRPr lang="en-US" sz="3600" dirty="0">
              <a:latin typeface="A3.BoosterNextFYBlackRegular-Sa" panose="02000A03000000020004" pitchFamily="2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29079" y="55537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298600" y="1523215"/>
            <a:ext cx="6446584" cy="4401205"/>
            <a:chOff x="298600" y="1523215"/>
            <a:chExt cx="6446584" cy="4401205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298600" y="1523215"/>
              <a:ext cx="6446584" cy="4401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  <a:tab pos="520065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  <a:tab pos="520065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  <a:tab pos="520065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  <a:tab pos="520065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  <a:tab pos="520065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  <a:tab pos="520065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  <a:tab pos="520065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  <a:tab pos="520065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  <a:tab pos="520065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14300" algn="l"/>
                  <a:tab pos="5200650" algn="r"/>
                </a:tabLst>
              </a:pPr>
              <a:r>
                <a:rPr kumimoji="0" lang="pt-BR" altLang="en-US" sz="2800" b="1" i="1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Bước 1:</a:t>
              </a:r>
              <a:r>
                <a:rPr kumimoji="0" lang="pt-BR" alt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Bố trí thí nghiệm như hình 42.2 SGK.</a:t>
              </a: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14300" algn="l"/>
                  <a:tab pos="5200650" algn="r"/>
                </a:tabLst>
              </a:pPr>
              <a:r>
                <a:rPr kumimoji="0" lang="pt-BR" altLang="en-US" sz="2800" b="1" i="1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Bước 2:</a:t>
              </a:r>
              <a:r>
                <a:rPr kumimoji="0" lang="pt-BR" alt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Đo chiều dài tự nhiên (</a:t>
              </a:r>
              <a:r>
                <a:rPr kumimoji="0" lang="pt-BR" altLang="en-US" sz="28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l</a:t>
              </a:r>
              <a:r>
                <a:rPr kumimoji="0" lang="pt-BR" altLang="en-US" sz="2800" b="0" i="1" u="none" strike="noStrike" cap="none" normalizeH="0" baseline="-30000" dirty="0">
                  <a:ln>
                    <a:noFill/>
                  </a:ln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0</a:t>
              </a:r>
              <a:r>
                <a:rPr kumimoji="0" lang="pt-BR" alt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) của lò xo (khi chưa bị biến dạng).</a:t>
              </a: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  <a:p>
              <a:pPr algn="just"/>
              <a:r>
                <a:rPr kumimoji="0" lang="pt-BR" altLang="en-US" sz="2800" b="1" i="1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Bước 3:</a:t>
              </a:r>
              <a:r>
                <a:rPr kumimoji="0" lang="pt-BR" alt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Móc 1 quả nặng 50g vào đầu dưới của lò xo, đo chiều dài (</a:t>
              </a:r>
              <a:r>
                <a:rPr kumimoji="0" lang="pt-BR" altLang="en-US" sz="28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l</a:t>
              </a:r>
              <a:r>
                <a:rPr kumimoji="0" lang="pt-BR" altLang="en-US" sz="2800" b="0" i="1" u="none" strike="noStrike" cap="none" normalizeH="0" baseline="-30000" dirty="0">
                  <a:ln>
                    <a:noFill/>
                  </a:ln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r>
                <a:rPr kumimoji="0" lang="pt-BR" alt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) của lò xo khi bị biến dạng rồi ghi kết quả vào bảng trong phiếu học tập, xác định độ dãn của lò xo </a:t>
              </a:r>
              <a:r>
                <a:rPr lang="en-US" altLang="en-US" sz="2800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= l</a:t>
              </a:r>
              <a:r>
                <a:rPr lang="en-US" altLang="en-US" sz="2800" i="1" baseline="-30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r>
                <a:rPr lang="en-US" altLang="en-US" sz="2800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– l</a:t>
              </a:r>
              <a:r>
                <a:rPr lang="en-US" altLang="en-US" sz="2800" i="1" baseline="-30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0</a:t>
              </a:r>
              <a:endParaRPr lang="en-US" altLang="en-US" sz="2800" dirty="0"/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14300" algn="l"/>
                  <a:tab pos="5200650" algn="r"/>
                </a:tabLst>
              </a:pPr>
              <a:r>
                <a:rPr kumimoji="0" lang="pt-BR" altLang="en-US" sz="28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kumimoji="0" lang="pt-B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graphicFrame>
          <p:nvGraphicFramePr>
            <p:cNvPr id="13" name="Object 12"/>
            <p:cNvGraphicFramePr>
              <a:graphicFrameLocks noChangeAspect="1"/>
            </p:cNvGraphicFramePr>
            <p:nvPr/>
          </p:nvGraphicFramePr>
          <p:xfrm>
            <a:off x="2603302" y="4953712"/>
            <a:ext cx="508032" cy="5080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2" name="Equation" r:id="rId3" imgW="215619" imgH="215619" progId="Equation.3">
                    <p:embed/>
                  </p:oleObj>
                </mc:Choice>
                <mc:Fallback>
                  <p:oleObj name="Equation" r:id="rId3" imgW="215619" imgH="215619" progId="Equation.3">
                    <p:embed/>
                    <p:pic>
                      <p:nvPicPr>
                        <p:cNvPr id="13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03302" y="4953712"/>
                          <a:ext cx="508032" cy="50803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" name="Group 21"/>
          <p:cNvGrpSpPr>
            <a:grpSpLocks/>
          </p:cNvGrpSpPr>
          <p:nvPr/>
        </p:nvGrpSpPr>
        <p:grpSpPr bwMode="auto">
          <a:xfrm>
            <a:off x="7214266" y="1790369"/>
            <a:ext cx="1600200" cy="2133600"/>
            <a:chOff x="2916" y="720"/>
            <a:chExt cx="1308" cy="1632"/>
          </a:xfrm>
        </p:grpSpPr>
        <p:pic>
          <p:nvPicPr>
            <p:cNvPr id="15" name="Picture 22" descr="gia+loxo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" y="720"/>
              <a:ext cx="1308" cy="16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Line 23"/>
            <p:cNvSpPr>
              <a:spLocks noChangeShapeType="1"/>
            </p:cNvSpPr>
            <p:nvPr/>
          </p:nvSpPr>
          <p:spPr bwMode="auto">
            <a:xfrm>
              <a:off x="3216" y="105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24"/>
            <p:cNvSpPr>
              <a:spLocks noChangeShapeType="1"/>
            </p:cNvSpPr>
            <p:nvPr/>
          </p:nvSpPr>
          <p:spPr bwMode="auto">
            <a:xfrm>
              <a:off x="3216" y="1230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25"/>
            <p:cNvSpPr>
              <a:spLocks noChangeShapeType="1"/>
            </p:cNvSpPr>
            <p:nvPr/>
          </p:nvSpPr>
          <p:spPr bwMode="auto">
            <a:xfrm>
              <a:off x="3408" y="1056"/>
              <a:ext cx="0" cy="1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 Box 26"/>
            <p:cNvSpPr txBox="1">
              <a:spLocks noChangeArrowheads="1"/>
            </p:cNvSpPr>
            <p:nvPr/>
          </p:nvSpPr>
          <p:spPr bwMode="auto">
            <a:xfrm>
              <a:off x="3456" y="1008"/>
              <a:ext cx="288" cy="2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800">
                  <a:solidFill>
                    <a:srgbClr val="FF0000"/>
                  </a:solidFill>
                  <a:latin typeface="VNI-Times" pitchFamily="2" charset="0"/>
                </a:rPr>
                <a:t>l</a:t>
              </a:r>
              <a:r>
                <a:rPr lang="en-US" altLang="en-US" sz="1800" baseline="-25000">
                  <a:solidFill>
                    <a:srgbClr val="FF0000"/>
                  </a:solidFill>
                  <a:latin typeface="VNI-Times" pitchFamily="2" charset="0"/>
                </a:rPr>
                <a:t>0</a:t>
              </a:r>
              <a:endParaRPr lang="en-US" altLang="en-US" sz="1800">
                <a:solidFill>
                  <a:srgbClr val="FF0000"/>
                </a:solidFill>
                <a:latin typeface="VNI-Times" pitchFamily="2" charset="0"/>
              </a:endParaRPr>
            </a:p>
          </p:txBody>
        </p:sp>
      </p:grpSp>
      <p:grpSp>
        <p:nvGrpSpPr>
          <p:cNvPr id="20" name="Group 27"/>
          <p:cNvGrpSpPr>
            <a:grpSpLocks/>
          </p:cNvGrpSpPr>
          <p:nvPr/>
        </p:nvGrpSpPr>
        <p:grpSpPr bwMode="auto">
          <a:xfrm>
            <a:off x="9666620" y="1827171"/>
            <a:ext cx="1600200" cy="2133600"/>
            <a:chOff x="4452" y="720"/>
            <a:chExt cx="1308" cy="1632"/>
          </a:xfrm>
        </p:grpSpPr>
        <p:pic>
          <p:nvPicPr>
            <p:cNvPr id="21" name="Picture 28" descr="loxo+1quana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2" y="720"/>
              <a:ext cx="1308" cy="16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Line 29"/>
            <p:cNvSpPr>
              <a:spLocks noChangeShapeType="1"/>
            </p:cNvSpPr>
            <p:nvPr/>
          </p:nvSpPr>
          <p:spPr bwMode="auto">
            <a:xfrm>
              <a:off x="4752" y="105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30"/>
            <p:cNvSpPr>
              <a:spLocks noChangeShapeType="1"/>
            </p:cNvSpPr>
            <p:nvPr/>
          </p:nvSpPr>
          <p:spPr bwMode="auto">
            <a:xfrm>
              <a:off x="4752" y="1278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31"/>
            <p:cNvSpPr>
              <a:spLocks noChangeShapeType="1"/>
            </p:cNvSpPr>
            <p:nvPr/>
          </p:nvSpPr>
          <p:spPr bwMode="auto">
            <a:xfrm>
              <a:off x="4944" y="1056"/>
              <a:ext cx="0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 Box 32"/>
            <p:cNvSpPr txBox="1">
              <a:spLocks noChangeArrowheads="1"/>
            </p:cNvSpPr>
            <p:nvPr/>
          </p:nvSpPr>
          <p:spPr bwMode="auto">
            <a:xfrm>
              <a:off x="4992" y="1056"/>
              <a:ext cx="192" cy="28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800">
                  <a:solidFill>
                    <a:srgbClr val="FF0000"/>
                  </a:solidFill>
                  <a:latin typeface="VNI-Times" pitchFamily="2" charset="0"/>
                </a:rPr>
                <a:t>l</a:t>
              </a:r>
            </a:p>
          </p:txBody>
        </p:sp>
      </p:grpSp>
      <p:sp>
        <p:nvSpPr>
          <p:cNvPr id="33" name="Text Box 48"/>
          <p:cNvSpPr txBox="1">
            <a:spLocks noChangeArrowheads="1"/>
          </p:cNvSpPr>
          <p:nvPr/>
        </p:nvSpPr>
        <p:spPr bwMode="auto">
          <a:xfrm>
            <a:off x="9785988" y="1234286"/>
            <a:ext cx="13174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/>
              <a:t>Bước</a:t>
            </a:r>
            <a:r>
              <a:rPr lang="en-US" altLang="en-US" sz="2800" b="1" dirty="0"/>
              <a:t> 3</a:t>
            </a:r>
          </a:p>
        </p:txBody>
      </p:sp>
      <p:sp>
        <p:nvSpPr>
          <p:cNvPr id="34" name="Text Box 50"/>
          <p:cNvSpPr txBox="1">
            <a:spLocks noChangeArrowheads="1"/>
          </p:cNvSpPr>
          <p:nvPr/>
        </p:nvSpPr>
        <p:spPr bwMode="auto">
          <a:xfrm>
            <a:off x="7214266" y="1249814"/>
            <a:ext cx="173035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/>
              <a:t>Bước</a:t>
            </a:r>
            <a:r>
              <a:rPr lang="en-US" altLang="en-US" sz="2800" b="1" dirty="0"/>
              <a:t> 1, 2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6824709" y="1111250"/>
            <a:ext cx="0" cy="574476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29315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27" name="Group 39"/>
          <p:cNvGraphicFramePr>
            <a:graphicFrameLocks noGrp="1"/>
          </p:cNvGraphicFramePr>
          <p:nvPr>
            <p:ph/>
          </p:nvPr>
        </p:nvGraphicFramePr>
        <p:xfrm>
          <a:off x="261258" y="1071156"/>
          <a:ext cx="11051176" cy="3783564"/>
        </p:xfrm>
        <a:graphic>
          <a:graphicData uri="http://schemas.openxmlformats.org/drawingml/2006/table">
            <a:tbl>
              <a:tblPr/>
              <a:tblGrid>
                <a:gridCol w="20917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69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9063">
                  <a:extLst>
                    <a:ext uri="{9D8B030D-6E8A-4147-A177-3AD203B41FA5}">
                      <a16:colId xmlns:a16="http://schemas.microsoft.com/office/drawing/2014/main" val="350420606"/>
                    </a:ext>
                  </a:extLst>
                </a:gridCol>
                <a:gridCol w="18941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69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92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Soá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quaû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naëng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 50 g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moùc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vaøo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loø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 xo</a:t>
                      </a:r>
                    </a:p>
                  </a:txBody>
                  <a:tcPr marT="50833" marB="508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Toång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khối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löôïng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cuûa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caùc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quaû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naëng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Souvir" pitchFamily="2" charset="0"/>
                      </a:endParaRPr>
                    </a:p>
                  </a:txBody>
                  <a:tcPr marT="50833" marB="508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Chiêu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ban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xo (mm)</a:t>
                      </a:r>
                    </a:p>
                  </a:txBody>
                  <a:tcPr marT="50833" marB="508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Chieàu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daøi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cuûa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loø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 xo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khi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bị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giãn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50833" marB="508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Ñoä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dãn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cuûa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loø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 xo</a:t>
                      </a:r>
                    </a:p>
                  </a:txBody>
                  <a:tcPr marT="50833" marB="508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99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0</a:t>
                      </a:r>
                    </a:p>
                  </a:txBody>
                  <a:tcPr marT="50833" marB="508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           0 (g)</a:t>
                      </a:r>
                    </a:p>
                  </a:txBody>
                  <a:tcPr marT="50833" marB="508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l</a:t>
                      </a:r>
                      <a:r>
                        <a:rPr kumimoji="0" lang="en-US" sz="1800" b="1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0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=…...(mm)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Souvir" pitchFamily="2" charset="0"/>
                      </a:endParaRPr>
                    </a:p>
                  </a:txBody>
                  <a:tcPr marT="50833" marB="508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l</a:t>
                      </a:r>
                      <a:r>
                        <a:rPr kumimoji="0" lang="en-US" sz="1800" b="1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0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=…...(mm)</a:t>
                      </a:r>
                    </a:p>
                  </a:txBody>
                  <a:tcPr marT="50833" marB="508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0 (mm)</a:t>
                      </a:r>
                    </a:p>
                  </a:txBody>
                  <a:tcPr marT="50833" marB="508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87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1 quaû naëng</a:t>
                      </a:r>
                    </a:p>
                  </a:txBody>
                  <a:tcPr marT="50833" marB="508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kumimoji="0" lang="en-US" sz="2800" b="1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8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. . . . . (g)</a:t>
                      </a:r>
                    </a:p>
                  </a:txBody>
                  <a:tcPr marT="50833" marB="508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l</a:t>
                      </a:r>
                      <a:r>
                        <a:rPr kumimoji="0" lang="en-US" sz="1800" b="1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0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=…...(mm)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Souvir" pitchFamily="2" charset="0"/>
                      </a:endParaRPr>
                    </a:p>
                  </a:txBody>
                  <a:tcPr marT="50833" marB="508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l</a:t>
                      </a:r>
                      <a:r>
                        <a:rPr kumimoji="0" lang="en-US" sz="1800" b="1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1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=…….(mm)</a:t>
                      </a:r>
                    </a:p>
                  </a:txBody>
                  <a:tcPr marT="50833" marB="508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 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l</a:t>
                      </a:r>
                      <a:r>
                        <a:rPr kumimoji="0" lang="en-US" sz="1800" b="1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1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-l</a:t>
                      </a:r>
                      <a:r>
                        <a:rPr kumimoji="0" lang="en-US" sz="1800" b="1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0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=……(mm)</a:t>
                      </a:r>
                    </a:p>
                  </a:txBody>
                  <a:tcPr marT="50833" marB="508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87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2 quaû naëng</a:t>
                      </a:r>
                    </a:p>
                  </a:txBody>
                  <a:tcPr marT="50833" marB="508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kumimoji="0" lang="en-US" sz="2800" b="1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.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 . . . . .(g)</a:t>
                      </a:r>
                    </a:p>
                  </a:txBody>
                  <a:tcPr marT="50833" marB="508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l</a:t>
                      </a:r>
                      <a:r>
                        <a:rPr kumimoji="0" lang="en-US" sz="1800" b="1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0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=…...(mm)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Souvir" pitchFamily="2" charset="0"/>
                      </a:endParaRPr>
                    </a:p>
                  </a:txBody>
                  <a:tcPr marT="50833" marB="508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l</a:t>
                      </a:r>
                      <a:r>
                        <a:rPr kumimoji="0" lang="en-US" sz="1800" b="1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2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=.....(mm)</a:t>
                      </a:r>
                    </a:p>
                  </a:txBody>
                  <a:tcPr marT="50833" marB="508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l-GR" sz="18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l</a:t>
                      </a:r>
                      <a:r>
                        <a:rPr kumimoji="0" lang="en-US" sz="1800" b="1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2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 = l</a:t>
                      </a:r>
                      <a:r>
                        <a:rPr kumimoji="0" lang="en-US" sz="1800" b="1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2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-l</a:t>
                      </a:r>
                      <a:r>
                        <a:rPr kumimoji="0" lang="en-US" sz="1800" b="1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0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=……(mm)</a:t>
                      </a:r>
                    </a:p>
                  </a:txBody>
                  <a:tcPr marT="50833" marB="508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87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3 quaû naëng</a:t>
                      </a:r>
                    </a:p>
                  </a:txBody>
                  <a:tcPr marT="50833" marB="508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kumimoji="0" lang="en-US" sz="2800" b="1" i="1" u="none" strike="noStrike" kern="1200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. . . .  . (g)</a:t>
                      </a:r>
                    </a:p>
                  </a:txBody>
                  <a:tcPr marT="50833" marB="508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l</a:t>
                      </a:r>
                      <a:r>
                        <a:rPr kumimoji="0" lang="en-US" sz="1800" b="1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0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=…...(mm)</a:t>
                      </a:r>
                    </a:p>
                  </a:txBody>
                  <a:tcPr marT="50833" marB="508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l</a:t>
                      </a:r>
                      <a:r>
                        <a:rPr kumimoji="0" lang="en-US" sz="1800" b="1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3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=…….(mm)</a:t>
                      </a:r>
                    </a:p>
                  </a:txBody>
                  <a:tcPr marT="50833" marB="508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l-GR" sz="18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l</a:t>
                      </a:r>
                      <a:r>
                        <a:rPr kumimoji="0" lang="en-US" sz="1800" b="1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3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 = l</a:t>
                      </a:r>
                      <a:r>
                        <a:rPr kumimoji="0" lang="en-US" sz="1800" b="1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3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-l</a:t>
                      </a:r>
                      <a:r>
                        <a:rPr kumimoji="0" lang="en-US" sz="1800" b="1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0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=   (mm)</a:t>
                      </a:r>
                    </a:p>
                  </a:txBody>
                  <a:tcPr marT="50833" marB="508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207" name="Text Box 54"/>
          <p:cNvSpPr txBox="1">
            <a:spLocks noChangeArrowheads="1"/>
          </p:cNvSpPr>
          <p:nvPr/>
        </p:nvSpPr>
        <p:spPr bwMode="auto">
          <a:xfrm>
            <a:off x="5699125" y="30051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anose="020B0604020202020204" pitchFamily="2" charset="0"/>
              </a:defRPr>
            </a:lvl9pPr>
          </a:lstStyle>
          <a:p>
            <a:pPr eaLnBrk="1" hangingPunct="1"/>
            <a:endParaRPr lang="en-US" altLang="en-US">
              <a:latin typeface="VNI-Souvi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12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2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8852" y="1506227"/>
            <a:ext cx="8145028" cy="4319678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làm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việc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theo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nhóm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2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dung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Xác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định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độ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dãn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của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lò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xo: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en-US" sz="3200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	</a:t>
            </a:r>
            <a:r>
              <a:rPr lang="en-US" alt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l</a:t>
            </a:r>
            <a:r>
              <a:rPr lang="en-US" altLang="en-US" sz="3200" i="1" baseline="-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alt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l</a:t>
            </a:r>
            <a:r>
              <a:rPr lang="en-US" altLang="en-US" sz="3200" i="1" baseline="-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3.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thí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nghiệm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hoàn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thiện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3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cuả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TN.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Báo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kết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quả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thí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nghiệm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2609" y="1374919"/>
            <a:ext cx="2786426" cy="2786426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4736558" y="2626744"/>
          <a:ext cx="564901" cy="5649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Equation" r:id="rId7" imgW="215619" imgH="215619" progId="Equation.3">
                  <p:embed/>
                </p:oleObj>
              </mc:Choice>
              <mc:Fallback>
                <p:oleObj name="Equation" r:id="rId7" imgW="215619" imgH="215619" progId="Equation.3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6558" y="2626744"/>
                        <a:ext cx="564901" cy="5649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THỰC HÀNH XÁC ĐỊNH Đ</a:t>
            </a:r>
            <a:r>
              <a:rPr lang="en-US" sz="3600" b="1" dirty="0">
                <a:latin typeface="A3.BoosterNextFYBlackRegular-Sa" panose="02000A03000000020004" pitchFamily="2" charset="0"/>
              </a:rPr>
              <a:t>Ộ</a:t>
            </a:r>
            <a:r>
              <a:rPr lang="en-US" sz="3600" dirty="0">
                <a:latin typeface="A3.BoosterNextFYBlackRegular-Sa" panose="02000A03000000020004" pitchFamily="2" charset="0"/>
              </a:rPr>
              <a:t> D</a:t>
            </a:r>
            <a:r>
              <a:rPr lang="en-US" sz="3600" b="1" dirty="0">
                <a:latin typeface="A3.BoosterNextFYBlackRegular-Sa" panose="02000A03000000020004" pitchFamily="2" charset="0"/>
              </a:rPr>
              <a:t>Ã</a:t>
            </a:r>
            <a:r>
              <a:rPr lang="en-US" sz="3600" dirty="0">
                <a:latin typeface="A3.BoosterNextFYBlackRegular-Sa" panose="02000A03000000020004" pitchFamily="2" charset="0"/>
              </a:rPr>
              <a:t>N CỦA </a:t>
            </a:r>
            <a:r>
              <a:rPr lang="vi-VN" sz="3600" dirty="0">
                <a:latin typeface="A3.BoosterNextFYBlackRegular-Sa" panose="02000A03000000020004" pitchFamily="2" charset="0"/>
              </a:rPr>
              <a:t>L</a:t>
            </a:r>
            <a:r>
              <a:rPr lang="vi-VN" sz="3600" b="1" dirty="0">
                <a:latin typeface="A3.BoosterNextFYBlackRegular-Sa" panose="02000A03000000020004" pitchFamily="2" charset="0"/>
              </a:rPr>
              <a:t>Ò </a:t>
            </a:r>
            <a:r>
              <a:rPr lang="vi-VN" sz="3600" dirty="0">
                <a:latin typeface="A3.BoosterNextFYBlackRegular-Sa" panose="02000A03000000020004" pitchFamily="2" charset="0"/>
              </a:rPr>
              <a:t>XO</a:t>
            </a:r>
            <a:endParaRPr lang="en-US" sz="3600" dirty="0">
              <a:latin typeface="A3.BoosterNextFYBlackRegular-Sa" panose="02000A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08410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9238" y="1575095"/>
            <a:ext cx="7420621" cy="370781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 err="1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1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Trả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câu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H5, H6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2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trong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PHT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42: BIẾN DẠNG LÒ XO.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TÌM HIỂU </a:t>
            </a:r>
            <a:r>
              <a:rPr lang="vi-VN" sz="3600" dirty="0">
                <a:latin typeface="A3.BoosterNextFYBlackRegular-Sa" panose="02000A03000000020004" pitchFamily="2" charset="0"/>
              </a:rPr>
              <a:t>ĐẶC ĐIỂM BIẾN DẠNG L</a:t>
            </a:r>
            <a:r>
              <a:rPr lang="vi-VN" sz="3600" b="1" dirty="0">
                <a:latin typeface="A3.BoosterNextFYBlackRegular-Sa" panose="02000A03000000020004" pitchFamily="2" charset="0"/>
              </a:rPr>
              <a:t>Ò </a:t>
            </a:r>
            <a:r>
              <a:rPr lang="vi-VN" sz="3600" dirty="0">
                <a:latin typeface="A3.BoosterNextFYBlackRegular-Sa" panose="02000A03000000020004" pitchFamily="2" charset="0"/>
              </a:rPr>
              <a:t>XO</a:t>
            </a:r>
            <a:endParaRPr lang="en-US" sz="3600" dirty="0">
              <a:latin typeface="A3.BoosterNextFYBlackRegular-Sa" panose="02000A03000000020004" pitchFamily="2" charset="0"/>
            </a:endParaRPr>
          </a:p>
        </p:txBody>
      </p:sp>
      <p:pic>
        <p:nvPicPr>
          <p:cNvPr id="16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2609" y="886646"/>
            <a:ext cx="2786426" cy="278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9642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Picture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64" y="2133601"/>
            <a:ext cx="4160837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Picture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133600"/>
            <a:ext cx="38862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828800" y="76200"/>
            <a:ext cx="8534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i="1"/>
              <a:t>Một sợi dây cao su và một lòxo có tính chất nào giống nhau?</a:t>
            </a:r>
          </a:p>
        </p:txBody>
      </p:sp>
    </p:spTree>
    <p:extLst>
      <p:ext uri="{BB962C8B-B14F-4D97-AF65-F5344CB8AC3E}">
        <p14:creationId xmlns:p14="http://schemas.microsoft.com/office/powerpoint/2010/main" val="91932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¸ds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043113"/>
            <a:ext cx="3581400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¸ds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1" y="1600201"/>
            <a:ext cx="201613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5" descr="qua n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850" y="6438900"/>
            <a:ext cx="4381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6"/>
          <p:cNvSpPr>
            <a:spLocks noChangeArrowheads="1"/>
          </p:cNvSpPr>
          <p:nvPr/>
        </p:nvSpPr>
        <p:spPr bwMode="auto">
          <a:xfrm>
            <a:off x="7391400" y="1981200"/>
            <a:ext cx="304800" cy="304800"/>
          </a:xfrm>
          <a:prstGeom prst="rect">
            <a:avLst/>
          </a:pr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174" name="Rectangle 7"/>
          <p:cNvSpPr>
            <a:spLocks noChangeArrowheads="1"/>
          </p:cNvSpPr>
          <p:nvPr/>
        </p:nvSpPr>
        <p:spPr bwMode="auto">
          <a:xfrm>
            <a:off x="6934200" y="6172200"/>
            <a:ext cx="2438400" cy="2286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2232" name="Line 8"/>
          <p:cNvSpPr>
            <a:spLocks noChangeShapeType="1"/>
          </p:cNvSpPr>
          <p:nvPr/>
        </p:nvSpPr>
        <p:spPr bwMode="auto">
          <a:xfrm>
            <a:off x="9067800" y="2209800"/>
            <a:ext cx="0" cy="1828800"/>
          </a:xfrm>
          <a:prstGeom prst="line">
            <a:avLst/>
          </a:prstGeom>
          <a:noFill/>
          <a:ln w="9525">
            <a:solidFill>
              <a:srgbClr val="CC3300"/>
            </a:solidFill>
            <a:prstDash val="lgDash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8229600" y="2971801"/>
            <a:ext cx="129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>
                <a:solidFill>
                  <a:srgbClr val="FF0000"/>
                </a:solidFill>
              </a:rPr>
              <a:t>l</a:t>
            </a:r>
            <a:r>
              <a:rPr lang="en-US" altLang="en-US" b="1" baseline="-25000">
                <a:solidFill>
                  <a:srgbClr val="FF0000"/>
                </a:solidFill>
              </a:rPr>
              <a:t>o</a:t>
            </a:r>
          </a:p>
        </p:txBody>
      </p:sp>
      <p:pic>
        <p:nvPicPr>
          <p:cNvPr id="7177" name="Picture 10" descr="qua n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050" y="6438900"/>
            <a:ext cx="4381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1" descr="qua n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450" y="6438900"/>
            <a:ext cx="4381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2" descr="thuoc d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1" y="2133601"/>
            <a:ext cx="71437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8" name="Line 14"/>
          <p:cNvSpPr>
            <a:spLocks noChangeShapeType="1"/>
          </p:cNvSpPr>
          <p:nvPr/>
        </p:nvSpPr>
        <p:spPr bwMode="auto">
          <a:xfrm>
            <a:off x="8534400" y="40386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52311" name="Group 87"/>
          <p:cNvGraphicFramePr>
            <a:graphicFrameLocks noGrp="1"/>
          </p:cNvGraphicFramePr>
          <p:nvPr>
            <p:ph/>
          </p:nvPr>
        </p:nvGraphicFramePr>
        <p:xfrm>
          <a:off x="1600200" y="2079625"/>
          <a:ext cx="5562600" cy="4705972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056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Số quả nặng</a:t>
                      </a: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Khối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lượng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quả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nặng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Chiều dài lò xo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Độ biến dạng lò xo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20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34" charset="0"/>
                        </a:rPr>
                        <a:t> 0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Garam" pitchFamily="34" charset="0"/>
                      </a:endParaRP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NI-Garam" pitchFamily="34" charset="0"/>
                        </a:rPr>
                        <a:t>        0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34" charset="0"/>
                        </a:rPr>
                        <a:t>   (g)</a:t>
                      </a:r>
                      <a:endParaRPr kumimoji="0" lang="en-US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Garam" pitchFamily="34" charset="0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</a:t>
                      </a:r>
                      <a:r>
                        <a:rPr kumimoji="0" lang="en-US" sz="2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34" charset="0"/>
                        </a:rPr>
                        <a:t> =     cm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Garam" pitchFamily="34" charset="0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  (cm)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25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VNI-Garam" pitchFamily="34" charset="0"/>
                        </a:rPr>
                        <a:t>1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VNI-Garam" pitchFamily="34" charset="0"/>
                      </a:endParaRP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Garam" pitchFamily="34" charset="0"/>
                        </a:rPr>
                        <a:t>  . . .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.(g)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</a:t>
                      </a:r>
                      <a:r>
                        <a:rPr kumimoji="0" lang="en-US" sz="2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=…cm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</a:t>
                      </a:r>
                      <a:r>
                        <a:rPr kumimoji="0" lang="en-US" sz="2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-l</a:t>
                      </a:r>
                      <a:r>
                        <a:rPr kumimoji="0" lang="en-US" sz="2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=...cm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25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. . . .  (g)</a:t>
                      </a:r>
                      <a:endParaRPr kumimoji="0" lang="en-US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</a:t>
                      </a:r>
                      <a:r>
                        <a:rPr kumimoji="0" lang="en-US" sz="2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=…cm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</a:t>
                      </a:r>
                      <a:r>
                        <a:rPr kumimoji="0" lang="en-US" sz="2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en-US" sz="2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-l</a:t>
                      </a:r>
                      <a:r>
                        <a:rPr kumimoji="0" lang="en-US" sz="2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=…cm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25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 . . .(g)</a:t>
                      </a:r>
                      <a:endParaRPr kumimoji="0" lang="en-US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</a:t>
                      </a:r>
                      <a:r>
                        <a:rPr kumimoji="0" lang="en-US" sz="2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=…cm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</a:t>
                      </a:r>
                      <a:r>
                        <a:rPr kumimoji="0" lang="en-US" sz="2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  <a:r>
                        <a:rPr kumimoji="0" lang="en-US" sz="22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l</a:t>
                      </a:r>
                      <a:r>
                        <a:rPr kumimoji="0" lang="en-US" sz="22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=…cm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213" name="Text Box 52"/>
          <p:cNvSpPr txBox="1">
            <a:spLocks noChangeArrowheads="1"/>
          </p:cNvSpPr>
          <p:nvPr/>
        </p:nvSpPr>
        <p:spPr bwMode="auto">
          <a:xfrm>
            <a:off x="3124200" y="-76200"/>
            <a:ext cx="312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u="sng">
                <a:solidFill>
                  <a:srgbClr val="000066"/>
                </a:solidFill>
              </a:rPr>
              <a:t>Các bước tiến hành</a:t>
            </a:r>
          </a:p>
        </p:txBody>
      </p:sp>
      <p:sp>
        <p:nvSpPr>
          <p:cNvPr id="52277" name="Text Box 53"/>
          <p:cNvSpPr txBox="1">
            <a:spLocks noChangeArrowheads="1"/>
          </p:cNvSpPr>
          <p:nvPr/>
        </p:nvSpPr>
        <p:spPr bwMode="auto">
          <a:xfrm>
            <a:off x="2286000" y="304800"/>
            <a:ext cx="502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i="1"/>
              <a:t>Treo một lò xo vào giá thí nghiệm</a:t>
            </a:r>
          </a:p>
        </p:txBody>
      </p:sp>
      <p:sp>
        <p:nvSpPr>
          <p:cNvPr id="52278" name="Text Box 54"/>
          <p:cNvSpPr txBox="1">
            <a:spLocks noChangeArrowheads="1"/>
          </p:cNvSpPr>
          <p:nvPr/>
        </p:nvSpPr>
        <p:spPr bwMode="auto">
          <a:xfrm>
            <a:off x="1524000" y="685801"/>
            <a:ext cx="8991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/>
              <a:t>B1. Đo chiều dài của lò xo khi chưa kéo dãn. Đó là chiều dài tự nhiên của lò xo ( </a:t>
            </a:r>
            <a:r>
              <a:rPr lang="en-US" altLang="en-US" b="1">
                <a:solidFill>
                  <a:srgbClr val="FF0000"/>
                </a:solidFill>
              </a:rPr>
              <a:t>l</a:t>
            </a:r>
            <a:r>
              <a:rPr lang="en-US" altLang="en-US" b="1" baseline="-25000">
                <a:solidFill>
                  <a:srgbClr val="FF0000"/>
                </a:solidFill>
              </a:rPr>
              <a:t>0</a:t>
            </a:r>
            <a:r>
              <a:rPr lang="en-US" altLang="en-US" b="1"/>
              <a:t> ). Ghi kết quả vào bảng 9.1.</a:t>
            </a:r>
          </a:p>
        </p:txBody>
      </p:sp>
      <p:pic>
        <p:nvPicPr>
          <p:cNvPr id="7216" name="Picture 78" descr="lo x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2200276"/>
            <a:ext cx="59055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309" name="Text Box 85"/>
          <p:cNvSpPr txBox="1">
            <a:spLocks noChangeArrowheads="1"/>
          </p:cNvSpPr>
          <p:nvPr/>
        </p:nvSpPr>
        <p:spPr bwMode="auto">
          <a:xfrm>
            <a:off x="4495800" y="3108326"/>
            <a:ext cx="38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rgbClr val="FF3300"/>
                </a:solidFill>
              </a:rPr>
              <a:t>?</a:t>
            </a:r>
          </a:p>
        </p:txBody>
      </p:sp>
      <p:sp>
        <p:nvSpPr>
          <p:cNvPr id="52312" name="Text Box 88"/>
          <p:cNvSpPr txBox="1">
            <a:spLocks noChangeArrowheads="1"/>
          </p:cNvSpPr>
          <p:nvPr/>
        </p:nvSpPr>
        <p:spPr bwMode="auto">
          <a:xfrm>
            <a:off x="1676400" y="1524000"/>
            <a:ext cx="3276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i="1"/>
              <a:t>Bảng 9.1. Bảng kết quả</a:t>
            </a:r>
          </a:p>
        </p:txBody>
      </p:sp>
    </p:spTree>
    <p:extLst>
      <p:ext uri="{BB962C8B-B14F-4D97-AF65-F5344CB8AC3E}">
        <p14:creationId xmlns:p14="http://schemas.microsoft.com/office/powerpoint/2010/main" val="389133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2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2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2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52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5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3" grpId="0" autoUpdateAnimBg="0"/>
      <p:bldP spid="52277" grpId="0"/>
      <p:bldP spid="52278" grpId="0"/>
      <p:bldP spid="52309" grpId="0" autoUpdateAnimBg="0"/>
      <p:bldP spid="523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1524000" y="762001"/>
            <a:ext cx="8763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/>
              <a:t>B2. Móc một quả nặng 50 g vào đầu dưới của lò xo. Đo chiều dài của lò xo lúc đó (</a:t>
            </a:r>
            <a:r>
              <a:rPr lang="en-US" altLang="en-US" b="1">
                <a:solidFill>
                  <a:srgbClr val="FF0000"/>
                </a:solidFill>
              </a:rPr>
              <a:t>l</a:t>
            </a:r>
            <a:r>
              <a:rPr lang="en-US" altLang="en-US" b="1" baseline="-25000">
                <a:solidFill>
                  <a:srgbClr val="FF0000"/>
                </a:solidFill>
              </a:rPr>
              <a:t>1</a:t>
            </a:r>
            <a:r>
              <a:rPr lang="en-US" altLang="en-US" b="1"/>
              <a:t>). Ghi kết quả vào bảng 9.1…</a:t>
            </a:r>
          </a:p>
        </p:txBody>
      </p:sp>
      <p:graphicFrame>
        <p:nvGraphicFramePr>
          <p:cNvPr id="53356" name="Group 108"/>
          <p:cNvGraphicFramePr>
            <a:graphicFrameLocks noGrp="1"/>
          </p:cNvGraphicFramePr>
          <p:nvPr>
            <p:ph/>
          </p:nvPr>
        </p:nvGraphicFramePr>
        <p:xfrm>
          <a:off x="1676400" y="2209801"/>
          <a:ext cx="5181600" cy="4572001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2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3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128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Số quả nặng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Khối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lượng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các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quả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nặng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Chiều dài lò xo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Độ biến dạng của lò xo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9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   0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(g)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</a:t>
                      </a:r>
                      <a:r>
                        <a:rPr kumimoji="0" lang="en-US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=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?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cm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</a:rPr>
                        <a:t>0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(cm)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9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 . . .(g)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</a:t>
                      </a:r>
                      <a:r>
                        <a:rPr kumimoji="0" lang="en-US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=….cm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</a:t>
                      </a:r>
                      <a:r>
                        <a:rPr kumimoji="0" lang="en-US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-l</a:t>
                      </a:r>
                      <a:r>
                        <a:rPr kumimoji="0" lang="en-US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=...cm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9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. . . .(g)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</a:t>
                      </a:r>
                      <a:r>
                        <a:rPr kumimoji="0" lang="en-US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=….cm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</a:t>
                      </a:r>
                      <a:r>
                        <a:rPr kumimoji="0" lang="en-US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-l</a:t>
                      </a:r>
                      <a:r>
                        <a:rPr kumimoji="0" lang="en-US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=…cm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9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 . . .(g)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</a:t>
                      </a:r>
                      <a:r>
                        <a:rPr kumimoji="0" lang="en-US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=….cm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</a:t>
                      </a:r>
                      <a:r>
                        <a:rPr kumimoji="0" lang="en-US" sz="20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l</a:t>
                      </a:r>
                      <a:r>
                        <a:rPr kumimoji="0" lang="en-US" sz="20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=…cm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227" name="Picture 79" descr="lo x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100" y="2047876"/>
            <a:ext cx="59055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8" name="Picture 80" descr="¸ds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1893889"/>
            <a:ext cx="3752850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9" name="Picture 81" descr="¸ds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1" y="1524001"/>
            <a:ext cx="201613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30" name="Picture 82" descr="lo x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350" y="2114551"/>
            <a:ext cx="59055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31" name="Picture 83" descr="qua n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0" y="5619750"/>
            <a:ext cx="4381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332" name="Picture 84" descr="jj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150" y="1981200"/>
            <a:ext cx="5524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33" name="Picture 85" descr="thuoc d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6" y="2009776"/>
            <a:ext cx="714375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34" name="Text Box 86"/>
          <p:cNvSpPr txBox="1">
            <a:spLocks noChangeArrowheads="1"/>
          </p:cNvSpPr>
          <p:nvPr/>
        </p:nvSpPr>
        <p:spPr bwMode="auto">
          <a:xfrm>
            <a:off x="8467725" y="3810001"/>
            <a:ext cx="3238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>
                <a:latin typeface="Verdana" panose="020B0604030504040204" pitchFamily="34" charset="0"/>
              </a:rPr>
              <a:t>   -----------------</a:t>
            </a:r>
          </a:p>
        </p:txBody>
      </p:sp>
      <p:sp>
        <p:nvSpPr>
          <p:cNvPr id="53335" name="Text Box 87"/>
          <p:cNvSpPr txBox="1">
            <a:spLocks noChangeArrowheads="1"/>
          </p:cNvSpPr>
          <p:nvPr/>
        </p:nvSpPr>
        <p:spPr bwMode="auto">
          <a:xfrm>
            <a:off x="8534400" y="4019551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0000FF"/>
                </a:solidFill>
                <a:latin typeface="Verdana" panose="020B0604030504040204" pitchFamily="34" charset="0"/>
              </a:rPr>
              <a:t> --------------</a:t>
            </a:r>
          </a:p>
        </p:txBody>
      </p:sp>
      <p:sp>
        <p:nvSpPr>
          <p:cNvPr id="53336" name="Text Box 88"/>
          <p:cNvSpPr txBox="1">
            <a:spLocks noChangeArrowheads="1"/>
          </p:cNvSpPr>
          <p:nvPr/>
        </p:nvSpPr>
        <p:spPr bwMode="auto">
          <a:xfrm>
            <a:off x="6781800" y="2876550"/>
            <a:ext cx="68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>
                <a:solidFill>
                  <a:srgbClr val="990000"/>
                </a:solidFill>
              </a:rPr>
              <a:t>l</a:t>
            </a:r>
            <a:r>
              <a:rPr lang="en-US" altLang="en-US" sz="3200" b="1" baseline="-25000">
                <a:solidFill>
                  <a:srgbClr val="990000"/>
                </a:solidFill>
              </a:rPr>
              <a:t>1</a:t>
            </a:r>
            <a:endParaRPr lang="en-US" altLang="en-US" sz="2800" b="1">
              <a:solidFill>
                <a:srgbClr val="990000"/>
              </a:solidFill>
            </a:endParaRPr>
          </a:p>
        </p:txBody>
      </p:sp>
      <p:sp>
        <p:nvSpPr>
          <p:cNvPr id="53337" name="AutoShape 89"/>
          <p:cNvSpPr>
            <a:spLocks/>
          </p:cNvSpPr>
          <p:nvPr/>
        </p:nvSpPr>
        <p:spPr bwMode="auto">
          <a:xfrm>
            <a:off x="7410450" y="2114550"/>
            <a:ext cx="304800" cy="2133600"/>
          </a:xfrm>
          <a:prstGeom prst="leftBrace">
            <a:avLst>
              <a:gd name="adj1" fmla="val 58333"/>
              <a:gd name="adj2" fmla="val 50000"/>
            </a:avLst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 sz="1800">
              <a:solidFill>
                <a:srgbClr val="FF3399"/>
              </a:solidFill>
              <a:latin typeface="Verdana" panose="020B0604030504040204" pitchFamily="34" charset="0"/>
            </a:endParaRPr>
          </a:p>
        </p:txBody>
      </p:sp>
      <p:sp>
        <p:nvSpPr>
          <p:cNvPr id="8238" name="Rectangle 90"/>
          <p:cNvSpPr>
            <a:spLocks noChangeArrowheads="1"/>
          </p:cNvSpPr>
          <p:nvPr/>
        </p:nvSpPr>
        <p:spPr bwMode="auto">
          <a:xfrm>
            <a:off x="7620000" y="1905000"/>
            <a:ext cx="304800" cy="304800"/>
          </a:xfrm>
          <a:prstGeom prst="rect">
            <a:avLst/>
          </a:pr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239" name="Rectangle 91"/>
          <p:cNvSpPr>
            <a:spLocks noChangeArrowheads="1"/>
          </p:cNvSpPr>
          <p:nvPr/>
        </p:nvSpPr>
        <p:spPr bwMode="auto">
          <a:xfrm>
            <a:off x="7162800" y="6096000"/>
            <a:ext cx="2438400" cy="2286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240" name="AutoShape 92"/>
          <p:cNvSpPr>
            <a:spLocks/>
          </p:cNvSpPr>
          <p:nvPr/>
        </p:nvSpPr>
        <p:spPr bwMode="auto">
          <a:xfrm>
            <a:off x="9220200" y="2133600"/>
            <a:ext cx="304800" cy="1828800"/>
          </a:xfrm>
          <a:prstGeom prst="leftBrace">
            <a:avLst>
              <a:gd name="adj1" fmla="val 50000"/>
              <a:gd name="adj2" fmla="val 50000"/>
            </a:avLst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 sz="1800">
              <a:solidFill>
                <a:srgbClr val="FF3399"/>
              </a:solidFill>
              <a:latin typeface="Verdana" panose="020B0604030504040204" pitchFamily="34" charset="0"/>
            </a:endParaRPr>
          </a:p>
        </p:txBody>
      </p:sp>
      <p:sp>
        <p:nvSpPr>
          <p:cNvPr id="53341" name="Rectangle 93"/>
          <p:cNvSpPr>
            <a:spLocks noChangeArrowheads="1"/>
          </p:cNvSpPr>
          <p:nvPr/>
        </p:nvSpPr>
        <p:spPr bwMode="auto">
          <a:xfrm>
            <a:off x="8839200" y="2681288"/>
            <a:ext cx="762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>
                <a:solidFill>
                  <a:srgbClr val="990000"/>
                </a:solidFill>
              </a:rPr>
              <a:t>l</a:t>
            </a:r>
            <a:r>
              <a:rPr lang="en-US" altLang="en-US" sz="2800" b="1" baseline="-25000">
                <a:solidFill>
                  <a:srgbClr val="990000"/>
                </a:solidFill>
              </a:rPr>
              <a:t>o</a:t>
            </a:r>
          </a:p>
        </p:txBody>
      </p:sp>
      <p:sp>
        <p:nvSpPr>
          <p:cNvPr id="53342" name="Text Box 94"/>
          <p:cNvSpPr txBox="1">
            <a:spLocks noChangeArrowheads="1"/>
          </p:cNvSpPr>
          <p:nvPr/>
        </p:nvSpPr>
        <p:spPr bwMode="auto">
          <a:xfrm>
            <a:off x="9601200" y="4267201"/>
            <a:ext cx="685800" cy="854075"/>
          </a:xfrm>
          <a:prstGeom prst="rect">
            <a:avLst/>
          </a:prstGeom>
          <a:solidFill>
            <a:srgbClr val="CC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000"/>
          </a:p>
          <a:p>
            <a:pPr>
              <a:spcBef>
                <a:spcPct val="50000"/>
              </a:spcBef>
            </a:pPr>
            <a:endParaRPr lang="en-US" altLang="en-US" sz="2000"/>
          </a:p>
        </p:txBody>
      </p:sp>
      <p:sp>
        <p:nvSpPr>
          <p:cNvPr id="53343" name="Text Box 95"/>
          <p:cNvSpPr txBox="1">
            <a:spLocks noChangeArrowheads="1"/>
          </p:cNvSpPr>
          <p:nvPr/>
        </p:nvSpPr>
        <p:spPr bwMode="auto">
          <a:xfrm>
            <a:off x="4343400" y="4191001"/>
            <a:ext cx="38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3348" name="Text Box 100"/>
          <p:cNvSpPr txBox="1">
            <a:spLocks noChangeArrowheads="1"/>
          </p:cNvSpPr>
          <p:nvPr/>
        </p:nvSpPr>
        <p:spPr bwMode="auto">
          <a:xfrm>
            <a:off x="2819400" y="4191001"/>
            <a:ext cx="38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3355" name="Text Box 107"/>
          <p:cNvSpPr txBox="1">
            <a:spLocks noChangeArrowheads="1"/>
          </p:cNvSpPr>
          <p:nvPr/>
        </p:nvSpPr>
        <p:spPr bwMode="auto">
          <a:xfrm>
            <a:off x="1676400" y="1676400"/>
            <a:ext cx="3276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i="1"/>
              <a:t>Bảng 9.1. Bảng kết quả</a:t>
            </a:r>
          </a:p>
        </p:txBody>
      </p:sp>
      <p:sp>
        <p:nvSpPr>
          <p:cNvPr id="53358" name="Text Box 110"/>
          <p:cNvSpPr txBox="1">
            <a:spLocks noChangeArrowheads="1"/>
          </p:cNvSpPr>
          <p:nvPr/>
        </p:nvSpPr>
        <p:spPr bwMode="auto">
          <a:xfrm>
            <a:off x="8839200" y="2743201"/>
            <a:ext cx="38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248" name="Text Box 111"/>
          <p:cNvSpPr txBox="1">
            <a:spLocks noChangeArrowheads="1"/>
          </p:cNvSpPr>
          <p:nvPr/>
        </p:nvSpPr>
        <p:spPr bwMode="auto">
          <a:xfrm>
            <a:off x="1524000" y="1"/>
            <a:ext cx="8991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/>
              <a:t>B1. Đo chiều dài của lò xo khi chưa kéo dãn. Đó là chiều dài tự nhiên của lò xo ( </a:t>
            </a:r>
            <a:r>
              <a:rPr lang="en-US" altLang="en-US" b="1">
                <a:solidFill>
                  <a:srgbClr val="FF0000"/>
                </a:solidFill>
              </a:rPr>
              <a:t>l</a:t>
            </a:r>
            <a:r>
              <a:rPr lang="en-US" altLang="en-US" b="1" baseline="-25000">
                <a:solidFill>
                  <a:srgbClr val="FF0000"/>
                </a:solidFill>
              </a:rPr>
              <a:t>0</a:t>
            </a:r>
            <a:r>
              <a:rPr lang="en-US" altLang="en-US" b="1"/>
              <a:t> ). Ghi kết quả vào bảng 9.1.</a:t>
            </a:r>
          </a:p>
        </p:txBody>
      </p:sp>
      <p:pic>
        <p:nvPicPr>
          <p:cNvPr id="53360" name="Picture 112" descr="lo x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2057401"/>
            <a:ext cx="59055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61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3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3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53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53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53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53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53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53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53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53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53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53335" grpId="0" autoUpdateAnimBg="0"/>
      <p:bldP spid="53336" grpId="0" autoUpdateAnimBg="0"/>
      <p:bldP spid="53336" grpId="1"/>
      <p:bldP spid="53337" grpId="0" animBg="1" autoUpdateAnimBg="0"/>
      <p:bldP spid="53337" grpId="1" animBg="1"/>
      <p:bldP spid="53341" grpId="0"/>
      <p:bldP spid="53342" grpId="0" animBg="1" autoUpdateAnimBg="0"/>
      <p:bldP spid="53343" grpId="0" autoUpdateAnimBg="0"/>
      <p:bldP spid="53348" grpId="0" autoUpdateAnimBg="0"/>
      <p:bldP spid="53355" grpId="0" animBg="1"/>
      <p:bldP spid="53358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5867400" y="609600"/>
            <a:ext cx="449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1600" b="1">
              <a:latin typeface="VNI-Centur" pitchFamily="2" charset="0"/>
            </a:endParaRPr>
          </a:p>
        </p:txBody>
      </p:sp>
      <p:pic>
        <p:nvPicPr>
          <p:cNvPr id="9219" name="Picture 3" descr="¸ds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1752601"/>
            <a:ext cx="195262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lo x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450" y="2276476"/>
            <a:ext cx="59055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6477000" y="2952750"/>
            <a:ext cx="609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</a:rPr>
              <a:t>l</a:t>
            </a:r>
            <a:r>
              <a:rPr lang="en-US" altLang="en-US" b="1" baseline="-25000">
                <a:solidFill>
                  <a:srgbClr val="FF0000"/>
                </a:solidFill>
              </a:rPr>
              <a:t>2</a:t>
            </a:r>
            <a:r>
              <a:rPr lang="en-US" altLang="en-US" sz="3200" b="1">
                <a:solidFill>
                  <a:srgbClr val="990000"/>
                </a:solidFill>
                <a:latin typeface=".VnKoala" pitchFamily="34" charset="0"/>
              </a:rPr>
              <a:t> </a:t>
            </a:r>
            <a:endParaRPr lang="en-US" altLang="en-US" sz="2800" b="1">
              <a:solidFill>
                <a:srgbClr val="990000"/>
              </a:solidFill>
              <a:latin typeface="VNI-Times" panose="020B0604020202020204" pitchFamily="2" charset="0"/>
            </a:endParaRP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6781800" y="6172200"/>
            <a:ext cx="2438400" cy="2286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9223" name="Picture 7" descr="qua n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50" y="5705475"/>
            <a:ext cx="4381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 descr="qua n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50" y="6024563"/>
            <a:ext cx="4381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9" name="AutoShape 9"/>
          <p:cNvSpPr>
            <a:spLocks/>
          </p:cNvSpPr>
          <p:nvPr/>
        </p:nvSpPr>
        <p:spPr bwMode="auto">
          <a:xfrm>
            <a:off x="7105650" y="2171700"/>
            <a:ext cx="228600" cy="2362200"/>
          </a:xfrm>
          <a:prstGeom prst="leftBrace">
            <a:avLst>
              <a:gd name="adj1" fmla="val 86111"/>
              <a:gd name="adj2" fmla="val 50000"/>
            </a:avLst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226" name="AutoShape 10"/>
          <p:cNvSpPr>
            <a:spLocks/>
          </p:cNvSpPr>
          <p:nvPr/>
        </p:nvSpPr>
        <p:spPr bwMode="auto">
          <a:xfrm>
            <a:off x="8839200" y="2209800"/>
            <a:ext cx="228600" cy="1905000"/>
          </a:xfrm>
          <a:prstGeom prst="leftBrace">
            <a:avLst>
              <a:gd name="adj1" fmla="val 69444"/>
              <a:gd name="adj2" fmla="val 50000"/>
            </a:avLst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8382001" y="2860675"/>
            <a:ext cx="4175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</a:rPr>
              <a:t>l</a:t>
            </a:r>
            <a:r>
              <a:rPr lang="en-US" alt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pic>
        <p:nvPicPr>
          <p:cNvPr id="9228" name="Picture 12" descr="¸ds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060576"/>
            <a:ext cx="3886200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13" descr="thuoc d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976" y="2205038"/>
            <a:ext cx="714375" cy="305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4" name="Text Box 14"/>
          <p:cNvSpPr txBox="1">
            <a:spLocks noChangeArrowheads="1"/>
          </p:cNvSpPr>
          <p:nvPr/>
        </p:nvSpPr>
        <p:spPr bwMode="auto">
          <a:xfrm>
            <a:off x="8382000" y="2895601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56335" name="Picture 15" descr="2qu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2133600"/>
            <a:ext cx="6286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2" name="Rectangle 16"/>
          <p:cNvSpPr>
            <a:spLocks noChangeArrowheads="1"/>
          </p:cNvSpPr>
          <p:nvPr/>
        </p:nvSpPr>
        <p:spPr bwMode="auto">
          <a:xfrm>
            <a:off x="7239000" y="1981200"/>
            <a:ext cx="304800" cy="304800"/>
          </a:xfrm>
          <a:prstGeom prst="rect">
            <a:avLst/>
          </a:pr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6337" name="Text Box 17"/>
          <p:cNvSpPr txBox="1">
            <a:spLocks noChangeArrowheads="1"/>
          </p:cNvSpPr>
          <p:nvPr/>
        </p:nvSpPr>
        <p:spPr bwMode="auto">
          <a:xfrm>
            <a:off x="7867650" y="4338638"/>
            <a:ext cx="2495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latin typeface="Verdana" panose="020B0604030504040204" pitchFamily="34" charset="0"/>
              </a:rPr>
              <a:t>  </a:t>
            </a:r>
            <a:r>
              <a:rPr lang="en-US" altLang="en-US" sz="1800">
                <a:solidFill>
                  <a:srgbClr val="0000FF"/>
                </a:solidFill>
                <a:latin typeface="Verdana" panose="020B0604030504040204" pitchFamily="34" charset="0"/>
              </a:rPr>
              <a:t>-------------------</a:t>
            </a:r>
          </a:p>
        </p:txBody>
      </p:sp>
      <p:sp>
        <p:nvSpPr>
          <p:cNvPr id="56338" name="Text Box 18"/>
          <p:cNvSpPr txBox="1">
            <a:spLocks noChangeArrowheads="1"/>
          </p:cNvSpPr>
          <p:nvPr/>
        </p:nvSpPr>
        <p:spPr bwMode="auto">
          <a:xfrm>
            <a:off x="9144000" y="4114801"/>
            <a:ext cx="914400" cy="160496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/>
          </a:p>
          <a:p>
            <a:pPr>
              <a:spcBef>
                <a:spcPct val="50000"/>
              </a:spcBef>
            </a:pPr>
            <a:endParaRPr lang="en-US" altLang="en-US" sz="1800"/>
          </a:p>
          <a:p>
            <a:pPr>
              <a:spcBef>
                <a:spcPct val="50000"/>
              </a:spcBef>
            </a:pPr>
            <a:endParaRPr lang="en-US" altLang="en-US" sz="1800"/>
          </a:p>
          <a:p>
            <a:pPr>
              <a:spcBef>
                <a:spcPct val="50000"/>
              </a:spcBef>
            </a:pPr>
            <a:endParaRPr lang="en-US" altLang="en-US" sz="1800"/>
          </a:p>
        </p:txBody>
      </p:sp>
      <p:pic>
        <p:nvPicPr>
          <p:cNvPr id="56339" name="Picture 19" descr="lo x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738" y="2276476"/>
            <a:ext cx="59055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6" name="Text Box 20"/>
          <p:cNvSpPr txBox="1">
            <a:spLocks noChangeArrowheads="1"/>
          </p:cNvSpPr>
          <p:nvPr/>
        </p:nvSpPr>
        <p:spPr bwMode="auto">
          <a:xfrm>
            <a:off x="6629400" y="3923505"/>
            <a:ext cx="464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dirty="0">
                <a:latin typeface="Verdana" panose="020B0604030504040204" pitchFamily="34" charset="0"/>
              </a:rPr>
              <a:t>             --------------------------</a:t>
            </a:r>
          </a:p>
        </p:txBody>
      </p:sp>
      <p:graphicFrame>
        <p:nvGraphicFramePr>
          <p:cNvPr id="56426" name="Group 106"/>
          <p:cNvGraphicFramePr>
            <a:graphicFrameLocks noGrp="1"/>
          </p:cNvGraphicFramePr>
          <p:nvPr>
            <p:ph/>
          </p:nvPr>
        </p:nvGraphicFramePr>
        <p:xfrm>
          <a:off x="1676400" y="1630363"/>
          <a:ext cx="4724400" cy="4389438"/>
        </p:xfrm>
        <a:graphic>
          <a:graphicData uri="http://schemas.openxmlformats.org/drawingml/2006/table">
            <a:tbl>
              <a:tblPr/>
              <a:tblGrid>
                <a:gridCol w="955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3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0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47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14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Số quả nặng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Tổng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khối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lượng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quả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nặng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Chiều dài lò xo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Độ biến dạng lò xo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8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   0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(g)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</a:t>
                      </a:r>
                      <a:r>
                        <a:rPr kumimoji="0" lang="en-US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=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?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cm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(cm)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9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?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(g)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=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?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cm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-l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=...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8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. . . .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(g)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=…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cm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-l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=…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8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 . . .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(g)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=…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cm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l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=…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6425" name="Text Box 105"/>
          <p:cNvSpPr txBox="1">
            <a:spLocks noChangeArrowheads="1"/>
          </p:cNvSpPr>
          <p:nvPr/>
        </p:nvSpPr>
        <p:spPr bwMode="auto">
          <a:xfrm>
            <a:off x="1524000" y="304801"/>
            <a:ext cx="8763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/>
              <a:t>B3. Móc hai quả nặng 50 g vào đầu dưới của lò xo. Đo chiều dài của lò xo lúc đó </a:t>
            </a:r>
            <a:r>
              <a:rPr lang="en-US" altLang="en-US" b="1">
                <a:solidFill>
                  <a:srgbClr val="FF0000"/>
                </a:solidFill>
              </a:rPr>
              <a:t>(l</a:t>
            </a:r>
            <a:r>
              <a:rPr lang="en-US" altLang="en-US" b="1" baseline="-25000">
                <a:solidFill>
                  <a:srgbClr val="FF0000"/>
                </a:solidFill>
              </a:rPr>
              <a:t>2</a:t>
            </a:r>
            <a:r>
              <a:rPr lang="en-US" altLang="en-US" b="1">
                <a:solidFill>
                  <a:srgbClr val="FF0000"/>
                </a:solidFill>
              </a:rPr>
              <a:t>).</a:t>
            </a:r>
            <a:r>
              <a:rPr lang="en-US" altLang="en-US" b="1"/>
              <a:t> Ghi kết quả vào bảng 9.1…</a:t>
            </a:r>
          </a:p>
        </p:txBody>
      </p:sp>
      <p:sp>
        <p:nvSpPr>
          <p:cNvPr id="56427" name="Text Box 107"/>
          <p:cNvSpPr txBox="1">
            <a:spLocks noChangeArrowheads="1"/>
          </p:cNvSpPr>
          <p:nvPr/>
        </p:nvSpPr>
        <p:spPr bwMode="auto">
          <a:xfrm>
            <a:off x="1676400" y="1143000"/>
            <a:ext cx="3276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i="1"/>
              <a:t>Bảng 9.1. Bảng kết quả</a:t>
            </a:r>
          </a:p>
        </p:txBody>
      </p:sp>
      <p:sp>
        <p:nvSpPr>
          <p:cNvPr id="56428" name="Text Box 108"/>
          <p:cNvSpPr txBox="1">
            <a:spLocks noChangeArrowheads="1"/>
          </p:cNvSpPr>
          <p:nvPr/>
        </p:nvSpPr>
        <p:spPr bwMode="auto">
          <a:xfrm>
            <a:off x="4267200" y="4419601"/>
            <a:ext cx="533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6429" name="Text Box 109"/>
          <p:cNvSpPr txBox="1">
            <a:spLocks noChangeArrowheads="1"/>
          </p:cNvSpPr>
          <p:nvPr/>
        </p:nvSpPr>
        <p:spPr bwMode="auto">
          <a:xfrm>
            <a:off x="2895600" y="4419601"/>
            <a:ext cx="533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8937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6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56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6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56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6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56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56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56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56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56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56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 autoUpdateAnimBg="0"/>
      <p:bldP spid="56325" grpId="0" autoUpdateAnimBg="0"/>
      <p:bldP spid="56325" grpId="1"/>
      <p:bldP spid="56329" grpId="0" animBg="1"/>
      <p:bldP spid="56331" grpId="0"/>
      <p:bldP spid="56334" grpId="0"/>
      <p:bldP spid="56337" grpId="0" autoUpdateAnimBg="0"/>
      <p:bldP spid="56338" grpId="0" animBg="1" autoUpdateAnimBg="0"/>
      <p:bldP spid="56425" grpId="0"/>
      <p:bldP spid="56427" grpId="0" animBg="1"/>
      <p:bldP spid="56428" grpId="0" autoUpdateAnimBg="0"/>
      <p:bldP spid="56429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lo x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650" y="1600200"/>
            <a:ext cx="5905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¸ds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1447800"/>
            <a:ext cx="3657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¸ds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588" y="1143001"/>
            <a:ext cx="195262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5" descr="qua n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5450" y="5248275"/>
            <a:ext cx="4381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thuoc d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1614489"/>
            <a:ext cx="71437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7" descr="qua n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5450" y="5567363"/>
            <a:ext cx="4381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8" name="Picture 8" descr="qua n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5450" y="5905500"/>
            <a:ext cx="4381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9" name="Picture 9" descr="ba qu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650" y="1600200"/>
            <a:ext cx="533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0" name="Text Box 10"/>
          <p:cNvSpPr txBox="1">
            <a:spLocks noChangeArrowheads="1"/>
          </p:cNvSpPr>
          <p:nvPr/>
        </p:nvSpPr>
        <p:spPr bwMode="auto">
          <a:xfrm>
            <a:off x="8172450" y="3990976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0000FF"/>
                </a:solidFill>
                <a:latin typeface="Verdana" panose="020B0604030504040204" pitchFamily="34" charset="0"/>
              </a:rPr>
              <a:t>   --------------</a:t>
            </a:r>
          </a:p>
        </p:txBody>
      </p:sp>
      <p:sp>
        <p:nvSpPr>
          <p:cNvPr id="61451" name="Text Box 11"/>
          <p:cNvSpPr txBox="1">
            <a:spLocks noChangeArrowheads="1"/>
          </p:cNvSpPr>
          <p:nvPr/>
        </p:nvSpPr>
        <p:spPr bwMode="auto">
          <a:xfrm>
            <a:off x="6629400" y="25908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</a:rPr>
              <a:t>l</a:t>
            </a:r>
            <a:r>
              <a:rPr lang="en-US" altLang="en-US" b="1" baseline="-25000">
                <a:solidFill>
                  <a:srgbClr val="FF0000"/>
                </a:solidFill>
              </a:rPr>
              <a:t>3</a:t>
            </a:r>
            <a:endParaRPr lang="en-US" altLang="en-US" b="1">
              <a:solidFill>
                <a:srgbClr val="FF0000"/>
              </a:solidFill>
            </a:endParaRPr>
          </a:p>
        </p:txBody>
      </p:sp>
      <p:sp>
        <p:nvSpPr>
          <p:cNvPr id="61452" name="AutoShape 12"/>
          <p:cNvSpPr>
            <a:spLocks/>
          </p:cNvSpPr>
          <p:nvPr/>
        </p:nvSpPr>
        <p:spPr bwMode="auto">
          <a:xfrm>
            <a:off x="7486650" y="1600200"/>
            <a:ext cx="304800" cy="2590800"/>
          </a:xfrm>
          <a:prstGeom prst="leftBrace">
            <a:avLst>
              <a:gd name="adj1" fmla="val 70833"/>
              <a:gd name="adj2" fmla="val 50000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0253" name="Rectangle 13"/>
          <p:cNvSpPr>
            <a:spLocks noChangeArrowheads="1"/>
          </p:cNvSpPr>
          <p:nvPr/>
        </p:nvSpPr>
        <p:spPr bwMode="auto">
          <a:xfrm>
            <a:off x="7715250" y="1295400"/>
            <a:ext cx="304800" cy="3810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0254" name="Rectangle 14"/>
          <p:cNvSpPr>
            <a:spLocks noChangeArrowheads="1"/>
          </p:cNvSpPr>
          <p:nvPr/>
        </p:nvSpPr>
        <p:spPr bwMode="auto">
          <a:xfrm>
            <a:off x="6953250" y="5562600"/>
            <a:ext cx="2057400" cy="3048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61455" name="Text Box 15"/>
          <p:cNvSpPr txBox="1">
            <a:spLocks noChangeArrowheads="1"/>
          </p:cNvSpPr>
          <p:nvPr/>
        </p:nvSpPr>
        <p:spPr bwMode="auto">
          <a:xfrm>
            <a:off x="7105650" y="3309939"/>
            <a:ext cx="4495800" cy="3762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latin typeface="Verdana" panose="020B0604030504040204" pitchFamily="34" charset="0"/>
              </a:rPr>
              <a:t>               -</a:t>
            </a:r>
            <a:r>
              <a:rPr lang="en-US" altLang="en-US" sz="1800">
                <a:solidFill>
                  <a:srgbClr val="0000FF"/>
                </a:solidFill>
                <a:latin typeface="Verdana" panose="020B0604030504040204" pitchFamily="34" charset="0"/>
              </a:rPr>
              <a:t>---------------------------</a:t>
            </a:r>
          </a:p>
        </p:txBody>
      </p:sp>
      <p:sp>
        <p:nvSpPr>
          <p:cNvPr id="61456" name="Text Box 16"/>
          <p:cNvSpPr txBox="1">
            <a:spLocks noChangeArrowheads="1"/>
          </p:cNvSpPr>
          <p:nvPr/>
        </p:nvSpPr>
        <p:spPr bwMode="auto">
          <a:xfrm>
            <a:off x="9544050" y="3733801"/>
            <a:ext cx="838200" cy="2017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/>
          </a:p>
          <a:p>
            <a:pPr>
              <a:spcBef>
                <a:spcPct val="50000"/>
              </a:spcBef>
            </a:pPr>
            <a:endParaRPr lang="en-US" altLang="en-US" sz="1800"/>
          </a:p>
          <a:p>
            <a:pPr>
              <a:spcBef>
                <a:spcPct val="50000"/>
              </a:spcBef>
            </a:pPr>
            <a:endParaRPr lang="en-US" altLang="en-US" sz="1800"/>
          </a:p>
          <a:p>
            <a:pPr>
              <a:spcBef>
                <a:spcPct val="50000"/>
              </a:spcBef>
            </a:pPr>
            <a:endParaRPr lang="en-US" altLang="en-US" sz="1800"/>
          </a:p>
          <a:p>
            <a:pPr>
              <a:spcBef>
                <a:spcPct val="50000"/>
              </a:spcBef>
            </a:pPr>
            <a:endParaRPr lang="en-US" altLang="en-US" sz="1800"/>
          </a:p>
        </p:txBody>
      </p:sp>
      <p:sp>
        <p:nvSpPr>
          <p:cNvPr id="10257" name="AutoShape 17"/>
          <p:cNvSpPr>
            <a:spLocks/>
          </p:cNvSpPr>
          <p:nvPr/>
        </p:nvSpPr>
        <p:spPr bwMode="auto">
          <a:xfrm>
            <a:off x="9467850" y="1676400"/>
            <a:ext cx="285750" cy="1828800"/>
          </a:xfrm>
          <a:prstGeom prst="leftBrace">
            <a:avLst>
              <a:gd name="adj1" fmla="val 53333"/>
              <a:gd name="adj2" fmla="val 50000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61458" name="Text Box 18"/>
          <p:cNvSpPr txBox="1">
            <a:spLocks noChangeArrowheads="1"/>
          </p:cNvSpPr>
          <p:nvPr/>
        </p:nvSpPr>
        <p:spPr bwMode="auto">
          <a:xfrm>
            <a:off x="9086850" y="23622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</a:rPr>
              <a:t>?</a:t>
            </a:r>
          </a:p>
        </p:txBody>
      </p:sp>
      <p:graphicFrame>
        <p:nvGraphicFramePr>
          <p:cNvPr id="61536" name="Group 96"/>
          <p:cNvGraphicFramePr>
            <a:graphicFrameLocks noGrp="1"/>
          </p:cNvGraphicFramePr>
          <p:nvPr/>
        </p:nvGraphicFramePr>
        <p:xfrm>
          <a:off x="1676400" y="1828800"/>
          <a:ext cx="5105400" cy="4445000"/>
        </p:xfrm>
        <a:graphic>
          <a:graphicData uri="http://schemas.openxmlformats.org/drawingml/2006/table">
            <a:tbl>
              <a:tblPr/>
              <a:tblGrid>
                <a:gridCol w="1033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1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6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3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97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Số quả nặng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Tổng trọng lượng quả nặng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Chiều dài lò xo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Độ biến dạng lò xo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5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 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   0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(g)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</a:t>
                      </a:r>
                      <a:r>
                        <a:rPr kumimoji="0" lang="en-US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=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?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cm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(cm)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5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?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(g)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=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?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cm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-l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=...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7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?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(g)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=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?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cm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-l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=…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 . . .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(g)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=…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cm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l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=…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1530" name="Text Box 90"/>
          <p:cNvSpPr txBox="1">
            <a:spLocks noChangeArrowheads="1"/>
          </p:cNvSpPr>
          <p:nvPr/>
        </p:nvSpPr>
        <p:spPr bwMode="auto">
          <a:xfrm>
            <a:off x="1447800" y="76201"/>
            <a:ext cx="8763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/>
              <a:t>B4. Móc ba quả nặng 50 g vào đầu dưới của lò xo. Đo chiều dài của lò xo lúc đó (</a:t>
            </a:r>
            <a:r>
              <a:rPr lang="en-US" altLang="en-US" b="1">
                <a:solidFill>
                  <a:srgbClr val="FF0000"/>
                </a:solidFill>
              </a:rPr>
              <a:t>l</a:t>
            </a:r>
            <a:r>
              <a:rPr lang="en-US" altLang="en-US" b="1" baseline="-25000">
                <a:solidFill>
                  <a:srgbClr val="FF0000"/>
                </a:solidFill>
              </a:rPr>
              <a:t>3</a:t>
            </a:r>
            <a:r>
              <a:rPr lang="en-US" altLang="en-US" b="1"/>
              <a:t>). Ghi kết quả vào bảng 9.1…</a:t>
            </a:r>
          </a:p>
        </p:txBody>
      </p:sp>
      <p:sp>
        <p:nvSpPr>
          <p:cNvPr id="61533" name="Rectangle 93"/>
          <p:cNvSpPr>
            <a:spLocks noChangeArrowheads="1"/>
          </p:cNvSpPr>
          <p:nvPr/>
        </p:nvSpPr>
        <p:spPr bwMode="auto">
          <a:xfrm>
            <a:off x="9067800" y="2286000"/>
            <a:ext cx="36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rgbClr val="FF0000"/>
                </a:solidFill>
              </a:rPr>
              <a:t>l</a:t>
            </a:r>
            <a:r>
              <a:rPr lang="en-US" altLang="en-US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0294" name="Text Box 95"/>
          <p:cNvSpPr txBox="1">
            <a:spLocks noChangeArrowheads="1"/>
          </p:cNvSpPr>
          <p:nvPr/>
        </p:nvSpPr>
        <p:spPr bwMode="auto">
          <a:xfrm>
            <a:off x="1676400" y="1295400"/>
            <a:ext cx="3276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i="1"/>
              <a:t>Bảng 9.1. Bảng kết quả</a:t>
            </a:r>
          </a:p>
        </p:txBody>
      </p:sp>
      <p:sp>
        <p:nvSpPr>
          <p:cNvPr id="61537" name="Text Box 97"/>
          <p:cNvSpPr txBox="1">
            <a:spLocks noChangeArrowheads="1"/>
          </p:cNvSpPr>
          <p:nvPr/>
        </p:nvSpPr>
        <p:spPr bwMode="auto">
          <a:xfrm>
            <a:off x="4419600" y="54864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FF3300"/>
                </a:solidFill>
              </a:rPr>
              <a:t>?</a:t>
            </a:r>
          </a:p>
        </p:txBody>
      </p:sp>
      <p:sp>
        <p:nvSpPr>
          <p:cNvPr id="61538" name="Text Box 98"/>
          <p:cNvSpPr txBox="1">
            <a:spLocks noChangeArrowheads="1"/>
          </p:cNvSpPr>
          <p:nvPr/>
        </p:nvSpPr>
        <p:spPr bwMode="auto">
          <a:xfrm>
            <a:off x="2943225" y="5522914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FF33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2640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16185E-6 L -0.19063 -0.2046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-1024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09827E-6 L -0.19063 -0.2046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1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-1024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09827E-6 L -0.19063 -0.2046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-102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61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1000"/>
                                        <p:tgtEl>
                                          <p:spTgt spid="61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61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61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61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61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61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6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61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500"/>
                                        <p:tgtEl>
                                          <p:spTgt spid="61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61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4" dur="500"/>
                                        <p:tgtEl>
                                          <p:spTgt spid="61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7" dur="500"/>
                                        <p:tgtEl>
                                          <p:spTgt spid="614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0" dur="500"/>
                                        <p:tgtEl>
                                          <p:spTgt spid="614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61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0" dur="500"/>
                                        <p:tgtEl>
                                          <p:spTgt spid="61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61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0" grpId="0" build="allAtOnce"/>
      <p:bldP spid="61451" grpId="0"/>
      <p:bldP spid="61451" grpId="1"/>
      <p:bldP spid="61452" grpId="0" animBg="1"/>
      <p:bldP spid="61452" grpId="1" animBg="1"/>
      <p:bldP spid="61455" grpId="0" animBg="1"/>
      <p:bldP spid="61455" grpId="1" animBg="1"/>
      <p:bldP spid="61456" grpId="0" animBg="1"/>
      <p:bldP spid="61458" grpId="0"/>
      <p:bldP spid="61530" grpId="0"/>
      <p:bldP spid="61533" grpId="0"/>
      <p:bldP spid="61537" grpId="0"/>
      <p:bldP spid="615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219075" y="24996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CÁC BƯỚC TIẾN HÀNH TH</a:t>
            </a:r>
            <a:r>
              <a:rPr lang="en-US" sz="3600" b="1" dirty="0">
                <a:latin typeface="A3.BoosterNextFYBlackRegular-Sa" panose="02000A03000000020004" pitchFamily="2" charset="0"/>
              </a:rPr>
              <a:t>Í</a:t>
            </a:r>
            <a:r>
              <a:rPr lang="en-US" sz="3600" dirty="0">
                <a:latin typeface="A3.BoosterNextFYBlackRegular-Sa" panose="02000A03000000020004" pitchFamily="2" charset="0"/>
              </a:rPr>
              <a:t> NGHIỆM </a:t>
            </a:r>
          </a:p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TÌM HIỂU </a:t>
            </a:r>
            <a:r>
              <a:rPr lang="vi-VN" sz="3600" dirty="0">
                <a:latin typeface="A3.BoosterNextFYBlackRegular-Sa" panose="02000A03000000020004" pitchFamily="2" charset="0"/>
              </a:rPr>
              <a:t>ĐẶC ĐIỂM BIẾN DẠNG L</a:t>
            </a:r>
            <a:r>
              <a:rPr lang="vi-VN" sz="3600" b="1" dirty="0">
                <a:latin typeface="A3.BoosterNextFYBlackRegular-Sa" panose="02000A03000000020004" pitchFamily="2" charset="0"/>
              </a:rPr>
              <a:t>Ò </a:t>
            </a:r>
            <a:r>
              <a:rPr lang="vi-VN" sz="3600" dirty="0">
                <a:latin typeface="A3.BoosterNextFYBlackRegular-Sa" panose="02000A03000000020004" pitchFamily="2" charset="0"/>
              </a:rPr>
              <a:t>XO</a:t>
            </a:r>
            <a:endParaRPr lang="en-US" sz="3600" dirty="0">
              <a:latin typeface="A3.BoosterNextFYBlackRegular-Sa" panose="02000A03000000020004" pitchFamily="2" charset="0"/>
            </a:endParaRPr>
          </a:p>
          <a:p>
            <a:pPr algn="ctr"/>
            <a:endParaRPr lang="en-US" sz="3600" dirty="0">
              <a:latin typeface="A3.BoosterNextFYBlackRegular-Sa" panose="02000A03000000020004" pitchFamily="2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29079" y="55537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4" name="Group 21"/>
          <p:cNvGrpSpPr>
            <a:grpSpLocks/>
          </p:cNvGrpSpPr>
          <p:nvPr/>
        </p:nvGrpSpPr>
        <p:grpSpPr bwMode="auto">
          <a:xfrm>
            <a:off x="7986997" y="1841885"/>
            <a:ext cx="1600200" cy="2133600"/>
            <a:chOff x="2916" y="720"/>
            <a:chExt cx="1308" cy="1632"/>
          </a:xfrm>
        </p:grpSpPr>
        <p:pic>
          <p:nvPicPr>
            <p:cNvPr id="15" name="Picture 22" descr="gia+loxo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" y="720"/>
              <a:ext cx="1308" cy="16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Line 23"/>
            <p:cNvSpPr>
              <a:spLocks noChangeShapeType="1"/>
            </p:cNvSpPr>
            <p:nvPr/>
          </p:nvSpPr>
          <p:spPr bwMode="auto">
            <a:xfrm>
              <a:off x="3216" y="105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24"/>
            <p:cNvSpPr>
              <a:spLocks noChangeShapeType="1"/>
            </p:cNvSpPr>
            <p:nvPr/>
          </p:nvSpPr>
          <p:spPr bwMode="auto">
            <a:xfrm>
              <a:off x="3216" y="1230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25"/>
            <p:cNvSpPr>
              <a:spLocks noChangeShapeType="1"/>
            </p:cNvSpPr>
            <p:nvPr/>
          </p:nvSpPr>
          <p:spPr bwMode="auto">
            <a:xfrm>
              <a:off x="3408" y="1056"/>
              <a:ext cx="0" cy="1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 Box 26"/>
            <p:cNvSpPr txBox="1">
              <a:spLocks noChangeArrowheads="1"/>
            </p:cNvSpPr>
            <p:nvPr/>
          </p:nvSpPr>
          <p:spPr bwMode="auto">
            <a:xfrm>
              <a:off x="3456" y="1008"/>
              <a:ext cx="288" cy="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800">
                  <a:solidFill>
                    <a:srgbClr val="FF0000"/>
                  </a:solidFill>
                  <a:latin typeface="VNI-Times" pitchFamily="2" charset="0"/>
                </a:rPr>
                <a:t>l</a:t>
              </a:r>
              <a:r>
                <a:rPr lang="en-US" altLang="en-US" sz="1800" baseline="-25000">
                  <a:solidFill>
                    <a:srgbClr val="FF0000"/>
                  </a:solidFill>
                  <a:latin typeface="VNI-Times" pitchFamily="2" charset="0"/>
                </a:rPr>
                <a:t>0</a:t>
              </a:r>
              <a:endParaRPr lang="en-US" altLang="en-US" sz="1800">
                <a:solidFill>
                  <a:srgbClr val="FF0000"/>
                </a:solidFill>
                <a:latin typeface="VNI-Times" pitchFamily="2" charset="0"/>
              </a:endParaRPr>
            </a:p>
          </p:txBody>
        </p:sp>
      </p:grpSp>
      <p:grpSp>
        <p:nvGrpSpPr>
          <p:cNvPr id="20" name="Group 27"/>
          <p:cNvGrpSpPr>
            <a:grpSpLocks/>
          </p:cNvGrpSpPr>
          <p:nvPr/>
        </p:nvGrpSpPr>
        <p:grpSpPr bwMode="auto">
          <a:xfrm>
            <a:off x="9666620" y="1827171"/>
            <a:ext cx="1600200" cy="2133600"/>
            <a:chOff x="4452" y="720"/>
            <a:chExt cx="1308" cy="1632"/>
          </a:xfrm>
        </p:grpSpPr>
        <p:pic>
          <p:nvPicPr>
            <p:cNvPr id="21" name="Picture 28" descr="loxo+1quana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2" y="720"/>
              <a:ext cx="1308" cy="16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Line 29"/>
            <p:cNvSpPr>
              <a:spLocks noChangeShapeType="1"/>
            </p:cNvSpPr>
            <p:nvPr/>
          </p:nvSpPr>
          <p:spPr bwMode="auto">
            <a:xfrm>
              <a:off x="4752" y="105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30"/>
            <p:cNvSpPr>
              <a:spLocks noChangeShapeType="1"/>
            </p:cNvSpPr>
            <p:nvPr/>
          </p:nvSpPr>
          <p:spPr bwMode="auto">
            <a:xfrm>
              <a:off x="4752" y="1278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31"/>
            <p:cNvSpPr>
              <a:spLocks noChangeShapeType="1"/>
            </p:cNvSpPr>
            <p:nvPr/>
          </p:nvSpPr>
          <p:spPr bwMode="auto">
            <a:xfrm>
              <a:off x="4944" y="1056"/>
              <a:ext cx="0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 Box 32"/>
            <p:cNvSpPr txBox="1">
              <a:spLocks noChangeArrowheads="1"/>
            </p:cNvSpPr>
            <p:nvPr/>
          </p:nvSpPr>
          <p:spPr bwMode="auto">
            <a:xfrm>
              <a:off x="4992" y="1056"/>
              <a:ext cx="300" cy="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dirty="0">
                  <a:solidFill>
                    <a:srgbClr val="FF0000"/>
                  </a:solidFill>
                  <a:latin typeface="VNI-Times" pitchFamily="2" charset="0"/>
                </a:rPr>
                <a:t>l</a:t>
              </a:r>
              <a:r>
                <a:rPr lang="en-US" altLang="en-US" baseline="-25000" dirty="0">
                  <a:solidFill>
                    <a:srgbClr val="FF0000"/>
                  </a:solidFill>
                  <a:latin typeface="VNI-Times" pitchFamily="2" charset="0"/>
                </a:rPr>
                <a:t>1</a:t>
              </a:r>
              <a:endParaRPr lang="en-US" altLang="en-US" sz="1800" dirty="0">
                <a:solidFill>
                  <a:srgbClr val="FF0000"/>
                </a:solidFill>
                <a:latin typeface="VNI-Times" pitchFamily="2" charset="0"/>
              </a:endParaRPr>
            </a:p>
          </p:txBody>
        </p:sp>
      </p:grpSp>
      <p:sp>
        <p:nvSpPr>
          <p:cNvPr id="33" name="Text Box 48"/>
          <p:cNvSpPr txBox="1">
            <a:spLocks noChangeArrowheads="1"/>
          </p:cNvSpPr>
          <p:nvPr/>
        </p:nvSpPr>
        <p:spPr bwMode="auto">
          <a:xfrm>
            <a:off x="9785988" y="1234286"/>
            <a:ext cx="13174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/>
              <a:t>Bước</a:t>
            </a:r>
            <a:r>
              <a:rPr lang="en-US" altLang="en-US" sz="2800" b="1" dirty="0"/>
              <a:t> 2</a:t>
            </a:r>
          </a:p>
        </p:txBody>
      </p:sp>
      <p:sp>
        <p:nvSpPr>
          <p:cNvPr id="34" name="Text Box 50"/>
          <p:cNvSpPr txBox="1">
            <a:spLocks noChangeArrowheads="1"/>
          </p:cNvSpPr>
          <p:nvPr/>
        </p:nvSpPr>
        <p:spPr bwMode="auto">
          <a:xfrm>
            <a:off x="7986997" y="1249814"/>
            <a:ext cx="173035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/>
              <a:t>Bước</a:t>
            </a:r>
            <a:r>
              <a:rPr lang="en-US" altLang="en-US" sz="2800" b="1" dirty="0"/>
              <a:t> 1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7880787" y="1111250"/>
            <a:ext cx="0" cy="574476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Box 15"/>
          <p:cNvSpPr txBox="1">
            <a:spLocks noChangeArrowheads="1"/>
          </p:cNvSpPr>
          <p:nvPr/>
        </p:nvSpPr>
        <p:spPr bwMode="auto">
          <a:xfrm>
            <a:off x="5463" y="1160070"/>
            <a:ext cx="764084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i="1" dirty="0" err="1">
                <a:solidFill>
                  <a:srgbClr val="FF3300"/>
                </a:solidFill>
              </a:rPr>
              <a:t>Bước</a:t>
            </a:r>
            <a:r>
              <a:rPr lang="en-US" altLang="en-US" sz="2800" b="1" i="1" dirty="0">
                <a:solidFill>
                  <a:srgbClr val="FF3300"/>
                </a:solidFill>
              </a:rPr>
              <a:t> 1: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/>
              <a:t>Đo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chiều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dài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tự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nhiên</a:t>
            </a:r>
            <a:r>
              <a:rPr lang="en-US" altLang="en-US" sz="2800" dirty="0"/>
              <a:t> (l</a:t>
            </a:r>
            <a:r>
              <a:rPr lang="en-US" altLang="en-US" sz="2800" baseline="-25000" dirty="0"/>
              <a:t>0</a:t>
            </a:r>
            <a:r>
              <a:rPr lang="en-US" altLang="en-US" sz="2800" dirty="0"/>
              <a:t>) </a:t>
            </a:r>
            <a:r>
              <a:rPr lang="en-US" altLang="en-US" sz="2800" dirty="0" err="1"/>
              <a:t>của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lò</a:t>
            </a:r>
            <a:r>
              <a:rPr lang="en-US" altLang="en-US" sz="2800" dirty="0"/>
              <a:t> xo (</a:t>
            </a:r>
            <a:r>
              <a:rPr lang="en-US" altLang="en-US" sz="2800" dirty="0" err="1"/>
              <a:t>lò</a:t>
            </a:r>
            <a:r>
              <a:rPr lang="en-US" altLang="en-US" sz="2800" dirty="0"/>
              <a:t> xo </a:t>
            </a:r>
            <a:r>
              <a:rPr lang="en-US" altLang="en-US" sz="2800" dirty="0" err="1"/>
              <a:t>chưa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bị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biến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dạng</a:t>
            </a:r>
            <a:r>
              <a:rPr lang="en-US" altLang="en-US" sz="2800" dirty="0"/>
              <a:t>).</a:t>
            </a:r>
          </a:p>
        </p:txBody>
      </p:sp>
      <p:sp>
        <p:nvSpPr>
          <p:cNvPr id="39" name="Text Box 16"/>
          <p:cNvSpPr txBox="1">
            <a:spLocks noChangeArrowheads="1"/>
          </p:cNvSpPr>
          <p:nvPr/>
        </p:nvSpPr>
        <p:spPr bwMode="auto">
          <a:xfrm>
            <a:off x="-35102" y="2008214"/>
            <a:ext cx="7760234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i="1" dirty="0" err="1">
                <a:solidFill>
                  <a:srgbClr val="FF3300"/>
                </a:solidFill>
              </a:rPr>
              <a:t>Bước</a:t>
            </a:r>
            <a:r>
              <a:rPr lang="en-US" altLang="en-US" sz="2800" b="1" i="1" dirty="0">
                <a:solidFill>
                  <a:srgbClr val="FF3300"/>
                </a:solidFill>
              </a:rPr>
              <a:t> 2: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/>
              <a:t>Móc</a:t>
            </a:r>
            <a:r>
              <a:rPr lang="en-US" altLang="en-US" sz="2800" dirty="0"/>
              <a:t> 1 </a:t>
            </a:r>
            <a:r>
              <a:rPr lang="en-US" altLang="en-US" sz="2800" dirty="0" err="1"/>
              <a:t>quả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nặng</a:t>
            </a:r>
            <a:r>
              <a:rPr lang="en-US" altLang="en-US" sz="2800" dirty="0"/>
              <a:t> 50g </a:t>
            </a:r>
            <a:r>
              <a:rPr lang="en-US" altLang="en-US" sz="2800" dirty="0" err="1"/>
              <a:t>vào</a:t>
            </a:r>
            <a:r>
              <a:rPr lang="en-US" altLang="en-US" sz="2800" dirty="0"/>
              <a:t> </a:t>
            </a:r>
            <a:r>
              <a:rPr lang="en-US" altLang="en-US" sz="2800" dirty="0" err="1"/>
              <a:t>đầu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dưới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của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lò</a:t>
            </a:r>
            <a:r>
              <a:rPr lang="en-US" altLang="en-US" sz="2800" dirty="0"/>
              <a:t> xo, </a:t>
            </a:r>
            <a:r>
              <a:rPr lang="en-US" altLang="en-US" sz="2800" dirty="0" err="1"/>
              <a:t>đo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chiều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dài</a:t>
            </a:r>
            <a:r>
              <a:rPr lang="en-US" altLang="en-US" sz="2800" dirty="0"/>
              <a:t> (l) </a:t>
            </a:r>
            <a:r>
              <a:rPr lang="en-US" altLang="en-US" sz="2800" dirty="0" err="1"/>
              <a:t>của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lò</a:t>
            </a:r>
            <a:r>
              <a:rPr lang="en-US" altLang="en-US" sz="2800" dirty="0"/>
              <a:t> xo </a:t>
            </a:r>
            <a:r>
              <a:rPr lang="en-US" altLang="en-US" sz="2800" dirty="0" err="1"/>
              <a:t>khi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bị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biến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dạng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rồi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ghi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kết</a:t>
            </a:r>
            <a:r>
              <a:rPr lang="en-US" altLang="en-US" sz="2800" dirty="0"/>
              <a:t> </a:t>
            </a:r>
            <a:r>
              <a:rPr lang="en-US" altLang="en-US" sz="2800" dirty="0" err="1"/>
              <a:t>quả</a:t>
            </a:r>
            <a:r>
              <a:rPr lang="en-US" altLang="en-US" sz="2800" dirty="0"/>
              <a:t> </a:t>
            </a:r>
            <a:r>
              <a:rPr lang="en-US" altLang="en-US" sz="2800" dirty="0" err="1"/>
              <a:t>vào</a:t>
            </a:r>
            <a:r>
              <a:rPr lang="en-US" altLang="en-US" sz="2800" dirty="0"/>
              <a:t> PHT. </a:t>
            </a:r>
          </a:p>
        </p:txBody>
      </p:sp>
      <p:sp>
        <p:nvSpPr>
          <p:cNvPr id="40" name="Text Box 17"/>
          <p:cNvSpPr txBox="1">
            <a:spLocks noChangeArrowheads="1"/>
          </p:cNvSpPr>
          <p:nvPr/>
        </p:nvSpPr>
        <p:spPr bwMode="auto">
          <a:xfrm>
            <a:off x="3314" y="4426651"/>
            <a:ext cx="776023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i="1" dirty="0" err="1">
                <a:solidFill>
                  <a:srgbClr val="FF3300"/>
                </a:solidFill>
              </a:rPr>
              <a:t>Bước</a:t>
            </a:r>
            <a:r>
              <a:rPr lang="en-US" altLang="en-US" sz="2800" b="1" i="1" dirty="0">
                <a:solidFill>
                  <a:srgbClr val="FF3300"/>
                </a:solidFill>
              </a:rPr>
              <a:t> 4</a:t>
            </a:r>
            <a:r>
              <a:rPr lang="en-US" altLang="en-US" sz="2800" b="1" i="1" dirty="0">
                <a:solidFill>
                  <a:srgbClr val="FF3300"/>
                </a:solidFill>
                <a:latin typeface=".VnTime" panose="020B7200000000000000" pitchFamily="34" charset="0"/>
              </a:rPr>
              <a:t>:</a:t>
            </a:r>
            <a:r>
              <a:rPr lang="en-US" altLang="en-US" sz="2800" dirty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800" dirty="0" err="1"/>
              <a:t>Bỏ</a:t>
            </a:r>
            <a:r>
              <a:rPr lang="en-US" altLang="en-US" sz="2800" dirty="0"/>
              <a:t> </a:t>
            </a:r>
            <a:r>
              <a:rPr lang="en-US" altLang="en-US" sz="2800" dirty="0" err="1"/>
              <a:t>quả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nặng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ra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đo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chiều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dài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của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lò</a:t>
            </a:r>
            <a:r>
              <a:rPr lang="en-US" altLang="en-US" sz="2800" dirty="0"/>
              <a:t> xo </a:t>
            </a:r>
            <a:r>
              <a:rPr lang="en-US" altLang="en-US" sz="2800" dirty="0" err="1"/>
              <a:t>và</a:t>
            </a:r>
            <a:r>
              <a:rPr lang="en-US" altLang="en-US" sz="2800" dirty="0"/>
              <a:t> so </a:t>
            </a:r>
            <a:r>
              <a:rPr lang="en-US" altLang="en-US" sz="2800" dirty="0" err="1"/>
              <a:t>sánh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với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chiều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dài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tự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nhiên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của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nó</a:t>
            </a:r>
            <a:r>
              <a:rPr lang="en-US" altLang="en-US" sz="2800" dirty="0"/>
              <a:t>.</a:t>
            </a:r>
            <a:endParaRPr lang="en-US" altLang="en-US" sz="2800" dirty="0">
              <a:latin typeface=".VnTime" panose="020B7200000000000000" pitchFamily="34" charset="0"/>
            </a:endParaRPr>
          </a:p>
        </p:txBody>
      </p:sp>
      <p:sp>
        <p:nvSpPr>
          <p:cNvPr id="41" name="Text Box 18"/>
          <p:cNvSpPr txBox="1">
            <a:spLocks noChangeArrowheads="1"/>
          </p:cNvSpPr>
          <p:nvPr/>
        </p:nvSpPr>
        <p:spPr bwMode="auto">
          <a:xfrm>
            <a:off x="69044" y="3410712"/>
            <a:ext cx="776023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altLang="en-US" sz="2800" b="1" i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đinh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altLang="en-US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PHT.</a:t>
            </a:r>
          </a:p>
        </p:txBody>
      </p:sp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-54231" y="5429711"/>
            <a:ext cx="7760234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i="1" dirty="0" err="1">
                <a:solidFill>
                  <a:srgbClr val="FF3300"/>
                </a:solidFill>
              </a:rPr>
              <a:t>Bước</a:t>
            </a:r>
            <a:r>
              <a:rPr lang="en-US" altLang="en-US" sz="2800" b="1" i="1" dirty="0">
                <a:solidFill>
                  <a:srgbClr val="FF3300"/>
                </a:solidFill>
              </a:rPr>
              <a:t> 5</a:t>
            </a:r>
            <a:r>
              <a:rPr lang="en-US" altLang="en-US" sz="2800" b="1" i="1" dirty="0">
                <a:solidFill>
                  <a:srgbClr val="FF3300"/>
                </a:solidFill>
                <a:latin typeface=".VnTime" panose="020B7200000000000000" pitchFamily="34" charset="0"/>
              </a:rPr>
              <a:t>:</a:t>
            </a:r>
            <a:r>
              <a:rPr lang="en-US" altLang="en-US" sz="2800" dirty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800" dirty="0" err="1"/>
              <a:t>Làm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tương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tự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bước</a:t>
            </a:r>
            <a:r>
              <a:rPr lang="en-US" altLang="en-US" sz="2800" dirty="0"/>
              <a:t> 2, 3, 4 </a:t>
            </a:r>
            <a:r>
              <a:rPr lang="en-US" altLang="en-US" sz="2800" dirty="0" err="1"/>
              <a:t>nhưng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thay</a:t>
            </a:r>
            <a:r>
              <a:rPr lang="en-US" altLang="en-US" sz="2800" dirty="0"/>
              <a:t> 1 </a:t>
            </a:r>
            <a:r>
              <a:rPr lang="en-US" altLang="en-US" sz="2800" dirty="0" err="1"/>
              <a:t>quả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nặng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bằng</a:t>
            </a:r>
            <a:r>
              <a:rPr lang="en-US" altLang="en-US" sz="2800" dirty="0"/>
              <a:t> 2, 3 </a:t>
            </a:r>
            <a:r>
              <a:rPr lang="en-US" altLang="en-US" sz="2800" dirty="0" err="1"/>
              <a:t>quả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nặng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giống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nhau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loại</a:t>
            </a:r>
            <a:r>
              <a:rPr lang="en-US" altLang="en-US" sz="2800" dirty="0"/>
              <a:t> 50g.</a:t>
            </a:r>
          </a:p>
          <a:p>
            <a:pPr algn="just"/>
            <a:endParaRPr lang="en-US" altLang="en-US" sz="2800" dirty="0">
              <a:latin typeface=".VnTime" panose="020B7200000000000000" pitchFamily="34" charset="0"/>
            </a:endParaRPr>
          </a:p>
        </p:txBody>
      </p:sp>
      <p:grpSp>
        <p:nvGrpSpPr>
          <p:cNvPr id="44" name="Group 33"/>
          <p:cNvGrpSpPr>
            <a:grpSpLocks/>
          </p:cNvGrpSpPr>
          <p:nvPr/>
        </p:nvGrpSpPr>
        <p:grpSpPr bwMode="auto">
          <a:xfrm>
            <a:off x="9712494" y="4620491"/>
            <a:ext cx="1600200" cy="2133600"/>
            <a:chOff x="1440" y="2736"/>
            <a:chExt cx="1308" cy="1632"/>
          </a:xfrm>
        </p:grpSpPr>
        <p:pic>
          <p:nvPicPr>
            <p:cNvPr id="45" name="Picture 34" descr="loxo+2quana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2736"/>
              <a:ext cx="1308" cy="16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Line 35"/>
            <p:cNvSpPr>
              <a:spLocks noChangeShapeType="1"/>
            </p:cNvSpPr>
            <p:nvPr/>
          </p:nvSpPr>
          <p:spPr bwMode="auto">
            <a:xfrm>
              <a:off x="1776" y="3072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36"/>
            <p:cNvSpPr>
              <a:spLocks noChangeShapeType="1"/>
            </p:cNvSpPr>
            <p:nvPr/>
          </p:nvSpPr>
          <p:spPr bwMode="auto">
            <a:xfrm>
              <a:off x="1776" y="3390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 Box 37"/>
            <p:cNvSpPr txBox="1">
              <a:spLocks noChangeArrowheads="1"/>
            </p:cNvSpPr>
            <p:nvPr/>
          </p:nvSpPr>
          <p:spPr bwMode="auto">
            <a:xfrm>
              <a:off x="2016" y="3120"/>
              <a:ext cx="336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800" dirty="0">
                  <a:solidFill>
                    <a:srgbClr val="FF0000"/>
                  </a:solidFill>
                  <a:latin typeface="VNI-Times" pitchFamily="2" charset="0"/>
                </a:rPr>
                <a:t>l</a:t>
              </a:r>
              <a:r>
                <a:rPr lang="en-US" altLang="en-US" baseline="-25000" dirty="0">
                  <a:solidFill>
                    <a:srgbClr val="FF0000"/>
                  </a:solidFill>
                  <a:latin typeface="VNI-Times" pitchFamily="2" charset="0"/>
                </a:rPr>
                <a:t>2</a:t>
              </a:r>
              <a:endParaRPr lang="en-US" altLang="en-US" sz="1800" dirty="0">
                <a:solidFill>
                  <a:srgbClr val="FF0000"/>
                </a:solidFill>
                <a:latin typeface="VNI-Times" pitchFamily="2" charset="0"/>
              </a:endParaRPr>
            </a:p>
          </p:txBody>
        </p:sp>
        <p:sp>
          <p:nvSpPr>
            <p:cNvPr id="49" name="Line 38"/>
            <p:cNvSpPr>
              <a:spLocks noChangeShapeType="1"/>
            </p:cNvSpPr>
            <p:nvPr/>
          </p:nvSpPr>
          <p:spPr bwMode="auto">
            <a:xfrm>
              <a:off x="1968" y="3072"/>
              <a:ext cx="0" cy="3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0" name="Group 39"/>
          <p:cNvGrpSpPr>
            <a:grpSpLocks/>
          </p:cNvGrpSpPr>
          <p:nvPr/>
        </p:nvGrpSpPr>
        <p:grpSpPr bwMode="auto">
          <a:xfrm>
            <a:off x="8021069" y="4620491"/>
            <a:ext cx="1600200" cy="2133600"/>
            <a:chOff x="4452" y="2736"/>
            <a:chExt cx="1308" cy="1632"/>
          </a:xfrm>
        </p:grpSpPr>
        <p:pic>
          <p:nvPicPr>
            <p:cNvPr id="51" name="Picture 40" descr="gia+loxo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2" y="2736"/>
              <a:ext cx="1308" cy="16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Line 41"/>
            <p:cNvSpPr>
              <a:spLocks noChangeShapeType="1"/>
            </p:cNvSpPr>
            <p:nvPr/>
          </p:nvSpPr>
          <p:spPr bwMode="auto">
            <a:xfrm>
              <a:off x="4752" y="3072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Line 42"/>
            <p:cNvSpPr>
              <a:spLocks noChangeShapeType="1"/>
            </p:cNvSpPr>
            <p:nvPr/>
          </p:nvSpPr>
          <p:spPr bwMode="auto">
            <a:xfrm>
              <a:off x="4752" y="324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43"/>
            <p:cNvSpPr>
              <a:spLocks noChangeShapeType="1"/>
            </p:cNvSpPr>
            <p:nvPr/>
          </p:nvSpPr>
          <p:spPr bwMode="auto">
            <a:xfrm>
              <a:off x="4944" y="3072"/>
              <a:ext cx="0" cy="1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 Box 44"/>
            <p:cNvSpPr txBox="1">
              <a:spLocks noChangeArrowheads="1"/>
            </p:cNvSpPr>
            <p:nvPr/>
          </p:nvSpPr>
          <p:spPr bwMode="auto">
            <a:xfrm>
              <a:off x="4992" y="3024"/>
              <a:ext cx="288" cy="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800">
                  <a:solidFill>
                    <a:srgbClr val="FF0000"/>
                  </a:solidFill>
                  <a:latin typeface="VNI-Times" pitchFamily="2" charset="0"/>
                </a:rPr>
                <a:t>l</a:t>
              </a:r>
            </a:p>
          </p:txBody>
        </p:sp>
      </p:grpSp>
      <p:sp>
        <p:nvSpPr>
          <p:cNvPr id="56" name="Text Box 46"/>
          <p:cNvSpPr txBox="1">
            <a:spLocks noChangeArrowheads="1"/>
          </p:cNvSpPr>
          <p:nvPr/>
        </p:nvSpPr>
        <p:spPr bwMode="auto">
          <a:xfrm>
            <a:off x="9883808" y="4168003"/>
            <a:ext cx="13993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/>
              <a:t>Bước</a:t>
            </a:r>
            <a:r>
              <a:rPr lang="en-US" altLang="en-US" sz="2800" b="1" dirty="0"/>
              <a:t> 5</a:t>
            </a:r>
          </a:p>
        </p:txBody>
      </p:sp>
      <p:sp>
        <p:nvSpPr>
          <p:cNvPr id="57" name="Text Box 47"/>
          <p:cNvSpPr txBox="1">
            <a:spLocks noChangeArrowheads="1"/>
          </p:cNvSpPr>
          <p:nvPr/>
        </p:nvSpPr>
        <p:spPr bwMode="auto">
          <a:xfrm>
            <a:off x="8161094" y="4179908"/>
            <a:ext cx="13993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/>
              <a:t>Bước</a:t>
            </a:r>
            <a:r>
              <a:rPr lang="en-US" altLang="en-US" sz="2800" b="1" dirty="0"/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428787953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8" grpId="0"/>
      <p:bldP spid="39" grpId="0"/>
      <p:bldP spid="40" grpId="0"/>
      <p:bldP spid="41" grpId="0"/>
      <p:bldP spid="42" grpId="0"/>
      <p:bldP spid="56" grpId="0"/>
      <p:bldP spid="5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30" descr="¸ds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2514600"/>
            <a:ext cx="5267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31" descr="¸ds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590676"/>
            <a:ext cx="228600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32" descr="thuoc d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6" y="2409825"/>
            <a:ext cx="714375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3" descr="lo x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2514600"/>
            <a:ext cx="5905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4" name="Line 34"/>
          <p:cNvSpPr>
            <a:spLocks noChangeShapeType="1"/>
          </p:cNvSpPr>
          <p:nvPr/>
        </p:nvSpPr>
        <p:spPr bwMode="auto">
          <a:xfrm>
            <a:off x="5562600" y="2514600"/>
            <a:ext cx="762000" cy="0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5" name="Line 35"/>
          <p:cNvSpPr>
            <a:spLocks noChangeShapeType="1"/>
          </p:cNvSpPr>
          <p:nvPr/>
        </p:nvSpPr>
        <p:spPr bwMode="auto">
          <a:xfrm>
            <a:off x="5562600" y="4572000"/>
            <a:ext cx="762000" cy="0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6" name="AutoShape 36"/>
          <p:cNvSpPr>
            <a:spLocks/>
          </p:cNvSpPr>
          <p:nvPr/>
        </p:nvSpPr>
        <p:spPr bwMode="auto">
          <a:xfrm>
            <a:off x="4419600" y="2514600"/>
            <a:ext cx="457200" cy="2057400"/>
          </a:xfrm>
          <a:prstGeom prst="leftBrace">
            <a:avLst>
              <a:gd name="adj1" fmla="val 36111"/>
              <a:gd name="adj2" fmla="val 50000"/>
            </a:avLst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pic>
        <p:nvPicPr>
          <p:cNvPr id="40997" name="Picture 37" descr="qua na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943600"/>
            <a:ext cx="4381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8" name="Text Box 38"/>
          <p:cNvSpPr txBox="1">
            <a:spLocks noChangeArrowheads="1"/>
          </p:cNvSpPr>
          <p:nvPr/>
        </p:nvSpPr>
        <p:spPr bwMode="auto">
          <a:xfrm>
            <a:off x="2514600" y="3124200"/>
            <a:ext cx="1676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0" i="1">
                <a:solidFill>
                  <a:srgbClr val="CC0000"/>
                </a:solidFill>
                <a:latin typeface="VNI-Times" panose="020B0604020202020204" pitchFamily="2" charset="0"/>
              </a:rPr>
              <a:t>l</a:t>
            </a:r>
            <a:r>
              <a:rPr lang="en-US" altLang="en-US" sz="3200" b="0" i="1" baseline="-25000">
                <a:solidFill>
                  <a:srgbClr val="CC0000"/>
                </a:solidFill>
                <a:latin typeface="VNI-Times" panose="020B0604020202020204" pitchFamily="2" charset="0"/>
              </a:rPr>
              <a:t>o</a:t>
            </a:r>
            <a:r>
              <a:rPr lang="en-US" altLang="en-US" sz="3200" b="0" i="1">
                <a:solidFill>
                  <a:srgbClr val="CC0000"/>
                </a:solidFill>
                <a:latin typeface="VNI-Times" panose="020B0604020202020204" pitchFamily="2" charset="0"/>
              </a:rPr>
              <a:t>  =  ?</a:t>
            </a:r>
          </a:p>
        </p:txBody>
      </p:sp>
      <p:pic>
        <p:nvPicPr>
          <p:cNvPr id="40999" name="Picture 39" descr="jj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514600"/>
            <a:ext cx="642938" cy="273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0" name="Line 40"/>
          <p:cNvSpPr>
            <a:spLocks noChangeShapeType="1"/>
          </p:cNvSpPr>
          <p:nvPr/>
        </p:nvSpPr>
        <p:spPr bwMode="auto">
          <a:xfrm flipH="1">
            <a:off x="5562600" y="2514600"/>
            <a:ext cx="762000" cy="0"/>
          </a:xfrm>
          <a:prstGeom prst="line">
            <a:avLst/>
          </a:prstGeom>
          <a:noFill/>
          <a:ln w="38100">
            <a:solidFill>
              <a:srgbClr val="CC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1" name="Line 41"/>
          <p:cNvSpPr>
            <a:spLocks noChangeShapeType="1"/>
          </p:cNvSpPr>
          <p:nvPr/>
        </p:nvSpPr>
        <p:spPr bwMode="auto">
          <a:xfrm flipH="1">
            <a:off x="5562600" y="4874079"/>
            <a:ext cx="762000" cy="0"/>
          </a:xfrm>
          <a:prstGeom prst="line">
            <a:avLst/>
          </a:prstGeom>
          <a:noFill/>
          <a:ln w="38100">
            <a:solidFill>
              <a:srgbClr val="CC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2" name="AutoShape 42"/>
          <p:cNvSpPr>
            <a:spLocks/>
          </p:cNvSpPr>
          <p:nvPr/>
        </p:nvSpPr>
        <p:spPr bwMode="auto">
          <a:xfrm>
            <a:off x="4495800" y="2514600"/>
            <a:ext cx="381000" cy="2344783"/>
          </a:xfrm>
          <a:prstGeom prst="leftBrace">
            <a:avLst>
              <a:gd name="adj1" fmla="val 58333"/>
              <a:gd name="adj2" fmla="val 50000"/>
            </a:avLst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41003" name="Text Box 43"/>
          <p:cNvSpPr txBox="1">
            <a:spLocks noChangeArrowheads="1"/>
          </p:cNvSpPr>
          <p:nvPr/>
        </p:nvSpPr>
        <p:spPr bwMode="auto">
          <a:xfrm>
            <a:off x="2514600" y="3581400"/>
            <a:ext cx="1295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0" i="1">
                <a:solidFill>
                  <a:srgbClr val="CC0000"/>
                </a:solidFill>
                <a:latin typeface="VNI-Times" panose="020B0604020202020204" pitchFamily="2" charset="0"/>
              </a:rPr>
              <a:t>l   =  ?</a:t>
            </a:r>
          </a:p>
        </p:txBody>
      </p:sp>
      <p:sp>
        <p:nvSpPr>
          <p:cNvPr id="41004" name="Text Box 44"/>
          <p:cNvSpPr txBox="1">
            <a:spLocks noChangeArrowheads="1"/>
          </p:cNvSpPr>
          <p:nvPr/>
        </p:nvSpPr>
        <p:spPr bwMode="auto">
          <a:xfrm>
            <a:off x="3352800" y="3200400"/>
            <a:ext cx="990600" cy="457200"/>
          </a:xfrm>
          <a:prstGeom prst="rect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 smtClean="0"/>
              <a:t>8cm</a:t>
            </a:r>
            <a:endParaRPr lang="en-US" altLang="en-US" sz="2400" dirty="0"/>
          </a:p>
        </p:txBody>
      </p:sp>
      <p:sp>
        <p:nvSpPr>
          <p:cNvPr id="41005" name="Text Box 45"/>
          <p:cNvSpPr txBox="1">
            <a:spLocks noChangeArrowheads="1"/>
          </p:cNvSpPr>
          <p:nvPr/>
        </p:nvSpPr>
        <p:spPr bwMode="auto">
          <a:xfrm>
            <a:off x="3414713" y="3657600"/>
            <a:ext cx="914400" cy="457200"/>
          </a:xfrm>
          <a:prstGeom prst="rect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 smtClean="0"/>
              <a:t>9cm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0902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0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0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0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0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4100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0.14401 -0.22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09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01" y="-1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0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0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0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0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0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0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0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0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0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1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1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1" dur="2000"/>
                                        <p:tgtEl>
                                          <p:spTgt spid="41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4" dur="2000"/>
                                        <p:tgtEl>
                                          <p:spTgt spid="4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1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1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1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1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1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1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1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5" dur="500"/>
                                        <p:tgtEl>
                                          <p:spTgt spid="41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6" grpId="0" animBg="1"/>
      <p:bldP spid="40996" grpId="1" animBg="1"/>
      <p:bldP spid="40998" grpId="0"/>
      <p:bldP spid="40998" grpId="1"/>
      <p:bldP spid="41002" grpId="0" animBg="1"/>
      <p:bldP spid="41003" grpId="0"/>
      <p:bldP spid="41004" grpId="0" animBg="1"/>
      <p:bldP spid="41004" grpId="1" animBg="1"/>
      <p:bldP spid="4100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5" descr="¸ds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2514600"/>
            <a:ext cx="5267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" descr="¸ds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90676"/>
            <a:ext cx="228600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7" descr="thuoc d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6" y="2392363"/>
            <a:ext cx="714375" cy="3485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4" name="AutoShape 8"/>
          <p:cNvSpPr>
            <a:spLocks/>
          </p:cNvSpPr>
          <p:nvPr/>
        </p:nvSpPr>
        <p:spPr bwMode="auto">
          <a:xfrm>
            <a:off x="4691062" y="2514600"/>
            <a:ext cx="457200" cy="2540726"/>
          </a:xfrm>
          <a:prstGeom prst="leftBrace">
            <a:avLst>
              <a:gd name="adj1" fmla="val 54167"/>
              <a:gd name="adj2" fmla="val 50000"/>
            </a:avLst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pic>
        <p:nvPicPr>
          <p:cNvPr id="9224" name="Picture 9" descr="lo x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514600"/>
            <a:ext cx="5905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10" descr="qua na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005513"/>
            <a:ext cx="4381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7" name="Picture 11" descr="qua na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324600"/>
            <a:ext cx="4381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8" name="Picture 12" descr="2qu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514600"/>
            <a:ext cx="609600" cy="323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9" name="Line 13"/>
          <p:cNvSpPr>
            <a:spLocks noChangeShapeType="1"/>
          </p:cNvSpPr>
          <p:nvPr/>
        </p:nvSpPr>
        <p:spPr bwMode="auto">
          <a:xfrm>
            <a:off x="5867400" y="2514600"/>
            <a:ext cx="838200" cy="0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0" name="Line 14"/>
          <p:cNvSpPr>
            <a:spLocks noChangeShapeType="1"/>
          </p:cNvSpPr>
          <p:nvPr/>
        </p:nvSpPr>
        <p:spPr bwMode="auto">
          <a:xfrm flipV="1">
            <a:off x="5853114" y="4495800"/>
            <a:ext cx="852487" cy="38100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1" name="AutoShape 15"/>
          <p:cNvSpPr>
            <a:spLocks/>
          </p:cNvSpPr>
          <p:nvPr/>
        </p:nvSpPr>
        <p:spPr bwMode="auto">
          <a:xfrm>
            <a:off x="4800600" y="2514600"/>
            <a:ext cx="381000" cy="1981200"/>
          </a:xfrm>
          <a:prstGeom prst="leftBrace">
            <a:avLst>
              <a:gd name="adj1" fmla="val 43333"/>
              <a:gd name="adj2" fmla="val 50000"/>
            </a:avLst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45072" name="Text Box 16"/>
          <p:cNvSpPr txBox="1">
            <a:spLocks noChangeArrowheads="1"/>
          </p:cNvSpPr>
          <p:nvPr/>
        </p:nvSpPr>
        <p:spPr bwMode="auto">
          <a:xfrm>
            <a:off x="2590800" y="3078164"/>
            <a:ext cx="1524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i="1">
                <a:solidFill>
                  <a:srgbClr val="CC0000"/>
                </a:solidFill>
                <a:latin typeface="VNI-Times" panose="020B0604020202020204" pitchFamily="2" charset="0"/>
              </a:rPr>
              <a:t>l =   ?</a:t>
            </a:r>
          </a:p>
        </p:txBody>
      </p:sp>
      <p:sp>
        <p:nvSpPr>
          <p:cNvPr id="45073" name="Text Box 17"/>
          <p:cNvSpPr txBox="1">
            <a:spLocks noChangeArrowheads="1"/>
          </p:cNvSpPr>
          <p:nvPr/>
        </p:nvSpPr>
        <p:spPr bwMode="auto">
          <a:xfrm>
            <a:off x="2695575" y="3657600"/>
            <a:ext cx="152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i="1">
                <a:solidFill>
                  <a:srgbClr val="CC0000"/>
                </a:solidFill>
                <a:latin typeface="VNI-Times" panose="020B0604020202020204" pitchFamily="2" charset="0"/>
              </a:rPr>
              <a:t>l =   ?</a:t>
            </a:r>
            <a:r>
              <a:rPr lang="en-US" altLang="en-US" sz="3200" i="1">
                <a:latin typeface="VNI-Times" panose="020B0604020202020204" pitchFamily="2" charset="0"/>
              </a:rPr>
              <a:t> </a:t>
            </a:r>
          </a:p>
        </p:txBody>
      </p:sp>
      <p:sp>
        <p:nvSpPr>
          <p:cNvPr id="45074" name="Line 18"/>
          <p:cNvSpPr>
            <a:spLocks noChangeShapeType="1"/>
          </p:cNvSpPr>
          <p:nvPr/>
        </p:nvSpPr>
        <p:spPr bwMode="auto">
          <a:xfrm flipH="1">
            <a:off x="5853114" y="5063762"/>
            <a:ext cx="838200" cy="0"/>
          </a:xfrm>
          <a:prstGeom prst="line">
            <a:avLst/>
          </a:prstGeom>
          <a:noFill/>
          <a:ln w="38100">
            <a:solidFill>
              <a:srgbClr val="CC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5" name="Line 19"/>
          <p:cNvSpPr>
            <a:spLocks noChangeShapeType="1"/>
          </p:cNvSpPr>
          <p:nvPr/>
        </p:nvSpPr>
        <p:spPr bwMode="auto">
          <a:xfrm flipH="1">
            <a:off x="5867400" y="2514600"/>
            <a:ext cx="838200" cy="0"/>
          </a:xfrm>
          <a:prstGeom prst="line">
            <a:avLst/>
          </a:prstGeom>
          <a:noFill/>
          <a:ln w="38100">
            <a:solidFill>
              <a:srgbClr val="CC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90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5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5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5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53 0.02153 L -0.11276 -0.2011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65" y="-1113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88 0.04097 L -0.11341 -0.1837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65" y="-1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5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5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5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5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5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5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5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5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45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45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4" grpId="0" animBg="1"/>
      <p:bldP spid="45071" grpId="0" animBg="1"/>
      <p:bldP spid="45071" grpId="1" animBg="1"/>
      <p:bldP spid="45072" grpId="0"/>
      <p:bldP spid="45072" grpId="1"/>
      <p:bldP spid="4507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5" descr="¸ds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15" y="1443923"/>
            <a:ext cx="5267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6" descr="¸ds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6" y="859154"/>
            <a:ext cx="228600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7" descr="thuoc d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119" y="1631582"/>
            <a:ext cx="714375" cy="4312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2" name="AutoShape 8"/>
          <p:cNvSpPr>
            <a:spLocks/>
          </p:cNvSpPr>
          <p:nvPr/>
        </p:nvSpPr>
        <p:spPr bwMode="auto">
          <a:xfrm>
            <a:off x="4180929" y="1748723"/>
            <a:ext cx="457200" cy="3476419"/>
          </a:xfrm>
          <a:prstGeom prst="leftBrace">
            <a:avLst>
              <a:gd name="adj1" fmla="val 61111"/>
              <a:gd name="adj2" fmla="val 50000"/>
            </a:avLst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2960234" y="3068444"/>
            <a:ext cx="1600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0" i="1">
                <a:solidFill>
                  <a:srgbClr val="CC0000"/>
                </a:solidFill>
                <a:latin typeface="VNI-Times" panose="020B0604020202020204" pitchFamily="2" charset="0"/>
              </a:rPr>
              <a:t>l =   ?</a:t>
            </a:r>
          </a:p>
        </p:txBody>
      </p:sp>
      <p:pic>
        <p:nvPicPr>
          <p:cNvPr id="10249" name="Picture 10" descr="lo x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325" y="1741647"/>
            <a:ext cx="590550" cy="3065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5" name="Line 11"/>
          <p:cNvSpPr>
            <a:spLocks noChangeShapeType="1"/>
          </p:cNvSpPr>
          <p:nvPr/>
        </p:nvSpPr>
        <p:spPr bwMode="auto">
          <a:xfrm>
            <a:off x="5159829" y="1748723"/>
            <a:ext cx="762000" cy="0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>
            <a:off x="5238206" y="4324805"/>
            <a:ext cx="762000" cy="0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7" name="AutoShape 13"/>
          <p:cNvSpPr>
            <a:spLocks/>
          </p:cNvSpPr>
          <p:nvPr/>
        </p:nvSpPr>
        <p:spPr bwMode="auto">
          <a:xfrm>
            <a:off x="4543424" y="1812301"/>
            <a:ext cx="86677" cy="2631111"/>
          </a:xfrm>
          <a:prstGeom prst="leftBrace">
            <a:avLst>
              <a:gd name="adj1" fmla="val 69444"/>
              <a:gd name="adj2" fmla="val 50000"/>
            </a:avLst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vi-VN" altLang="en-US" b="0">
              <a:solidFill>
                <a:srgbClr val="66FFFF"/>
              </a:solidFill>
              <a:latin typeface="Tahoma" panose="020B0604030504040204" pitchFamily="34" charset="0"/>
            </a:endParaRPr>
          </a:p>
        </p:txBody>
      </p:sp>
      <p:sp>
        <p:nvSpPr>
          <p:cNvPr id="41998" name="Text Box 14"/>
          <p:cNvSpPr txBox="1">
            <a:spLocks noChangeArrowheads="1"/>
          </p:cNvSpPr>
          <p:nvPr/>
        </p:nvSpPr>
        <p:spPr bwMode="auto">
          <a:xfrm>
            <a:off x="2895600" y="3743325"/>
            <a:ext cx="1295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0" i="1">
                <a:solidFill>
                  <a:srgbClr val="CC0000"/>
                </a:solidFill>
                <a:latin typeface="VNI-Times" panose="020B0604020202020204" pitchFamily="2" charset="0"/>
              </a:rPr>
              <a:t>l =  ? </a:t>
            </a:r>
          </a:p>
        </p:txBody>
      </p:sp>
      <p:pic>
        <p:nvPicPr>
          <p:cNvPr id="41999" name="Picture 15" descr="qua na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600700"/>
            <a:ext cx="4381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0" name="Picture 16" descr="qua na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919788"/>
            <a:ext cx="4381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1" name="Picture 17" descr="qua na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257925"/>
            <a:ext cx="4381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2" name="Picture 18" descr="ba qu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325" y="1702768"/>
            <a:ext cx="608520" cy="4684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3" name="Line 19"/>
          <p:cNvSpPr>
            <a:spLocks noChangeShapeType="1"/>
          </p:cNvSpPr>
          <p:nvPr/>
        </p:nvSpPr>
        <p:spPr bwMode="auto">
          <a:xfrm flipH="1">
            <a:off x="5335494" y="5225142"/>
            <a:ext cx="762000" cy="0"/>
          </a:xfrm>
          <a:prstGeom prst="line">
            <a:avLst/>
          </a:prstGeom>
          <a:noFill/>
          <a:ln w="38100">
            <a:solidFill>
              <a:srgbClr val="CC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4" name="Line 20"/>
          <p:cNvSpPr>
            <a:spLocks noChangeShapeType="1"/>
          </p:cNvSpPr>
          <p:nvPr/>
        </p:nvSpPr>
        <p:spPr bwMode="auto">
          <a:xfrm flipH="1">
            <a:off x="5238206" y="4278178"/>
            <a:ext cx="762000" cy="0"/>
          </a:xfrm>
          <a:prstGeom prst="line">
            <a:avLst/>
          </a:prstGeom>
          <a:noFill/>
          <a:ln w="38100">
            <a:solidFill>
              <a:srgbClr val="CC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32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84 0.03541 L -0.12578 -0.1379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1" y="-868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84 0.02593 L -0.12318 -0.1263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51" y="-761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79 0.04722 L -0.11784 -0.133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1" y="-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42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42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4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2" grpId="0" animBg="1"/>
      <p:bldP spid="41993" grpId="0"/>
      <p:bldP spid="41993" grpId="1"/>
      <p:bldP spid="41997" grpId="0" animBg="1"/>
      <p:bldP spid="41997" grpId="1" animBg="1"/>
      <p:bldP spid="4199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5" descr="¸ds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15" y="1443923"/>
            <a:ext cx="5267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6" descr="¸ds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6" y="859154"/>
            <a:ext cx="228600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7" descr="thuoc d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119" y="1631581"/>
            <a:ext cx="744673" cy="4429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2" name="AutoShape 8"/>
          <p:cNvSpPr>
            <a:spLocks/>
          </p:cNvSpPr>
          <p:nvPr/>
        </p:nvSpPr>
        <p:spPr bwMode="auto">
          <a:xfrm>
            <a:off x="4180929" y="1776550"/>
            <a:ext cx="457200" cy="3553096"/>
          </a:xfrm>
          <a:prstGeom prst="leftBrace">
            <a:avLst>
              <a:gd name="adj1" fmla="val 61111"/>
              <a:gd name="adj2" fmla="val 50000"/>
            </a:avLst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2960234" y="3068444"/>
            <a:ext cx="1600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0" i="1" dirty="0" smtClean="0">
                <a:solidFill>
                  <a:srgbClr val="CC0000"/>
                </a:solidFill>
                <a:latin typeface="VNI-Times" panose="020B0604020202020204" pitchFamily="2" charset="0"/>
              </a:rPr>
              <a:t>lo </a:t>
            </a:r>
            <a:r>
              <a:rPr lang="en-US" altLang="en-US" sz="3200" b="0" i="1" dirty="0">
                <a:solidFill>
                  <a:srgbClr val="CC0000"/>
                </a:solidFill>
                <a:latin typeface="VNI-Times" panose="020B0604020202020204" pitchFamily="2" charset="0"/>
              </a:rPr>
              <a:t>=   ?</a:t>
            </a:r>
          </a:p>
        </p:txBody>
      </p:sp>
      <p:pic>
        <p:nvPicPr>
          <p:cNvPr id="10249" name="Picture 10" descr="lo x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325" y="1741647"/>
            <a:ext cx="590550" cy="3065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5" name="Line 11"/>
          <p:cNvSpPr>
            <a:spLocks noChangeShapeType="1"/>
          </p:cNvSpPr>
          <p:nvPr/>
        </p:nvSpPr>
        <p:spPr bwMode="auto">
          <a:xfrm>
            <a:off x="5159829" y="1748723"/>
            <a:ext cx="762000" cy="0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>
            <a:off x="5335494" y="4347846"/>
            <a:ext cx="762000" cy="0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7" name="AutoShape 13"/>
          <p:cNvSpPr>
            <a:spLocks/>
          </p:cNvSpPr>
          <p:nvPr/>
        </p:nvSpPr>
        <p:spPr bwMode="auto">
          <a:xfrm>
            <a:off x="4478565" y="1776550"/>
            <a:ext cx="63138" cy="2546213"/>
          </a:xfrm>
          <a:prstGeom prst="leftBrace">
            <a:avLst>
              <a:gd name="adj1" fmla="val 69444"/>
              <a:gd name="adj2" fmla="val 50000"/>
            </a:avLst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vi-VN" altLang="en-US" b="0">
              <a:solidFill>
                <a:srgbClr val="66FFFF"/>
              </a:solidFill>
              <a:latin typeface="Tahoma" panose="020B0604030504040204" pitchFamily="34" charset="0"/>
            </a:endParaRPr>
          </a:p>
        </p:txBody>
      </p:sp>
      <p:sp>
        <p:nvSpPr>
          <p:cNvPr id="41998" name="Text Box 14"/>
          <p:cNvSpPr txBox="1">
            <a:spLocks noChangeArrowheads="1"/>
          </p:cNvSpPr>
          <p:nvPr/>
        </p:nvSpPr>
        <p:spPr bwMode="auto">
          <a:xfrm>
            <a:off x="2895600" y="3743325"/>
            <a:ext cx="1295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0" i="1">
                <a:solidFill>
                  <a:srgbClr val="CC0000"/>
                </a:solidFill>
                <a:latin typeface="VNI-Times" panose="020B0604020202020204" pitchFamily="2" charset="0"/>
              </a:rPr>
              <a:t>l =  ? </a:t>
            </a:r>
          </a:p>
        </p:txBody>
      </p:sp>
      <p:pic>
        <p:nvPicPr>
          <p:cNvPr id="41999" name="Picture 15" descr="qua na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600700"/>
            <a:ext cx="4381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0" name="Picture 16" descr="qua na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919788"/>
            <a:ext cx="4381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1" name="Picture 17" descr="qua na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257925"/>
            <a:ext cx="4381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2" name="Picture 18" descr="ba qu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494" y="1631582"/>
            <a:ext cx="608520" cy="483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3" name="Line 19"/>
          <p:cNvSpPr>
            <a:spLocks noChangeShapeType="1"/>
          </p:cNvSpPr>
          <p:nvPr/>
        </p:nvSpPr>
        <p:spPr bwMode="auto">
          <a:xfrm flipH="1">
            <a:off x="5365792" y="5329645"/>
            <a:ext cx="762000" cy="0"/>
          </a:xfrm>
          <a:prstGeom prst="line">
            <a:avLst/>
          </a:prstGeom>
          <a:noFill/>
          <a:ln w="38100">
            <a:solidFill>
              <a:srgbClr val="CC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84 0.03541 L -0.12578 -0.137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1" y="-86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84 0.02593 L -0.12318 -0.1263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51" y="-76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79 0.04722 L -0.11784 -0.13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1" y="-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42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4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tmFilter="0,0; .5, 1; 1, 1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 tmFilter="0,0; .5, 1; 1, 1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2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420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420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420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19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2" grpId="0" animBg="1"/>
      <p:bldP spid="41993" grpId="0"/>
      <p:bldP spid="41993" grpId="1"/>
      <p:bldP spid="41997" grpId="0" animBg="1"/>
      <p:bldP spid="41997" grpId="1" animBg="1"/>
      <p:bldP spid="4199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696" name="Group 40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575506790"/>
              </p:ext>
            </p:extLst>
          </p:nvPr>
        </p:nvGraphicFramePr>
        <p:xfrm>
          <a:off x="900953" y="124762"/>
          <a:ext cx="10031505" cy="5832286"/>
        </p:xfrm>
        <a:graphic>
          <a:graphicData uri="http://schemas.openxmlformats.org/drawingml/2006/table">
            <a:tbl>
              <a:tblPr/>
              <a:tblGrid>
                <a:gridCol w="15650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5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5306">
                  <a:extLst>
                    <a:ext uri="{9D8B030D-6E8A-4147-A177-3AD203B41FA5}">
                      <a16:colId xmlns:a16="http://schemas.microsoft.com/office/drawing/2014/main" val="648997971"/>
                    </a:ext>
                  </a:extLst>
                </a:gridCol>
                <a:gridCol w="17358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000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595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Số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quả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nặng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Tổng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khối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lượng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quả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nặng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Chiêu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ban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xo (mm)</a:t>
                      </a:r>
                    </a:p>
                  </a:txBody>
                  <a:tcPr marT="50833" marB="508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Chiều dài lò xo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Độ biến dạng lò xo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94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  0  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(g)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l</a:t>
                      </a:r>
                      <a:r>
                        <a:rPr kumimoji="0" lang="en-US" sz="1800" b="1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0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=…...(mm)</a:t>
                      </a:r>
                    </a:p>
                  </a:txBody>
                  <a:tcPr marT="50833" marB="508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</a:t>
                      </a:r>
                      <a:r>
                        <a:rPr kumimoji="0" lang="en-US" sz="2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=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</a:rPr>
                        <a:t>8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cm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(cm)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94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50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(g)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l</a:t>
                      </a:r>
                      <a:r>
                        <a:rPr kumimoji="0" lang="en-US" sz="1800" b="1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0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=…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(mm)</a:t>
                      </a:r>
                    </a:p>
                  </a:txBody>
                  <a:tcPr marT="50833" marB="508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</a:t>
                      </a:r>
                      <a:r>
                        <a:rPr kumimoji="0" lang="en-US" sz="2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=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</a:rPr>
                        <a:t>9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cm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l-GR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l</a:t>
                      </a:r>
                      <a:r>
                        <a:rPr kumimoji="0" lang="en-US" sz="18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1</a:t>
                      </a: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=</a:t>
                      </a:r>
                      <a:r>
                        <a:rPr lang="en-US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</a:t>
                      </a:r>
                      <a:r>
                        <a:rPr kumimoji="0" lang="en-US" sz="2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-l</a:t>
                      </a:r>
                      <a:r>
                        <a:rPr kumimoji="0" lang="en-US" sz="2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=.....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cm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69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100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(g)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l</a:t>
                      </a:r>
                      <a:r>
                        <a:rPr kumimoji="0" lang="en-US" sz="1800" b="1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0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=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 (mm)</a:t>
                      </a:r>
                    </a:p>
                  </a:txBody>
                  <a:tcPr marT="50833" marB="508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</a:t>
                      </a:r>
                      <a:r>
                        <a:rPr kumimoji="0" lang="en-US" sz="2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=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</a:rPr>
                        <a:t>10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cm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l-GR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l</a:t>
                      </a:r>
                      <a:r>
                        <a:rPr kumimoji="0" lang="en-US" sz="24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2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=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</a:t>
                      </a:r>
                      <a:r>
                        <a:rPr kumimoji="0" lang="en-US" sz="2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-l</a:t>
                      </a:r>
                      <a:r>
                        <a:rPr kumimoji="0" lang="en-US" sz="2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=…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369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150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(g)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Souvir" pitchFamily="2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l</a:t>
                      </a:r>
                      <a:r>
                        <a:rPr kumimoji="0" lang="en-US" sz="1800" b="1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0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= 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 (mm)</a:t>
                      </a:r>
                    </a:p>
                  </a:txBody>
                  <a:tcPr marT="50833" marB="508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</a:t>
                      </a:r>
                      <a:r>
                        <a:rPr kumimoji="0" lang="en-US" sz="2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=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</a:rPr>
                        <a:t>11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cm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l-GR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l</a:t>
                      </a:r>
                      <a:r>
                        <a:rPr kumimoji="0" lang="en-US" sz="24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3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NI-Souvir" pitchFamily="2" charset="0"/>
                        </a:rPr>
                        <a:t>=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</a:t>
                      </a:r>
                      <a:r>
                        <a:rPr kumimoji="0" lang="en-US" sz="2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l</a:t>
                      </a:r>
                      <a:r>
                        <a:rPr kumimoji="0" lang="en-US" sz="2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=     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0697" name="Text Box 41"/>
          <p:cNvSpPr txBox="1">
            <a:spLocks noChangeArrowheads="1"/>
          </p:cNvSpPr>
          <p:nvPr/>
        </p:nvSpPr>
        <p:spPr bwMode="auto">
          <a:xfrm>
            <a:off x="9897036" y="2245659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0698" name="Text Box 42"/>
          <p:cNvSpPr txBox="1">
            <a:spLocks noChangeArrowheads="1"/>
          </p:cNvSpPr>
          <p:nvPr/>
        </p:nvSpPr>
        <p:spPr bwMode="auto">
          <a:xfrm>
            <a:off x="9897036" y="3238455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FF0000"/>
                </a:solidFill>
              </a:rPr>
              <a:t>2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sp>
        <p:nvSpPr>
          <p:cNvPr id="70699" name="Text Box 43"/>
          <p:cNvSpPr txBox="1">
            <a:spLocks noChangeArrowheads="1"/>
          </p:cNvSpPr>
          <p:nvPr/>
        </p:nvSpPr>
        <p:spPr bwMode="auto">
          <a:xfrm>
            <a:off x="9937378" y="4595156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FF0000"/>
                </a:solidFill>
              </a:rPr>
              <a:t>3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77394" y="138466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58028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0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0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0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0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97" grpId="0"/>
      <p:bldP spid="70698" grpId="0"/>
      <p:bldP spid="70699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561702"/>
            <a:ext cx="9762309" cy="469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3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647" name="Group 63"/>
          <p:cNvGraphicFramePr>
            <a:graphicFrameLocks noGrp="1"/>
          </p:cNvGraphicFramePr>
          <p:nvPr/>
        </p:nvGraphicFramePr>
        <p:xfrm>
          <a:off x="1676400" y="220664"/>
          <a:ext cx="8686800" cy="4237244"/>
        </p:xfrm>
        <a:graphic>
          <a:graphicData uri="http://schemas.openxmlformats.org/drawingml/2006/table">
            <a:tbl>
              <a:tblPr/>
              <a:tblGrid>
                <a:gridCol w="1695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1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257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11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Số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quả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nặng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Tổng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khối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lượng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quả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nặng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Chiều dài lò xo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Độ biến dạng lò xo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1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  0  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(g)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</a:t>
                      </a:r>
                      <a:r>
                        <a:rPr kumimoji="0" lang="en-US" sz="20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=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</a:rPr>
                        <a:t>8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cm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(cm)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1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50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(g)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=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</a:rPr>
                        <a:t>9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cm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-l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=....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cm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1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100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(g)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=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</a:rPr>
                        <a:t>10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cm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-l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=….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1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150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(g)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=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</a:rPr>
                        <a:t>11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cm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l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=….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7638" name="Text Box 54"/>
          <p:cNvSpPr txBox="1">
            <a:spLocks noChangeArrowheads="1"/>
          </p:cNvSpPr>
          <p:nvPr/>
        </p:nvSpPr>
        <p:spPr bwMode="auto">
          <a:xfrm>
            <a:off x="1524000" y="4114800"/>
            <a:ext cx="7162800" cy="249299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 smtClean="0">
                <a:solidFill>
                  <a:srgbClr val="000066"/>
                </a:solidFill>
              </a:rPr>
              <a:t> </a:t>
            </a:r>
            <a:r>
              <a:rPr lang="en-US" altLang="en-US" dirty="0" err="1">
                <a:solidFill>
                  <a:srgbClr val="000066"/>
                </a:solidFill>
              </a:rPr>
              <a:t>Khi</a:t>
            </a:r>
            <a:r>
              <a:rPr lang="en-US" altLang="en-US" dirty="0">
                <a:solidFill>
                  <a:srgbClr val="000066"/>
                </a:solidFill>
              </a:rPr>
              <a:t> </a:t>
            </a:r>
            <a:r>
              <a:rPr lang="en-US" altLang="en-US" dirty="0" err="1">
                <a:solidFill>
                  <a:srgbClr val="000066"/>
                </a:solidFill>
              </a:rPr>
              <a:t>bị</a:t>
            </a:r>
            <a:r>
              <a:rPr lang="en-US" altLang="en-US" dirty="0">
                <a:solidFill>
                  <a:srgbClr val="000066"/>
                </a:solidFill>
              </a:rPr>
              <a:t> </a:t>
            </a:r>
            <a:r>
              <a:rPr lang="en-US" altLang="en-US" dirty="0" err="1">
                <a:solidFill>
                  <a:srgbClr val="000066"/>
                </a:solidFill>
              </a:rPr>
              <a:t>các</a:t>
            </a:r>
            <a:r>
              <a:rPr lang="en-US" altLang="en-US" dirty="0">
                <a:solidFill>
                  <a:srgbClr val="000066"/>
                </a:solidFill>
              </a:rPr>
              <a:t> </a:t>
            </a:r>
            <a:r>
              <a:rPr lang="en-US" altLang="en-US" dirty="0" err="1">
                <a:solidFill>
                  <a:srgbClr val="000066"/>
                </a:solidFill>
              </a:rPr>
              <a:t>quả</a:t>
            </a:r>
            <a:r>
              <a:rPr lang="en-US" altLang="en-US" dirty="0">
                <a:solidFill>
                  <a:srgbClr val="000066"/>
                </a:solidFill>
              </a:rPr>
              <a:t> </a:t>
            </a:r>
            <a:r>
              <a:rPr lang="en-US" altLang="en-US" dirty="0" err="1">
                <a:solidFill>
                  <a:srgbClr val="000066"/>
                </a:solidFill>
              </a:rPr>
              <a:t>nặng</a:t>
            </a:r>
            <a:r>
              <a:rPr lang="en-US" altLang="en-US" dirty="0">
                <a:solidFill>
                  <a:srgbClr val="000066"/>
                </a:solidFill>
              </a:rPr>
              <a:t> </a:t>
            </a:r>
            <a:r>
              <a:rPr lang="en-US" altLang="en-US" dirty="0" err="1">
                <a:solidFill>
                  <a:srgbClr val="000066"/>
                </a:solidFill>
              </a:rPr>
              <a:t>kéo</a:t>
            </a:r>
            <a:r>
              <a:rPr lang="en-US" altLang="en-US" dirty="0">
                <a:solidFill>
                  <a:srgbClr val="000066"/>
                </a:solidFill>
              </a:rPr>
              <a:t> </a:t>
            </a:r>
            <a:r>
              <a:rPr lang="en-US" altLang="en-US" dirty="0" err="1">
                <a:solidFill>
                  <a:srgbClr val="000066"/>
                </a:solidFill>
              </a:rPr>
              <a:t>thì</a:t>
            </a:r>
            <a:r>
              <a:rPr lang="en-US" altLang="en-US" dirty="0">
                <a:solidFill>
                  <a:srgbClr val="000066"/>
                </a:solidFill>
              </a:rPr>
              <a:t> </a:t>
            </a:r>
            <a:r>
              <a:rPr lang="en-US" altLang="en-US" dirty="0" err="1">
                <a:solidFill>
                  <a:srgbClr val="000066"/>
                </a:solidFill>
              </a:rPr>
              <a:t>lò</a:t>
            </a:r>
            <a:r>
              <a:rPr lang="en-US" altLang="en-US" dirty="0">
                <a:solidFill>
                  <a:srgbClr val="000066"/>
                </a:solidFill>
              </a:rPr>
              <a:t> xo </a:t>
            </a:r>
            <a:r>
              <a:rPr lang="en-US" altLang="en-US" dirty="0" err="1">
                <a:solidFill>
                  <a:srgbClr val="000066"/>
                </a:solidFill>
              </a:rPr>
              <a:t>bị</a:t>
            </a:r>
            <a:r>
              <a:rPr lang="en-US" altLang="en-US" dirty="0">
                <a:solidFill>
                  <a:srgbClr val="000066"/>
                </a:solidFill>
              </a:rPr>
              <a:t> (1)………….., </a:t>
            </a:r>
            <a:r>
              <a:rPr lang="en-US" altLang="en-US" dirty="0" err="1">
                <a:solidFill>
                  <a:srgbClr val="000066"/>
                </a:solidFill>
              </a:rPr>
              <a:t>chiều</a:t>
            </a:r>
            <a:r>
              <a:rPr lang="en-US" altLang="en-US" dirty="0">
                <a:solidFill>
                  <a:srgbClr val="000066"/>
                </a:solidFill>
              </a:rPr>
              <a:t> </a:t>
            </a:r>
            <a:r>
              <a:rPr lang="en-US" altLang="en-US" dirty="0" err="1">
                <a:solidFill>
                  <a:srgbClr val="000066"/>
                </a:solidFill>
              </a:rPr>
              <a:t>dài</a:t>
            </a:r>
            <a:r>
              <a:rPr lang="en-US" altLang="en-US" dirty="0">
                <a:solidFill>
                  <a:srgbClr val="000066"/>
                </a:solidFill>
              </a:rPr>
              <a:t> </a:t>
            </a:r>
            <a:r>
              <a:rPr lang="en-US" altLang="en-US" dirty="0" err="1">
                <a:solidFill>
                  <a:srgbClr val="000066"/>
                </a:solidFill>
              </a:rPr>
              <a:t>của</a:t>
            </a:r>
            <a:r>
              <a:rPr lang="en-US" altLang="en-US" dirty="0">
                <a:solidFill>
                  <a:srgbClr val="000066"/>
                </a:solidFill>
              </a:rPr>
              <a:t> </a:t>
            </a:r>
            <a:r>
              <a:rPr lang="en-US" altLang="en-US" dirty="0" err="1">
                <a:solidFill>
                  <a:srgbClr val="000066"/>
                </a:solidFill>
              </a:rPr>
              <a:t>nó</a:t>
            </a:r>
            <a:r>
              <a:rPr lang="en-US" altLang="en-US" dirty="0">
                <a:solidFill>
                  <a:srgbClr val="000066"/>
                </a:solidFill>
              </a:rPr>
              <a:t>(2)………………. </a:t>
            </a:r>
            <a:r>
              <a:rPr lang="en-US" altLang="en-US" dirty="0" err="1">
                <a:solidFill>
                  <a:srgbClr val="000066"/>
                </a:solidFill>
              </a:rPr>
              <a:t>Khi</a:t>
            </a:r>
            <a:r>
              <a:rPr lang="en-US" altLang="en-US" dirty="0">
                <a:solidFill>
                  <a:srgbClr val="000066"/>
                </a:solidFill>
              </a:rPr>
              <a:t> </a:t>
            </a:r>
            <a:r>
              <a:rPr lang="en-US" altLang="en-US" dirty="0" err="1">
                <a:solidFill>
                  <a:srgbClr val="000066"/>
                </a:solidFill>
              </a:rPr>
              <a:t>bỏ</a:t>
            </a:r>
            <a:r>
              <a:rPr lang="en-US" altLang="en-US" dirty="0">
                <a:solidFill>
                  <a:srgbClr val="000066"/>
                </a:solidFill>
              </a:rPr>
              <a:t> </a:t>
            </a:r>
            <a:r>
              <a:rPr lang="en-US" altLang="en-US" dirty="0" err="1">
                <a:solidFill>
                  <a:srgbClr val="000066"/>
                </a:solidFill>
              </a:rPr>
              <a:t>các</a:t>
            </a:r>
            <a:r>
              <a:rPr lang="en-US" altLang="en-US" dirty="0">
                <a:solidFill>
                  <a:srgbClr val="000066"/>
                </a:solidFill>
              </a:rPr>
              <a:t> </a:t>
            </a:r>
            <a:r>
              <a:rPr lang="en-US" altLang="en-US" dirty="0" err="1">
                <a:solidFill>
                  <a:srgbClr val="000066"/>
                </a:solidFill>
              </a:rPr>
              <a:t>quả</a:t>
            </a:r>
            <a:r>
              <a:rPr lang="en-US" altLang="en-US" dirty="0">
                <a:solidFill>
                  <a:srgbClr val="000066"/>
                </a:solidFill>
              </a:rPr>
              <a:t> </a:t>
            </a:r>
            <a:r>
              <a:rPr lang="en-US" altLang="en-US" dirty="0" err="1">
                <a:solidFill>
                  <a:srgbClr val="000066"/>
                </a:solidFill>
              </a:rPr>
              <a:t>nặng</a:t>
            </a:r>
            <a:r>
              <a:rPr lang="en-US" altLang="en-US" dirty="0">
                <a:solidFill>
                  <a:srgbClr val="000066"/>
                </a:solidFill>
              </a:rPr>
              <a:t> </a:t>
            </a:r>
            <a:r>
              <a:rPr lang="en-US" altLang="en-US" dirty="0" err="1">
                <a:solidFill>
                  <a:srgbClr val="000066"/>
                </a:solidFill>
              </a:rPr>
              <a:t>đi</a:t>
            </a:r>
            <a:r>
              <a:rPr lang="en-US" altLang="en-US" dirty="0">
                <a:solidFill>
                  <a:srgbClr val="000066"/>
                </a:solidFill>
              </a:rPr>
              <a:t>, </a:t>
            </a:r>
            <a:r>
              <a:rPr lang="en-US" altLang="en-US" dirty="0" err="1">
                <a:solidFill>
                  <a:srgbClr val="000066"/>
                </a:solidFill>
              </a:rPr>
              <a:t>chiều</a:t>
            </a:r>
            <a:r>
              <a:rPr lang="en-US" altLang="en-US" dirty="0">
                <a:solidFill>
                  <a:srgbClr val="000066"/>
                </a:solidFill>
              </a:rPr>
              <a:t> </a:t>
            </a:r>
            <a:r>
              <a:rPr lang="en-US" altLang="en-US" dirty="0" err="1">
                <a:solidFill>
                  <a:srgbClr val="000066"/>
                </a:solidFill>
              </a:rPr>
              <a:t>dài</a:t>
            </a:r>
            <a:r>
              <a:rPr lang="en-US" altLang="en-US" dirty="0">
                <a:solidFill>
                  <a:srgbClr val="000066"/>
                </a:solidFill>
              </a:rPr>
              <a:t> </a:t>
            </a:r>
            <a:r>
              <a:rPr lang="en-US" altLang="en-US" dirty="0" err="1">
                <a:solidFill>
                  <a:srgbClr val="000066"/>
                </a:solidFill>
              </a:rPr>
              <a:t>của</a:t>
            </a:r>
            <a:r>
              <a:rPr lang="en-US" altLang="en-US" dirty="0">
                <a:solidFill>
                  <a:srgbClr val="000066"/>
                </a:solidFill>
              </a:rPr>
              <a:t> </a:t>
            </a:r>
            <a:r>
              <a:rPr lang="en-US" altLang="en-US" dirty="0" err="1">
                <a:solidFill>
                  <a:srgbClr val="000066"/>
                </a:solidFill>
              </a:rPr>
              <a:t>lò</a:t>
            </a:r>
            <a:r>
              <a:rPr lang="en-US" altLang="en-US" dirty="0">
                <a:solidFill>
                  <a:srgbClr val="000066"/>
                </a:solidFill>
              </a:rPr>
              <a:t> xo </a:t>
            </a:r>
            <a:r>
              <a:rPr lang="en-US" altLang="en-US" dirty="0" err="1">
                <a:solidFill>
                  <a:srgbClr val="000066"/>
                </a:solidFill>
              </a:rPr>
              <a:t>trở</a:t>
            </a:r>
            <a:r>
              <a:rPr lang="en-US" altLang="en-US" dirty="0">
                <a:solidFill>
                  <a:srgbClr val="000066"/>
                </a:solidFill>
              </a:rPr>
              <a:t> </a:t>
            </a:r>
            <a:r>
              <a:rPr lang="en-US" altLang="en-US" dirty="0" err="1">
                <a:solidFill>
                  <a:srgbClr val="000066"/>
                </a:solidFill>
              </a:rPr>
              <a:t>lại</a:t>
            </a:r>
            <a:r>
              <a:rPr lang="en-US" altLang="en-US" dirty="0">
                <a:solidFill>
                  <a:srgbClr val="000066"/>
                </a:solidFill>
              </a:rPr>
              <a:t>(3)………</a:t>
            </a:r>
            <a:r>
              <a:rPr lang="en-US" altLang="en-US" dirty="0" err="1">
                <a:solidFill>
                  <a:srgbClr val="000066"/>
                </a:solidFill>
              </a:rPr>
              <a:t>chiều</a:t>
            </a:r>
            <a:r>
              <a:rPr lang="en-US" altLang="en-US" dirty="0">
                <a:solidFill>
                  <a:srgbClr val="000066"/>
                </a:solidFill>
              </a:rPr>
              <a:t> </a:t>
            </a:r>
            <a:r>
              <a:rPr lang="en-US" altLang="en-US" dirty="0" err="1">
                <a:solidFill>
                  <a:srgbClr val="000066"/>
                </a:solidFill>
              </a:rPr>
              <a:t>dài</a:t>
            </a:r>
            <a:r>
              <a:rPr lang="en-US" altLang="en-US" dirty="0">
                <a:solidFill>
                  <a:srgbClr val="000066"/>
                </a:solidFill>
              </a:rPr>
              <a:t> </a:t>
            </a:r>
            <a:r>
              <a:rPr lang="en-US" altLang="en-US" dirty="0" err="1">
                <a:solidFill>
                  <a:srgbClr val="000066"/>
                </a:solidFill>
              </a:rPr>
              <a:t>tự</a:t>
            </a:r>
            <a:r>
              <a:rPr lang="en-US" altLang="en-US" dirty="0">
                <a:solidFill>
                  <a:srgbClr val="000066"/>
                </a:solidFill>
              </a:rPr>
              <a:t> </a:t>
            </a:r>
            <a:r>
              <a:rPr lang="en-US" altLang="en-US" dirty="0" err="1">
                <a:solidFill>
                  <a:srgbClr val="000066"/>
                </a:solidFill>
              </a:rPr>
              <a:t>nhiên</a:t>
            </a:r>
            <a:r>
              <a:rPr lang="en-US" altLang="en-US" dirty="0">
                <a:solidFill>
                  <a:srgbClr val="000066"/>
                </a:solidFill>
              </a:rPr>
              <a:t> </a:t>
            </a:r>
            <a:r>
              <a:rPr lang="en-US" altLang="en-US" dirty="0" err="1">
                <a:solidFill>
                  <a:srgbClr val="000066"/>
                </a:solidFill>
              </a:rPr>
              <a:t>của</a:t>
            </a:r>
            <a:r>
              <a:rPr lang="en-US" altLang="en-US" dirty="0">
                <a:solidFill>
                  <a:srgbClr val="000066"/>
                </a:solidFill>
              </a:rPr>
              <a:t> </a:t>
            </a:r>
            <a:r>
              <a:rPr lang="en-US" altLang="en-US" dirty="0" err="1">
                <a:solidFill>
                  <a:srgbClr val="000066"/>
                </a:solidFill>
              </a:rPr>
              <a:t>nó</a:t>
            </a:r>
            <a:r>
              <a:rPr lang="en-US" altLang="en-US" dirty="0">
                <a:solidFill>
                  <a:srgbClr val="000066"/>
                </a:solidFill>
              </a:rPr>
              <a:t>. </a:t>
            </a:r>
            <a:r>
              <a:rPr lang="en-US" altLang="en-US" dirty="0" err="1">
                <a:solidFill>
                  <a:srgbClr val="000066"/>
                </a:solidFill>
              </a:rPr>
              <a:t>Lò</a:t>
            </a:r>
            <a:r>
              <a:rPr lang="en-US" altLang="en-US" dirty="0">
                <a:solidFill>
                  <a:srgbClr val="000066"/>
                </a:solidFill>
              </a:rPr>
              <a:t> xo </a:t>
            </a:r>
            <a:r>
              <a:rPr lang="en-US" altLang="en-US" dirty="0" err="1">
                <a:solidFill>
                  <a:srgbClr val="000066"/>
                </a:solidFill>
              </a:rPr>
              <a:t>lại</a:t>
            </a:r>
            <a:r>
              <a:rPr lang="en-US" altLang="en-US" dirty="0">
                <a:solidFill>
                  <a:srgbClr val="000066"/>
                </a:solidFill>
              </a:rPr>
              <a:t> </a:t>
            </a:r>
            <a:r>
              <a:rPr lang="en-US" altLang="en-US" dirty="0" err="1">
                <a:solidFill>
                  <a:srgbClr val="000066"/>
                </a:solidFill>
              </a:rPr>
              <a:t>có</a:t>
            </a:r>
            <a:r>
              <a:rPr lang="en-US" altLang="en-US" dirty="0">
                <a:solidFill>
                  <a:srgbClr val="000066"/>
                </a:solidFill>
              </a:rPr>
              <a:t> </a:t>
            </a:r>
            <a:r>
              <a:rPr lang="en-US" altLang="en-US" dirty="0" err="1">
                <a:solidFill>
                  <a:srgbClr val="000066"/>
                </a:solidFill>
              </a:rPr>
              <a:t>hình</a:t>
            </a:r>
            <a:r>
              <a:rPr lang="en-US" altLang="en-US" dirty="0">
                <a:solidFill>
                  <a:srgbClr val="000066"/>
                </a:solidFill>
              </a:rPr>
              <a:t> </a:t>
            </a:r>
            <a:r>
              <a:rPr lang="en-US" altLang="en-US" dirty="0" err="1">
                <a:solidFill>
                  <a:srgbClr val="000066"/>
                </a:solidFill>
              </a:rPr>
              <a:t>dạng</a:t>
            </a:r>
            <a:r>
              <a:rPr lang="en-US" altLang="en-US" dirty="0">
                <a:solidFill>
                  <a:srgbClr val="000066"/>
                </a:solidFill>
              </a:rPr>
              <a:t> ban </a:t>
            </a:r>
            <a:r>
              <a:rPr lang="en-US" altLang="en-US" dirty="0" err="1">
                <a:solidFill>
                  <a:srgbClr val="000066"/>
                </a:solidFill>
              </a:rPr>
              <a:t>đầu</a:t>
            </a:r>
            <a:r>
              <a:rPr lang="en-US" altLang="en-US" dirty="0">
                <a:solidFill>
                  <a:srgbClr val="000066"/>
                </a:solidFill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dirty="0" err="1">
                <a:solidFill>
                  <a:srgbClr val="000066"/>
                </a:solidFill>
              </a:rPr>
              <a:t>Biến</a:t>
            </a:r>
            <a:r>
              <a:rPr lang="en-US" altLang="en-US" dirty="0">
                <a:solidFill>
                  <a:srgbClr val="000066"/>
                </a:solidFill>
              </a:rPr>
              <a:t> </a:t>
            </a:r>
            <a:r>
              <a:rPr lang="en-US" altLang="en-US" dirty="0" err="1">
                <a:solidFill>
                  <a:srgbClr val="000066"/>
                </a:solidFill>
              </a:rPr>
              <a:t>dạng</a:t>
            </a:r>
            <a:r>
              <a:rPr lang="en-US" altLang="en-US" dirty="0">
                <a:solidFill>
                  <a:srgbClr val="000066"/>
                </a:solidFill>
              </a:rPr>
              <a:t> </a:t>
            </a:r>
            <a:r>
              <a:rPr lang="en-US" altLang="en-US" dirty="0" err="1">
                <a:solidFill>
                  <a:srgbClr val="000066"/>
                </a:solidFill>
              </a:rPr>
              <a:t>của</a:t>
            </a:r>
            <a:r>
              <a:rPr lang="en-US" altLang="en-US" dirty="0">
                <a:solidFill>
                  <a:srgbClr val="000066"/>
                </a:solidFill>
              </a:rPr>
              <a:t> </a:t>
            </a:r>
            <a:r>
              <a:rPr lang="en-US" altLang="en-US" dirty="0" err="1">
                <a:solidFill>
                  <a:srgbClr val="000066"/>
                </a:solidFill>
              </a:rPr>
              <a:t>lò</a:t>
            </a:r>
            <a:r>
              <a:rPr lang="en-US" altLang="en-US" dirty="0">
                <a:solidFill>
                  <a:srgbClr val="000066"/>
                </a:solidFill>
              </a:rPr>
              <a:t> xo </a:t>
            </a:r>
            <a:r>
              <a:rPr lang="en-US" altLang="en-US" dirty="0" err="1">
                <a:solidFill>
                  <a:srgbClr val="000066"/>
                </a:solidFill>
              </a:rPr>
              <a:t>có</a:t>
            </a:r>
            <a:r>
              <a:rPr lang="en-US" altLang="en-US" dirty="0">
                <a:solidFill>
                  <a:srgbClr val="000066"/>
                </a:solidFill>
              </a:rPr>
              <a:t> </a:t>
            </a:r>
            <a:r>
              <a:rPr lang="en-US" altLang="en-US" dirty="0" err="1">
                <a:solidFill>
                  <a:srgbClr val="000066"/>
                </a:solidFill>
              </a:rPr>
              <a:t>đặc</a:t>
            </a:r>
            <a:r>
              <a:rPr lang="en-US" altLang="en-US" dirty="0">
                <a:solidFill>
                  <a:srgbClr val="000066"/>
                </a:solidFill>
              </a:rPr>
              <a:t> </a:t>
            </a:r>
            <a:r>
              <a:rPr lang="en-US" altLang="en-US" dirty="0" err="1">
                <a:solidFill>
                  <a:srgbClr val="000066"/>
                </a:solidFill>
              </a:rPr>
              <a:t>điểm</a:t>
            </a:r>
            <a:r>
              <a:rPr lang="en-US" altLang="en-US" dirty="0">
                <a:solidFill>
                  <a:srgbClr val="000066"/>
                </a:solidFill>
              </a:rPr>
              <a:t> </a:t>
            </a:r>
            <a:r>
              <a:rPr lang="en-US" altLang="en-US" dirty="0" err="1">
                <a:solidFill>
                  <a:srgbClr val="000066"/>
                </a:solidFill>
              </a:rPr>
              <a:t>như</a:t>
            </a:r>
            <a:r>
              <a:rPr lang="en-US" altLang="en-US" dirty="0">
                <a:solidFill>
                  <a:srgbClr val="000066"/>
                </a:solidFill>
              </a:rPr>
              <a:t> </a:t>
            </a:r>
            <a:r>
              <a:rPr lang="en-US" altLang="en-US" dirty="0" err="1">
                <a:solidFill>
                  <a:srgbClr val="000066"/>
                </a:solidFill>
              </a:rPr>
              <a:t>trên</a:t>
            </a:r>
            <a:r>
              <a:rPr lang="en-US" altLang="en-US" dirty="0">
                <a:solidFill>
                  <a:srgbClr val="000066"/>
                </a:solidFill>
              </a:rPr>
              <a:t> </a:t>
            </a:r>
            <a:r>
              <a:rPr lang="en-US" altLang="en-US" dirty="0" err="1">
                <a:solidFill>
                  <a:srgbClr val="000066"/>
                </a:solidFill>
              </a:rPr>
              <a:t>là</a:t>
            </a:r>
            <a:r>
              <a:rPr lang="en-US" altLang="en-US" dirty="0">
                <a:solidFill>
                  <a:srgbClr val="000066"/>
                </a:solidFill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</a:rPr>
              <a:t>biến</a:t>
            </a:r>
            <a:r>
              <a:rPr lang="en-US" altLang="en-US" b="1" dirty="0">
                <a:solidFill>
                  <a:srgbClr val="000066"/>
                </a:solidFill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</a:rPr>
              <a:t>dạng</a:t>
            </a:r>
            <a:r>
              <a:rPr lang="en-US" altLang="en-US" b="1" dirty="0">
                <a:solidFill>
                  <a:srgbClr val="000066"/>
                </a:solidFill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</a:rPr>
              <a:t>đàn</a:t>
            </a:r>
            <a:r>
              <a:rPr lang="en-US" altLang="en-US" b="1" dirty="0">
                <a:solidFill>
                  <a:srgbClr val="000066"/>
                </a:solidFill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</a:rPr>
              <a:t>hồi</a:t>
            </a:r>
            <a:r>
              <a:rPr lang="en-US" altLang="en-US" dirty="0">
                <a:solidFill>
                  <a:srgbClr val="000066"/>
                </a:solidFill>
              </a:rPr>
              <a:t>. </a:t>
            </a:r>
            <a:r>
              <a:rPr lang="en-US" altLang="en-US" dirty="0" err="1">
                <a:solidFill>
                  <a:srgbClr val="000066"/>
                </a:solidFill>
              </a:rPr>
              <a:t>Lò</a:t>
            </a:r>
            <a:r>
              <a:rPr lang="en-US" altLang="en-US" dirty="0">
                <a:solidFill>
                  <a:srgbClr val="000066"/>
                </a:solidFill>
              </a:rPr>
              <a:t> xo </a:t>
            </a:r>
            <a:r>
              <a:rPr lang="en-US" altLang="en-US" dirty="0" err="1">
                <a:solidFill>
                  <a:srgbClr val="000066"/>
                </a:solidFill>
              </a:rPr>
              <a:t>là</a:t>
            </a:r>
            <a:r>
              <a:rPr lang="en-US" altLang="en-US" dirty="0">
                <a:solidFill>
                  <a:srgbClr val="000066"/>
                </a:solidFill>
              </a:rPr>
              <a:t> </a:t>
            </a:r>
            <a:r>
              <a:rPr lang="en-US" altLang="en-US" dirty="0" err="1">
                <a:solidFill>
                  <a:srgbClr val="000066"/>
                </a:solidFill>
              </a:rPr>
              <a:t>vật</a:t>
            </a:r>
            <a:r>
              <a:rPr lang="en-US" altLang="en-US" dirty="0">
                <a:solidFill>
                  <a:srgbClr val="000066"/>
                </a:solidFill>
              </a:rPr>
              <a:t> </a:t>
            </a:r>
            <a:r>
              <a:rPr lang="en-US" altLang="en-US" dirty="0" err="1">
                <a:solidFill>
                  <a:srgbClr val="000066"/>
                </a:solidFill>
              </a:rPr>
              <a:t>có</a:t>
            </a:r>
            <a:r>
              <a:rPr lang="en-US" altLang="en-US" dirty="0">
                <a:solidFill>
                  <a:srgbClr val="000066"/>
                </a:solidFill>
              </a:rPr>
              <a:t> </a:t>
            </a:r>
            <a:r>
              <a:rPr lang="en-US" altLang="en-US" dirty="0" err="1">
                <a:solidFill>
                  <a:srgbClr val="000066"/>
                </a:solidFill>
              </a:rPr>
              <a:t>tính</a:t>
            </a:r>
            <a:r>
              <a:rPr lang="en-US" altLang="en-US" dirty="0">
                <a:solidFill>
                  <a:srgbClr val="000066"/>
                </a:solidFill>
              </a:rPr>
              <a:t> </a:t>
            </a:r>
            <a:r>
              <a:rPr lang="en-US" altLang="en-US" dirty="0" err="1">
                <a:solidFill>
                  <a:srgbClr val="000066"/>
                </a:solidFill>
              </a:rPr>
              <a:t>chất</a:t>
            </a:r>
            <a:r>
              <a:rPr lang="en-US" altLang="en-US" dirty="0">
                <a:solidFill>
                  <a:srgbClr val="000066"/>
                </a:solidFill>
              </a:rPr>
              <a:t> </a:t>
            </a:r>
            <a:r>
              <a:rPr lang="en-US" altLang="en-US" dirty="0" err="1">
                <a:solidFill>
                  <a:srgbClr val="000066"/>
                </a:solidFill>
              </a:rPr>
              <a:t>đàn</a:t>
            </a:r>
            <a:r>
              <a:rPr lang="en-US" altLang="en-US" dirty="0">
                <a:solidFill>
                  <a:srgbClr val="000066"/>
                </a:solidFill>
              </a:rPr>
              <a:t> </a:t>
            </a:r>
            <a:r>
              <a:rPr lang="en-US" altLang="en-US" dirty="0" err="1">
                <a:solidFill>
                  <a:srgbClr val="000066"/>
                </a:solidFill>
              </a:rPr>
              <a:t>hồi</a:t>
            </a:r>
            <a:r>
              <a:rPr lang="en-US" altLang="en-US" dirty="0">
                <a:solidFill>
                  <a:srgbClr val="000066"/>
                </a:solidFill>
              </a:rPr>
              <a:t>.</a:t>
            </a:r>
          </a:p>
        </p:txBody>
      </p:sp>
      <p:sp>
        <p:nvSpPr>
          <p:cNvPr id="67642" name="Rectangle 58"/>
          <p:cNvSpPr>
            <a:spLocks noChangeArrowheads="1"/>
          </p:cNvSpPr>
          <p:nvPr/>
        </p:nvSpPr>
        <p:spPr bwMode="auto">
          <a:xfrm>
            <a:off x="8686800" y="4114800"/>
            <a:ext cx="1828800" cy="2590800"/>
          </a:xfrm>
          <a:prstGeom prst="rect">
            <a:avLst/>
          </a:prstGeom>
          <a:solidFill>
            <a:schemeClr val="bg1"/>
          </a:solidFill>
          <a:ln w="38100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67643" name="Text Box 59"/>
          <p:cNvSpPr txBox="1">
            <a:spLocks noChangeArrowheads="1"/>
          </p:cNvSpPr>
          <p:nvPr/>
        </p:nvSpPr>
        <p:spPr bwMode="auto">
          <a:xfrm>
            <a:off x="8839200" y="42672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</a:rPr>
              <a:t>bằng</a:t>
            </a:r>
          </a:p>
        </p:txBody>
      </p:sp>
      <p:sp>
        <p:nvSpPr>
          <p:cNvPr id="67644" name="Text Box 60"/>
          <p:cNvSpPr txBox="1">
            <a:spLocks noChangeArrowheads="1"/>
          </p:cNvSpPr>
          <p:nvPr/>
        </p:nvSpPr>
        <p:spPr bwMode="auto">
          <a:xfrm>
            <a:off x="8839200" y="4953000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</a:rPr>
              <a:t>tăng lên</a:t>
            </a:r>
          </a:p>
        </p:txBody>
      </p:sp>
      <p:sp>
        <p:nvSpPr>
          <p:cNvPr id="67645" name="Text Box 61"/>
          <p:cNvSpPr txBox="1">
            <a:spLocks noChangeArrowheads="1"/>
          </p:cNvSpPr>
          <p:nvPr/>
        </p:nvSpPr>
        <p:spPr bwMode="auto">
          <a:xfrm>
            <a:off x="8915400" y="5638800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</a:rPr>
              <a:t>dãn ra</a:t>
            </a:r>
          </a:p>
        </p:txBody>
      </p:sp>
    </p:spTree>
    <p:extLst>
      <p:ext uri="{BB962C8B-B14F-4D97-AF65-F5344CB8AC3E}">
        <p14:creationId xmlns:p14="http://schemas.microsoft.com/office/powerpoint/2010/main" val="63866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7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7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7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7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7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0.0111 L -0.20417 -0.2220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76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83" y="-116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8575E-6 L -0.5125 -0.0666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676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25" y="-33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31214E-6 L -0.37083 0.0887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76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42" y="4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" dur="2000"/>
                                        <p:tgtEl>
                                          <p:spTgt spid="676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38" grpId="0" animBg="1"/>
      <p:bldP spid="67642" grpId="0" animBg="1"/>
      <p:bldP spid="67642" grpId="1" animBg="1"/>
      <p:bldP spid="67643" grpId="0"/>
      <p:bldP spid="67643" grpId="1"/>
      <p:bldP spid="67644" grpId="0"/>
      <p:bldP spid="67644" grpId="1"/>
      <p:bldP spid="67645" grpId="0"/>
      <p:bldP spid="67645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26585"/>
            <a:ext cx="10972800" cy="3947630"/>
          </a:xfrm>
        </p:spPr>
      </p:pic>
    </p:spTree>
    <p:extLst>
      <p:ext uri="{BB962C8B-B14F-4D97-AF65-F5344CB8AC3E}">
        <p14:creationId xmlns:p14="http://schemas.microsoft.com/office/powerpoint/2010/main" val="281807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10881816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6" y="1"/>
            <a:ext cx="4835525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 descr="ANd9GcTMPCdDgCeSEvASwD9-JngTyppAEtaUJCpdadp1BuAv4ZeZx1J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7" y="1"/>
            <a:ext cx="4192588" cy="503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4" name="Picture 4" descr="ANd9GcRRB7SC1K6tDe8oE3SSOyVYESrinJasK4xx-I1CgU54AJ6WKtObFomUDp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10469563" cy="532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5" name="Picture 5" descr="ANd9GcQGke2uKS1th0vug3b6l4nImClVTCz1uoQeCIl9qaH8Yg-KvZh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8138"/>
            <a:ext cx="8693150" cy="651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599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2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8852" y="1506227"/>
            <a:ext cx="8145028" cy="4319678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làm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việc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theo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nhóm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2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dung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Xác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định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độ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dãn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của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lò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x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thí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nghiệm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hoàn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thiện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3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trong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PHT.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Báo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kết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quả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thí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nghiệm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TH</a:t>
            </a:r>
            <a:r>
              <a:rPr lang="en-US" sz="3600" b="1" dirty="0">
                <a:latin typeface="A3.BoosterNextFYBlackRegular-Sa" panose="02000A03000000020004" pitchFamily="2" charset="0"/>
              </a:rPr>
              <a:t>Í</a:t>
            </a:r>
            <a:r>
              <a:rPr lang="en-US" sz="3600" dirty="0">
                <a:latin typeface="A3.BoosterNextFYBlackRegular-Sa" panose="02000A03000000020004" pitchFamily="2" charset="0"/>
              </a:rPr>
              <a:t> NGHIỆM </a:t>
            </a:r>
          </a:p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TÌM HIỂU </a:t>
            </a:r>
            <a:r>
              <a:rPr lang="vi-VN" sz="3600" dirty="0">
                <a:latin typeface="A3.BoosterNextFYBlackRegular-Sa" panose="02000A03000000020004" pitchFamily="2" charset="0"/>
              </a:rPr>
              <a:t>ĐẶC ĐIỂM BIẾN DẠNG L</a:t>
            </a:r>
            <a:r>
              <a:rPr lang="vi-VN" sz="3600" b="1" dirty="0">
                <a:latin typeface="A3.BoosterNextFYBlackRegular-Sa" panose="02000A03000000020004" pitchFamily="2" charset="0"/>
              </a:rPr>
              <a:t>Ò </a:t>
            </a:r>
            <a:r>
              <a:rPr lang="vi-VN" sz="3600" dirty="0">
                <a:latin typeface="A3.BoosterNextFYBlackRegular-Sa" panose="02000A03000000020004" pitchFamily="2" charset="0"/>
              </a:rPr>
              <a:t>XO</a:t>
            </a:r>
            <a:endParaRPr lang="en-US" sz="3600" dirty="0">
              <a:latin typeface="A3.BoosterNextFYBlackRegular-Sa" panose="02000A03000000020004" pitchFamily="2" charset="0"/>
            </a:endParaRPr>
          </a:p>
          <a:p>
            <a:pPr algn="ctr"/>
            <a:endParaRPr lang="en-US" sz="3600" dirty="0">
              <a:latin typeface="A3.BoosterNextFYBlackRegular-Sa" panose="02000A03000000020004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2609" y="1374919"/>
            <a:ext cx="2786426" cy="2786426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11046831" y="2795415"/>
          <a:ext cx="498475" cy="46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Equation" r:id="rId7" imgW="190440" imgH="177480" progId="Equation.3">
                  <p:embed/>
                </p:oleObj>
              </mc:Choice>
              <mc:Fallback>
                <p:oleObj name="Equation" r:id="rId7" imgW="190440" imgH="177480" progId="Equation.3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46831" y="2795415"/>
                        <a:ext cx="498475" cy="4651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7354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8852" y="1506227"/>
            <a:ext cx="8145028" cy="4319678"/>
          </a:xfrm>
        </p:spPr>
        <p:txBody>
          <a:bodyPr>
            <a:normAutofit fontScale="92500" lnSpcReduction="10000"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hoạt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động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nhóm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theo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dung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Nhận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biết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lực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hồi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của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lò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xo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đặc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điểm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lực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hồi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dùng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2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tay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kéo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dãn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hai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đầu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của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lò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xo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bút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bi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để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nhận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biết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lực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hồi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đặc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điểm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của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lực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hồi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Nêu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nhận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xét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về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lực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hồi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NHẬN BIẾT LỰC ĐÀN HỒI</a:t>
            </a:r>
          </a:p>
          <a:p>
            <a:pPr algn="ctr"/>
            <a:endParaRPr lang="en-US" sz="3600" dirty="0">
              <a:latin typeface="A3.BoosterNextFYBlackRegular-Sa" panose="02000A03000000020004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2609" y="1374919"/>
            <a:ext cx="2786426" cy="2786426"/>
          </a:xfrm>
          <a:prstGeom prst="rect">
            <a:avLst/>
          </a:prstGeom>
        </p:spPr>
      </p:pic>
      <p:pic>
        <p:nvPicPr>
          <p:cNvPr id="9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3683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6020" y="1135867"/>
            <a:ext cx="7847859" cy="4690038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 thức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làm việc cá nhân.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 vụ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2.1. Viết 3 nội dung con ấn tượng nhất trong giờ học vào mục con đã học được trong PHT KWL.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2.2. Tóm tắt nội dung bài học dưới dạng sơ đồ tư duy.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CỦNG CỐ</a:t>
            </a:r>
          </a:p>
        </p:txBody>
      </p:sp>
      <p:pic>
        <p:nvPicPr>
          <p:cNvPr id="2" name="Countdown 5 minutes-Nho">
            <a:hlinkClick r:id="" action="ppaction://media"/>
            <a:extLst>
              <a:ext uri="{FF2B5EF4-FFF2-40B4-BE49-F238E27FC236}">
                <a16:creationId xmlns:a16="http://schemas.microsoft.com/office/drawing/2014/main" id="{0B90FF7B-973F-4828-ABF1-97AEFCA6AF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6081" b="6081"/>
          <a:stretch/>
        </p:blipFill>
        <p:spPr>
          <a:xfrm>
            <a:off x="449065" y="4395092"/>
            <a:ext cx="2755773" cy="136055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6A0E7E3-845D-4751-854C-80431DBDF2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9066" y="1135867"/>
            <a:ext cx="2907304" cy="290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6120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8899" y="831872"/>
            <a:ext cx="7847859" cy="4690038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làm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việc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nhân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2.1.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Trả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C1, C2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trong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SGK.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VẬN DỤNG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6A0E7E3-845D-4751-854C-80431DBDF2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9066" y="1135867"/>
            <a:ext cx="2907304" cy="2907304"/>
          </a:xfrm>
          <a:prstGeom prst="rect">
            <a:avLst/>
          </a:prstGeom>
        </p:spPr>
      </p:pic>
      <p:pic>
        <p:nvPicPr>
          <p:cNvPr id="8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4211392" y="3082251"/>
          <a:ext cx="3850784" cy="1651406"/>
        </p:xfrm>
        <a:graphic>
          <a:graphicData uri="http://schemas.openxmlformats.org/drawingml/2006/table">
            <a:tbl>
              <a:tblPr/>
              <a:tblGrid>
                <a:gridCol w="1089811">
                  <a:extLst>
                    <a:ext uri="{9D8B030D-6E8A-4147-A177-3AD203B41FA5}">
                      <a16:colId xmlns:a16="http://schemas.microsoft.com/office/drawing/2014/main" val="1465850318"/>
                    </a:ext>
                  </a:extLst>
                </a:gridCol>
                <a:gridCol w="906414">
                  <a:extLst>
                    <a:ext uri="{9D8B030D-6E8A-4147-A177-3AD203B41FA5}">
                      <a16:colId xmlns:a16="http://schemas.microsoft.com/office/drawing/2014/main" val="2590428559"/>
                    </a:ext>
                  </a:extLst>
                </a:gridCol>
                <a:gridCol w="862884">
                  <a:extLst>
                    <a:ext uri="{9D8B030D-6E8A-4147-A177-3AD203B41FA5}">
                      <a16:colId xmlns:a16="http://schemas.microsoft.com/office/drawing/2014/main" val="450197273"/>
                    </a:ext>
                  </a:extLst>
                </a:gridCol>
                <a:gridCol w="991675">
                  <a:extLst>
                    <a:ext uri="{9D8B030D-6E8A-4147-A177-3AD203B41FA5}">
                      <a16:colId xmlns:a16="http://schemas.microsoft.com/office/drawing/2014/main" val="1733338082"/>
                    </a:ext>
                  </a:extLst>
                </a:gridCol>
              </a:tblGrid>
              <a:tr h="7666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 (g)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7289233"/>
                  </a:ext>
                </a:extLst>
              </a:tr>
              <a:tr h="8847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 (cm)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25,5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26,5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2308937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8062176" y="3082252"/>
          <a:ext cx="2760973" cy="1651405"/>
        </p:xfrm>
        <a:graphic>
          <a:graphicData uri="http://schemas.openxmlformats.org/drawingml/2006/table">
            <a:tbl>
              <a:tblPr/>
              <a:tblGrid>
                <a:gridCol w="850004">
                  <a:extLst>
                    <a:ext uri="{9D8B030D-6E8A-4147-A177-3AD203B41FA5}">
                      <a16:colId xmlns:a16="http://schemas.microsoft.com/office/drawing/2014/main" val="1570592722"/>
                    </a:ext>
                  </a:extLst>
                </a:gridCol>
                <a:gridCol w="919294">
                  <a:extLst>
                    <a:ext uri="{9D8B030D-6E8A-4147-A177-3AD203B41FA5}">
                      <a16:colId xmlns:a16="http://schemas.microsoft.com/office/drawing/2014/main" val="3911523304"/>
                    </a:ext>
                  </a:extLst>
                </a:gridCol>
                <a:gridCol w="991675">
                  <a:extLst>
                    <a:ext uri="{9D8B030D-6E8A-4147-A177-3AD203B41FA5}">
                      <a16:colId xmlns:a16="http://schemas.microsoft.com/office/drawing/2014/main" val="445422720"/>
                    </a:ext>
                  </a:extLst>
                </a:gridCol>
              </a:tblGrid>
              <a:tr h="7666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2031834"/>
                  </a:ext>
                </a:extLst>
              </a:tr>
              <a:tr h="88477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00358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341466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6020" y="896645"/>
            <a:ext cx="7847859" cy="5415378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làm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việc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nhân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CHẾ TẠO CÂN LÒ XO.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3. Link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tham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khảo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</a:t>
            </a:r>
          </a:p>
          <a:p>
            <a:r>
              <a:rPr lang="en-US" dirty="0"/>
              <a:t> </a:t>
            </a:r>
            <a:r>
              <a:rPr lang="en-US" u="sng" dirty="0">
                <a:hlinkClick r:id="rId2"/>
              </a:rPr>
              <a:t>https://</a:t>
            </a:r>
            <a:r>
              <a:rPr lang="en-US" u="sng" dirty="0">
                <a:solidFill>
                  <a:srgbClr val="0070C0"/>
                </a:solidFill>
                <a:hlinkClick r:id="rId2"/>
              </a:rPr>
              <a:t>www.youtube.com/watch?v=Al7XsgNU9-8&amp;t=8</a:t>
            </a:r>
            <a:r>
              <a:rPr lang="en-US" dirty="0">
                <a:solidFill>
                  <a:srgbClr val="0070C0"/>
                </a:solidFill>
              </a:rPr>
              <a:t>5s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NHIỆM VỤ VỀ NHÀ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03D23B8-42A7-4DE8-AFA6-A3C0D0B8B9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7099" y="1664563"/>
            <a:ext cx="3244788" cy="324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9085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D9335D-655C-4572-9322-23EAAD7EFB60}"/>
              </a:ext>
            </a:extLst>
          </p:cNvPr>
          <p:cNvSpPr/>
          <p:nvPr/>
        </p:nvSpPr>
        <p:spPr>
          <a:xfrm>
            <a:off x="330919" y="492033"/>
            <a:ext cx="5782492" cy="5691053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rcRect/>
            <a:stretch>
              <a:fillRect t="152" b="-17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AEEF1F-4E73-4732-80BB-75A81D2A1CC6}"/>
              </a:ext>
            </a:extLst>
          </p:cNvPr>
          <p:cNvSpPr/>
          <p:nvPr/>
        </p:nvSpPr>
        <p:spPr>
          <a:xfrm>
            <a:off x="6113411" y="391887"/>
            <a:ext cx="5782492" cy="597408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5"/>
                </a:ext>
              </a:extLst>
            </a:blip>
            <a:srcRect/>
            <a:stretch>
              <a:fillRect l="24699" t="1239" r="24699" b="80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E20D8B-1EE2-4476-9694-EC14BBF752F6}"/>
              </a:ext>
            </a:extLst>
          </p:cNvPr>
          <p:cNvSpPr/>
          <p:nvPr/>
        </p:nvSpPr>
        <p:spPr>
          <a:xfrm>
            <a:off x="444137" y="309152"/>
            <a:ext cx="11512732" cy="6344197"/>
          </a:xfrm>
          <a:prstGeom prst="roundRect">
            <a:avLst>
              <a:gd name="adj" fmla="val 6372"/>
            </a:avLst>
          </a:prstGeom>
          <a:gradFill flip="none" rotWithShape="0">
            <a:gsLst>
              <a:gs pos="57000">
                <a:srgbClr val="B5C3D3">
                  <a:alpha val="73000"/>
                </a:srgbClr>
              </a:gs>
              <a:gs pos="98000">
                <a:schemeClr val="accent5">
                  <a:alpha val="80000"/>
                  <a:lumMod val="80000"/>
                  <a:lumOff val="20000"/>
                </a:schemeClr>
              </a:gs>
              <a:gs pos="2000">
                <a:schemeClr val="accent2">
                  <a:lumMod val="27000"/>
                  <a:lumOff val="73000"/>
                  <a:alpha val="85000"/>
                </a:schemeClr>
              </a:gs>
            </a:gsLst>
            <a:lin ang="0" scaled="1"/>
            <a:tileRect/>
          </a:gradFill>
          <a:ln>
            <a:gradFill flip="none" rotWithShape="1">
              <a:gsLst>
                <a:gs pos="0">
                  <a:schemeClr val="accent2">
                    <a:lumMod val="30000"/>
                    <a:lumOff val="70000"/>
                  </a:schemeClr>
                </a:gs>
                <a:gs pos="58000">
                  <a:schemeClr val="accent5">
                    <a:lumMod val="90000"/>
                  </a:schemeClr>
                </a:gs>
                <a:gs pos="100000">
                  <a:schemeClr val="accent5">
                    <a:alpha val="98000"/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E710D74-083E-4D3B-A1A2-A7DFB26BBCC3}"/>
              </a:ext>
            </a:extLst>
          </p:cNvPr>
          <p:cNvSpPr/>
          <p:nvPr/>
        </p:nvSpPr>
        <p:spPr>
          <a:xfrm>
            <a:off x="-667690" y="2815937"/>
            <a:ext cx="1226127" cy="122612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AAB9F8-C917-4A7C-8DE3-97529209408A}"/>
              </a:ext>
            </a:extLst>
          </p:cNvPr>
          <p:cNvSpPr txBox="1"/>
          <p:nvPr/>
        </p:nvSpPr>
        <p:spPr>
          <a:xfrm>
            <a:off x="330919" y="1292443"/>
            <a:ext cx="117391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 smtClean="0">
                <a:latin typeface="A3.ArchivoBold-San" panose="020B0803020202020B04" pitchFamily="34" charset="0"/>
              </a:rPr>
              <a:t>Tiết</a:t>
            </a:r>
            <a:r>
              <a:rPr lang="en-US" sz="9600" dirty="0" smtClean="0">
                <a:latin typeface="A3.ArchivoBold-San" panose="020B0803020202020B04" pitchFamily="34" charset="0"/>
              </a:rPr>
              <a:t> 6,7:BÀI </a:t>
            </a:r>
            <a:r>
              <a:rPr lang="vi-VN" sz="9600" dirty="0">
                <a:latin typeface="A3.ArchivoBold-San" panose="020B0803020202020B04" pitchFamily="34" charset="0"/>
              </a:rPr>
              <a:t>42</a:t>
            </a:r>
            <a:endParaRPr lang="en-US" sz="9600" dirty="0">
              <a:latin typeface="A3.ArchivoBold-San" panose="020B0803020202020B04" pitchFamily="34" charset="0"/>
            </a:endParaRPr>
          </a:p>
          <a:p>
            <a:pPr algn="ctr"/>
            <a:r>
              <a:rPr lang="vi-VN" sz="9600" dirty="0">
                <a:latin typeface="A3.ArchivoBold-San" panose="020B0803020202020B04" pitchFamily="34" charset="0"/>
              </a:rPr>
              <a:t>BIẾN </a:t>
            </a:r>
            <a:r>
              <a:rPr lang="vi-VN" sz="9600" dirty="0" smtClean="0">
                <a:latin typeface="A3.ArchivoBold-San" panose="020B0803020202020B04" pitchFamily="34" charset="0"/>
              </a:rPr>
              <a:t>DẠNG</a:t>
            </a:r>
            <a:r>
              <a:rPr lang="en-US" sz="9600" dirty="0" smtClean="0">
                <a:latin typeface="A3.ArchivoBold-San" panose="020B0803020202020B04" pitchFamily="34" charset="0"/>
              </a:rPr>
              <a:t> CỦA</a:t>
            </a:r>
            <a:r>
              <a:rPr lang="vi-VN" sz="9600" dirty="0" smtClean="0">
                <a:latin typeface="A3.ArchivoBold-San" panose="020B0803020202020B04" pitchFamily="34" charset="0"/>
              </a:rPr>
              <a:t> </a:t>
            </a:r>
            <a:r>
              <a:rPr lang="vi-VN" sz="9600" dirty="0">
                <a:latin typeface="A3.ArchivoBold-San" panose="020B0803020202020B04" pitchFamily="34" charset="0"/>
              </a:rPr>
              <a:t>L</a:t>
            </a:r>
            <a:r>
              <a:rPr lang="vi-VN" sz="9600" b="1" dirty="0">
                <a:latin typeface="A3.ArchivoBold-San" panose="020B0803020202020B04" pitchFamily="34" charset="0"/>
              </a:rPr>
              <a:t>Ò</a:t>
            </a:r>
            <a:r>
              <a:rPr lang="vi-VN" sz="9600" dirty="0">
                <a:latin typeface="A3.ArchivoBold-San" panose="020B0803020202020B04" pitchFamily="34" charset="0"/>
              </a:rPr>
              <a:t> XO</a:t>
            </a:r>
            <a:endParaRPr lang="en-US" sz="9600" dirty="0">
              <a:latin typeface="A3.ArchivoBold-San" panose="020B0803020202020B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41664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60" y="248195"/>
            <a:ext cx="5288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29992" y="1430631"/>
            <a:ext cx="4015087" cy="33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Box 7"/>
          <p:cNvSpPr txBox="1">
            <a:spLocks noChangeArrowheads="1"/>
          </p:cNvSpPr>
          <p:nvPr/>
        </p:nvSpPr>
        <p:spPr bwMode="auto">
          <a:xfrm>
            <a:off x="1177834" y="354874"/>
            <a:ext cx="518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 smtClean="0">
                <a:latin typeface="Verdana" panose="020B0604030504040204" pitchFamily="34" charset="0"/>
              </a:rPr>
              <a:t>I . </a:t>
            </a:r>
            <a:r>
              <a:rPr lang="en-US" altLang="en-US" b="1" dirty="0" err="1"/>
              <a:t>Biến</a:t>
            </a:r>
            <a:r>
              <a:rPr lang="en-US" altLang="en-US" b="1" dirty="0"/>
              <a:t> </a:t>
            </a:r>
            <a:r>
              <a:rPr lang="en-US" altLang="en-US" b="1" dirty="0" err="1"/>
              <a:t>dạng</a:t>
            </a:r>
            <a:r>
              <a:rPr lang="en-US" altLang="en-US" b="1" dirty="0"/>
              <a:t> </a:t>
            </a:r>
            <a:r>
              <a:rPr lang="en-US" altLang="en-US" b="1" dirty="0" err="1"/>
              <a:t>của</a:t>
            </a:r>
            <a:r>
              <a:rPr lang="en-US" altLang="en-US" b="1" dirty="0"/>
              <a:t> </a:t>
            </a:r>
            <a:r>
              <a:rPr lang="en-US" altLang="en-US" b="1" dirty="0" err="1"/>
              <a:t>một</a:t>
            </a:r>
            <a:r>
              <a:rPr lang="en-US" altLang="en-US" b="1" dirty="0"/>
              <a:t> </a:t>
            </a:r>
            <a:r>
              <a:rPr lang="en-US" altLang="en-US" b="1" dirty="0" err="1"/>
              <a:t>lò</a:t>
            </a:r>
            <a:r>
              <a:rPr lang="en-US" altLang="en-US" b="1" dirty="0"/>
              <a:t> xo</a:t>
            </a:r>
            <a:endParaRPr lang="en-US" altLang="en-US" b="1" dirty="0">
              <a:latin typeface="Verdana" panose="020B0604030504040204" pitchFamily="34" charset="0"/>
            </a:endParaRPr>
          </a:p>
        </p:txBody>
      </p:sp>
      <p:sp>
        <p:nvSpPr>
          <p:cNvPr id="14342" name="Text Box 8"/>
          <p:cNvSpPr txBox="1">
            <a:spLocks noChangeArrowheads="1"/>
          </p:cNvSpPr>
          <p:nvPr/>
        </p:nvSpPr>
        <p:spPr bwMode="auto">
          <a:xfrm>
            <a:off x="1292133" y="1725024"/>
            <a:ext cx="935409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 err="1">
                <a:solidFill>
                  <a:srgbClr val="000066"/>
                </a:solidFill>
              </a:rPr>
              <a:t>Lò</a:t>
            </a:r>
            <a:r>
              <a:rPr lang="en-US" altLang="en-US" b="1" dirty="0">
                <a:solidFill>
                  <a:srgbClr val="000066"/>
                </a:solidFill>
              </a:rPr>
              <a:t> xo </a:t>
            </a:r>
            <a:r>
              <a:rPr lang="en-US" altLang="en-US" b="1" dirty="0" err="1">
                <a:solidFill>
                  <a:srgbClr val="000066"/>
                </a:solidFill>
              </a:rPr>
              <a:t>là</a:t>
            </a:r>
            <a:r>
              <a:rPr lang="en-US" altLang="en-US" b="1" dirty="0">
                <a:solidFill>
                  <a:srgbClr val="000066"/>
                </a:solidFill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</a:rPr>
              <a:t>một</a:t>
            </a:r>
            <a:r>
              <a:rPr lang="en-US" altLang="en-US" b="1" dirty="0">
                <a:solidFill>
                  <a:srgbClr val="000066"/>
                </a:solidFill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</a:rPr>
              <a:t>vật</a:t>
            </a:r>
            <a:r>
              <a:rPr lang="en-US" altLang="en-US" b="1" dirty="0">
                <a:solidFill>
                  <a:srgbClr val="000066"/>
                </a:solidFill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</a:rPr>
              <a:t>đàn</a:t>
            </a:r>
            <a:r>
              <a:rPr lang="en-US" altLang="en-US" b="1" dirty="0">
                <a:solidFill>
                  <a:srgbClr val="000066"/>
                </a:solidFill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</a:rPr>
              <a:t>hồi</a:t>
            </a:r>
            <a:r>
              <a:rPr lang="en-US" altLang="en-US" b="1" dirty="0">
                <a:solidFill>
                  <a:srgbClr val="000066"/>
                </a:solidFill>
              </a:rPr>
              <a:t>. </a:t>
            </a:r>
            <a:r>
              <a:rPr lang="en-US" altLang="en-US" b="1" dirty="0" err="1">
                <a:solidFill>
                  <a:srgbClr val="000066"/>
                </a:solidFill>
              </a:rPr>
              <a:t>Sau</a:t>
            </a:r>
            <a:r>
              <a:rPr lang="en-US" altLang="en-US" b="1" dirty="0">
                <a:solidFill>
                  <a:srgbClr val="000066"/>
                </a:solidFill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</a:rPr>
              <a:t>khi</a:t>
            </a:r>
            <a:r>
              <a:rPr lang="en-US" altLang="en-US" b="1" dirty="0">
                <a:solidFill>
                  <a:srgbClr val="000066"/>
                </a:solidFill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</a:rPr>
              <a:t>nén</a:t>
            </a:r>
            <a:r>
              <a:rPr lang="en-US" altLang="en-US" b="1" dirty="0">
                <a:solidFill>
                  <a:srgbClr val="000066"/>
                </a:solidFill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</a:rPr>
              <a:t>hoặc</a:t>
            </a:r>
            <a:r>
              <a:rPr lang="en-US" altLang="en-US" b="1" dirty="0">
                <a:solidFill>
                  <a:srgbClr val="000066"/>
                </a:solidFill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</a:rPr>
              <a:t>kéo</a:t>
            </a:r>
            <a:r>
              <a:rPr lang="en-US" altLang="en-US" b="1" dirty="0">
                <a:solidFill>
                  <a:srgbClr val="000066"/>
                </a:solidFill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</a:rPr>
              <a:t>dãn</a:t>
            </a:r>
            <a:r>
              <a:rPr lang="en-US" altLang="en-US" b="1" dirty="0">
                <a:solidFill>
                  <a:srgbClr val="000066"/>
                </a:solidFill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</a:rPr>
              <a:t>nó</a:t>
            </a:r>
            <a:r>
              <a:rPr lang="en-US" altLang="en-US" b="1" dirty="0">
                <a:solidFill>
                  <a:srgbClr val="000066"/>
                </a:solidFill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</a:rPr>
              <a:t>một</a:t>
            </a:r>
            <a:r>
              <a:rPr lang="en-US" altLang="en-US" b="1" dirty="0">
                <a:solidFill>
                  <a:srgbClr val="000066"/>
                </a:solidFill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</a:rPr>
              <a:t>cách</a:t>
            </a:r>
            <a:r>
              <a:rPr lang="en-US" altLang="en-US" b="1" dirty="0">
                <a:solidFill>
                  <a:srgbClr val="000066"/>
                </a:solidFill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</a:rPr>
              <a:t>vừa</a:t>
            </a:r>
            <a:r>
              <a:rPr lang="en-US" altLang="en-US" b="1" dirty="0">
                <a:solidFill>
                  <a:srgbClr val="000066"/>
                </a:solidFill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</a:rPr>
              <a:t>phải</a:t>
            </a:r>
            <a:r>
              <a:rPr lang="en-US" altLang="en-US" b="1" dirty="0">
                <a:solidFill>
                  <a:srgbClr val="000066"/>
                </a:solidFill>
              </a:rPr>
              <a:t>, </a:t>
            </a:r>
            <a:r>
              <a:rPr lang="en-US" altLang="en-US" b="1" dirty="0" err="1">
                <a:solidFill>
                  <a:srgbClr val="000066"/>
                </a:solidFill>
              </a:rPr>
              <a:t>nếu</a:t>
            </a:r>
            <a:r>
              <a:rPr lang="en-US" altLang="en-US" b="1" dirty="0">
                <a:solidFill>
                  <a:srgbClr val="000066"/>
                </a:solidFill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</a:rPr>
              <a:t>buông</a:t>
            </a:r>
            <a:r>
              <a:rPr lang="en-US" altLang="en-US" b="1" dirty="0">
                <a:solidFill>
                  <a:srgbClr val="000066"/>
                </a:solidFill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</a:rPr>
              <a:t>ra</a:t>
            </a:r>
            <a:r>
              <a:rPr lang="en-US" altLang="en-US" b="1" dirty="0">
                <a:solidFill>
                  <a:srgbClr val="000066"/>
                </a:solidFill>
              </a:rPr>
              <a:t>, </a:t>
            </a:r>
            <a:r>
              <a:rPr lang="en-US" altLang="en-US" b="1" dirty="0" err="1">
                <a:solidFill>
                  <a:srgbClr val="000066"/>
                </a:solidFill>
              </a:rPr>
              <a:t>thì</a:t>
            </a:r>
            <a:r>
              <a:rPr lang="en-US" altLang="en-US" b="1" dirty="0">
                <a:solidFill>
                  <a:srgbClr val="000066"/>
                </a:solidFill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</a:rPr>
              <a:t>chiều</a:t>
            </a:r>
            <a:r>
              <a:rPr lang="en-US" altLang="en-US" b="1" dirty="0">
                <a:solidFill>
                  <a:srgbClr val="000066"/>
                </a:solidFill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</a:rPr>
              <a:t>dài</a:t>
            </a:r>
            <a:r>
              <a:rPr lang="en-US" altLang="en-US" b="1" dirty="0">
                <a:solidFill>
                  <a:srgbClr val="000066"/>
                </a:solidFill>
              </a:rPr>
              <a:t> </a:t>
            </a:r>
            <a:r>
              <a:rPr lang="en-US" altLang="en-US" b="1" dirty="0" smtClean="0">
                <a:solidFill>
                  <a:srgbClr val="000066"/>
                </a:solidFill>
              </a:rPr>
              <a:t>(</a:t>
            </a:r>
            <a:r>
              <a:rPr lang="en-US" altLang="en-US" b="1" dirty="0" err="1" smtClean="0">
                <a:solidFill>
                  <a:srgbClr val="000066"/>
                </a:solidFill>
              </a:rPr>
              <a:t>hình</a:t>
            </a:r>
            <a:r>
              <a:rPr lang="en-US" altLang="en-US" b="1" dirty="0" smtClean="0">
                <a:solidFill>
                  <a:srgbClr val="000066"/>
                </a:solidFill>
              </a:rPr>
              <a:t> </a:t>
            </a:r>
            <a:r>
              <a:rPr lang="en-US" altLang="en-US" b="1" dirty="0" err="1" smtClean="0">
                <a:solidFill>
                  <a:srgbClr val="000066"/>
                </a:solidFill>
              </a:rPr>
              <a:t>dạng</a:t>
            </a:r>
            <a:r>
              <a:rPr lang="en-US" altLang="en-US" b="1" dirty="0" smtClean="0">
                <a:solidFill>
                  <a:srgbClr val="000066"/>
                </a:solidFill>
              </a:rPr>
              <a:t>)</a:t>
            </a:r>
            <a:r>
              <a:rPr lang="en-US" altLang="en-US" b="1" dirty="0" err="1" smtClean="0">
                <a:solidFill>
                  <a:srgbClr val="000066"/>
                </a:solidFill>
              </a:rPr>
              <a:t>của</a:t>
            </a:r>
            <a:r>
              <a:rPr lang="en-US" altLang="en-US" b="1" dirty="0" smtClean="0">
                <a:solidFill>
                  <a:srgbClr val="000066"/>
                </a:solidFill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</a:rPr>
              <a:t>nó</a:t>
            </a:r>
            <a:r>
              <a:rPr lang="en-US" altLang="en-US" b="1" dirty="0">
                <a:solidFill>
                  <a:srgbClr val="000066"/>
                </a:solidFill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</a:rPr>
              <a:t>lại</a:t>
            </a:r>
            <a:r>
              <a:rPr lang="en-US" altLang="en-US" b="1" dirty="0">
                <a:solidFill>
                  <a:srgbClr val="000066"/>
                </a:solidFill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</a:rPr>
              <a:t>trở</a:t>
            </a:r>
            <a:r>
              <a:rPr lang="en-US" altLang="en-US" b="1" dirty="0">
                <a:solidFill>
                  <a:srgbClr val="000066"/>
                </a:solidFill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</a:rPr>
              <a:t>lại</a:t>
            </a:r>
            <a:r>
              <a:rPr lang="en-US" altLang="en-US" b="1" dirty="0">
                <a:solidFill>
                  <a:srgbClr val="000066"/>
                </a:solidFill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</a:rPr>
              <a:t>bằng</a:t>
            </a:r>
            <a:r>
              <a:rPr lang="en-US" altLang="en-US" b="1" dirty="0">
                <a:solidFill>
                  <a:srgbClr val="000066"/>
                </a:solidFill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</a:rPr>
              <a:t>chiều</a:t>
            </a:r>
            <a:r>
              <a:rPr lang="en-US" altLang="en-US" b="1" dirty="0">
                <a:solidFill>
                  <a:srgbClr val="000066"/>
                </a:solidFill>
              </a:rPr>
              <a:t> </a:t>
            </a:r>
            <a:r>
              <a:rPr lang="en-US" altLang="en-US" b="1" dirty="0" err="1" smtClean="0">
                <a:solidFill>
                  <a:srgbClr val="000066"/>
                </a:solidFill>
              </a:rPr>
              <a:t>dài</a:t>
            </a:r>
            <a:r>
              <a:rPr lang="en-US" altLang="en-US" b="1" dirty="0" smtClean="0">
                <a:solidFill>
                  <a:srgbClr val="000066"/>
                </a:solidFill>
              </a:rPr>
              <a:t>  </a:t>
            </a:r>
            <a:r>
              <a:rPr lang="en-US" altLang="en-US" b="1" dirty="0" err="1">
                <a:solidFill>
                  <a:srgbClr val="000066"/>
                </a:solidFill>
              </a:rPr>
              <a:t>tự</a:t>
            </a:r>
            <a:r>
              <a:rPr lang="en-US" altLang="en-US" b="1" dirty="0">
                <a:solidFill>
                  <a:srgbClr val="000066"/>
                </a:solidFill>
              </a:rPr>
              <a:t> </a:t>
            </a:r>
            <a:r>
              <a:rPr lang="en-US" altLang="en-US" b="1" dirty="0" err="1" smtClean="0">
                <a:solidFill>
                  <a:srgbClr val="000066"/>
                </a:solidFill>
              </a:rPr>
              <a:t>nhiên</a:t>
            </a:r>
            <a:r>
              <a:rPr lang="en-US" altLang="en-US" b="1" dirty="0" smtClean="0">
                <a:solidFill>
                  <a:srgbClr val="000066"/>
                </a:solidFill>
              </a:rPr>
              <a:t> (</a:t>
            </a:r>
            <a:r>
              <a:rPr lang="en-US" altLang="en-US" b="1" dirty="0" err="1" smtClean="0">
                <a:solidFill>
                  <a:srgbClr val="000066"/>
                </a:solidFill>
              </a:rPr>
              <a:t>hình</a:t>
            </a:r>
            <a:r>
              <a:rPr lang="en-US" altLang="en-US" b="1" dirty="0" smtClean="0">
                <a:solidFill>
                  <a:srgbClr val="000066"/>
                </a:solidFill>
              </a:rPr>
              <a:t> </a:t>
            </a:r>
            <a:r>
              <a:rPr lang="en-US" altLang="en-US" b="1" dirty="0" err="1" smtClean="0">
                <a:solidFill>
                  <a:srgbClr val="000066"/>
                </a:solidFill>
              </a:rPr>
              <a:t>dạng</a:t>
            </a:r>
            <a:r>
              <a:rPr lang="en-US" altLang="en-US" b="1" dirty="0" smtClean="0">
                <a:solidFill>
                  <a:srgbClr val="000066"/>
                </a:solidFill>
              </a:rPr>
              <a:t> ban </a:t>
            </a:r>
            <a:r>
              <a:rPr lang="en-US" altLang="en-US" b="1" dirty="0" err="1" smtClean="0">
                <a:solidFill>
                  <a:srgbClr val="000066"/>
                </a:solidFill>
              </a:rPr>
              <a:t>đầu</a:t>
            </a:r>
            <a:r>
              <a:rPr lang="en-US" altLang="en-US" b="1" dirty="0" smtClean="0">
                <a:solidFill>
                  <a:srgbClr val="000066"/>
                </a:solidFill>
              </a:rPr>
              <a:t>).</a:t>
            </a:r>
            <a:endParaRPr lang="en-US" altLang="en-US" b="1" dirty="0">
              <a:solidFill>
                <a:srgbClr val="000066"/>
              </a:solidFill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1177833" y="1486989"/>
            <a:ext cx="10513423" cy="1438364"/>
          </a:xfrm>
          <a:prstGeom prst="rect">
            <a:avLst/>
          </a:prstGeom>
          <a:noFill/>
          <a:ln w="28575">
            <a:solidFill>
              <a:srgbClr val="33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590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G0309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4" y="3505200"/>
            <a:ext cx="295450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IMG0306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12" y="381000"/>
            <a:ext cx="295450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IMG0307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13" y="304800"/>
            <a:ext cx="2802332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IMG028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13" y="3429000"/>
            <a:ext cx="2802332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1946275" y="2743201"/>
            <a:ext cx="33323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3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505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990033"/>
                </a:solidFill>
                <a:cs typeface="Times New Roman" panose="02020603050405020304" pitchFamily="18" charset="0"/>
              </a:rPr>
              <a:t>Cầu</a:t>
            </a:r>
            <a:r>
              <a:rPr lang="en-US" altLang="en-US" sz="3200" b="1" dirty="0" smtClean="0">
                <a:solidFill>
                  <a:srgbClr val="990033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990033"/>
                </a:solidFill>
                <a:cs typeface="Times New Roman" panose="02020603050405020304" pitchFamily="18" charset="0"/>
              </a:rPr>
              <a:t>bập</a:t>
            </a:r>
            <a:r>
              <a:rPr lang="en-US" altLang="en-US" sz="3200" b="1" dirty="0" smtClean="0">
                <a:solidFill>
                  <a:srgbClr val="990033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990033"/>
                </a:solidFill>
                <a:cs typeface="Times New Roman" panose="02020603050405020304" pitchFamily="18" charset="0"/>
              </a:rPr>
              <a:t>bênh</a:t>
            </a:r>
            <a:endParaRPr lang="en-US" altLang="en-US" sz="3200" b="1" dirty="0">
              <a:solidFill>
                <a:srgbClr val="990033"/>
              </a:solidFill>
              <a:cs typeface="Times New Roman" panose="02020603050405020304" pitchFamily="18" charset="0"/>
            </a:endParaRP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2368549" y="6019801"/>
            <a:ext cx="32876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3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505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990033"/>
                </a:solidFill>
                <a:cs typeface="Times New Roman" panose="02020603050405020304" pitchFamily="18" charset="0"/>
              </a:rPr>
              <a:t>Giam</a:t>
            </a:r>
            <a:r>
              <a:rPr lang="en-US" altLang="en-US" sz="3200" b="1" dirty="0" smtClean="0">
                <a:solidFill>
                  <a:srgbClr val="990033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990033"/>
                </a:solidFill>
                <a:cs typeface="Times New Roman" panose="02020603050405020304" pitchFamily="18" charset="0"/>
              </a:rPr>
              <a:t>sóc</a:t>
            </a:r>
            <a:r>
              <a:rPr lang="en-US" altLang="en-US" sz="3200" b="1" dirty="0" smtClean="0">
                <a:solidFill>
                  <a:srgbClr val="990033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990033"/>
                </a:solidFill>
                <a:cs typeface="Times New Roman" panose="02020603050405020304" pitchFamily="18" charset="0"/>
              </a:rPr>
              <a:t>xe</a:t>
            </a:r>
            <a:r>
              <a:rPr lang="en-US" altLang="en-US" sz="3200" b="1" dirty="0" smtClean="0">
                <a:solidFill>
                  <a:srgbClr val="990033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990033"/>
                </a:solidFill>
                <a:cs typeface="Times New Roman" panose="02020603050405020304" pitchFamily="18" charset="0"/>
              </a:rPr>
              <a:t>máy</a:t>
            </a:r>
            <a:endParaRPr lang="en-US" altLang="en-US" sz="3200" b="1" dirty="0">
              <a:solidFill>
                <a:srgbClr val="990033"/>
              </a:solidFill>
              <a:cs typeface="Times New Roman" panose="02020603050405020304" pitchFamily="18" charset="0"/>
            </a:endParaRP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7080251" y="6019801"/>
            <a:ext cx="31653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3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505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990033"/>
                </a:solidFill>
                <a:cs typeface="Times New Roman" panose="02020603050405020304" pitchFamily="18" charset="0"/>
              </a:rPr>
              <a:t>Máy</a:t>
            </a:r>
            <a:r>
              <a:rPr lang="en-US" altLang="en-US" sz="3200" b="1" dirty="0" smtClean="0">
                <a:solidFill>
                  <a:srgbClr val="990033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990033"/>
                </a:solidFill>
                <a:cs typeface="Times New Roman" panose="02020603050405020304" pitchFamily="18" charset="0"/>
              </a:rPr>
              <a:t>bơm</a:t>
            </a:r>
            <a:r>
              <a:rPr lang="en-US" altLang="en-US" sz="3200" b="1" dirty="0" smtClean="0">
                <a:solidFill>
                  <a:srgbClr val="990033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990033"/>
                </a:solidFill>
                <a:cs typeface="Times New Roman" panose="02020603050405020304" pitchFamily="18" charset="0"/>
              </a:rPr>
              <a:t>hơi</a:t>
            </a:r>
            <a:endParaRPr lang="en-US" altLang="en-US" sz="3200" b="1" dirty="0">
              <a:solidFill>
                <a:srgbClr val="990033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84027" y="2762795"/>
            <a:ext cx="20755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nhún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34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3F7242-9B61-4737-A540-99A36E1D50C1}"/>
              </a:ext>
            </a:extLst>
          </p:cNvPr>
          <p:cNvSpPr/>
          <p:nvPr/>
        </p:nvSpPr>
        <p:spPr>
          <a:xfrm>
            <a:off x="737560" y="62960"/>
            <a:ext cx="11225371" cy="5826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451" y="996721"/>
            <a:ext cx="2999449" cy="2579771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60" y="996722"/>
            <a:ext cx="2999450" cy="2579771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71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A3.BoosterNextFYBlackRegular-Sa" panose="02000A03000000020004" pitchFamily="2" charset="0"/>
              </a:rPr>
              <a:t>BIẾN DẠNG LÒ XO</a:t>
            </a:r>
            <a:endParaRPr lang="en-US" sz="3600" b="1" dirty="0">
              <a:latin typeface="A3.BoosterNextFYBlackRegular-Sa" panose="02000A03000000020004" pitchFamily="2" charset="0"/>
            </a:endParaRPr>
          </a:p>
        </p:txBody>
      </p:sp>
      <p:pic>
        <p:nvPicPr>
          <p:cNvPr id="22" name="Picture 21" descr="thep lo xo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94" y="3854890"/>
            <a:ext cx="3098416" cy="2640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Picture1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450" y="3773780"/>
            <a:ext cx="2999449" cy="2722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955" y="996720"/>
            <a:ext cx="3468469" cy="25797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71"/>
          <a:stretch/>
        </p:blipFill>
        <p:spPr>
          <a:xfrm>
            <a:off x="7801955" y="3854886"/>
            <a:ext cx="3468469" cy="26409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9072799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2133600" y="609600"/>
            <a:ext cx="7924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/>
              <a:t>Không chỉ lò xo mới có tính chất đàn hồi…..</a:t>
            </a:r>
          </a:p>
        </p:txBody>
      </p:sp>
      <p:pic>
        <p:nvPicPr>
          <p:cNvPr id="91141" name="Picture 5" descr="b3-188c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828800"/>
            <a:ext cx="36576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6" descr="1387174495_qc_lop_kenda_24_2ilnm9tn6alc8_simg_ce2f5e_200x200_max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864" y="1752600"/>
            <a:ext cx="3716337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Picture 7" descr="N-ghe-nem-dep-(26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752600"/>
            <a:ext cx="3962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5" name="Picture 9" descr="1349840263_1349752430_76882_433822626675426_1910881535_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828800"/>
            <a:ext cx="40386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669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</TotalTime>
  <Words>1887</Words>
  <Application>Microsoft Office PowerPoint</Application>
  <PresentationFormat>Widescreen</PresentationFormat>
  <Paragraphs>340</Paragraphs>
  <Slides>37</Slides>
  <Notes>0</Notes>
  <HiddenSlides>0</HiddenSlides>
  <MMClips>9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6" baseType="lpstr">
      <vt:lpstr>.VnKoala</vt:lpstr>
      <vt:lpstr>.VnTime</vt:lpstr>
      <vt:lpstr>A3.ArchivoBold-San</vt:lpstr>
      <vt:lpstr>A3.BoosterNextFYBlackRegular-Sa</vt:lpstr>
      <vt:lpstr>A3.NotoSans-San</vt:lpstr>
      <vt:lpstr>Arial</vt:lpstr>
      <vt:lpstr>Calibri</vt:lpstr>
      <vt:lpstr>Calibri Light</vt:lpstr>
      <vt:lpstr>Tahoma</vt:lpstr>
      <vt:lpstr>Times New Roman</vt:lpstr>
      <vt:lpstr>Verdana</vt:lpstr>
      <vt:lpstr>VNI-Centur</vt:lpstr>
      <vt:lpstr>VNI-Garam</vt:lpstr>
      <vt:lpstr>VNI-Souvir</vt:lpstr>
      <vt:lpstr>VNI-Times</vt:lpstr>
      <vt:lpstr>Wingdings</vt:lpstr>
      <vt:lpstr>Wingdings 2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10</cp:revision>
  <dcterms:created xsi:type="dcterms:W3CDTF">2021-10-10T10:30:21Z</dcterms:created>
  <dcterms:modified xsi:type="dcterms:W3CDTF">2021-10-19T00:59:21Z</dcterms:modified>
</cp:coreProperties>
</file>