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257" r:id="rId3"/>
    <p:sldId id="258" r:id="rId4"/>
    <p:sldId id="274" r:id="rId5"/>
    <p:sldId id="259" r:id="rId6"/>
    <p:sldId id="260" r:id="rId7"/>
    <p:sldId id="275" r:id="rId8"/>
    <p:sldId id="276" r:id="rId9"/>
    <p:sldId id="261" r:id="rId10"/>
    <p:sldId id="262" r:id="rId11"/>
    <p:sldId id="278" r:id="rId12"/>
    <p:sldId id="279" r:id="rId13"/>
    <p:sldId id="263" r:id="rId14"/>
    <p:sldId id="280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2" r:id="rId25"/>
    <p:sldId id="283" r:id="rId26"/>
    <p:sldId id="284" r:id="rId27"/>
    <p:sldId id="285" r:id="rId28"/>
    <p:sldId id="286" r:id="rId29"/>
    <p:sldId id="287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D0392-8CB7-41F9-AD87-27EE1FEB4FD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D4D5-00C7-476C-BCB1-D23C29D3A2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so sánh thuộc tính của vật thể này với vật thể khác người ta dùng đến các phép đo. Trong các phép đo người ta sẽ quan tâm đến: đơn vị đo, dụng cụ đo và cách sử dụng các dụng cụ đo đó.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95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812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06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500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40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34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DE59-76C0-467F-9FF4-3A76A1D1C4F5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38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32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0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 trước hs đã học định nghĩa về GHD, DCNN. Yêu cầu nhắc lại.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59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Kết luận: Để đo được chiều dài cần chọn thước. Để chọn được thước thích hợp cần ước lượng chiều dài của vật cần đo trước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07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91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Yêu cầu các nhóm đọc cách đo.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93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me5311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525"/>
            <a:ext cx="9210675" cy="6864350"/>
          </a:xfrm>
          <a:noFill/>
        </p:spPr>
      </p:pic>
      <p:pic>
        <p:nvPicPr>
          <p:cNvPr id="3075" name="Picture 14" descr="6716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784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4" descr="6716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8625" y="56991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4" descr="6716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588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 descr="6716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7638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4" descr="6716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6784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533400" y="2743200"/>
            <a:ext cx="8001000" cy="1143001"/>
          </a:xfrm>
          <a:prstGeom prst="rect">
            <a:avLst/>
          </a:prstGeom>
        </p:spPr>
        <p:txBody>
          <a:bodyPr wrap="none" lIns="91374" tIns="45687" rIns="91374" bIns="45687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b="1" u="none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về</a:t>
            </a:r>
            <a:r>
              <a:rPr lang="en-US" sz="3600" b="1" u="none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u="none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dự</a:t>
            </a:r>
            <a:r>
              <a:rPr lang="en-US" sz="3600" b="1" u="none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u="none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giờ</a:t>
            </a:r>
            <a:r>
              <a:rPr lang="en-US" sz="3600" b="1" u="none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u="none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môn</a:t>
            </a:r>
            <a:r>
              <a:rPr lang="en-US" sz="3600" b="1" u="none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KHTN- </a:t>
            </a:r>
            <a:r>
              <a:rPr lang="en-US" sz="3600" b="1" u="none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u="none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lớp</a:t>
            </a:r>
            <a:r>
              <a:rPr lang="en-US" sz="3600" b="1" u="none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vi-VN" sz="3600" b="1" u="none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6</a:t>
            </a:r>
            <a:r>
              <a:rPr lang="en-US" sz="3600" b="1" u="none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endParaRPr lang="en-US" sz="3600" b="1" u="none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558" y="1066800"/>
            <a:ext cx="8543445" cy="1015596"/>
          </a:xfrm>
          <a:prstGeom prst="rect">
            <a:avLst/>
          </a:prstGeom>
          <a:noFill/>
        </p:spPr>
        <p:txBody>
          <a:bodyPr lIns="91374" tIns="45687" rIns="91374" bIns="4568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6000" b="1" u="none" kern="1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000" b="1" u="none" kern="1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u="none" kern="1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000" b="1" u="none" kern="1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u="none" kern="1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quí</a:t>
            </a:r>
            <a:r>
              <a:rPr lang="en-US" sz="6000" b="1" u="none" kern="1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u="none" kern="1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000" b="1" u="none" kern="1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u="none" kern="1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endParaRPr lang="en-US" sz="6000" b="1" u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354" y="3878101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1128CA0-8845-42B0-B530-EB3BA7A9ADA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28600"/>
            <a:ext cx="5943600" cy="567513"/>
          </a:xfrm>
          <a:prstGeom prst="rect">
            <a:avLst/>
          </a:prstGeom>
        </p:spPr>
        <p:txBody>
          <a:bodyPr vert="horz" lIns="71718" tIns="35859" rIns="71718" bIns="35859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2280B18E-281B-4D7A-9D21-A0556D14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561" y="811311"/>
            <a:ext cx="8390335" cy="62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a, b, c, d </a:t>
            </a:r>
            <a:endParaRPr lang="en-US" alt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>
            <a:extLst>
              <a:ext uri="{FF2B5EF4-FFF2-40B4-BE49-F238E27FC236}">
                <a16:creationId xmlns="" xmlns:a16="http://schemas.microsoft.com/office/drawing/2014/main" id="{CC80EE38-FB41-46C5-8617-9CDAF51B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1972" y="4117983"/>
            <a:ext cx="3939801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2CFAC25E-BB25-4DF0-8BEB-C7AE76B1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877" y="1469216"/>
            <a:ext cx="2299073" cy="24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78A93379-E3F3-48B5-A488-9F599489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17526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64F50DDA-8847-4500-8706-5276264B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0200"/>
            <a:ext cx="16764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99C14092-9F01-437A-AA33-0C639412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19050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5">
            <a:extLst>
              <a:ext uri="{FF2B5EF4-FFF2-40B4-BE49-F238E27FC236}">
                <a16:creationId xmlns="" xmlns:a16="http://schemas.microsoft.com/office/drawing/2014/main" id="{F5DD3B1F-79B1-4C0F-BA27-7B87D682E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36" y="1469216"/>
            <a:ext cx="4598147" cy="117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="" xmlns:a16="http://schemas.microsoft.com/office/drawing/2014/main" id="{811796B8-AA55-496A-926B-6993B516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32" y="3467600"/>
            <a:ext cx="2727698" cy="194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72E55300-92E1-445D-8E9A-DA6440C4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019800"/>
            <a:ext cx="2959847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</a:t>
            </a:r>
            <a:endParaRPr lang="en-US" altLang="vi-VN" sz="329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="" xmlns:a16="http://schemas.microsoft.com/office/drawing/2014/main" id="{C4970484-ABFA-41AC-A99D-5CD188DE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82" y="2724551"/>
            <a:ext cx="2990418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="" xmlns:a16="http://schemas.microsoft.com/office/drawing/2014/main" id="{709BF038-2577-456B-9354-CAC960A2D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24384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="" xmlns:a16="http://schemas.microsoft.com/office/drawing/2014/main" id="{148770F1-7658-435F-BAA7-BEC2FAE8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57800"/>
            <a:ext cx="3043704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="" xmlns:a16="http://schemas.microsoft.com/office/drawing/2014/main" id="{333A6164-F3E4-42C4-AF0E-C655C286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257800"/>
            <a:ext cx="25146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="" xmlns:a16="http://schemas.microsoft.com/office/drawing/2014/main" id="{9337F2E4-9F15-4680-B026-D366FF73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657600"/>
            <a:ext cx="19050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772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Text Box 4"/>
          <p:cNvSpPr txBox="1">
            <a:spLocks noChangeArrowheads="1"/>
          </p:cNvSpPr>
          <p:nvPr/>
        </p:nvSpPr>
        <p:spPr bwMode="auto">
          <a:xfrm>
            <a:off x="0" y="609600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37160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28600" y="20574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28600" y="3352800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5302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sz="4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sz="4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6629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564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678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/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vi-VN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124200" y="4495800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76600" y="4953000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  <p:bldP spid="26631" grpId="0"/>
      <p:bldP spid="266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89" y="32596"/>
            <a:ext cx="9003911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9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9589" y="762000"/>
            <a:ext cx="701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GHĐ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286000"/>
            <a:ext cx="701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ĐCNN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 rot="722986">
            <a:off x="-12757" y="526069"/>
            <a:ext cx="1873996" cy="1951359"/>
            <a:chOff x="2787901" y="1928957"/>
            <a:chExt cx="2235200" cy="2725709"/>
          </a:xfrm>
        </p:grpSpPr>
        <p:sp>
          <p:nvSpPr>
            <p:cNvPr id="8" name=" 3"/>
            <p:cNvSpPr/>
            <p:nvPr/>
          </p:nvSpPr>
          <p:spPr>
            <a:xfrm>
              <a:off x="2787901" y="2419467"/>
              <a:ext cx="2235200" cy="2235199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 4"/>
            <p:cNvSpPr/>
            <p:nvPr/>
          </p:nvSpPr>
          <p:spPr>
            <a:xfrm>
              <a:off x="3274051" y="1928957"/>
              <a:ext cx="1337493" cy="1148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>
                <a:solidFill>
                  <a:srgbClr val="FF3300"/>
                </a:solidFill>
                <a:latin typeface="Verdan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2654" y="4523874"/>
            <a:ext cx="7549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GHĐ: giới hạn đo</a:t>
            </a:r>
          </a:p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ĐCNN: độ chia nhỏ nhất</a:t>
            </a:r>
            <a:endParaRPr lang="vi-VN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274005"/>
      </p:ext>
    </p:extLst>
  </p:cSld>
  <p:clrMapOvr>
    <a:masterClrMapping/>
  </p:clrMapOvr>
  <p:transition advClick="0" advTm="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6477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GHĐ và ĐCNN của thước sau:</a:t>
            </a:r>
          </a:p>
        </p:txBody>
      </p:sp>
      <p:pic>
        <p:nvPicPr>
          <p:cNvPr id="29701" name="Picture 5" descr="ruler_0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195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ruler_10_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0227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90600" y="4191000"/>
            <a:ext cx="5943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352800" y="4038600"/>
            <a:ext cx="220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05200" y="4953000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4" grpId="0"/>
      <p:bldP spid="29705" grpId="0"/>
      <p:bldP spid="297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05" y="189650"/>
            <a:ext cx="8768033" cy="63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742796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8A5B49FE-1A2A-445A-92EE-4CB70B6F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122956" cy="22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83C77D25-56F3-4F7E-9F43-DDF2CAEFD7E1}"/>
              </a:ext>
            </a:extLst>
          </p:cNvPr>
          <p:cNvGrpSpPr>
            <a:grpSpLocks/>
          </p:cNvGrpSpPr>
          <p:nvPr/>
        </p:nvGrpSpPr>
        <p:grpSpPr bwMode="auto">
          <a:xfrm>
            <a:off x="0" y="4114800"/>
            <a:ext cx="5037978" cy="1303290"/>
            <a:chOff x="555507" y="5174654"/>
            <a:chExt cx="8563863" cy="1660797"/>
          </a:xfrm>
        </p:grpSpPr>
        <p:pic>
          <p:nvPicPr>
            <p:cNvPr id="10" name="Picture 1">
              <a:extLst>
                <a:ext uri="{FF2B5EF4-FFF2-40B4-BE49-F238E27FC236}">
                  <a16:creationId xmlns="" xmlns:a16="http://schemas.microsoft.com/office/drawing/2014/main" id="{51630413-BB06-4291-A626-FDF45236A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367" y="5827339"/>
              <a:ext cx="774600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="" xmlns:a16="http://schemas.microsoft.com/office/drawing/2014/main" id="{39067D7F-3533-40ED-8C8D-D814BDB72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07" y="5174654"/>
              <a:ext cx="837976" cy="133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551" tIns="53275" rIns="106551" bIns="53275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4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17164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3294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vi-VN" sz="2823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endParaRPr lang="en-US" altLang="vi-VN" sz="3294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D3D2DEB9-4364-4E42-B8D8-24D97EE8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295400"/>
            <a:ext cx="3505200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  <a:endParaRPr lang="en-US" altLang="vi-VN" sz="3451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0,5cm </a:t>
            </a:r>
            <a:endParaRPr lang="vi-VN" altLang="vi-VN" sz="2196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2EC3BC81-6325-4AB7-8E9D-7865F7ED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14600"/>
            <a:ext cx="3581400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GHĐ:</a:t>
            </a:r>
            <a:r>
              <a:rPr lang="en-US" altLang="vi-VN" sz="345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  <a:endParaRPr lang="en-US" altLang="vi-VN" sz="3451" b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345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0,1cm </a:t>
            </a:r>
            <a:endParaRPr lang="vi-VN" altLang="vi-VN" sz="2196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293F77B6-6FA8-44F0-9482-6B760F1C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3657600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15cm    </a:t>
            </a:r>
            <a:endParaRPr lang="en-US" altLang="vi-VN" sz="3451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1cm </a:t>
            </a:r>
            <a:endParaRPr lang="vi-VN" altLang="vi-VN" sz="2196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114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804" y="396688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2DD8966-B3C6-4025-8F12-8AE1E34B4D0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6705600" cy="626480"/>
          </a:xfrm>
          <a:prstGeom prst="rect">
            <a:avLst/>
          </a:prstGeom>
        </p:spPr>
        <p:txBody>
          <a:bodyPr vert="horz" lIns="71718" tIns="35859" rIns="71718" bIns="35859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đo chiều dài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A67ADBB-F4A2-42F3-8D0A-9F31CA815927}"/>
              </a:ext>
            </a:extLst>
          </p:cNvPr>
          <p:cNvSpPr txBox="1"/>
          <p:nvPr/>
        </p:nvSpPr>
        <p:spPr>
          <a:xfrm>
            <a:off x="0" y="533400"/>
            <a:ext cx="9144000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540385" algn="l"/>
              </a:tabLst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ựa chọn nhanh thước đo trong các trường hợp sau và giải thích?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TH1: Đo độ dày sách giáo khoa vật lí 6. 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TH2: Đo chiều cao của các bạn trong lớp.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TH3: Đo chiều dài và chiều rộng của phòng học.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 loại thước đo được chọn: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9F6F4F4-883F-4F25-9236-C0930C558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8473439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79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504" y="223520"/>
            <a:ext cx="8768033" cy="641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D6A4F7E-517A-4357-8AB0-4DC03903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8229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vi-VN" altLang="vi-VN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kumimoji="0" lang="vi-VN" alt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uan sát hình 4.3 cho biết đo chiều dài trong trường hợp nào nhanh và cho kết quả chính xác hơn? Tại sao?</a:t>
            </a:r>
            <a:endParaRPr kumimoji="0" lang="vi-VN" altLang="vi-V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625" name="Picture 1">
            <a:extLst>
              <a:ext uri="{FF2B5EF4-FFF2-40B4-BE49-F238E27FC236}">
                <a16:creationId xmlns="" xmlns:a16="http://schemas.microsoft.com/office/drawing/2014/main" id="{B80CA525-D961-464C-941A-A597491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" y="3190877"/>
            <a:ext cx="7719060" cy="30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441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209162" y="396688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97EA037-7219-45C3-A6BD-3985D138D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848600" cy="72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17164" fontAlgn="base">
              <a:spcBef>
                <a:spcPts val="471"/>
              </a:spcBef>
              <a:spcAft>
                <a:spcPts val="471"/>
              </a:spcAft>
              <a:buNone/>
            </a:pP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Tinh thần đồng đội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94DA0818-61DC-4078-B1C0-AE41B76DA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1128038"/>
              </p:ext>
            </p:extLst>
          </p:nvPr>
        </p:nvGraphicFramePr>
        <p:xfrm>
          <a:off x="166804" y="685799"/>
          <a:ext cx="8768033" cy="5999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061">
                  <a:extLst>
                    <a:ext uri="{9D8B030D-6E8A-4147-A177-3AD203B41FA5}">
                      <a16:colId xmlns="" xmlns:a16="http://schemas.microsoft.com/office/drawing/2014/main" val="1546647830"/>
                    </a:ext>
                  </a:extLst>
                </a:gridCol>
                <a:gridCol w="918564">
                  <a:extLst>
                    <a:ext uri="{9D8B030D-6E8A-4147-A177-3AD203B41FA5}">
                      <a16:colId xmlns="" xmlns:a16="http://schemas.microsoft.com/office/drawing/2014/main" val="4290244580"/>
                    </a:ext>
                  </a:extLst>
                </a:gridCol>
                <a:gridCol w="918564">
                  <a:extLst>
                    <a:ext uri="{9D8B030D-6E8A-4147-A177-3AD203B41FA5}">
                      <a16:colId xmlns="" xmlns:a16="http://schemas.microsoft.com/office/drawing/2014/main" val="3334846472"/>
                    </a:ext>
                  </a:extLst>
                </a:gridCol>
                <a:gridCol w="918564">
                  <a:extLst>
                    <a:ext uri="{9D8B030D-6E8A-4147-A177-3AD203B41FA5}">
                      <a16:colId xmlns="" xmlns:a16="http://schemas.microsoft.com/office/drawing/2014/main" val="1575175807"/>
                    </a:ext>
                  </a:extLst>
                </a:gridCol>
                <a:gridCol w="919491">
                  <a:extLst>
                    <a:ext uri="{9D8B030D-6E8A-4147-A177-3AD203B41FA5}">
                      <a16:colId xmlns="" xmlns:a16="http://schemas.microsoft.com/office/drawing/2014/main" val="408523256"/>
                    </a:ext>
                  </a:extLst>
                </a:gridCol>
                <a:gridCol w="918564">
                  <a:extLst>
                    <a:ext uri="{9D8B030D-6E8A-4147-A177-3AD203B41FA5}">
                      <a16:colId xmlns="" xmlns:a16="http://schemas.microsoft.com/office/drawing/2014/main" val="831772060"/>
                    </a:ext>
                  </a:extLst>
                </a:gridCol>
                <a:gridCol w="918564">
                  <a:extLst>
                    <a:ext uri="{9D8B030D-6E8A-4147-A177-3AD203B41FA5}">
                      <a16:colId xmlns="" xmlns:a16="http://schemas.microsoft.com/office/drawing/2014/main" val="4080410994"/>
                    </a:ext>
                  </a:extLst>
                </a:gridCol>
                <a:gridCol w="1317661">
                  <a:extLst>
                    <a:ext uri="{9D8B030D-6E8A-4147-A177-3AD203B41FA5}">
                      <a16:colId xmlns="" xmlns:a16="http://schemas.microsoft.com/office/drawing/2014/main" val="1765761641"/>
                    </a:ext>
                  </a:extLst>
                </a:gridCol>
              </a:tblGrid>
              <a:tr h="6990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Vật cần đo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Dụng cụ đo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1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2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3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Giá trị trung bình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="" xmlns:a16="http://schemas.microsoft.com/office/drawing/2014/main" val="4025510037"/>
                  </a:ext>
                </a:extLst>
              </a:tr>
              <a:tr h="88316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Tên dụng cụ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GHD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</a:t>
                      </a:r>
                      <a:r>
                        <a:rPr lang="vi-VN" sz="2000" dirty="0" smtClean="0">
                          <a:effectLst/>
                          <a:latin typeface="+mj-lt"/>
                        </a:rPr>
                        <a:t>CNN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5984150"/>
                  </a:ext>
                </a:extLst>
              </a:tr>
              <a:tr h="883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Chiều dài đoạn thẳng AB, CD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="" xmlns:a16="http://schemas.microsoft.com/office/drawing/2014/main" val="2969945422"/>
                  </a:ext>
                </a:extLst>
              </a:tr>
              <a:tr h="883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Độ dày quyển sách KHTN 6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 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="" xmlns:a16="http://schemas.microsoft.com/office/drawing/2014/main" val="3154528616"/>
                  </a:ext>
                </a:extLst>
              </a:tr>
              <a:tr h="148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Chiều cao của bạn A và B ở phần đặt vấn đề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="" xmlns:a16="http://schemas.microsoft.com/office/drawing/2014/main" val="3318039707"/>
                  </a:ext>
                </a:extLst>
              </a:tr>
              <a:tr h="582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..........................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="" xmlns:a16="http://schemas.microsoft.com/office/drawing/2014/main" val="1633618637"/>
                  </a:ext>
                </a:extLst>
              </a:tr>
              <a:tr h="583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..........................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="" xmlns:a16="http://schemas.microsoft.com/office/drawing/2014/main" val="2591952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925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05" y="172720"/>
            <a:ext cx="8768033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162" y="393859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6C4A51-88CF-4277-BD40-88DE4D0428AF}"/>
              </a:ext>
            </a:extLst>
          </p:cNvPr>
          <p:cNvSpPr txBox="1"/>
          <p:nvPr/>
        </p:nvSpPr>
        <p:spPr>
          <a:xfrm>
            <a:off x="152400" y="677847"/>
            <a:ext cx="8686800" cy="568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tabLst>
                <a:tab pos="450215" algn="l"/>
              </a:tabLst>
            </a:pPr>
            <a:r>
              <a:rPr lang="vi-VN" sz="3600" b="1" dirty="0">
                <a:solidFill>
                  <a:srgbClr val="0066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Các bước đo chiều dài: </a:t>
            </a:r>
            <a:r>
              <a:rPr lang="vi-VN" sz="3600" b="1" dirty="0" smtClean="0">
                <a:solidFill>
                  <a:srgbClr val="0066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(SGK)</a:t>
            </a:r>
            <a:endParaRPr lang="vi-VN" sz="3600" b="1" dirty="0">
              <a:solidFill>
                <a:srgbClr val="0066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1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Ước lượng chiều dài của vật cần đo để chọn thước đo có GHD và ĐCNN phù hợp.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2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thước </a:t>
            </a:r>
            <a:r>
              <a:rPr lang="vi-VN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 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đúng </a:t>
            </a:r>
            <a:r>
              <a:rPr lang="vi-VN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 Đặt dọc theo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chiều dài vật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 đo, một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đầu của  vật trùng với vạch số 0 của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thước).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3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mắt vuông góc với thước, đọc giá trị chiều dài của vật cần đo theo giá trị của vạch chia gần nhất với đầu kia của vật.</a:t>
            </a:r>
            <a:endParaRPr lang="vi-VN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4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kết quả theo đơn vị ĐCNN cho mỗi lần đo.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(Nếu đo nhiều lần thì kết quả đo chiều dài lấy là trung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 cộng của tất cả các lần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 rot="722986">
            <a:off x="139484" y="189712"/>
            <a:ext cx="1563296" cy="1299064"/>
            <a:chOff x="2780708" y="1263036"/>
            <a:chExt cx="1830836" cy="1814565"/>
          </a:xfrm>
        </p:grpSpPr>
        <p:sp>
          <p:nvSpPr>
            <p:cNvPr id="10" name=" 3"/>
            <p:cNvSpPr/>
            <p:nvPr/>
          </p:nvSpPr>
          <p:spPr>
            <a:xfrm>
              <a:off x="2780708" y="1263036"/>
              <a:ext cx="1736060" cy="1458709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hớ</a:t>
              </a:r>
              <a:endPara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 4"/>
            <p:cNvSpPr/>
            <p:nvPr/>
          </p:nvSpPr>
          <p:spPr>
            <a:xfrm>
              <a:off x="3274051" y="1928957"/>
              <a:ext cx="1337493" cy="1148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>
                <a:solidFill>
                  <a:srgbClr val="FF33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24779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6781800" cy="294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057400" y="533400"/>
            <a:ext cx="497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5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2DD8966-B3C6-4025-8F12-8AE1E34B4D0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648"/>
            <a:ext cx="4366804" cy="626480"/>
          </a:xfrm>
          <a:prstGeom prst="rect">
            <a:avLst/>
          </a:prstGeom>
        </p:spPr>
        <p:txBody>
          <a:bodyPr vert="horz" lIns="71718" tIns="35859" rIns="71718" bIns="35859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733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Cách xác định giới hạn đo và độ chia nhỏ nhất của thước đo</a:t>
            </a:r>
            <a:endParaRPr lang="vi-VN" b="1" dirty="0"/>
          </a:p>
        </p:txBody>
      </p:sp>
      <p:sp>
        <p:nvSpPr>
          <p:cNvPr id="6" name="Rectangle 5"/>
          <p:cNvSpPr/>
          <p:nvPr/>
        </p:nvSpPr>
        <p:spPr>
          <a:xfrm>
            <a:off x="0" y="1156349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Xác định GHĐ: là giá trị lớn nhất ghi trên thước</a:t>
            </a:r>
            <a:endParaRPr lang="vi-VN" sz="2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00200"/>
            <a:ext cx="8915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 định ĐCNN theo các bước: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Xác định đơn vị đo của thước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Xác định «  n » là số khoảng cách  chia giữa 2 số ghi liên tiếp </a:t>
            </a: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( </a:t>
            </a: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 bé và số lớn)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ĐCNN = </a:t>
            </a: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(số </a:t>
            </a: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lớn – số bé ) / </a:t>
            </a: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(đơn </a:t>
            </a: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vị như đơn vị ghi trên thước)</a:t>
            </a:r>
            <a:endParaRPr lang="vi-VN" sz="2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3800"/>
            <a:ext cx="86483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 dụ: </a:t>
            </a:r>
            <a:r>
              <a:rPr lang="vi-VN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 thước kẻ có ghi số lớn nhất là 30cm. Giữ số 1 và số 2 có 5 khoảng. Xác định GHĐ và ĐCNN </a:t>
            </a:r>
            <a:endParaRPr lang="vi-VN" sz="2600" dirty="0"/>
          </a:p>
        </p:txBody>
      </p:sp>
      <p:sp>
        <p:nvSpPr>
          <p:cNvPr id="9" name="Rectangle 8"/>
          <p:cNvSpPr/>
          <p:nvPr/>
        </p:nvSpPr>
        <p:spPr>
          <a:xfrm>
            <a:off x="228600" y="4648200"/>
            <a:ext cx="86483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 dẫn:</a:t>
            </a:r>
          </a:p>
          <a:p>
            <a:pPr algn="just"/>
            <a:r>
              <a:rPr lang="vi-VN" sz="2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tắt: </a:t>
            </a:r>
            <a:r>
              <a:rPr lang="vi-VN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lớn = 2;   số bé = 1;   n = 5</a:t>
            </a:r>
            <a:endParaRPr lang="vi-VN" sz="26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565338"/>
            <a:ext cx="868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GHĐ =  30cm</a:t>
            </a:r>
          </a:p>
          <a:p>
            <a:pPr marL="457200" lvl="0" indent="-457200"/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ĐCNN = </a:t>
            </a:r>
            <a:r>
              <a:rPr lang="vi-VN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 số lớn – số bé ) / n = (2 </a:t>
            </a: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-1) / 5 = 0,2cm</a:t>
            </a:r>
            <a:endParaRPr lang="vi-VN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637136"/>
      </p:ext>
    </p:extLst>
  </p:cSld>
  <p:clrMapOvr>
    <a:masterClrMapping/>
  </p:clrMapOvr>
  <p:transition advClick="0" advTm="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49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2. Cách đặt thước và đọc kết quả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632" y="489831"/>
            <a:ext cx="8674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 và mắt đúng cách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8844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và ghi kết quả đúng quy định. Tính chiều dài vật theo </a:t>
            </a:r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</a:p>
          <a:p>
            <a:pPr marL="457200" indent="-457200"/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 </a:t>
            </a:r>
            <a:r>
              <a:rPr lang="vi-VN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= N + (n’ . ĐCNN)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:+N:giá </a:t>
            </a:r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 nhỏ ghi trên thước mà ở gần đầu kia của vật cần </a:t>
            </a:r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n’: là số khoảng chia kể từ vạch có giá trị nhỏ (N) đến vạch chia gần nhất với đầu kia của vật. 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22" y="3217830"/>
            <a:ext cx="8530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xác định chiều dài của bút chì: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775" y="3124200"/>
            <a:ext cx="3354225" cy="82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038600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dẫn: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Tóm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tắt:   n = 5;  số lớn = 8;  số bé = 7 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83446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Bài làm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ĐCNN = ( số lớn – số bé ) / n = (8 – 7) / 5 = 0,2 cm</a:t>
            </a:r>
          </a:p>
          <a:p>
            <a:pPr marL="457200" indent="-457200">
              <a:buFont typeface="Wingdings"/>
              <a:buChar char="à"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 = 7 và n’ =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150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 chiều dài của bút chì là: </a:t>
            </a:r>
            <a:r>
              <a:rPr lang="vi-VN" sz="2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 </a:t>
            </a:r>
            <a:r>
              <a:rPr lang="vi-VN" sz="2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= N </a:t>
            </a:r>
            <a:r>
              <a:rPr lang="vi-VN" sz="2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+ (</a:t>
            </a:r>
            <a:r>
              <a:rPr lang="vi-VN" sz="2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n’ </a:t>
            </a:r>
            <a:r>
              <a:rPr lang="vi-VN" sz="2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.ĐCNN</a:t>
            </a:r>
            <a:r>
              <a:rPr lang="vi-VN" sz="2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) </a:t>
            </a:r>
            <a:r>
              <a:rPr lang="vi-V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7 + (</a:t>
            </a:r>
            <a:r>
              <a:rPr lang="vi-V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3.0,2</a:t>
            </a:r>
            <a:r>
              <a:rPr lang="vi-V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 7,6 (cm)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7102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84" y="183515"/>
            <a:ext cx="8768033" cy="64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162" y="393859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8673CE-F030-4542-AE56-5DAF45D32E80}"/>
              </a:ext>
            </a:extLst>
          </p:cNvPr>
          <p:cNvSpPr txBox="1"/>
          <p:nvPr/>
        </p:nvSpPr>
        <p:spPr>
          <a:xfrm>
            <a:off x="2286580" y="183515"/>
            <a:ext cx="6095419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0215" algn="l"/>
              </a:tabLst>
            </a:pP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IV: Luyện tập</a:t>
            </a:r>
            <a:endParaRPr lang="vi-VN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AC354130-4D73-4718-BB6C-A918F4AED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02578"/>
            <a:ext cx="8458200" cy="575542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gang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sợi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D.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	B.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19812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838200" y="51054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95346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05" y="182880"/>
            <a:ext cx="8768033" cy="64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FCD0061C-176C-4EFB-A4F7-379DE55B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53527"/>
            <a:ext cx="8610600" cy="59708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       B. m 	             C. kg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fr-FR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vi-VN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 cm 	        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1cm.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0,5cm.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1mm.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6F45669E-4D64-48AD-9327-BC707467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6858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71800" y="16002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304800" y="57150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44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measure_wa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38400" y="51054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dây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066800" y="533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26545ebd-0164-4b42-be4f-1a7a758f10eb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3850"/>
            <a:ext cx="700246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413125" y="5897563"/>
            <a:ext cx="2606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kẻ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85800" y="704850"/>
            <a:ext cx="937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54" r="22728"/>
          <a:stretch>
            <a:fillRect/>
          </a:stretch>
        </p:blipFill>
        <p:spPr bwMode="auto">
          <a:xfrm>
            <a:off x="1752600" y="1249363"/>
            <a:ext cx="5638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09800" y="5668963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Thước mét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9600" y="40798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  <p:pic>
        <p:nvPicPr>
          <p:cNvPr id="1843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89638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Cach_do_do_d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80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đo độ dài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ch_do_do_dai hinh c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181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đo độ dài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962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645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đo độ dài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103" y="3742796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FC6CE480-F8D2-485A-8B4E-50ACF988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382000" cy="20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423326" algn="l"/>
              </a:tabLst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sánh chiều dài 2 đoạn thẳng và 2 người trong từng hình sau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vi-VN" alt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5">
            <a:extLst>
              <a:ext uri="{FF2B5EF4-FFF2-40B4-BE49-F238E27FC236}">
                <a16:creationId xmlns="" xmlns:a16="http://schemas.microsoft.com/office/drawing/2014/main" id="{9C037C48-7E68-4F04-955F-D6EF230E456A}"/>
              </a:ext>
            </a:extLst>
          </p:cNvPr>
          <p:cNvGrpSpPr>
            <a:grpSpLocks/>
          </p:cNvGrpSpPr>
          <p:nvPr/>
        </p:nvGrpSpPr>
        <p:grpSpPr bwMode="auto">
          <a:xfrm>
            <a:off x="418759" y="2899030"/>
            <a:ext cx="2466130" cy="2942477"/>
            <a:chOff x="1146175" y="2601913"/>
            <a:chExt cx="5689600" cy="4299811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44DA7FC-6D0E-44BA-8697-EF7A777AA84D}"/>
                </a:ext>
              </a:extLst>
            </p:cNvPr>
            <p:cNvSpPr/>
            <p:nvPr/>
          </p:nvSpPr>
          <p:spPr>
            <a:xfrm>
              <a:off x="2084387" y="2601913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898A639-ACF9-46EB-A53A-5069F4369A50}"/>
                </a:ext>
              </a:extLst>
            </p:cNvPr>
            <p:cNvSpPr/>
            <p:nvPr/>
          </p:nvSpPr>
          <p:spPr>
            <a:xfrm>
              <a:off x="4964112" y="26019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6B20633-ECA0-471E-9143-15E6998852B8}"/>
                </a:ext>
              </a:extLst>
            </p:cNvPr>
            <p:cNvCxnSpPr>
              <a:stCxn id="14" idx="2"/>
              <a:endCxn id="15" idx="6"/>
            </p:cNvCxnSpPr>
            <p:nvPr/>
          </p:nvCxnSpPr>
          <p:spPr>
            <a:xfrm>
              <a:off x="2084387" y="3070225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6">
              <a:extLst>
                <a:ext uri="{FF2B5EF4-FFF2-40B4-BE49-F238E27FC236}">
                  <a16:creationId xmlns="" xmlns:a16="http://schemas.microsoft.com/office/drawing/2014/main" id="{D975DD24-4E99-44D5-A612-96ABA64AE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3050" y="2691858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="" xmlns:a16="http://schemas.microsoft.com/office/drawing/2014/main" id="{E221E8FF-E287-4C85-9AA5-7EA0168C4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425" y="2691858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3EA774F0-6F5F-40D7-AA07-DEB57B5AFFB1}"/>
                </a:ext>
              </a:extLst>
            </p:cNvPr>
            <p:cNvSpPr/>
            <p:nvPr/>
          </p:nvSpPr>
          <p:spPr>
            <a:xfrm>
              <a:off x="1146175" y="48752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15878DB-BF46-4F46-AB92-5C256567976E}"/>
                </a:ext>
              </a:extLst>
            </p:cNvPr>
            <p:cNvSpPr/>
            <p:nvPr/>
          </p:nvSpPr>
          <p:spPr>
            <a:xfrm>
              <a:off x="5900737" y="4891088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5F4D8B64-FAF9-4937-BD75-DFD2B34A9E98}"/>
                </a:ext>
              </a:extLst>
            </p:cNvPr>
            <p:cNvCxnSpPr>
              <a:cxnSpLocks/>
            </p:cNvCxnSpPr>
            <p:nvPr/>
          </p:nvCxnSpPr>
          <p:spPr>
            <a:xfrm>
              <a:off x="2084387" y="5359400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2">
              <a:extLst>
                <a:ext uri="{FF2B5EF4-FFF2-40B4-BE49-F238E27FC236}">
                  <a16:creationId xmlns="" xmlns:a16="http://schemas.microsoft.com/office/drawing/2014/main" id="{67549D25-859A-473C-AE07-B8712F1F5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2800" y="4834442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3">
              <a:extLst>
                <a:ext uri="{FF2B5EF4-FFF2-40B4-BE49-F238E27FC236}">
                  <a16:creationId xmlns="" xmlns:a16="http://schemas.microsoft.com/office/drawing/2014/main" id="{F9794AB5-1320-4FA3-9DD1-F0516F1B0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6595" y="4775200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altLang="vi-VN" sz="251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7">
              <a:extLst>
                <a:ext uri="{FF2B5EF4-FFF2-40B4-BE49-F238E27FC236}">
                  <a16:creationId xmlns="" xmlns:a16="http://schemas.microsoft.com/office/drawing/2014/main" id="{72F1FDEB-A0A4-4AE2-A774-7D8BD040A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715" y="6202361"/>
              <a:ext cx="2312767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TH1</a:t>
              </a:r>
              <a:endParaRPr lang="vi-VN" altLang="vi-VN" sz="251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="" xmlns:a16="http://schemas.microsoft.com/office/drawing/2014/main" id="{F14F5D7B-4621-4700-BE06-6BA3EFA636A3}"/>
              </a:ext>
            </a:extLst>
          </p:cNvPr>
          <p:cNvGrpSpPr>
            <a:grpSpLocks/>
          </p:cNvGrpSpPr>
          <p:nvPr/>
        </p:nvGrpSpPr>
        <p:grpSpPr bwMode="auto">
          <a:xfrm>
            <a:off x="3549022" y="2782296"/>
            <a:ext cx="2404625" cy="2951263"/>
            <a:chOff x="7972926" y="2024425"/>
            <a:chExt cx="6768752" cy="4895561"/>
          </a:xfrm>
        </p:grpSpPr>
        <p:sp>
          <p:nvSpPr>
            <p:cNvPr id="26" name="TextBox 18">
              <a:extLst>
                <a:ext uri="{FF2B5EF4-FFF2-40B4-BE49-F238E27FC236}">
                  <a16:creationId xmlns="" xmlns:a16="http://schemas.microsoft.com/office/drawing/2014/main" id="{22D412AE-86D0-4D13-B391-CA3198C0D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7391" y="6126095"/>
              <a:ext cx="2288269" cy="79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TH2</a:t>
              </a:r>
              <a:endParaRPr lang="vi-VN" altLang="vi-VN" sz="251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4">
              <a:extLst>
                <a:ext uri="{FF2B5EF4-FFF2-40B4-BE49-F238E27FC236}">
                  <a16:creationId xmlns="" xmlns:a16="http://schemas.microsoft.com/office/drawing/2014/main" id="{6E7E2D84-62FE-4E22-B6A9-C3F68DFA9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7" name="Group 21">
                <a:extLst>
                  <a:ext uri="{FF2B5EF4-FFF2-40B4-BE49-F238E27FC236}">
                    <a16:creationId xmlns="" xmlns:a16="http://schemas.microsoft.com/office/drawing/2014/main" id="{E90E4D57-73C6-4377-A749-586521EB1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="" xmlns:a16="http://schemas.microsoft.com/office/drawing/2014/main" id="{FCD9DE31-17B5-4DCA-93A4-C5C36D83D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B0B0719A-B10B-4D5C-8D04-A7C037FB58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="" xmlns:a16="http://schemas.microsoft.com/office/drawing/2014/main" id="{5CCCD86A-353C-4ED4-B0F9-7340BEF936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D468861B-54BA-4DF7-9951-CDD1E70FB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58F732DE-C014-4003-A724-86DAC12BC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AC649B35-EDAD-439F-9E07-F0A32C8C8C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6">
                <a:extLst>
                  <a:ext uri="{FF2B5EF4-FFF2-40B4-BE49-F238E27FC236}">
                    <a16:creationId xmlns="" xmlns:a16="http://schemas.microsoft.com/office/drawing/2014/main" id="{50CEAF3B-B387-4048-9BDD-C7312DA65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2852" y="2601914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8">
                <a:extLst>
                  <a:ext uri="{FF2B5EF4-FFF2-40B4-BE49-F238E27FC236}">
                    <a16:creationId xmlns="" xmlns:a16="http://schemas.microsoft.com/office/drawing/2014/main" id="{EA34CB93-B6E8-4173-8689-04E94445C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51398" y="2609851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12">
                <a:extLst>
                  <a:ext uri="{FF2B5EF4-FFF2-40B4-BE49-F238E27FC236}">
                    <a16:creationId xmlns="" xmlns:a16="http://schemas.microsoft.com/office/drawing/2014/main" id="{72FDFE16-5B4B-4A76-9AF9-26DADD78D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89691" y="4253243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altLang="vi-VN" sz="251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="" xmlns:a16="http://schemas.microsoft.com/office/drawing/2014/main" id="{3B1A92D3-90FC-4534-A1D6-89517D33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03103" y="4144397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38">
            <a:extLst>
              <a:ext uri="{FF2B5EF4-FFF2-40B4-BE49-F238E27FC236}">
                <a16:creationId xmlns="" xmlns:a16="http://schemas.microsoft.com/office/drawing/2014/main" id="{EF6F6512-81C2-4785-8BE9-33A1B2D052C0}"/>
              </a:ext>
            </a:extLst>
          </p:cNvPr>
          <p:cNvGrpSpPr/>
          <p:nvPr/>
        </p:nvGrpSpPr>
        <p:grpSpPr>
          <a:xfrm>
            <a:off x="6504747" y="2753737"/>
            <a:ext cx="2182053" cy="3647063"/>
            <a:chOff x="11336892" y="1882552"/>
            <a:chExt cx="3230290" cy="4266335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06240F9-20E5-4CEB-9E4C-8E680231FEAB}"/>
                </a:ext>
              </a:extLst>
            </p:cNvPr>
            <p:cNvSpPr txBox="1"/>
            <p:nvPr/>
          </p:nvSpPr>
          <p:spPr>
            <a:xfrm>
              <a:off x="12236897" y="5538681"/>
              <a:ext cx="1656184" cy="61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51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TH3</a:t>
              </a:r>
              <a:endParaRPr lang="vi-VN" sz="3137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3AA978B5-A4B1-4AD0-B849-63B909858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36892" y="1882552"/>
              <a:ext cx="3230290" cy="3440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29321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E654BC-D1BD-4431-80E8-81E7F0E29169}"/>
              </a:ext>
            </a:extLst>
          </p:cNvPr>
          <p:cNvSpPr txBox="1"/>
          <p:nvPr/>
        </p:nvSpPr>
        <p:spPr>
          <a:xfrm>
            <a:off x="838200" y="0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1E15A1-7DCB-4675-866C-FBEFEE82F29E}"/>
              </a:ext>
            </a:extLst>
          </p:cNvPr>
          <p:cNvSpPr txBox="1"/>
          <p:nvPr/>
        </p:nvSpPr>
        <p:spPr>
          <a:xfrm>
            <a:off x="1143000" y="60960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thành 4 góc 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học sinh được lựa chọn góc)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="" xmlns:a16="http://schemas.microsoft.com/office/drawing/2014/main" id="{54D39514-7953-4F0B-9818-4A065E1B3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9010382"/>
              </p:ext>
            </p:extLst>
          </p:nvPr>
        </p:nvGraphicFramePr>
        <p:xfrm>
          <a:off x="166804" y="1943100"/>
          <a:ext cx="877717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8895">
                  <a:extLst>
                    <a:ext uri="{9D8B030D-6E8A-4147-A177-3AD203B41FA5}">
                      <a16:colId xmlns="" xmlns:a16="http://schemas.microsoft.com/office/drawing/2014/main" val="2117760538"/>
                    </a:ext>
                  </a:extLst>
                </a:gridCol>
                <a:gridCol w="3948275">
                  <a:extLst>
                    <a:ext uri="{9D8B030D-6E8A-4147-A177-3AD203B41FA5}">
                      <a16:colId xmlns="" xmlns:a16="http://schemas.microsoft.com/office/drawing/2014/main" val="997987000"/>
                    </a:ext>
                  </a:extLst>
                </a:gridCol>
              </a:tblGrid>
              <a:tr h="15621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00"/>
                          </a:solidFill>
                          <a:latin typeface="+mj-lt"/>
                        </a:rPr>
                        <a:t>Chuyên gia toán học</a:t>
                      </a:r>
                    </a:p>
                    <a:p>
                      <a:pPr algn="ctr"/>
                      <a:endParaRPr lang="vi-VN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 đường kính nắp</a:t>
                      </a:r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Chuyên gia vật lí</a:t>
                      </a: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Đ</a:t>
                      </a:r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 thể tích của một khối lập phương và đá.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293755095"/>
                  </a:ext>
                </a:extLst>
              </a:tr>
              <a:tr h="2366010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+mj-lt"/>
                        </a:rPr>
                        <a:t>Chuyên gia chăm sóc sức </a:t>
                      </a:r>
                      <a:r>
                        <a:rPr lang="vi-VN" sz="3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khỏe</a:t>
                      </a:r>
                    </a:p>
                    <a:p>
                      <a:pPr algn="ctr"/>
                      <a:r>
                        <a:rPr lang="vi-VN" sz="3200" dirty="0" smtClean="0">
                          <a:latin typeface="+mj-lt"/>
                        </a:rPr>
                        <a:t>Đo </a:t>
                      </a:r>
                      <a:r>
                        <a:rPr lang="vi-VN" sz="3200" dirty="0">
                          <a:latin typeface="+mj-lt"/>
                        </a:rPr>
                        <a:t>và đánh giá chiều cao của bạn trong nhóm và đề ra biện pháp tăng chiều cao.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+mj-lt"/>
                        </a:rPr>
                        <a:t>Chuyên gia đo đạc</a:t>
                      </a: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Dùng điện thoại để đo đạc một số trường hợp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99457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6612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86800" cy="1600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571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5" descr="dau hoi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  <p:bldP spid="21508" grpId="0"/>
      <p:bldP spid="215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06" y="243841"/>
            <a:ext cx="8803042" cy="622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742796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1832BC3-376C-465F-973C-03386E8B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7086600" cy="5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717164">
              <a:defRPr/>
            </a:pP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vi-VN" altLang="vi-VN" sz="3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124D27-2909-4EF4-A79A-B92F23EFC08C}"/>
              </a:ext>
            </a:extLst>
          </p:cNvPr>
          <p:cNvSpPr txBox="1"/>
          <p:nvPr/>
        </p:nvSpPr>
        <p:spPr>
          <a:xfrm>
            <a:off x="152400" y="2057400"/>
            <a:ext cx="3505200" cy="2868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936" indent="-268936"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1,25m = ..........dm                                  </a:t>
            </a:r>
            <a:endParaRPr lang="vi-VN" sz="3137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0,1dm = </a:t>
            </a: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.......mm</a:t>
            </a:r>
            <a:endParaRPr lang="vi-VN" sz="1882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........mm </a:t>
            </a: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0,1m                                    </a:t>
            </a: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.......cm </a:t>
            </a: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0,5dm</a:t>
            </a:r>
          </a:p>
          <a:p>
            <a:pPr lvl="0"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3 km = </a:t>
            </a: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...........m</a:t>
            </a:r>
            <a:endParaRPr lang="vi-VN" sz="1882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057400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12,5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590800"/>
            <a:ext cx="659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20040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733800"/>
            <a:ext cx="659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4267200"/>
            <a:ext cx="902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000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540" y="2543370"/>
            <a:ext cx="5284307" cy="384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8578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  <p:bldP spid="10" grpId="0"/>
      <p:bldP spid="3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4073" cy="30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693" y="3207796"/>
            <a:ext cx="5284307" cy="365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 rot="722986">
            <a:off x="6383415" y="686960"/>
            <a:ext cx="2527841" cy="1951359"/>
            <a:chOff x="2787900" y="1928957"/>
            <a:chExt cx="4091853" cy="2725709"/>
          </a:xfrm>
        </p:grpSpPr>
        <p:sp>
          <p:nvSpPr>
            <p:cNvPr id="9" name=" 3"/>
            <p:cNvSpPr/>
            <p:nvPr/>
          </p:nvSpPr>
          <p:spPr>
            <a:xfrm>
              <a:off x="2787900" y="2419467"/>
              <a:ext cx="4091853" cy="2235199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 4"/>
            <p:cNvSpPr/>
            <p:nvPr/>
          </p:nvSpPr>
          <p:spPr>
            <a:xfrm>
              <a:off x="3274051" y="1928957"/>
              <a:ext cx="1337493" cy="1148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>
                <a:solidFill>
                  <a:srgbClr val="FF33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9485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5875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thực tế còn có một số đơn vị đo độ dài khác như: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6824662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Hải lí ) khoảng 1850 m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Inch bằng 2,54 cm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dặm (mile) khoảng 1,6 km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Foot khoảng 0,3 m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yard khoảng 0,9 km </a:t>
            </a: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38" y="3522663"/>
            <a:ext cx="4038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01638" y="3629025"/>
            <a:ext cx="4049712" cy="23145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554538"/>
            <a:ext cx="5889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68438" y="6269038"/>
            <a:ext cx="318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vi 32 inch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489575" y="4786313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inch = 81,28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5875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thực tế còn có một số đơn vị đo độ dài khác như: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6824662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Thước bằng 1 m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Tấc bằng 1 dm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Phân bằng 1 cm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 bằng 1 mm</a:t>
            </a: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416550"/>
            <a:ext cx="5889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997450" y="4754563"/>
            <a:ext cx="3789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 cao 7 phân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283200" y="5648325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Phân = 7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3" y="3192463"/>
            <a:ext cx="36718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771900" y="542448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71900" y="455453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0100" y="4495800"/>
            <a:ext cx="0" cy="976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F2629478-4B83-499B-92ED-D52549E5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991600" cy="294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+ 1 in (inch) = 2,54cm</a:t>
            </a:r>
          </a:p>
          <a:p>
            <a:pPr algn="l">
              <a:defRPr/>
            </a:pP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+ 1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(mile) = 1609m (</a:t>
            </a:r>
            <a:r>
              <a:rPr lang="en-US" altLang="vi-VN" sz="3200" b="1" i="1" kern="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≈ 1,6km)</a:t>
            </a:r>
          </a:p>
          <a:p>
            <a:pPr algn="l"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đơn vị đo chiều dài với khoảng cách lớn như đơn vị thiên văn (AU), đơn vị năm ánh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sáng(ly)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 n.a.s</a:t>
            </a:r>
            <a:r>
              <a:rPr lang="en-US" altLang="vi-VN" sz="32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≈</a:t>
            </a:r>
            <a:r>
              <a:rPr lang="vi-VN" altLang="vi-VN" sz="32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9461 tỉ km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)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 đơn vị đo dùng để đo kích thước các vật nhỏ micromet, nanomet, angstrom</a:t>
            </a:r>
            <a:r>
              <a:rPr lang="vi-VN" sz="25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l">
              <a:defRPr/>
            </a:pPr>
            <a:endParaRPr lang="vi-VN" altLang="vi-VN" sz="251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8D36D2A9-C065-495A-B572-8803B2A23999}"/>
              </a:ext>
            </a:extLst>
          </p:cNvPr>
          <p:cNvSpPr/>
          <p:nvPr/>
        </p:nvSpPr>
        <p:spPr>
          <a:xfrm>
            <a:off x="2362200" y="4402203"/>
            <a:ext cx="6400800" cy="2455797"/>
          </a:xfrm>
          <a:prstGeom prst="cloudCallout">
            <a:avLst>
              <a:gd name="adj1" fmla="val -97608"/>
              <a:gd name="adj2" fmla="val 44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718" tIns="35859" rIns="71718" bIns="35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Tivi</a:t>
            </a:r>
            <a:r>
              <a:rPr lang="vi-VN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lớn nhất thế giới có màn hình 98 inch. Hãy tính chiều dài của tivi theo đơn vị cm?</a:t>
            </a:r>
          </a:p>
          <a:p>
            <a:pPr algn="ctr"/>
            <a:endParaRPr lang="vi-VN" sz="1412" dirty="0"/>
          </a:p>
        </p:txBody>
      </p:sp>
    </p:spTree>
    <p:extLst>
      <p:ext uri="{BB962C8B-B14F-4D97-AF65-F5344CB8AC3E}">
        <p14:creationId xmlns:p14="http://schemas.microsoft.com/office/powerpoint/2010/main" xmlns="" val="2699995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1469</Words>
  <Application>Microsoft Office PowerPoint</Application>
  <PresentationFormat>On-screen Show (4:3)</PresentationFormat>
  <Paragraphs>243</Paragraphs>
  <Slides>30</Slides>
  <Notes>13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Trong thực tế còn có một số đơn vị đo độ dài khác như:</vt:lpstr>
      <vt:lpstr>Trong thực tế còn có một số đơn vị đo độ dài khác như:</vt:lpstr>
      <vt:lpstr>Slide 9</vt:lpstr>
      <vt:lpstr>Slide 10</vt:lpstr>
      <vt:lpstr>Slide 11</vt:lpstr>
      <vt:lpstr>Tìm GHĐ và ĐCNN của thước sau:</vt:lpstr>
      <vt:lpstr>Slide 13</vt:lpstr>
      <vt:lpstr>Tìm GHĐ và ĐCNN của thước sau: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</cp:revision>
  <dcterms:created xsi:type="dcterms:W3CDTF">2021-09-05T10:01:58Z</dcterms:created>
  <dcterms:modified xsi:type="dcterms:W3CDTF">2021-09-05T15:28:45Z</dcterms:modified>
</cp:coreProperties>
</file>