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4"/>
  </p:notesMasterIdLst>
  <p:sldIdLst>
    <p:sldId id="256" r:id="rId2"/>
    <p:sldId id="262" r:id="rId3"/>
    <p:sldId id="283" r:id="rId4"/>
    <p:sldId id="287" r:id="rId5"/>
    <p:sldId id="280" r:id="rId6"/>
    <p:sldId id="282" r:id="rId7"/>
    <p:sldId id="261" r:id="rId8"/>
    <p:sldId id="264" r:id="rId9"/>
    <p:sldId id="265" r:id="rId10"/>
    <p:sldId id="266" r:id="rId11"/>
    <p:sldId id="263" r:id="rId12"/>
    <p:sldId id="271" r:id="rId13"/>
    <p:sldId id="272" r:id="rId14"/>
    <p:sldId id="273" r:id="rId15"/>
    <p:sldId id="274" r:id="rId16"/>
    <p:sldId id="275" r:id="rId17"/>
    <p:sldId id="276" r:id="rId18"/>
    <p:sldId id="277" r:id="rId19"/>
    <p:sldId id="303" r:id="rId20"/>
    <p:sldId id="304" r:id="rId21"/>
    <p:sldId id="305" r:id="rId22"/>
    <p:sldId id="306" r:id="rId23"/>
    <p:sldId id="307" r:id="rId24"/>
    <p:sldId id="308" r:id="rId25"/>
    <p:sldId id="288" r:id="rId26"/>
    <p:sldId id="291" r:id="rId27"/>
    <p:sldId id="290" r:id="rId28"/>
    <p:sldId id="289" r:id="rId29"/>
    <p:sldId id="300" r:id="rId30"/>
    <p:sldId id="301" r:id="rId31"/>
    <p:sldId id="302" r:id="rId32"/>
    <p:sldId id="309" r:id="rId33"/>
    <p:sldId id="299" r:id="rId34"/>
    <p:sldId id="293" r:id="rId35"/>
    <p:sldId id="311" r:id="rId36"/>
    <p:sldId id="312" r:id="rId37"/>
    <p:sldId id="313" r:id="rId38"/>
    <p:sldId id="314" r:id="rId39"/>
    <p:sldId id="315" r:id="rId40"/>
    <p:sldId id="316" r:id="rId41"/>
    <p:sldId id="317" r:id="rId42"/>
    <p:sldId id="318"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4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A9CC9-998B-40AE-A07B-7B2BA79E9281}" type="datetimeFigureOut">
              <a:rPr lang="en-US" smtClean="0"/>
              <a:t>11/2/2023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527B6E-ADE9-48EB-B1FB-B08D337BF159}" type="slidenum">
              <a:rPr lang="en-US" smtClean="0"/>
              <a:t>‹#›</a:t>
            </a:fld>
            <a:endParaRPr lang="en-US"/>
          </a:p>
        </p:txBody>
      </p:sp>
    </p:spTree>
    <p:extLst>
      <p:ext uri="{BB962C8B-B14F-4D97-AF65-F5344CB8AC3E}">
        <p14:creationId xmlns:p14="http://schemas.microsoft.com/office/powerpoint/2010/main" val="278158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A527B6E-ADE9-48EB-B1FB-B08D337BF159}" type="slidenum">
              <a:rPr lang="en-US" smtClean="0"/>
              <a:t>3</a:t>
            </a:fld>
            <a:endParaRPr lang="en-US"/>
          </a:p>
        </p:txBody>
      </p:sp>
    </p:spTree>
    <p:extLst>
      <p:ext uri="{BB962C8B-B14F-4D97-AF65-F5344CB8AC3E}">
        <p14:creationId xmlns:p14="http://schemas.microsoft.com/office/powerpoint/2010/main" val="2441678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A527B6E-ADE9-48EB-B1FB-B08D337BF159}" type="slidenum">
              <a:rPr lang="en-US" smtClean="0"/>
              <a:t>12</a:t>
            </a:fld>
            <a:endParaRPr lang="en-US"/>
          </a:p>
        </p:txBody>
      </p:sp>
    </p:spTree>
    <p:extLst>
      <p:ext uri="{BB962C8B-B14F-4D97-AF65-F5344CB8AC3E}">
        <p14:creationId xmlns:p14="http://schemas.microsoft.com/office/powerpoint/2010/main" val="23115688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a:t>Click to edit Master title style</a:t>
            </a:r>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bwMode="auto">
          <a:xfrm rot="5400000">
            <a:off x="7764621" y="1174097"/>
            <a:ext cx="2286000" cy="381000"/>
          </a:xfrm>
        </p:spPr>
        <p:txBody>
          <a:bodyPr/>
          <a:lstStyle/>
          <a:p>
            <a:fld id="{9FE9DB9E-4FD9-440F-864F-F9E08C8BCC91}" type="datetimeFigureOut">
              <a:rPr lang="en-US" smtClean="0"/>
              <a:t>11/2/2023</a:t>
            </a:fld>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E173368A-C3DE-46E7-AF51-F4E6BCCD2C2A}"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FE9DB9E-4FD9-440F-864F-F9E08C8BCC91}" type="datetimeFigureOut">
              <a:rPr lang="en-US" smtClean="0"/>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4"/>
          </p:nvPr>
        </p:nvSpPr>
        <p:spPr/>
        <p:txBody>
          <a:bodyPr rtlCol="0"/>
          <a:lstStyle/>
          <a:p>
            <a:fld id="{9FE9DB9E-4FD9-440F-864F-F9E08C8BCC91}" type="datetimeFigureOut">
              <a:rPr lang="en-US" smtClean="0"/>
              <a:t>11/2/2023</a:t>
            </a:fld>
            <a:endParaRPr lang="en-US"/>
          </a:p>
        </p:txBody>
      </p:sp>
      <p:sp>
        <p:nvSpPr>
          <p:cNvPr id="9" name="Slide Number Placeholder 8"/>
          <p:cNvSpPr>
            <a:spLocks noGrp="1"/>
          </p:cNvSpPr>
          <p:nvPr>
            <p:ph type="sldNum" sz="quarter" idx="15"/>
          </p:nvPr>
        </p:nvSpPr>
        <p:spPr/>
        <p:txBody>
          <a:bodyPr rtlCol="0"/>
          <a:lstStyle/>
          <a:p>
            <a:fld id="{E173368A-C3DE-46E7-AF51-F4E6BCCD2C2A}" type="slidenum">
              <a:rPr lang="en-US" smtClean="0"/>
              <a:t>‹#›</a:t>
            </a:fld>
            <a:endParaRPr lang="en-US"/>
          </a:p>
        </p:txBody>
      </p:sp>
      <p:sp>
        <p:nvSpPr>
          <p:cNvPr id="10" name="Footer Placeholder 9"/>
          <p:cNvSpPr>
            <a:spLocks noGrp="1"/>
          </p:cNvSpPr>
          <p:nvPr>
            <p:ph type="ftr" sz="quarter" idx="16"/>
          </p:nvPr>
        </p:nvSpPr>
        <p:spPr/>
        <p:txBody>
          <a:bodyPr rtlCol="0"/>
          <a:lstStyle/>
          <a:p>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a:t>Click to edit Master title style</a:t>
            </a:r>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fld id="{9FE9DB9E-4FD9-440F-864F-F9E08C8BCC91}" type="datetimeFigureOut">
              <a:rPr lang="en-US" smtClean="0"/>
              <a:t>11/2/2023</a:t>
            </a:fld>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E173368A-C3DE-46E7-AF51-F4E6BCCD2C2A}"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9FE9DB9E-4FD9-440F-864F-F9E08C8BCC91}" type="datetimeFigureOut">
              <a:rPr lang="en-US" smtClean="0"/>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73368A-C3DE-46E7-AF51-F4E6BCCD2C2A}" type="slidenum">
              <a:rPr lang="en-US" smtClean="0"/>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a:t>Click to edit Master title style</a:t>
            </a:r>
          </a:p>
        </p:txBody>
      </p:sp>
      <p:sp>
        <p:nvSpPr>
          <p:cNvPr id="7" name="Date Placeholder 6"/>
          <p:cNvSpPr>
            <a:spLocks noGrp="1"/>
          </p:cNvSpPr>
          <p:nvPr>
            <p:ph type="dt" sz="half" idx="10"/>
          </p:nvPr>
        </p:nvSpPr>
        <p:spPr/>
        <p:txBody>
          <a:bodyPr/>
          <a:lstStyle/>
          <a:p>
            <a:fld id="{9FE9DB9E-4FD9-440F-864F-F9E08C8BCC91}" type="datetimeFigureOut">
              <a:rPr lang="en-US" smtClean="0"/>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73368A-C3DE-46E7-AF51-F4E6BCCD2C2A}" type="slidenum">
              <a:rPr lang="en-US" smtClean="0"/>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6" name="Date Placeholder 5"/>
          <p:cNvSpPr>
            <a:spLocks noGrp="1"/>
          </p:cNvSpPr>
          <p:nvPr>
            <p:ph type="dt" sz="half" idx="10"/>
          </p:nvPr>
        </p:nvSpPr>
        <p:spPr/>
        <p:txBody>
          <a:bodyPr rtlCol="0"/>
          <a:lstStyle/>
          <a:p>
            <a:fld id="{9FE9DB9E-4FD9-440F-864F-F9E08C8BCC91}" type="datetimeFigureOut">
              <a:rPr lang="en-US" smtClean="0"/>
              <a:t>11/2/2023</a:t>
            </a:fld>
            <a:endParaRPr lang="en-US"/>
          </a:p>
        </p:txBody>
      </p:sp>
      <p:sp>
        <p:nvSpPr>
          <p:cNvPr id="7" name="Slide Number Placeholder 6"/>
          <p:cNvSpPr>
            <a:spLocks noGrp="1"/>
          </p:cNvSpPr>
          <p:nvPr>
            <p:ph type="sldNum" sz="quarter" idx="11"/>
          </p:nvPr>
        </p:nvSpPr>
        <p:spPr/>
        <p:txBody>
          <a:bodyPr rtlCol="0"/>
          <a:lstStyle/>
          <a:p>
            <a:fld id="{E173368A-C3DE-46E7-AF51-F4E6BCCD2C2A}" type="slidenum">
              <a:rPr lang="en-US" smtClean="0"/>
              <a:t>‹#›</a:t>
            </a:fld>
            <a:endParaRPr lang="en-US"/>
          </a:p>
        </p:txBody>
      </p:sp>
      <p:sp>
        <p:nvSpPr>
          <p:cNvPr id="8" name="Footer Placeholder 7"/>
          <p:cNvSpPr>
            <a:spLocks noGrp="1"/>
          </p:cNvSpPr>
          <p:nvPr>
            <p:ph type="ftr" sz="quarter" idx="12"/>
          </p:nvPr>
        </p:nvSpPr>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9DB9E-4FD9-440F-864F-F9E08C8BCC91}" type="datetimeFigureOut">
              <a:rPr lang="en-US" smtClean="0"/>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73368A-C3DE-46E7-AF51-F4E6BCCD2C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a:t>Click to edit Master title style</a:t>
            </a:r>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1" name="Date Placeholder 20"/>
          <p:cNvSpPr>
            <a:spLocks noGrp="1"/>
          </p:cNvSpPr>
          <p:nvPr>
            <p:ph type="dt" sz="half" idx="14"/>
          </p:nvPr>
        </p:nvSpPr>
        <p:spPr/>
        <p:txBody>
          <a:bodyPr rtlCol="0"/>
          <a:lstStyle/>
          <a:p>
            <a:fld id="{9FE9DB9E-4FD9-440F-864F-F9E08C8BCC91}" type="datetimeFigureOut">
              <a:rPr lang="en-US" smtClean="0"/>
              <a:t>11/2/2023</a:t>
            </a:fld>
            <a:endParaRPr lang="en-US"/>
          </a:p>
        </p:txBody>
      </p:sp>
      <p:sp>
        <p:nvSpPr>
          <p:cNvPr id="22" name="Slide Number Placeholder 21"/>
          <p:cNvSpPr>
            <a:spLocks noGrp="1"/>
          </p:cNvSpPr>
          <p:nvPr>
            <p:ph type="sldNum" sz="quarter" idx="15"/>
          </p:nvPr>
        </p:nvSpPr>
        <p:spPr/>
        <p:txBody>
          <a:bodyPr rtlCol="0"/>
          <a:lstStyle/>
          <a:p>
            <a:fld id="{E173368A-C3DE-46E7-AF51-F4E6BCCD2C2A}" type="slidenum">
              <a:rPr lang="en-US" smtClean="0"/>
              <a:t>‹#›</a:t>
            </a:fld>
            <a:endParaRPr lang="en-US"/>
          </a:p>
        </p:txBody>
      </p:sp>
      <p:sp>
        <p:nvSpPr>
          <p:cNvPr id="23" name="Footer Placeholder 22"/>
          <p:cNvSpPr>
            <a:spLocks noGrp="1"/>
          </p:cNvSpPr>
          <p:nvPr>
            <p:ph type="ftr" sz="quarter" idx="16"/>
          </p:nvPr>
        </p:nvSpPr>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a:t>Click to edit Master title style</a:t>
            </a:r>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fld id="{9FE9DB9E-4FD9-440F-864F-F9E08C8BCC91}" type="datetimeFigureOut">
              <a:rPr lang="en-US" smtClean="0"/>
              <a:t>11/2/2023</a:t>
            </a:fld>
            <a:endParaRPr lang="en-US"/>
          </a:p>
        </p:txBody>
      </p:sp>
      <p:sp>
        <p:nvSpPr>
          <p:cNvPr id="18" name="Slide Number Placeholder 17"/>
          <p:cNvSpPr>
            <a:spLocks noGrp="1"/>
          </p:cNvSpPr>
          <p:nvPr>
            <p:ph type="sldNum" sz="quarter" idx="11"/>
          </p:nvPr>
        </p:nvSpPr>
        <p:spPr/>
        <p:txBody>
          <a:bodyPr rtlCol="0"/>
          <a:lstStyle/>
          <a:p>
            <a:fld id="{E173368A-C3DE-46E7-AF51-F4E6BCCD2C2A}" type="slidenum">
              <a:rPr lang="en-US" smtClean="0"/>
              <a:t>‹#›</a:t>
            </a:fld>
            <a:endParaRPr lang="en-US"/>
          </a:p>
        </p:txBody>
      </p:sp>
      <p:sp>
        <p:nvSpPr>
          <p:cNvPr id="21" name="Footer Placeholder 20"/>
          <p:cNvSpPr>
            <a:spLocks noGrp="1"/>
          </p:cNvSpPr>
          <p:nvPr>
            <p:ph type="ftr" sz="quarter" idx="12"/>
          </p:nvPr>
        </p:nvSpPr>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a:t>Click to edit Master title style</a:t>
            </a:r>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fld id="{9FE9DB9E-4FD9-440F-864F-F9E08C8BCC91}" type="datetimeFigureOut">
              <a:rPr lang="en-US" smtClean="0"/>
              <a:t>11/2/2023</a:t>
            </a:fld>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E173368A-C3DE-46E7-AF51-F4E6BCCD2C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838200"/>
            <a:ext cx="8686800" cy="2438400"/>
          </a:xfrm>
        </p:spPr>
        <p:txBody>
          <a:bodyPr>
            <a:normAutofit/>
          </a:bodyPr>
          <a:lstStyle/>
          <a:p>
            <a:pPr algn="ctr"/>
            <a:r>
              <a:rPr lang="en-US" dirty="0">
                <a:solidFill>
                  <a:srgbClr val="FF0000"/>
                </a:solidFill>
              </a:rPr>
              <a:t>TIẾT 12, 13  </a:t>
            </a:r>
            <a:br>
              <a:rPr lang="en-US" dirty="0">
                <a:solidFill>
                  <a:srgbClr val="FF0000"/>
                </a:solidFill>
              </a:rPr>
            </a:br>
            <a:br>
              <a:rPr lang="en-US" dirty="0">
                <a:solidFill>
                  <a:srgbClr val="FF0000"/>
                </a:solidFill>
              </a:rPr>
            </a:br>
            <a:r>
              <a:rPr lang="en-US" dirty="0">
                <a:solidFill>
                  <a:srgbClr val="FF0000"/>
                </a:solidFill>
              </a:rPr>
              <a:t>        BÀI 13     MỘT SỐ NGUYÊN LIỆU</a:t>
            </a:r>
          </a:p>
        </p:txBody>
      </p:sp>
    </p:spTree>
    <p:extLst>
      <p:ext uri="{BB962C8B-B14F-4D97-AF65-F5344CB8AC3E}">
        <p14:creationId xmlns:p14="http://schemas.microsoft.com/office/powerpoint/2010/main" val="22150149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9957670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0058" y="1981200"/>
            <a:ext cx="8077200" cy="3962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khoáng</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quốc</a:t>
            </a:r>
            <a:r>
              <a:rPr lang="en-US" sz="2800" dirty="0">
                <a:solidFill>
                  <a:schemeClr val="tx1"/>
                </a:solidFill>
              </a:rPr>
              <a:t> </a:t>
            </a:r>
            <a:r>
              <a:rPr lang="en-US" sz="2800" dirty="0" err="1">
                <a:solidFill>
                  <a:schemeClr val="tx1"/>
                </a:solidFill>
              </a:rPr>
              <a:t>gia</a:t>
            </a:r>
            <a:r>
              <a:rPr lang="en-US" sz="2800" dirty="0">
                <a:solidFill>
                  <a:schemeClr val="tx1"/>
                </a:solidFill>
              </a:rPr>
              <a:t>. </a:t>
            </a:r>
            <a:r>
              <a:rPr lang="en-US" sz="2800" dirty="0" err="1">
                <a:solidFill>
                  <a:schemeClr val="tx1"/>
                </a:solidFill>
              </a:rPr>
              <a:t>Mọi</a:t>
            </a:r>
            <a:r>
              <a:rPr lang="en-US" sz="2800" dirty="0">
                <a:solidFill>
                  <a:schemeClr val="tx1"/>
                </a:solidFill>
              </a:rPr>
              <a:t> </a:t>
            </a:r>
            <a:r>
              <a:rPr lang="en-US" sz="2800" dirty="0" err="1">
                <a:solidFill>
                  <a:schemeClr val="tx1"/>
                </a:solidFill>
              </a:rPr>
              <a:t>cá</a:t>
            </a:r>
            <a:r>
              <a:rPr lang="en-US" sz="2800" dirty="0">
                <a:solidFill>
                  <a:schemeClr val="tx1"/>
                </a:solidFill>
              </a:rPr>
              <a:t> </a:t>
            </a:r>
            <a:r>
              <a:rPr lang="en-US" sz="2800" dirty="0" err="1">
                <a:solidFill>
                  <a:schemeClr val="tx1"/>
                </a:solidFill>
              </a:rPr>
              <a:t>nhân</a:t>
            </a:r>
            <a:r>
              <a:rPr lang="en-US" sz="2800" dirty="0">
                <a:solidFill>
                  <a:schemeClr val="tx1"/>
                </a:solidFill>
              </a:rPr>
              <a:t>, </a:t>
            </a:r>
            <a:r>
              <a:rPr lang="en-US" sz="2800" dirty="0" err="1">
                <a:solidFill>
                  <a:schemeClr val="tx1"/>
                </a:solidFill>
              </a:rPr>
              <a:t>tổ</a:t>
            </a:r>
            <a:r>
              <a:rPr lang="en-US" sz="2800" dirty="0">
                <a:solidFill>
                  <a:schemeClr val="tx1"/>
                </a:solidFill>
              </a:rPr>
              <a:t> </a:t>
            </a:r>
            <a:r>
              <a:rPr lang="en-US" sz="2800" dirty="0" err="1">
                <a:solidFill>
                  <a:schemeClr val="tx1"/>
                </a:solidFill>
              </a:rPr>
              <a:t>chức</a:t>
            </a:r>
            <a:r>
              <a:rPr lang="en-US" sz="2800" dirty="0">
                <a:solidFill>
                  <a:schemeClr val="tx1"/>
                </a:solidFill>
              </a:rPr>
              <a:t> </a:t>
            </a:r>
            <a:r>
              <a:rPr lang="en-US" sz="2800" dirty="0" err="1">
                <a:solidFill>
                  <a:schemeClr val="tx1"/>
                </a:solidFill>
              </a:rPr>
              <a:t>khai</a:t>
            </a:r>
            <a:r>
              <a:rPr lang="en-US" sz="2800" dirty="0">
                <a:solidFill>
                  <a:schemeClr val="tx1"/>
                </a:solidFill>
              </a:rPr>
              <a:t> </a:t>
            </a:r>
            <a:r>
              <a:rPr lang="en-US" sz="2800" dirty="0" err="1">
                <a:solidFill>
                  <a:schemeClr val="tx1"/>
                </a:solidFill>
              </a:rPr>
              <a:t>thác</a:t>
            </a:r>
            <a:r>
              <a:rPr lang="en-US" sz="2800" dirty="0">
                <a:solidFill>
                  <a:schemeClr val="tx1"/>
                </a:solidFill>
              </a:rPr>
              <a:t> </a:t>
            </a:r>
            <a:r>
              <a:rPr lang="en-US" sz="2800" dirty="0" err="1">
                <a:solidFill>
                  <a:schemeClr val="tx1"/>
                </a:solidFill>
              </a:rPr>
              <a:t>phải</a:t>
            </a:r>
            <a:r>
              <a:rPr lang="en-US" sz="2800" dirty="0">
                <a:solidFill>
                  <a:schemeClr val="tx1"/>
                </a:solidFill>
              </a:rPr>
              <a:t> </a:t>
            </a:r>
            <a:r>
              <a:rPr lang="en-US" sz="2800" dirty="0" err="1">
                <a:solidFill>
                  <a:schemeClr val="tx1"/>
                </a:solidFill>
              </a:rPr>
              <a:t>được</a:t>
            </a:r>
            <a:r>
              <a:rPr lang="en-US" sz="2800" dirty="0">
                <a:solidFill>
                  <a:schemeClr val="tx1"/>
                </a:solidFill>
              </a:rPr>
              <a:t> </a:t>
            </a:r>
            <a:r>
              <a:rPr lang="en-US" sz="2800" dirty="0" err="1">
                <a:solidFill>
                  <a:schemeClr val="tx1"/>
                </a:solidFill>
              </a:rPr>
              <a:t>cấp</a:t>
            </a:r>
            <a:r>
              <a:rPr lang="en-US" sz="2800" dirty="0">
                <a:solidFill>
                  <a:schemeClr val="tx1"/>
                </a:solidFill>
              </a:rPr>
              <a:t> </a:t>
            </a:r>
            <a:r>
              <a:rPr lang="en-US" sz="2800" dirty="0" err="1">
                <a:solidFill>
                  <a:schemeClr val="tx1"/>
                </a:solidFill>
              </a:rPr>
              <a:t>phép</a:t>
            </a:r>
            <a:r>
              <a:rPr lang="en-US" sz="2800" dirty="0">
                <a:solidFill>
                  <a:schemeClr val="tx1"/>
                </a:solidFill>
              </a:rPr>
              <a:t> </a:t>
            </a:r>
            <a:r>
              <a:rPr lang="en-US" sz="2800" dirty="0" err="1">
                <a:solidFill>
                  <a:schemeClr val="tx1"/>
                </a:solidFill>
              </a:rPr>
              <a:t>theo</a:t>
            </a:r>
            <a:r>
              <a:rPr lang="en-US" sz="2800" dirty="0">
                <a:solidFill>
                  <a:schemeClr val="tx1"/>
                </a:solidFill>
              </a:rPr>
              <a:t> </a:t>
            </a:r>
            <a:r>
              <a:rPr lang="en-US" sz="2800" dirty="0" err="1">
                <a:solidFill>
                  <a:schemeClr val="tx1"/>
                </a:solidFill>
              </a:rPr>
              <a:t>luật</a:t>
            </a:r>
            <a:r>
              <a:rPr lang="en-US" sz="2800" dirty="0">
                <a:solidFill>
                  <a:schemeClr val="tx1"/>
                </a:solidFill>
              </a:rPr>
              <a:t> </a:t>
            </a:r>
            <a:r>
              <a:rPr lang="en-US" sz="2800" dirty="0" err="1">
                <a:solidFill>
                  <a:schemeClr val="tx1"/>
                </a:solidFill>
              </a:rPr>
              <a:t>khoáng</a:t>
            </a:r>
            <a:r>
              <a:rPr lang="en-US" sz="2800" dirty="0">
                <a:solidFill>
                  <a:schemeClr val="tx1"/>
                </a:solidFill>
              </a:rPr>
              <a:t> </a:t>
            </a:r>
            <a:r>
              <a:rPr lang="en-US" sz="2800" dirty="0" err="1">
                <a:solidFill>
                  <a:schemeClr val="tx1"/>
                </a:solidFill>
              </a:rPr>
              <a:t>sản</a:t>
            </a:r>
            <a:r>
              <a:rPr lang="en-US" sz="2800" dirty="0">
                <a:solidFill>
                  <a:schemeClr val="tx1"/>
                </a:solidFill>
              </a:rPr>
              <a:t>.</a:t>
            </a:r>
          </a:p>
          <a:p>
            <a:pPr marL="342900" indent="-342900">
              <a:buFontTx/>
              <a:buChar char="-"/>
            </a:pPr>
            <a:r>
              <a:rPr lang="en-US" sz="2800" dirty="0" err="1">
                <a:solidFill>
                  <a:schemeClr val="tx1"/>
                </a:solidFill>
              </a:rPr>
              <a:t>Tận</a:t>
            </a:r>
            <a:r>
              <a:rPr lang="en-US" sz="2800" dirty="0">
                <a:solidFill>
                  <a:schemeClr val="tx1"/>
                </a:solidFill>
              </a:rPr>
              <a:t> </a:t>
            </a:r>
            <a:r>
              <a:rPr lang="en-US" sz="2800" dirty="0" err="1">
                <a:solidFill>
                  <a:schemeClr val="tx1"/>
                </a:solidFill>
              </a:rPr>
              <a:t>thu</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sẽ</a:t>
            </a:r>
            <a:r>
              <a:rPr lang="en-US" sz="2800" dirty="0">
                <a:solidFill>
                  <a:schemeClr val="tx1"/>
                </a:solidFill>
              </a:rPr>
              <a:t> </a:t>
            </a:r>
            <a:r>
              <a:rPr lang="en-US" sz="2800" dirty="0" err="1">
                <a:solidFill>
                  <a:schemeClr val="tx1"/>
                </a:solidFill>
              </a:rPr>
              <a:t>làm</a:t>
            </a:r>
            <a:r>
              <a:rPr lang="en-US" sz="2800" dirty="0">
                <a:solidFill>
                  <a:schemeClr val="tx1"/>
                </a:solidFill>
              </a:rPr>
              <a:t> </a:t>
            </a:r>
            <a:r>
              <a:rPr lang="en-US" sz="2800" dirty="0" err="1">
                <a:solidFill>
                  <a:schemeClr val="tx1"/>
                </a:solidFill>
              </a:rPr>
              <a:t>cạn</a:t>
            </a:r>
            <a:r>
              <a:rPr lang="en-US" sz="2800" dirty="0">
                <a:solidFill>
                  <a:schemeClr val="tx1"/>
                </a:solidFill>
              </a:rPr>
              <a:t> </a:t>
            </a:r>
            <a:r>
              <a:rPr lang="en-US" sz="2800" dirty="0" err="1">
                <a:solidFill>
                  <a:schemeClr val="tx1"/>
                </a:solidFill>
              </a:rPr>
              <a:t>kiệt</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nguyên</a:t>
            </a:r>
            <a:r>
              <a:rPr lang="en-US" sz="2800" dirty="0">
                <a:solidFill>
                  <a:schemeClr val="tx1"/>
                </a:solidFill>
              </a:rPr>
              <a:t>.</a:t>
            </a:r>
          </a:p>
          <a:p>
            <a:pPr marL="342900" indent="-342900">
              <a:buFontTx/>
              <a:buChar char="-"/>
            </a:pPr>
            <a:r>
              <a:rPr lang="en-US" sz="2800" dirty="0" err="1">
                <a:solidFill>
                  <a:schemeClr val="tx1"/>
                </a:solidFill>
              </a:rPr>
              <a:t>Khai</a:t>
            </a:r>
            <a:r>
              <a:rPr lang="en-US" sz="2800" dirty="0">
                <a:solidFill>
                  <a:schemeClr val="tx1"/>
                </a:solidFill>
              </a:rPr>
              <a:t> </a:t>
            </a:r>
            <a:r>
              <a:rPr lang="en-US" sz="2800" dirty="0" err="1">
                <a:solidFill>
                  <a:schemeClr val="tx1"/>
                </a:solidFill>
              </a:rPr>
              <a:t>thác</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trái</a:t>
            </a:r>
            <a:r>
              <a:rPr lang="en-US" sz="2800" dirty="0">
                <a:solidFill>
                  <a:schemeClr val="tx1"/>
                </a:solidFill>
              </a:rPr>
              <a:t> </a:t>
            </a:r>
            <a:r>
              <a:rPr lang="en-US" sz="2800" dirty="0" err="1">
                <a:solidFill>
                  <a:schemeClr val="tx1"/>
                </a:solidFill>
              </a:rPr>
              <a:t>phép</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thể</a:t>
            </a:r>
            <a:r>
              <a:rPr lang="en-US" sz="2800" dirty="0">
                <a:solidFill>
                  <a:schemeClr val="tx1"/>
                </a:solidFill>
              </a:rPr>
              <a:t> </a:t>
            </a:r>
            <a:r>
              <a:rPr lang="en-US" sz="2800" dirty="0" err="1">
                <a:solidFill>
                  <a:schemeClr val="tx1"/>
                </a:solidFill>
              </a:rPr>
              <a:t>gây</a:t>
            </a:r>
            <a:r>
              <a:rPr lang="en-US" sz="2800" dirty="0">
                <a:solidFill>
                  <a:schemeClr val="tx1"/>
                </a:solidFill>
              </a:rPr>
              <a:t> </a:t>
            </a:r>
            <a:r>
              <a:rPr lang="en-US" sz="2800" dirty="0" err="1">
                <a:solidFill>
                  <a:schemeClr val="tx1"/>
                </a:solidFill>
              </a:rPr>
              <a:t>nguy</a:t>
            </a:r>
            <a:r>
              <a:rPr lang="en-US" sz="2800" dirty="0">
                <a:solidFill>
                  <a:schemeClr val="tx1"/>
                </a:solidFill>
              </a:rPr>
              <a:t> </a:t>
            </a:r>
            <a:r>
              <a:rPr lang="en-US" sz="2800" dirty="0" err="1">
                <a:solidFill>
                  <a:schemeClr val="tx1"/>
                </a:solidFill>
              </a:rPr>
              <a:t>hiểm</a:t>
            </a:r>
            <a:r>
              <a:rPr lang="en-US" sz="2800" dirty="0">
                <a:solidFill>
                  <a:schemeClr val="tx1"/>
                </a:solidFill>
              </a:rPr>
              <a:t> do </a:t>
            </a:r>
            <a:r>
              <a:rPr lang="en-US" sz="2800" dirty="0" err="1">
                <a:solidFill>
                  <a:schemeClr val="tx1"/>
                </a:solidFill>
              </a:rPr>
              <a:t>mất</a:t>
            </a:r>
            <a:r>
              <a:rPr lang="en-US" sz="2800" dirty="0">
                <a:solidFill>
                  <a:schemeClr val="tx1"/>
                </a:solidFill>
              </a:rPr>
              <a:t> an </a:t>
            </a:r>
            <a:r>
              <a:rPr lang="en-US" sz="2800" dirty="0" err="1">
                <a:solidFill>
                  <a:schemeClr val="tx1"/>
                </a:solidFill>
              </a:rPr>
              <a:t>toàn</a:t>
            </a:r>
            <a:r>
              <a:rPr lang="en-US" sz="2800" dirty="0">
                <a:solidFill>
                  <a:schemeClr val="tx1"/>
                </a:solidFill>
              </a:rPr>
              <a:t> </a:t>
            </a:r>
            <a:r>
              <a:rPr lang="en-US" sz="2800" dirty="0" err="1">
                <a:solidFill>
                  <a:schemeClr val="tx1"/>
                </a:solidFill>
              </a:rPr>
              <a:t>lao</a:t>
            </a:r>
            <a:r>
              <a:rPr lang="en-US" sz="2800" dirty="0">
                <a:solidFill>
                  <a:schemeClr val="tx1"/>
                </a:solidFill>
              </a:rPr>
              <a:t> </a:t>
            </a:r>
            <a:r>
              <a:rPr lang="en-US" sz="2800" dirty="0" err="1">
                <a:solidFill>
                  <a:schemeClr val="tx1"/>
                </a:solidFill>
              </a:rPr>
              <a:t>động</a:t>
            </a:r>
            <a:r>
              <a:rPr lang="en-US" sz="2800" dirty="0">
                <a:solidFill>
                  <a:schemeClr val="tx1"/>
                </a:solidFill>
              </a:rPr>
              <a:t>, </a:t>
            </a:r>
            <a:r>
              <a:rPr lang="en-US" sz="2800" dirty="0" err="1">
                <a:solidFill>
                  <a:schemeClr val="tx1"/>
                </a:solidFill>
              </a:rPr>
              <a:t>ảnh</a:t>
            </a:r>
            <a:r>
              <a:rPr lang="en-US" sz="2800" dirty="0">
                <a:solidFill>
                  <a:schemeClr val="tx1"/>
                </a:solidFill>
              </a:rPr>
              <a:t> </a:t>
            </a:r>
            <a:r>
              <a:rPr lang="en-US" sz="2800" dirty="0" err="1">
                <a:solidFill>
                  <a:schemeClr val="tx1"/>
                </a:solidFill>
              </a:rPr>
              <a:t>hưởng</a:t>
            </a:r>
            <a:r>
              <a:rPr lang="en-US" sz="2800" dirty="0">
                <a:solidFill>
                  <a:schemeClr val="tx1"/>
                </a:solidFill>
              </a:rPr>
              <a:t> </a:t>
            </a:r>
            <a:r>
              <a:rPr lang="en-US" sz="2800" dirty="0" err="1">
                <a:solidFill>
                  <a:schemeClr val="tx1"/>
                </a:solidFill>
              </a:rPr>
              <a:t>đến</a:t>
            </a:r>
            <a:r>
              <a:rPr lang="en-US" sz="2800" dirty="0">
                <a:solidFill>
                  <a:schemeClr val="tx1"/>
                </a:solidFill>
              </a:rPr>
              <a:t> </a:t>
            </a:r>
            <a:r>
              <a:rPr lang="en-US" sz="2800" dirty="0" err="1">
                <a:solidFill>
                  <a:schemeClr val="tx1"/>
                </a:solidFill>
              </a:rPr>
              <a:t>môi</a:t>
            </a:r>
            <a:r>
              <a:rPr lang="en-US" sz="2800" dirty="0">
                <a:solidFill>
                  <a:schemeClr val="tx1"/>
                </a:solidFill>
              </a:rPr>
              <a:t> </a:t>
            </a:r>
            <a:r>
              <a:rPr lang="en-US" sz="2800" dirty="0" err="1">
                <a:solidFill>
                  <a:schemeClr val="tx1"/>
                </a:solidFill>
              </a:rPr>
              <a:t>trường</a:t>
            </a:r>
            <a:endParaRPr lang="en-US" sz="2800" dirty="0">
              <a:solidFill>
                <a:schemeClr val="tx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7671" y="271081"/>
            <a:ext cx="1019175" cy="957263"/>
          </a:xfrm>
          <a:prstGeom prst="rect">
            <a:avLst/>
          </a:prstGeom>
        </p:spPr>
      </p:pic>
    </p:spTree>
    <p:extLst>
      <p:ext uri="{BB962C8B-B14F-4D97-AF65-F5344CB8AC3E}">
        <p14:creationId xmlns:p14="http://schemas.microsoft.com/office/powerpoint/2010/main" val="359573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0058" y="1981200"/>
            <a:ext cx="8077200" cy="3962400"/>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sản</a:t>
            </a:r>
            <a:r>
              <a:rPr lang="en-US" sz="2800" dirty="0">
                <a:solidFill>
                  <a:schemeClr val="tx1"/>
                </a:solidFill>
              </a:rPr>
              <a:t> </a:t>
            </a:r>
            <a:r>
              <a:rPr lang="en-US" sz="2800" dirty="0" err="1">
                <a:solidFill>
                  <a:schemeClr val="tx1"/>
                </a:solidFill>
              </a:rPr>
              <a:t>xuất</a:t>
            </a:r>
            <a:r>
              <a:rPr lang="en-US" sz="2800" dirty="0">
                <a:solidFill>
                  <a:schemeClr val="tx1"/>
                </a:solidFill>
              </a:rPr>
              <a:t> </a:t>
            </a:r>
            <a:r>
              <a:rPr lang="en-US" sz="2800" dirty="0" err="1">
                <a:solidFill>
                  <a:schemeClr val="tx1"/>
                </a:solidFill>
              </a:rPr>
              <a:t>không</a:t>
            </a:r>
            <a:r>
              <a:rPr lang="en-US" sz="2800" dirty="0">
                <a:solidFill>
                  <a:schemeClr val="tx1"/>
                </a:solidFill>
              </a:rPr>
              <a:t> </a:t>
            </a:r>
            <a:r>
              <a:rPr lang="en-US" sz="2800" dirty="0" err="1">
                <a:solidFill>
                  <a:schemeClr val="tx1"/>
                </a:solidFill>
              </a:rPr>
              <a:t>phải</a:t>
            </a:r>
            <a:r>
              <a:rPr lang="en-US" sz="2800" dirty="0">
                <a:solidFill>
                  <a:schemeClr val="tx1"/>
                </a:solidFill>
              </a:rPr>
              <a:t> </a:t>
            </a:r>
            <a:r>
              <a:rPr lang="en-US" sz="2800" dirty="0" err="1">
                <a:solidFill>
                  <a:schemeClr val="tx1"/>
                </a:solidFill>
              </a:rPr>
              <a:t>là</a:t>
            </a:r>
            <a:r>
              <a:rPr lang="en-US" sz="2800" dirty="0">
                <a:solidFill>
                  <a:schemeClr val="tx1"/>
                </a:solidFill>
              </a:rPr>
              <a:t> </a:t>
            </a:r>
            <a:r>
              <a:rPr lang="en-US" sz="2800" dirty="0" err="1">
                <a:solidFill>
                  <a:schemeClr val="tx1"/>
                </a:solidFill>
              </a:rPr>
              <a:t>nguồn</a:t>
            </a:r>
            <a:r>
              <a:rPr lang="en-US" sz="2800" dirty="0">
                <a:solidFill>
                  <a:schemeClr val="tx1"/>
                </a:solidFill>
              </a:rPr>
              <a:t> </a:t>
            </a:r>
            <a:r>
              <a:rPr lang="en-US" sz="2800" dirty="0" err="1">
                <a:solidFill>
                  <a:schemeClr val="tx1"/>
                </a:solidFill>
              </a:rPr>
              <a:t>tài</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vô</a:t>
            </a:r>
            <a:r>
              <a:rPr lang="en-US" sz="2800" dirty="0">
                <a:solidFill>
                  <a:schemeClr val="tx1"/>
                </a:solidFill>
              </a:rPr>
              <a:t> </a:t>
            </a:r>
            <a:r>
              <a:rPr lang="en-US" sz="2800" dirty="0" err="1">
                <a:solidFill>
                  <a:schemeClr val="tx1"/>
                </a:solidFill>
              </a:rPr>
              <a:t>hạn</a:t>
            </a:r>
            <a:r>
              <a:rPr lang="en-US" sz="2800" dirty="0">
                <a:solidFill>
                  <a:schemeClr val="tx1"/>
                </a:solidFill>
              </a:rPr>
              <a:t>, do </a:t>
            </a:r>
            <a:r>
              <a:rPr lang="en-US" sz="2800" dirty="0" err="1">
                <a:solidFill>
                  <a:schemeClr val="tx1"/>
                </a:solidFill>
              </a:rPr>
              <a:t>đó</a:t>
            </a:r>
            <a:r>
              <a:rPr lang="en-US" sz="2800" dirty="0">
                <a:solidFill>
                  <a:schemeClr val="tx1"/>
                </a:solidFill>
              </a:rPr>
              <a:t> </a:t>
            </a:r>
            <a:r>
              <a:rPr lang="en-US" sz="2800" dirty="0" err="1">
                <a:solidFill>
                  <a:schemeClr val="tx1"/>
                </a:solidFill>
              </a:rPr>
              <a:t>cần</a:t>
            </a:r>
            <a:r>
              <a:rPr lang="en-US" sz="2800" dirty="0">
                <a:solidFill>
                  <a:schemeClr val="tx1"/>
                </a:solidFill>
              </a:rPr>
              <a:t> </a:t>
            </a:r>
            <a:r>
              <a:rPr lang="en-US" sz="2800" dirty="0" err="1">
                <a:solidFill>
                  <a:schemeClr val="tx1"/>
                </a:solidFill>
              </a:rPr>
              <a:t>sử</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đúng</a:t>
            </a:r>
            <a:r>
              <a:rPr lang="en-US" sz="2800" dirty="0">
                <a:solidFill>
                  <a:schemeClr val="tx1"/>
                </a:solidFill>
              </a:rPr>
              <a:t> </a:t>
            </a:r>
            <a:r>
              <a:rPr lang="en-US" sz="2800" dirty="0" err="1">
                <a:solidFill>
                  <a:schemeClr val="tx1"/>
                </a:solidFill>
              </a:rPr>
              <a:t>một</a:t>
            </a:r>
            <a:r>
              <a:rPr lang="en-US" sz="2800" dirty="0">
                <a:solidFill>
                  <a:schemeClr val="tx1"/>
                </a:solidFill>
              </a:rPr>
              <a:t> </a:t>
            </a:r>
            <a:r>
              <a:rPr lang="en-US" sz="2800" dirty="0" err="1">
                <a:solidFill>
                  <a:schemeClr val="tx1"/>
                </a:solidFill>
              </a:rPr>
              <a:t>cách</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hiệu</a:t>
            </a:r>
            <a:r>
              <a:rPr lang="en-US" sz="2800" dirty="0">
                <a:solidFill>
                  <a:schemeClr val="tx1"/>
                </a:solidFill>
              </a:rPr>
              <a:t> </a:t>
            </a:r>
            <a:r>
              <a:rPr lang="en-US" sz="2800" dirty="0" err="1">
                <a:solidFill>
                  <a:schemeClr val="tx1"/>
                </a:solidFill>
              </a:rPr>
              <a:t>quả</a:t>
            </a:r>
            <a:r>
              <a:rPr lang="en-US" sz="2800" dirty="0">
                <a:solidFill>
                  <a:schemeClr val="tx1"/>
                </a:solidFill>
              </a:rPr>
              <a:t>, </a:t>
            </a:r>
            <a:r>
              <a:rPr lang="en-US" sz="2800" dirty="0" err="1">
                <a:solidFill>
                  <a:schemeClr val="tx1"/>
                </a:solidFill>
              </a:rPr>
              <a:t>tiết</a:t>
            </a:r>
            <a:r>
              <a:rPr lang="en-US" sz="2800" dirty="0">
                <a:solidFill>
                  <a:schemeClr val="tx1"/>
                </a:solidFill>
              </a:rPr>
              <a:t> </a:t>
            </a:r>
            <a:r>
              <a:rPr lang="en-US" sz="2800" dirty="0" err="1">
                <a:solidFill>
                  <a:schemeClr val="tx1"/>
                </a:solidFill>
              </a:rPr>
              <a:t>kiệm</a:t>
            </a:r>
            <a:r>
              <a:rPr lang="en-US" sz="2800" dirty="0">
                <a:solidFill>
                  <a:schemeClr val="tx1"/>
                </a:solidFill>
              </a:rPr>
              <a:t>, an </a:t>
            </a:r>
            <a:r>
              <a:rPr lang="en-US" sz="2800" dirty="0" err="1">
                <a:solidFill>
                  <a:schemeClr val="tx1"/>
                </a:solidFill>
              </a:rPr>
              <a:t>toàn</a:t>
            </a:r>
            <a:r>
              <a:rPr lang="en-US" sz="2800" dirty="0">
                <a:solidFill>
                  <a:schemeClr val="tx1"/>
                </a:solidFill>
              </a:rPr>
              <a:t>, </a:t>
            </a:r>
            <a:r>
              <a:rPr lang="en-US" sz="2800" dirty="0" err="1">
                <a:solidFill>
                  <a:schemeClr val="tx1"/>
                </a:solidFill>
              </a:rPr>
              <a:t>hài</a:t>
            </a:r>
            <a:r>
              <a:rPr lang="en-US" sz="2800" dirty="0">
                <a:solidFill>
                  <a:schemeClr val="tx1"/>
                </a:solidFill>
              </a:rPr>
              <a:t> </a:t>
            </a:r>
            <a:r>
              <a:rPr lang="en-US" sz="2800" dirty="0" err="1">
                <a:solidFill>
                  <a:schemeClr val="tx1"/>
                </a:solidFill>
              </a:rPr>
              <a:t>hòa</a:t>
            </a:r>
            <a:r>
              <a:rPr lang="en-US" sz="2800" dirty="0">
                <a:solidFill>
                  <a:schemeClr val="tx1"/>
                </a:solidFill>
              </a:rPr>
              <a:t> </a:t>
            </a:r>
            <a:r>
              <a:rPr lang="en-US" sz="2800" dirty="0" err="1">
                <a:solidFill>
                  <a:schemeClr val="tx1"/>
                </a:solidFill>
              </a:rPr>
              <a:t>để</a:t>
            </a:r>
            <a:r>
              <a:rPr lang="en-US" sz="2800" dirty="0">
                <a:solidFill>
                  <a:schemeClr val="tx1"/>
                </a:solidFill>
              </a:rPr>
              <a:t> </a:t>
            </a:r>
            <a:r>
              <a:rPr lang="en-US" sz="2800" dirty="0" err="1">
                <a:solidFill>
                  <a:schemeClr val="tx1"/>
                </a:solidFill>
              </a:rPr>
              <a:t>đảm</a:t>
            </a:r>
            <a:r>
              <a:rPr lang="en-US" sz="2800" dirty="0">
                <a:solidFill>
                  <a:schemeClr val="tx1"/>
                </a:solidFill>
              </a:rPr>
              <a:t> </a:t>
            </a:r>
            <a:r>
              <a:rPr lang="en-US" sz="2800" dirty="0" err="1">
                <a:solidFill>
                  <a:schemeClr val="tx1"/>
                </a:solidFill>
              </a:rPr>
              <a:t>bảo</a:t>
            </a:r>
            <a:r>
              <a:rPr lang="en-US" sz="2800" dirty="0">
                <a:solidFill>
                  <a:schemeClr val="tx1"/>
                </a:solidFill>
              </a:rPr>
              <a:t> </a:t>
            </a:r>
            <a:r>
              <a:rPr lang="en-US" sz="2800" dirty="0" err="1">
                <a:solidFill>
                  <a:schemeClr val="tx1"/>
                </a:solidFill>
              </a:rPr>
              <a:t>lợi</a:t>
            </a:r>
            <a:r>
              <a:rPr lang="en-US" sz="2800" dirty="0">
                <a:solidFill>
                  <a:schemeClr val="tx1"/>
                </a:solidFill>
              </a:rPr>
              <a:t> </a:t>
            </a:r>
            <a:r>
              <a:rPr lang="en-US" sz="2800" dirty="0" err="1">
                <a:solidFill>
                  <a:schemeClr val="tx1"/>
                </a:solidFill>
              </a:rPr>
              <a:t>ích</a:t>
            </a:r>
            <a:r>
              <a:rPr lang="en-US" sz="2800" dirty="0">
                <a:solidFill>
                  <a:schemeClr val="tx1"/>
                </a:solidFill>
              </a:rPr>
              <a:t> </a:t>
            </a:r>
            <a:r>
              <a:rPr lang="en-US" sz="2800" dirty="0" err="1">
                <a:solidFill>
                  <a:schemeClr val="tx1"/>
                </a:solidFill>
              </a:rPr>
              <a:t>kinh</a:t>
            </a:r>
            <a:r>
              <a:rPr lang="en-US" sz="2800" dirty="0">
                <a:solidFill>
                  <a:schemeClr val="tx1"/>
                </a:solidFill>
              </a:rPr>
              <a:t> </a:t>
            </a:r>
            <a:r>
              <a:rPr lang="en-US" sz="2800" dirty="0" err="1">
                <a:solidFill>
                  <a:schemeClr val="tx1"/>
                </a:solidFill>
              </a:rPr>
              <a:t>tế</a:t>
            </a:r>
            <a:r>
              <a:rPr lang="en-US" sz="2800" dirty="0">
                <a:solidFill>
                  <a:schemeClr val="tx1"/>
                </a:solidFill>
              </a:rPr>
              <a:t>, </a:t>
            </a:r>
            <a:r>
              <a:rPr lang="en-US" sz="2800" dirty="0" err="1">
                <a:solidFill>
                  <a:schemeClr val="tx1"/>
                </a:solidFill>
              </a:rPr>
              <a:t>xã</a:t>
            </a:r>
            <a:r>
              <a:rPr lang="en-US" sz="2800" dirty="0">
                <a:solidFill>
                  <a:schemeClr val="tx1"/>
                </a:solidFill>
              </a:rPr>
              <a:t> </a:t>
            </a:r>
            <a:r>
              <a:rPr lang="en-US" sz="2800" dirty="0" err="1">
                <a:solidFill>
                  <a:schemeClr val="tx1"/>
                </a:solidFill>
              </a:rPr>
              <a:t>hội</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môi</a:t>
            </a:r>
            <a:r>
              <a:rPr lang="en-US" sz="2800" dirty="0">
                <a:solidFill>
                  <a:schemeClr val="tx1"/>
                </a:solidFill>
              </a:rPr>
              <a:t> </a:t>
            </a:r>
            <a:r>
              <a:rPr lang="en-US" sz="2800" dirty="0" err="1">
                <a:solidFill>
                  <a:schemeClr val="tx1"/>
                </a:solidFill>
              </a:rPr>
              <a:t>trường</a:t>
            </a:r>
            <a:r>
              <a:rPr lang="en-US" sz="2800" dirty="0">
                <a:solidFill>
                  <a:schemeClr val="tx1"/>
                </a:solidFill>
              </a:rPr>
              <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7671" y="271081"/>
            <a:ext cx="1019175" cy="957263"/>
          </a:xfrm>
          <a:prstGeom prst="rect">
            <a:avLst/>
          </a:prstGeom>
        </p:spPr>
      </p:pic>
    </p:spTree>
    <p:extLst>
      <p:ext uri="{BB962C8B-B14F-4D97-AF65-F5344CB8AC3E}">
        <p14:creationId xmlns:p14="http://schemas.microsoft.com/office/powerpoint/2010/main" val="344377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762000" y="1723644"/>
            <a:ext cx="7620000" cy="2362200"/>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rPr>
              <a:t>Em</a:t>
            </a:r>
            <a:r>
              <a:rPr lang="en-US" sz="3600" dirty="0">
                <a:solidFill>
                  <a:schemeClr val="tx1"/>
                </a:solidFill>
              </a:rPr>
              <a:t> </a:t>
            </a:r>
            <a:r>
              <a:rPr lang="en-US" sz="3600" dirty="0" err="1">
                <a:solidFill>
                  <a:schemeClr val="tx1"/>
                </a:solidFill>
              </a:rPr>
              <a:t>có</a:t>
            </a:r>
            <a:r>
              <a:rPr lang="en-US" sz="3600" dirty="0">
                <a:solidFill>
                  <a:schemeClr val="tx1"/>
                </a:solidFill>
              </a:rPr>
              <a:t> </a:t>
            </a:r>
            <a:r>
              <a:rPr lang="en-US" sz="3600" dirty="0" err="1">
                <a:solidFill>
                  <a:schemeClr val="tx1"/>
                </a:solidFill>
              </a:rPr>
              <a:t>thể</a:t>
            </a:r>
            <a:r>
              <a:rPr lang="en-US" sz="3600" dirty="0">
                <a:solidFill>
                  <a:schemeClr val="tx1"/>
                </a:solidFill>
              </a:rPr>
              <a:t> </a:t>
            </a:r>
            <a:r>
              <a:rPr lang="en-US" sz="3600" dirty="0" err="1">
                <a:solidFill>
                  <a:schemeClr val="tx1"/>
                </a:solidFill>
              </a:rPr>
              <a:t>làm</a:t>
            </a:r>
            <a:r>
              <a:rPr lang="en-US" sz="3600" dirty="0">
                <a:solidFill>
                  <a:schemeClr val="tx1"/>
                </a:solidFill>
              </a:rPr>
              <a:t> </a:t>
            </a:r>
            <a:r>
              <a:rPr lang="en-US" sz="3600" dirty="0" err="1">
                <a:solidFill>
                  <a:schemeClr val="tx1"/>
                </a:solidFill>
              </a:rPr>
              <a:t>được</a:t>
            </a:r>
            <a:r>
              <a:rPr lang="en-US" sz="3600" dirty="0">
                <a:solidFill>
                  <a:schemeClr val="tx1"/>
                </a:solidFill>
              </a:rPr>
              <a:t> </a:t>
            </a:r>
            <a:r>
              <a:rPr lang="en-US" sz="3600" dirty="0" err="1">
                <a:solidFill>
                  <a:schemeClr val="tx1"/>
                </a:solidFill>
              </a:rPr>
              <a:t>những</a:t>
            </a:r>
            <a:r>
              <a:rPr lang="en-US" sz="3600" dirty="0">
                <a:solidFill>
                  <a:schemeClr val="tx1"/>
                </a:solidFill>
              </a:rPr>
              <a:t> </a:t>
            </a:r>
            <a:r>
              <a:rPr lang="en-US" sz="3600" dirty="0" err="1">
                <a:solidFill>
                  <a:schemeClr val="tx1"/>
                </a:solidFill>
              </a:rPr>
              <a:t>sản</a:t>
            </a:r>
            <a:r>
              <a:rPr lang="en-US" sz="3600" dirty="0">
                <a:solidFill>
                  <a:schemeClr val="tx1"/>
                </a:solidFill>
              </a:rPr>
              <a:t> </a:t>
            </a:r>
            <a:r>
              <a:rPr lang="en-US" sz="3600" dirty="0" err="1">
                <a:solidFill>
                  <a:schemeClr val="tx1"/>
                </a:solidFill>
              </a:rPr>
              <a:t>phẩm</a:t>
            </a:r>
            <a:r>
              <a:rPr lang="en-US" sz="3600" dirty="0">
                <a:solidFill>
                  <a:schemeClr val="tx1"/>
                </a:solidFill>
              </a:rPr>
              <a:t> </a:t>
            </a:r>
            <a:r>
              <a:rPr lang="en-US" sz="3600" dirty="0" err="1">
                <a:solidFill>
                  <a:schemeClr val="tx1"/>
                </a:solidFill>
              </a:rPr>
              <a:t>nào</a:t>
            </a:r>
            <a:r>
              <a:rPr lang="en-US" sz="3600" dirty="0">
                <a:solidFill>
                  <a:schemeClr val="tx1"/>
                </a:solidFill>
              </a:rPr>
              <a:t> </a:t>
            </a:r>
            <a:r>
              <a:rPr lang="en-US" sz="3600" dirty="0" err="1">
                <a:solidFill>
                  <a:schemeClr val="tx1"/>
                </a:solidFill>
              </a:rPr>
              <a:t>khi</a:t>
            </a:r>
            <a:r>
              <a:rPr lang="en-US" sz="3600" dirty="0">
                <a:solidFill>
                  <a:schemeClr val="tx1"/>
                </a:solidFill>
              </a:rPr>
              <a:t> </a:t>
            </a:r>
            <a:r>
              <a:rPr lang="en-US" sz="3600" dirty="0" err="1">
                <a:solidFill>
                  <a:schemeClr val="tx1"/>
                </a:solidFill>
              </a:rPr>
              <a:t>sử</a:t>
            </a:r>
            <a:r>
              <a:rPr lang="en-US" sz="3600" dirty="0">
                <a:solidFill>
                  <a:schemeClr val="tx1"/>
                </a:solidFill>
              </a:rPr>
              <a:t> </a:t>
            </a:r>
            <a:r>
              <a:rPr lang="en-US" sz="3600" dirty="0" err="1">
                <a:solidFill>
                  <a:schemeClr val="tx1"/>
                </a:solidFill>
              </a:rPr>
              <a:t>dụng</a:t>
            </a:r>
            <a:r>
              <a:rPr lang="en-US" sz="3600" dirty="0">
                <a:solidFill>
                  <a:schemeClr val="tx1"/>
                </a:solidFill>
              </a:rPr>
              <a:t> </a:t>
            </a:r>
            <a:r>
              <a:rPr lang="en-US" sz="3600" dirty="0" err="1">
                <a:solidFill>
                  <a:schemeClr val="tx1"/>
                </a:solidFill>
              </a:rPr>
              <a:t>chất</a:t>
            </a:r>
            <a:r>
              <a:rPr lang="en-US" sz="3600" dirty="0">
                <a:solidFill>
                  <a:schemeClr val="tx1"/>
                </a:solidFill>
              </a:rPr>
              <a:t> </a:t>
            </a:r>
            <a:r>
              <a:rPr lang="en-US" sz="3600" dirty="0" err="1">
                <a:solidFill>
                  <a:schemeClr val="tx1"/>
                </a:solidFill>
              </a:rPr>
              <a:t>thải</a:t>
            </a:r>
            <a:r>
              <a:rPr lang="en-US" sz="3600" dirty="0">
                <a:solidFill>
                  <a:schemeClr val="tx1"/>
                </a:solidFill>
              </a:rPr>
              <a:t> </a:t>
            </a:r>
            <a:r>
              <a:rPr lang="en-US" sz="3600" dirty="0" err="1">
                <a:solidFill>
                  <a:schemeClr val="tx1"/>
                </a:solidFill>
              </a:rPr>
              <a:t>sinh</a:t>
            </a:r>
            <a:r>
              <a:rPr lang="en-US" sz="3600" dirty="0">
                <a:solidFill>
                  <a:schemeClr val="tx1"/>
                </a:solidFill>
              </a:rPr>
              <a:t> </a:t>
            </a:r>
            <a:r>
              <a:rPr lang="en-US" sz="3600" dirty="0" err="1">
                <a:solidFill>
                  <a:schemeClr val="tx1"/>
                </a:solidFill>
              </a:rPr>
              <a:t>hoạt</a:t>
            </a:r>
            <a:r>
              <a:rPr lang="en-US" sz="3600" dirty="0">
                <a:solidFill>
                  <a:schemeClr val="tx1"/>
                </a:solidFill>
              </a:rPr>
              <a:t> </a:t>
            </a:r>
            <a:r>
              <a:rPr lang="en-US" sz="3600" dirty="0" err="1">
                <a:solidFill>
                  <a:schemeClr val="tx1"/>
                </a:solidFill>
              </a:rPr>
              <a:t>làm</a:t>
            </a:r>
            <a:r>
              <a:rPr lang="en-US" sz="3600" dirty="0">
                <a:solidFill>
                  <a:schemeClr val="tx1"/>
                </a:solidFill>
              </a:rPr>
              <a:t> </a:t>
            </a:r>
            <a:r>
              <a:rPr lang="en-US" sz="3600" dirty="0" err="1">
                <a:solidFill>
                  <a:schemeClr val="tx1"/>
                </a:solidFill>
              </a:rPr>
              <a:t>nguyên</a:t>
            </a:r>
            <a:r>
              <a:rPr lang="en-US" sz="3600" dirty="0">
                <a:solidFill>
                  <a:schemeClr val="tx1"/>
                </a:solidFill>
              </a:rPr>
              <a:t> </a:t>
            </a:r>
            <a:r>
              <a:rPr lang="en-US" sz="3600" dirty="0" err="1">
                <a:solidFill>
                  <a:schemeClr val="tx1"/>
                </a:solidFill>
              </a:rPr>
              <a:t>liệu</a:t>
            </a:r>
            <a:r>
              <a:rPr lang="en-US" sz="3600" dirty="0">
                <a:solidFill>
                  <a:schemeClr val="tx1"/>
                </a:solidFill>
              </a:rPr>
              <a:t>?</a:t>
            </a:r>
          </a:p>
        </p:txBody>
      </p:sp>
    </p:spTree>
    <p:extLst>
      <p:ext uri="{BB962C8B-B14F-4D97-AF65-F5344CB8AC3E}">
        <p14:creationId xmlns:p14="http://schemas.microsoft.com/office/powerpoint/2010/main" val="953123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6858000" cy="6629400"/>
          </a:xfrm>
          <a:prstGeom prst="rect">
            <a:avLst/>
          </a:prstGeom>
        </p:spPr>
      </p:pic>
    </p:spTree>
    <p:extLst>
      <p:ext uri="{BB962C8B-B14F-4D97-AF65-F5344CB8AC3E}">
        <p14:creationId xmlns:p14="http://schemas.microsoft.com/office/powerpoint/2010/main" val="954431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7391400" cy="5943600"/>
          </a:xfrm>
          <a:prstGeom prst="rect">
            <a:avLst/>
          </a:prstGeom>
        </p:spPr>
      </p:pic>
    </p:spTree>
    <p:extLst>
      <p:ext uri="{BB962C8B-B14F-4D97-AF65-F5344CB8AC3E}">
        <p14:creationId xmlns:p14="http://schemas.microsoft.com/office/powerpoint/2010/main" val="18218890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52400"/>
            <a:ext cx="8229600" cy="6400800"/>
          </a:xfrm>
          <a:prstGeom prst="rect">
            <a:avLst/>
          </a:prstGeom>
        </p:spPr>
      </p:pic>
    </p:spTree>
    <p:extLst>
      <p:ext uri="{BB962C8B-B14F-4D97-AF65-F5344CB8AC3E}">
        <p14:creationId xmlns:p14="http://schemas.microsoft.com/office/powerpoint/2010/main" val="2848413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571500"/>
            <a:ext cx="8572500" cy="5715000"/>
          </a:xfrm>
          <a:prstGeom prst="rect">
            <a:avLst/>
          </a:prstGeom>
        </p:spPr>
      </p:pic>
    </p:spTree>
    <p:extLst>
      <p:ext uri="{BB962C8B-B14F-4D97-AF65-F5344CB8AC3E}">
        <p14:creationId xmlns:p14="http://schemas.microsoft.com/office/powerpoint/2010/main" val="3158307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381000"/>
            <a:ext cx="7543800" cy="5943600"/>
          </a:xfrm>
          <a:prstGeom prst="rect">
            <a:avLst/>
          </a:prstGeom>
        </p:spPr>
      </p:pic>
    </p:spTree>
    <p:extLst>
      <p:ext uri="{BB962C8B-B14F-4D97-AF65-F5344CB8AC3E}">
        <p14:creationId xmlns:p14="http://schemas.microsoft.com/office/powerpoint/2010/main" val="3537663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8A170-5DA9-45A2-90C4-069F6400BAC8}"/>
              </a:ext>
            </a:extLst>
          </p:cNvPr>
          <p:cNvSpPr txBox="1"/>
          <p:nvPr/>
        </p:nvSpPr>
        <p:spPr>
          <a:xfrm>
            <a:off x="457200" y="551795"/>
            <a:ext cx="8229600" cy="4832092"/>
          </a:xfrm>
          <a:prstGeom prst="rect">
            <a:avLst/>
          </a:prstGeom>
          <a:noFill/>
        </p:spPr>
        <p:txBody>
          <a:bodyPr wrap="square">
            <a:spAutoFit/>
          </a:bodyPr>
          <a:lstStyle/>
          <a:p>
            <a:pPr algn="just"/>
            <a:r>
              <a:rPr lang="vi-VN" sz="2800" b="0" i="0" dirty="0">
                <a:solidFill>
                  <a:srgbClr val="4A4A4A"/>
                </a:solidFill>
                <a:effectLst/>
                <a:latin typeface="Roboto" panose="02000000000000000000" pitchFamily="2" charset="0"/>
              </a:rPr>
              <a:t>Ở nước ta có nhiều núi đá vôi, trữ lượng đá vôi là rất lớn để khai thác cho công nghiệp xây dựng, chế tạo hay các hoạt động tham quan du lịch. Các mỏ đá vôi lớn ở Việt Nam tập trung nhiều ở miền Bắc và Trung Bộ.</a:t>
            </a:r>
            <a:endParaRPr lang="en-US" sz="2800" b="0" i="0" dirty="0">
              <a:solidFill>
                <a:srgbClr val="4A4A4A"/>
              </a:solidFill>
              <a:effectLst/>
              <a:latin typeface="Roboto" panose="02000000000000000000" pitchFamily="2" charset="0"/>
            </a:endParaRPr>
          </a:p>
          <a:p>
            <a:pPr algn="just"/>
            <a:endParaRPr lang="vi-VN" sz="2800" b="0" i="0" dirty="0">
              <a:solidFill>
                <a:srgbClr val="4A4A4A"/>
              </a:solidFill>
              <a:effectLst/>
              <a:latin typeface="Roboto" panose="02000000000000000000" pitchFamily="2" charset="0"/>
            </a:endParaRPr>
          </a:p>
          <a:p>
            <a:pPr algn="just"/>
            <a:r>
              <a:rPr lang="vi-VN" sz="2800" b="0" i="0" dirty="0">
                <a:solidFill>
                  <a:srgbClr val="4A4A4A"/>
                </a:solidFill>
                <a:effectLst/>
                <a:latin typeface="Roboto" panose="02000000000000000000" pitchFamily="2" charset="0"/>
              </a:rPr>
              <a:t>Nhiều thắng cảnh đẹp từ núi đá vôi kể tên đến như Hương Tích (Hà Tây), núi đá vôi ở Ninh Bình (Bích Động), Phong Nha (Quảng Bình), Vịnh Hạ Long (Quảng Ninh), Ngũ Hành Sơn (Đà Nẵng), Hà Tiên (Kiên Giang)…</a:t>
            </a:r>
          </a:p>
        </p:txBody>
      </p:sp>
    </p:spTree>
    <p:extLst>
      <p:ext uri="{BB962C8B-B14F-4D97-AF65-F5344CB8AC3E}">
        <p14:creationId xmlns:p14="http://schemas.microsoft.com/office/powerpoint/2010/main" val="3394394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2266265"/>
            <a:ext cx="8077200" cy="232546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Con </a:t>
            </a:r>
            <a:r>
              <a:rPr lang="en-US" sz="3200" dirty="0" err="1">
                <a:solidFill>
                  <a:schemeClr val="tx1"/>
                </a:solidFill>
              </a:rPr>
              <a:t>người</a:t>
            </a:r>
            <a:r>
              <a:rPr lang="en-US" sz="3200" dirty="0">
                <a:solidFill>
                  <a:schemeClr val="tx1"/>
                </a:solidFill>
              </a:rPr>
              <a:t> </a:t>
            </a:r>
            <a:r>
              <a:rPr lang="en-US" sz="3200" dirty="0" err="1">
                <a:solidFill>
                  <a:schemeClr val="tx1"/>
                </a:solidFill>
              </a:rPr>
              <a:t>chế</a:t>
            </a:r>
            <a:r>
              <a:rPr lang="en-US" sz="3200" dirty="0">
                <a:solidFill>
                  <a:schemeClr val="tx1"/>
                </a:solidFill>
              </a:rPr>
              <a:t> </a:t>
            </a:r>
            <a:r>
              <a:rPr lang="en-US" sz="3200" dirty="0" err="1">
                <a:solidFill>
                  <a:schemeClr val="tx1"/>
                </a:solidFill>
              </a:rPr>
              <a:t>biến</a:t>
            </a:r>
            <a:r>
              <a:rPr lang="en-US" sz="3200" dirty="0">
                <a:solidFill>
                  <a:schemeClr val="tx1"/>
                </a:solidFill>
              </a:rPr>
              <a:t> </a:t>
            </a:r>
            <a:r>
              <a:rPr lang="en-US" sz="3200" dirty="0" err="1">
                <a:solidFill>
                  <a:schemeClr val="tx1"/>
                </a:solidFill>
              </a:rPr>
              <a:t>các</a:t>
            </a:r>
            <a:r>
              <a:rPr lang="en-US" sz="3200" dirty="0">
                <a:solidFill>
                  <a:schemeClr val="tx1"/>
                </a:solidFill>
              </a:rPr>
              <a:t> </a:t>
            </a:r>
            <a:r>
              <a:rPr lang="en-US" sz="3200" dirty="0" err="1">
                <a:solidFill>
                  <a:schemeClr val="tx1"/>
                </a:solidFill>
              </a:rPr>
              <a:t>nguyên</a:t>
            </a:r>
            <a:r>
              <a:rPr lang="en-US" sz="3200" dirty="0">
                <a:solidFill>
                  <a:schemeClr val="tx1"/>
                </a:solidFill>
              </a:rPr>
              <a:t> </a:t>
            </a:r>
            <a:r>
              <a:rPr lang="en-US" sz="3200" dirty="0" err="1">
                <a:solidFill>
                  <a:schemeClr val="tx1"/>
                </a:solidFill>
              </a:rPr>
              <a:t>liệu</a:t>
            </a:r>
            <a:r>
              <a:rPr lang="en-US" sz="3200" dirty="0">
                <a:solidFill>
                  <a:schemeClr val="tx1"/>
                </a:solidFill>
              </a:rPr>
              <a:t> </a:t>
            </a:r>
          </a:p>
          <a:p>
            <a:pPr algn="ctr"/>
            <a:r>
              <a:rPr lang="en-US" sz="3200" dirty="0" err="1">
                <a:solidFill>
                  <a:schemeClr val="tx1"/>
                </a:solidFill>
              </a:rPr>
              <a:t>tự</a:t>
            </a:r>
            <a:r>
              <a:rPr lang="en-US" sz="3200" dirty="0">
                <a:solidFill>
                  <a:schemeClr val="tx1"/>
                </a:solidFill>
              </a:rPr>
              <a:t> </a:t>
            </a:r>
            <a:r>
              <a:rPr lang="en-US" sz="3200" dirty="0" err="1">
                <a:solidFill>
                  <a:schemeClr val="tx1"/>
                </a:solidFill>
              </a:rPr>
              <a:t>nhiên</a:t>
            </a:r>
            <a:r>
              <a:rPr lang="en-US" sz="3200" dirty="0">
                <a:solidFill>
                  <a:schemeClr val="tx1"/>
                </a:solidFill>
              </a:rPr>
              <a:t> hay </a:t>
            </a:r>
            <a:r>
              <a:rPr lang="en-US" sz="3200" dirty="0" err="1">
                <a:solidFill>
                  <a:schemeClr val="tx1"/>
                </a:solidFill>
              </a:rPr>
              <a:t>nhân</a:t>
            </a:r>
            <a:r>
              <a:rPr lang="en-US" sz="3200" dirty="0">
                <a:solidFill>
                  <a:schemeClr val="tx1"/>
                </a:solidFill>
              </a:rPr>
              <a:t> </a:t>
            </a:r>
            <a:r>
              <a:rPr lang="en-US" sz="3200" dirty="0" err="1">
                <a:solidFill>
                  <a:schemeClr val="tx1"/>
                </a:solidFill>
              </a:rPr>
              <a:t>tạo</a:t>
            </a:r>
            <a:r>
              <a:rPr lang="en-US" sz="3200" dirty="0">
                <a:solidFill>
                  <a:schemeClr val="tx1"/>
                </a:solidFill>
              </a:rPr>
              <a:t> </a:t>
            </a:r>
          </a:p>
          <a:p>
            <a:pPr algn="ctr"/>
            <a:r>
              <a:rPr lang="en-US" sz="3200" dirty="0" err="1">
                <a:solidFill>
                  <a:schemeClr val="tx1"/>
                </a:solidFill>
              </a:rPr>
              <a:t>để</a:t>
            </a:r>
            <a:r>
              <a:rPr lang="en-US" sz="3200" dirty="0">
                <a:solidFill>
                  <a:schemeClr val="tx1"/>
                </a:solidFill>
              </a:rPr>
              <a:t> </a:t>
            </a:r>
            <a:r>
              <a:rPr lang="en-US" sz="3200" dirty="0" err="1">
                <a:solidFill>
                  <a:schemeClr val="tx1"/>
                </a:solidFill>
              </a:rPr>
              <a:t>làm</a:t>
            </a:r>
            <a:r>
              <a:rPr lang="en-US" sz="3200" dirty="0">
                <a:solidFill>
                  <a:schemeClr val="tx1"/>
                </a:solidFill>
              </a:rPr>
              <a:t> ra </a:t>
            </a:r>
            <a:r>
              <a:rPr lang="en-US" sz="3200" dirty="0" err="1">
                <a:solidFill>
                  <a:schemeClr val="tx1"/>
                </a:solidFill>
              </a:rPr>
              <a:t>những</a:t>
            </a:r>
            <a:r>
              <a:rPr lang="en-US" sz="3200" dirty="0">
                <a:solidFill>
                  <a:schemeClr val="tx1"/>
                </a:solidFill>
              </a:rPr>
              <a:t> </a:t>
            </a:r>
            <a:r>
              <a:rPr lang="en-US" sz="3200" dirty="0" err="1">
                <a:solidFill>
                  <a:schemeClr val="tx1"/>
                </a:solidFill>
              </a:rPr>
              <a:t>sản</a:t>
            </a:r>
            <a:r>
              <a:rPr lang="en-US" sz="3200" dirty="0">
                <a:solidFill>
                  <a:schemeClr val="tx1"/>
                </a:solidFill>
              </a:rPr>
              <a:t> </a:t>
            </a:r>
            <a:r>
              <a:rPr lang="en-US" sz="3200" dirty="0" err="1">
                <a:solidFill>
                  <a:schemeClr val="tx1"/>
                </a:solidFill>
              </a:rPr>
              <a:t>phẩm</a:t>
            </a:r>
            <a:r>
              <a:rPr lang="en-US" sz="3200" dirty="0">
                <a:solidFill>
                  <a:schemeClr val="tx1"/>
                </a:solidFill>
              </a:rPr>
              <a:t> </a:t>
            </a:r>
            <a:r>
              <a:rPr lang="en-US" sz="3200" dirty="0" err="1">
                <a:solidFill>
                  <a:schemeClr val="tx1"/>
                </a:solidFill>
              </a:rPr>
              <a:t>mới</a:t>
            </a:r>
            <a:r>
              <a:rPr lang="en-US" sz="3200" dirty="0">
                <a:solidFill>
                  <a:schemeClr val="tx1"/>
                </a:solidFill>
              </a:rPr>
              <a: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6200" y="947737"/>
            <a:ext cx="1019175" cy="957263"/>
          </a:xfrm>
          <a:prstGeom prst="rect">
            <a:avLst/>
          </a:prstGeom>
        </p:spPr>
      </p:pic>
    </p:spTree>
    <p:extLst>
      <p:ext uri="{BB962C8B-B14F-4D97-AF65-F5344CB8AC3E}">
        <p14:creationId xmlns:p14="http://schemas.microsoft.com/office/powerpoint/2010/main" val="225469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Động Phong Nha">
            <a:extLst>
              <a:ext uri="{FF2B5EF4-FFF2-40B4-BE49-F238E27FC236}">
                <a16:creationId xmlns:a16="http://schemas.microsoft.com/office/drawing/2014/main" id="{8DA595CF-1094-4CC8-920F-292E19CE5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76200"/>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8B48EAA-03C8-49CF-ADFD-89719CBD17CF}"/>
              </a:ext>
            </a:extLst>
          </p:cNvPr>
          <p:cNvSpPr txBox="1"/>
          <p:nvPr/>
        </p:nvSpPr>
        <p:spPr>
          <a:xfrm>
            <a:off x="2057400" y="6324600"/>
            <a:ext cx="4572000" cy="369332"/>
          </a:xfrm>
          <a:prstGeom prst="rect">
            <a:avLst/>
          </a:prstGeom>
          <a:noFill/>
        </p:spPr>
        <p:txBody>
          <a:bodyPr wrap="square">
            <a:spAutoFit/>
          </a:bodyPr>
          <a:lstStyle/>
          <a:p>
            <a:r>
              <a:rPr lang="en-AU" b="0" i="1" dirty="0" err="1">
                <a:solidFill>
                  <a:srgbClr val="666666"/>
                </a:solidFill>
                <a:effectLst/>
                <a:latin typeface="Noto Serif" panose="020B0604020202020204" pitchFamily="18" charset="0"/>
              </a:rPr>
              <a:t>Động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Phong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Nha</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đẹp</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huyền</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ảo</a:t>
            </a:r>
            <a:endParaRPr lang="en-AU" dirty="0"/>
          </a:p>
        </p:txBody>
      </p:sp>
    </p:spTree>
    <p:extLst>
      <p:ext uri="{BB962C8B-B14F-4D97-AF65-F5344CB8AC3E}">
        <p14:creationId xmlns:p14="http://schemas.microsoft.com/office/powerpoint/2010/main" val="111936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Động Hương Tích - Thắng cảnh kỳ thú ở Hà Nội">
            <a:extLst>
              <a:ext uri="{FF2B5EF4-FFF2-40B4-BE49-F238E27FC236}">
                <a16:creationId xmlns:a16="http://schemas.microsoft.com/office/drawing/2014/main" id="{47B24164-CB6B-4E4C-98A9-FCD5A3751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
            <a:ext cx="8610600" cy="57823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6C668B3-CC64-41BD-9F93-445FA74DB8E9}"/>
              </a:ext>
            </a:extLst>
          </p:cNvPr>
          <p:cNvSpPr txBox="1"/>
          <p:nvPr/>
        </p:nvSpPr>
        <p:spPr>
          <a:xfrm>
            <a:off x="2057400" y="6324600"/>
            <a:ext cx="4572000" cy="369332"/>
          </a:xfrm>
          <a:prstGeom prst="rect">
            <a:avLst/>
          </a:prstGeom>
          <a:noFill/>
        </p:spPr>
        <p:txBody>
          <a:bodyPr wrap="square">
            <a:spAutoFit/>
          </a:bodyPr>
          <a:lstStyle/>
          <a:p>
            <a:r>
              <a:rPr lang="en-AU" b="0" i="1" dirty="0" err="1">
                <a:solidFill>
                  <a:srgbClr val="666666"/>
                </a:solidFill>
                <a:effectLst/>
                <a:latin typeface="Noto Serif" panose="020B0604020202020204" pitchFamily="18" charset="0"/>
              </a:rPr>
              <a:t>Động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Hương</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Tích</a:t>
            </a:r>
            <a:r>
              <a:rPr lang="en-AU" b="0" i="1" dirty="0">
                <a:solidFill>
                  <a:srgbClr val="666666"/>
                </a:solidFill>
                <a:effectLst/>
                <a:latin typeface="Noto Serif" panose="020B0604020202020204" pitchFamily="18" charset="0"/>
              </a:rPr>
              <a:t> – </a:t>
            </a:r>
            <a:r>
              <a:rPr lang="en-AU" b="0" i="1" dirty="0" err="1">
                <a:solidFill>
                  <a:srgbClr val="666666"/>
                </a:solidFill>
                <a:effectLst/>
                <a:latin typeface="Noto Serif" panose="020B0604020202020204" pitchFamily="18" charset="0"/>
              </a:rPr>
              <a:t>Hà</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Nội</a:t>
            </a:r>
            <a:endParaRPr lang="en-AU" dirty="0"/>
          </a:p>
        </p:txBody>
      </p:sp>
    </p:spTree>
    <p:extLst>
      <p:ext uri="{BB962C8B-B14F-4D97-AF65-F5344CB8AC3E}">
        <p14:creationId xmlns:p14="http://schemas.microsoft.com/office/powerpoint/2010/main" val="26225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am Cốc-Bích Động lộng lẫy mùa lúa chín">
            <a:extLst>
              <a:ext uri="{FF2B5EF4-FFF2-40B4-BE49-F238E27FC236}">
                <a16:creationId xmlns:a16="http://schemas.microsoft.com/office/drawing/2014/main" id="{B98F8DBC-A0C7-4F84-A75E-6DF367DF29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
            <a:ext cx="8980714" cy="59621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B18D18-5086-447D-AC3F-A2DD2E69F540}"/>
              </a:ext>
            </a:extLst>
          </p:cNvPr>
          <p:cNvSpPr txBox="1"/>
          <p:nvPr/>
        </p:nvSpPr>
        <p:spPr>
          <a:xfrm>
            <a:off x="2057400" y="6324600"/>
            <a:ext cx="4572000" cy="369332"/>
          </a:xfrm>
          <a:prstGeom prst="rect">
            <a:avLst/>
          </a:prstGeom>
          <a:noFill/>
        </p:spPr>
        <p:txBody>
          <a:bodyPr wrap="square">
            <a:spAutoFit/>
          </a:bodyPr>
          <a:lstStyle/>
          <a:p>
            <a:r>
              <a:rPr lang="en-AU" i="1" dirty="0">
                <a:solidFill>
                  <a:srgbClr val="666666"/>
                </a:solidFill>
                <a:latin typeface="Noto Serif" panose="020B0604020202020204" pitchFamily="18" charset="0"/>
              </a:rPr>
              <a:t>Tam </a:t>
            </a:r>
            <a:r>
              <a:rPr lang="en-AU" i="1" dirty="0" err="1">
                <a:solidFill>
                  <a:srgbClr val="666666"/>
                </a:solidFill>
                <a:latin typeface="Noto Serif" panose="020B0604020202020204" pitchFamily="18" charset="0"/>
              </a:rPr>
              <a:t>cốc</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Bích</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Động</a:t>
            </a:r>
            <a:r>
              <a:rPr lang="en-AU" i="1" dirty="0">
                <a:solidFill>
                  <a:srgbClr val="666666"/>
                </a:solidFill>
                <a:latin typeface="Noto Serif" panose="020B0604020202020204" pitchFamily="18" charset="0"/>
              </a:rPr>
              <a:t> </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Ninh</a:t>
            </a:r>
            <a:r>
              <a:rPr lang="en-AU" b="0" i="1" dirty="0">
                <a:solidFill>
                  <a:srgbClr val="666666"/>
                </a:solidFill>
                <a:effectLst/>
                <a:latin typeface="Noto Serif" panose="020B0604020202020204" pitchFamily="18" charset="0"/>
              </a:rPr>
              <a:t> </a:t>
            </a:r>
            <a:r>
              <a:rPr lang="en-AU" b="0" i="1" dirty="0" err="1">
                <a:solidFill>
                  <a:srgbClr val="666666"/>
                </a:solidFill>
                <a:effectLst/>
                <a:latin typeface="Noto Serif" panose="020B0604020202020204" pitchFamily="18" charset="0"/>
              </a:rPr>
              <a:t>Bình</a:t>
            </a:r>
            <a:endParaRPr lang="en-AU" dirty="0"/>
          </a:p>
        </p:txBody>
      </p:sp>
    </p:spTree>
    <p:extLst>
      <p:ext uri="{BB962C8B-B14F-4D97-AF65-F5344CB8AC3E}">
        <p14:creationId xmlns:p14="http://schemas.microsoft.com/office/powerpoint/2010/main" val="1020199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Khám Phá Vẻ Đẹp Top 12 Hang Động Ở Hạ Long Đầy Quyến Rũ">
            <a:extLst>
              <a:ext uri="{FF2B5EF4-FFF2-40B4-BE49-F238E27FC236}">
                <a16:creationId xmlns:a16="http://schemas.microsoft.com/office/drawing/2014/main" id="{2E4D64DD-AE5C-4ABA-98D2-CAAE435E5C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3378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9E49B3F-FDEE-4437-B90A-D169C6DCD830}"/>
              </a:ext>
            </a:extLst>
          </p:cNvPr>
          <p:cNvSpPr txBox="1"/>
          <p:nvPr/>
        </p:nvSpPr>
        <p:spPr>
          <a:xfrm>
            <a:off x="1981200" y="5867400"/>
            <a:ext cx="4572000" cy="369332"/>
          </a:xfrm>
          <a:prstGeom prst="rect">
            <a:avLst/>
          </a:prstGeom>
          <a:noFill/>
        </p:spPr>
        <p:txBody>
          <a:bodyPr wrap="square">
            <a:spAutoFit/>
          </a:bodyPr>
          <a:lstStyle/>
          <a:p>
            <a:r>
              <a:rPr lang="en-AU" i="1" dirty="0">
                <a:solidFill>
                  <a:srgbClr val="666666"/>
                </a:solidFill>
                <a:latin typeface="Noto Serif" panose="020B0604020202020204" pitchFamily="18" charset="0"/>
              </a:rPr>
              <a:t>Hang </a:t>
            </a:r>
            <a:r>
              <a:rPr lang="en-AU" i="1" dirty="0" err="1">
                <a:solidFill>
                  <a:srgbClr val="666666"/>
                </a:solidFill>
                <a:latin typeface="Noto Serif" panose="020B0604020202020204" pitchFamily="18" charset="0"/>
              </a:rPr>
              <a:t>động</a:t>
            </a:r>
            <a:r>
              <a:rPr lang="en-AU" i="1" dirty="0">
                <a:solidFill>
                  <a:srgbClr val="666666"/>
                </a:solidFill>
                <a:latin typeface="Noto Serif" panose="020B0604020202020204" pitchFamily="18" charset="0"/>
              </a:rPr>
              <a:t> ở </a:t>
            </a:r>
            <a:r>
              <a:rPr lang="en-AU" i="1" dirty="0" err="1">
                <a:solidFill>
                  <a:srgbClr val="666666"/>
                </a:solidFill>
                <a:latin typeface="Noto Serif" panose="020B0604020202020204" pitchFamily="18" charset="0"/>
              </a:rPr>
              <a:t>Vịnh</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Hạ</a:t>
            </a:r>
            <a:r>
              <a:rPr lang="en-AU" i="1" dirty="0">
                <a:solidFill>
                  <a:srgbClr val="666666"/>
                </a:solidFill>
                <a:latin typeface="Noto Serif" panose="020B0604020202020204" pitchFamily="18" charset="0"/>
              </a:rPr>
              <a:t> Long</a:t>
            </a:r>
            <a:endParaRPr lang="en-AU" dirty="0"/>
          </a:p>
        </p:txBody>
      </p:sp>
    </p:spTree>
    <p:extLst>
      <p:ext uri="{BB962C8B-B14F-4D97-AF65-F5344CB8AC3E}">
        <p14:creationId xmlns:p14="http://schemas.microsoft.com/office/powerpoint/2010/main" val="376989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Ngũ Hành Sơn Đà Nẵng">
            <a:extLst>
              <a:ext uri="{FF2B5EF4-FFF2-40B4-BE49-F238E27FC236}">
                <a16:creationId xmlns:a16="http://schemas.microsoft.com/office/drawing/2014/main" id="{82CFF639-A008-4CF7-AA7C-52ACCE148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9" y="-152400"/>
            <a:ext cx="8158162" cy="632279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5124CE-E86B-4492-ABC8-C20DF2F86C1E}"/>
              </a:ext>
            </a:extLst>
          </p:cNvPr>
          <p:cNvSpPr txBox="1"/>
          <p:nvPr/>
        </p:nvSpPr>
        <p:spPr>
          <a:xfrm>
            <a:off x="2362200" y="6183868"/>
            <a:ext cx="4572000" cy="369332"/>
          </a:xfrm>
          <a:prstGeom prst="rect">
            <a:avLst/>
          </a:prstGeom>
          <a:noFill/>
        </p:spPr>
        <p:txBody>
          <a:bodyPr wrap="square">
            <a:spAutoFit/>
          </a:bodyPr>
          <a:lstStyle/>
          <a:p>
            <a:r>
              <a:rPr lang="en-US" i="1" dirty="0">
                <a:solidFill>
                  <a:srgbClr val="666666"/>
                </a:solidFill>
                <a:latin typeface="Noto Serif" panose="020B0604020202020204" pitchFamily="18" charset="0"/>
              </a:rPr>
              <a:t>N</a:t>
            </a:r>
            <a:r>
              <a:rPr lang="en-AU" i="1" dirty="0" err="1">
                <a:solidFill>
                  <a:srgbClr val="666666"/>
                </a:solidFill>
                <a:latin typeface="Noto Serif" panose="020B0604020202020204" pitchFamily="18" charset="0"/>
              </a:rPr>
              <a:t>gũ</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hành</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sơn</a:t>
            </a:r>
            <a:r>
              <a:rPr lang="en-AU" i="1" dirty="0">
                <a:solidFill>
                  <a:srgbClr val="666666"/>
                </a:solidFill>
                <a:latin typeface="Noto Serif" panose="020B0604020202020204" pitchFamily="18" charset="0"/>
              </a:rPr>
              <a:t> – </a:t>
            </a:r>
            <a:r>
              <a:rPr lang="en-AU" i="1" dirty="0" err="1">
                <a:solidFill>
                  <a:srgbClr val="666666"/>
                </a:solidFill>
                <a:latin typeface="Noto Serif" panose="020B0604020202020204" pitchFamily="18" charset="0"/>
              </a:rPr>
              <a:t>Đà</a:t>
            </a:r>
            <a:r>
              <a:rPr lang="en-AU" i="1" dirty="0">
                <a:solidFill>
                  <a:srgbClr val="666666"/>
                </a:solidFill>
                <a:latin typeface="Noto Serif" panose="020B0604020202020204" pitchFamily="18" charset="0"/>
              </a:rPr>
              <a:t> </a:t>
            </a:r>
            <a:r>
              <a:rPr lang="en-AU" i="1" dirty="0" err="1">
                <a:solidFill>
                  <a:srgbClr val="666666"/>
                </a:solidFill>
                <a:latin typeface="Noto Serif" panose="020B0604020202020204" pitchFamily="18" charset="0"/>
              </a:rPr>
              <a:t>Nẵng</a:t>
            </a:r>
            <a:endParaRPr lang="en-AU" dirty="0"/>
          </a:p>
        </p:txBody>
      </p:sp>
    </p:spTree>
    <p:extLst>
      <p:ext uri="{BB962C8B-B14F-4D97-AF65-F5344CB8AC3E}">
        <p14:creationId xmlns:p14="http://schemas.microsoft.com/office/powerpoint/2010/main" val="3143104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61D1E6-0EBB-4230-8640-5D959F3C0356}"/>
              </a:ext>
            </a:extLst>
          </p:cNvPr>
          <p:cNvPicPr>
            <a:picLocks noChangeAspect="1"/>
          </p:cNvPicPr>
          <p:nvPr/>
        </p:nvPicPr>
        <p:blipFill>
          <a:blip r:embed="rId2"/>
          <a:stretch>
            <a:fillRect/>
          </a:stretch>
        </p:blipFill>
        <p:spPr>
          <a:xfrm>
            <a:off x="0" y="2819255"/>
            <a:ext cx="9144000" cy="4038745"/>
          </a:xfrm>
          <a:prstGeom prst="rect">
            <a:avLst/>
          </a:prstGeom>
        </p:spPr>
      </p:pic>
      <p:pic>
        <p:nvPicPr>
          <p:cNvPr id="6" name="Picture 5" descr="đá vôi">
            <a:extLst>
              <a:ext uri="{FF2B5EF4-FFF2-40B4-BE49-F238E27FC236}">
                <a16:creationId xmlns:a16="http://schemas.microsoft.com/office/drawing/2014/main" id="{7A5BC9D1-E5D1-4397-9BF6-8F64B1DAB6B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
            <a:ext cx="5562600" cy="3715643"/>
          </a:xfrm>
          <a:prstGeom prst="rect">
            <a:avLst/>
          </a:prstGeom>
          <a:noFill/>
          <a:ln>
            <a:noFill/>
          </a:ln>
        </p:spPr>
      </p:pic>
    </p:spTree>
    <p:extLst>
      <p:ext uri="{BB962C8B-B14F-4D97-AF65-F5344CB8AC3E}">
        <p14:creationId xmlns:p14="http://schemas.microsoft.com/office/powerpoint/2010/main" val="422066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109E76-FE98-4695-9725-467535B30691}"/>
              </a:ext>
            </a:extLst>
          </p:cNvPr>
          <p:cNvPicPr>
            <a:picLocks noChangeAspect="1"/>
          </p:cNvPicPr>
          <p:nvPr/>
        </p:nvPicPr>
        <p:blipFill>
          <a:blip r:embed="rId2"/>
          <a:stretch>
            <a:fillRect/>
          </a:stretch>
        </p:blipFill>
        <p:spPr>
          <a:xfrm>
            <a:off x="0" y="304800"/>
            <a:ext cx="8763000" cy="5799437"/>
          </a:xfrm>
          <a:prstGeom prst="rect">
            <a:avLst/>
          </a:prstGeom>
        </p:spPr>
      </p:pic>
    </p:spTree>
    <p:extLst>
      <p:ext uri="{BB962C8B-B14F-4D97-AF65-F5344CB8AC3E}">
        <p14:creationId xmlns:p14="http://schemas.microsoft.com/office/powerpoint/2010/main" val="2344147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88C4AD1-3D66-4C66-9A72-5C89F32C2045}"/>
              </a:ext>
            </a:extLst>
          </p:cNvPr>
          <p:cNvSpPr txBox="1"/>
          <p:nvPr/>
        </p:nvSpPr>
        <p:spPr>
          <a:xfrm>
            <a:off x="2286000" y="3260662"/>
            <a:ext cx="4572000" cy="369332"/>
          </a:xfrm>
          <a:prstGeom prst="rect">
            <a:avLst/>
          </a:prstGeom>
          <a:noFill/>
        </p:spPr>
        <p:txBody>
          <a:bodyPr wrap="square">
            <a:spAutoFit/>
          </a:bodyPr>
          <a:lstStyle/>
          <a:p>
            <a:r>
              <a:rPr lang="en-AU" dirty="0"/>
              <a:t>https://youtu.be/ziQFLIzYhjE</a:t>
            </a:r>
          </a:p>
        </p:txBody>
      </p:sp>
      <p:sp>
        <p:nvSpPr>
          <p:cNvPr id="8" name="TextBox 7">
            <a:extLst>
              <a:ext uri="{FF2B5EF4-FFF2-40B4-BE49-F238E27FC236}">
                <a16:creationId xmlns:a16="http://schemas.microsoft.com/office/drawing/2014/main" id="{A77FC3E7-8103-4AFA-AF72-355235FD4BF2}"/>
              </a:ext>
            </a:extLst>
          </p:cNvPr>
          <p:cNvSpPr txBox="1"/>
          <p:nvPr/>
        </p:nvSpPr>
        <p:spPr>
          <a:xfrm>
            <a:off x="457200" y="609600"/>
            <a:ext cx="5562600" cy="1477328"/>
          </a:xfrm>
          <a:prstGeom prst="rect">
            <a:avLst/>
          </a:prstGeom>
          <a:noFill/>
        </p:spPr>
        <p:txBody>
          <a:bodyPr wrap="square" rtlCol="0">
            <a:spAutoFit/>
          </a:bodyPr>
          <a:lstStyle/>
          <a:p>
            <a:r>
              <a:rPr lang="en-US" dirty="0" err="1"/>
              <a:t>Thí</a:t>
            </a:r>
            <a:r>
              <a:rPr lang="en-US" dirty="0"/>
              <a:t> </a:t>
            </a:r>
            <a:r>
              <a:rPr lang="en-US" dirty="0" err="1"/>
              <a:t>nghiệm</a:t>
            </a:r>
            <a:r>
              <a:rPr lang="en-US" dirty="0"/>
              <a:t> </a:t>
            </a:r>
            <a:r>
              <a:rPr lang="en-US" dirty="0" err="1"/>
              <a:t>tìm</a:t>
            </a:r>
            <a:r>
              <a:rPr lang="en-US" dirty="0"/>
              <a:t> </a:t>
            </a:r>
            <a:r>
              <a:rPr lang="en-US" dirty="0" err="1"/>
              <a:t>hiểu</a:t>
            </a:r>
            <a:r>
              <a:rPr lang="en-US" dirty="0"/>
              <a:t> </a:t>
            </a:r>
            <a:r>
              <a:rPr lang="en-US" dirty="0" err="1"/>
              <a:t>về</a:t>
            </a:r>
            <a:r>
              <a:rPr lang="en-US" dirty="0"/>
              <a:t> </a:t>
            </a:r>
            <a:r>
              <a:rPr lang="en-US" dirty="0" err="1"/>
              <a:t>tính</a:t>
            </a:r>
            <a:r>
              <a:rPr lang="en-US" dirty="0"/>
              <a:t> </a:t>
            </a:r>
            <a:r>
              <a:rPr lang="en-US" dirty="0" err="1"/>
              <a:t>chất</a:t>
            </a:r>
            <a:r>
              <a:rPr lang="en-US" dirty="0"/>
              <a:t> </a:t>
            </a:r>
            <a:r>
              <a:rPr lang="en-US" dirty="0" err="1"/>
              <a:t>của</a:t>
            </a:r>
            <a:r>
              <a:rPr lang="en-US" dirty="0"/>
              <a:t> </a:t>
            </a:r>
            <a:r>
              <a:rPr lang="en-US" dirty="0" err="1"/>
              <a:t>đá</a:t>
            </a:r>
            <a:r>
              <a:rPr lang="en-US" dirty="0"/>
              <a:t> </a:t>
            </a:r>
            <a:r>
              <a:rPr lang="en-US" dirty="0" err="1"/>
              <a:t>vôi</a:t>
            </a:r>
            <a:r>
              <a:rPr lang="en-US" dirty="0"/>
              <a:t>:</a:t>
            </a:r>
          </a:p>
          <a:p>
            <a:endParaRPr lang="en-US" dirty="0"/>
          </a:p>
          <a:p>
            <a:endParaRPr lang="en-US" dirty="0"/>
          </a:p>
          <a:p>
            <a:endParaRPr lang="en-US" dirty="0"/>
          </a:p>
          <a:p>
            <a:r>
              <a:rPr lang="en-US" dirty="0"/>
              <a:t>1. </a:t>
            </a:r>
            <a:r>
              <a:rPr lang="en-US" dirty="0" err="1"/>
              <a:t>Dùng</a:t>
            </a:r>
            <a:r>
              <a:rPr lang="en-US" dirty="0"/>
              <a:t> </a:t>
            </a:r>
            <a:r>
              <a:rPr lang="en-US" dirty="0" err="1"/>
              <a:t>đinh</a:t>
            </a:r>
            <a:r>
              <a:rPr lang="en-US" dirty="0"/>
              <a:t> </a:t>
            </a:r>
            <a:r>
              <a:rPr lang="en-US" dirty="0" err="1"/>
              <a:t>tác</a:t>
            </a:r>
            <a:r>
              <a:rPr lang="en-US" dirty="0"/>
              <a:t> </a:t>
            </a:r>
            <a:r>
              <a:rPr lang="en-US" dirty="0" err="1"/>
              <a:t>dụng</a:t>
            </a:r>
            <a:r>
              <a:rPr lang="en-US" dirty="0"/>
              <a:t> </a:t>
            </a:r>
            <a:r>
              <a:rPr lang="en-US" dirty="0" err="1"/>
              <a:t>lực</a:t>
            </a:r>
            <a:r>
              <a:rPr lang="en-US" dirty="0"/>
              <a:t> </a:t>
            </a:r>
            <a:r>
              <a:rPr lang="en-US" dirty="0" err="1"/>
              <a:t>lên</a:t>
            </a:r>
            <a:r>
              <a:rPr lang="en-US" dirty="0"/>
              <a:t> </a:t>
            </a:r>
            <a:r>
              <a:rPr lang="en-US" dirty="0" err="1"/>
              <a:t>đá</a:t>
            </a:r>
            <a:r>
              <a:rPr lang="en-US" dirty="0"/>
              <a:t> </a:t>
            </a:r>
            <a:r>
              <a:rPr lang="en-US" dirty="0" err="1"/>
              <a:t>vôi</a:t>
            </a:r>
            <a:endParaRPr lang="en-AU" dirty="0"/>
          </a:p>
        </p:txBody>
      </p:sp>
      <p:sp>
        <p:nvSpPr>
          <p:cNvPr id="9" name="TextBox 8">
            <a:extLst>
              <a:ext uri="{FF2B5EF4-FFF2-40B4-BE49-F238E27FC236}">
                <a16:creationId xmlns:a16="http://schemas.microsoft.com/office/drawing/2014/main" id="{7C7D897E-4D40-45FE-8BFF-29D6E47B3520}"/>
              </a:ext>
            </a:extLst>
          </p:cNvPr>
          <p:cNvSpPr txBox="1"/>
          <p:nvPr/>
        </p:nvSpPr>
        <p:spPr>
          <a:xfrm>
            <a:off x="609600" y="4619062"/>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dễ</a:t>
            </a:r>
            <a:r>
              <a:rPr lang="en-AU" sz="2400" dirty="0">
                <a:solidFill>
                  <a:srgbClr val="0000FF"/>
                </a:solidFill>
              </a:rPr>
              <a:t> </a:t>
            </a:r>
            <a:r>
              <a:rPr lang="en-AU" sz="2400" dirty="0" err="1">
                <a:solidFill>
                  <a:srgbClr val="0000FF"/>
                </a:solidFill>
              </a:rPr>
              <a:t>dàng</a:t>
            </a:r>
            <a:r>
              <a:rPr lang="en-AU" sz="2400" dirty="0">
                <a:solidFill>
                  <a:srgbClr val="0000FF"/>
                </a:solidFill>
              </a:rPr>
              <a:t> </a:t>
            </a:r>
            <a:r>
              <a:rPr lang="en-AU" sz="2400" dirty="0" err="1">
                <a:solidFill>
                  <a:srgbClr val="0000FF"/>
                </a:solidFill>
              </a:rPr>
              <a:t>bị</a:t>
            </a:r>
            <a:r>
              <a:rPr lang="en-AU" sz="2400" dirty="0">
                <a:solidFill>
                  <a:srgbClr val="0000FF"/>
                </a:solidFill>
              </a:rPr>
              <a:t> </a:t>
            </a:r>
            <a:r>
              <a:rPr lang="en-AU" sz="2400" dirty="0" err="1">
                <a:solidFill>
                  <a:srgbClr val="0000FF"/>
                </a:solidFill>
              </a:rPr>
              <a:t>trầy</a:t>
            </a:r>
            <a:r>
              <a:rPr lang="en-AU" sz="2400" dirty="0">
                <a:solidFill>
                  <a:srgbClr val="0000FF"/>
                </a:solidFill>
              </a:rPr>
              <a:t> </a:t>
            </a:r>
            <a:r>
              <a:rPr lang="en-AU" sz="2400" dirty="0" err="1">
                <a:solidFill>
                  <a:srgbClr val="0000FF"/>
                </a:solidFill>
              </a:rPr>
              <a:t>xước</a:t>
            </a:r>
            <a:r>
              <a:rPr lang="en-AU" sz="2400" dirty="0">
                <a:solidFill>
                  <a:srgbClr val="0000FF"/>
                </a:solidFill>
              </a:rPr>
              <a:t> </a:t>
            </a:r>
            <a:r>
              <a:rPr lang="en-AU" sz="2400" dirty="0" err="1">
                <a:solidFill>
                  <a:srgbClr val="0000FF"/>
                </a:solidFill>
              </a:rPr>
              <a:t>khi</a:t>
            </a:r>
            <a:r>
              <a:rPr lang="en-AU" sz="2400" dirty="0">
                <a:solidFill>
                  <a:srgbClr val="0000FF"/>
                </a:solidFill>
              </a:rPr>
              <a:t> </a:t>
            </a:r>
            <a:r>
              <a:rPr lang="en-AU" sz="2400" dirty="0" err="1">
                <a:solidFill>
                  <a:srgbClr val="0000FF"/>
                </a:solidFill>
              </a:rPr>
              <a:t>vạch</a:t>
            </a:r>
            <a:r>
              <a:rPr lang="en-AU" sz="2400" dirty="0">
                <a:solidFill>
                  <a:srgbClr val="0000FF"/>
                </a:solidFill>
              </a:rPr>
              <a:t> </a:t>
            </a:r>
            <a:r>
              <a:rPr lang="en-AU" sz="2400" dirty="0" err="1">
                <a:solidFill>
                  <a:srgbClr val="0000FF"/>
                </a:solidFill>
              </a:rPr>
              <a:t>bởi</a:t>
            </a:r>
            <a:r>
              <a:rPr lang="en-AU" sz="2400" dirty="0">
                <a:solidFill>
                  <a:srgbClr val="0000FF"/>
                </a:solidFill>
              </a:rPr>
              <a:t> </a:t>
            </a:r>
            <a:r>
              <a:rPr lang="en-AU" sz="2400" dirty="0" err="1">
                <a:solidFill>
                  <a:srgbClr val="0000FF"/>
                </a:solidFill>
              </a:rPr>
              <a:t>đinh</a:t>
            </a:r>
            <a:r>
              <a:rPr lang="en-AU" sz="2400" dirty="0">
                <a:solidFill>
                  <a:srgbClr val="0000FF"/>
                </a:solidFill>
              </a:rPr>
              <a:t> </a:t>
            </a:r>
            <a:r>
              <a:rPr lang="en-AU" sz="2400" dirty="0" err="1">
                <a:solidFill>
                  <a:srgbClr val="0000FF"/>
                </a:solidFill>
              </a:rPr>
              <a:t>sắt</a:t>
            </a:r>
            <a:endParaRPr lang="en-AU" sz="2400" dirty="0">
              <a:solidFill>
                <a:srgbClr val="0000FF"/>
              </a:solidFill>
            </a:endParaRPr>
          </a:p>
        </p:txBody>
      </p:sp>
    </p:spTree>
    <p:extLst>
      <p:ext uri="{BB962C8B-B14F-4D97-AF65-F5344CB8AC3E}">
        <p14:creationId xmlns:p14="http://schemas.microsoft.com/office/powerpoint/2010/main" val="3696448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ìm hiểu tính chất của đá vôi - Khoa học tự nhiên 6 - Kết nối tri thức với cuộc sống">
            <a:hlinkClick r:id="" action="ppaction://media"/>
            <a:extLst>
              <a:ext uri="{FF2B5EF4-FFF2-40B4-BE49-F238E27FC236}">
                <a16:creationId xmlns:a16="http://schemas.microsoft.com/office/drawing/2014/main" id="{395AF645-31C7-4799-8E7C-981DFC0DB71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0"/>
            <a:ext cx="7010400" cy="5916153"/>
          </a:xfrm>
          <a:prstGeom prst="rect">
            <a:avLst/>
          </a:prstGeom>
        </p:spPr>
      </p:pic>
      <p:sp>
        <p:nvSpPr>
          <p:cNvPr id="4" name="TextBox 3">
            <a:extLst>
              <a:ext uri="{FF2B5EF4-FFF2-40B4-BE49-F238E27FC236}">
                <a16:creationId xmlns:a16="http://schemas.microsoft.com/office/drawing/2014/main" id="{0E63EB49-6A53-43C2-92EF-571660BFD7CC}"/>
              </a:ext>
            </a:extLst>
          </p:cNvPr>
          <p:cNvSpPr txBox="1"/>
          <p:nvPr/>
        </p:nvSpPr>
        <p:spPr>
          <a:xfrm>
            <a:off x="876300" y="5874603"/>
            <a:ext cx="7086600" cy="830997"/>
          </a:xfrm>
          <a:prstGeom prst="rect">
            <a:avLst/>
          </a:prstGeom>
          <a:noFill/>
        </p:spPr>
        <p:txBody>
          <a:bodyPr wrap="square">
            <a:spAutoFit/>
          </a:bodyPr>
          <a:lstStyle/>
          <a:p>
            <a:r>
              <a:rPr lang="en-AU" sz="2400" dirty="0" err="1">
                <a:solidFill>
                  <a:srgbClr val="0000FF"/>
                </a:solidFill>
              </a:rPr>
              <a:t>Nhận</a:t>
            </a:r>
            <a:r>
              <a:rPr lang="en-AU" sz="2400" dirty="0">
                <a:solidFill>
                  <a:srgbClr val="0000FF"/>
                </a:solidFill>
              </a:rPr>
              <a:t> </a:t>
            </a:r>
            <a:r>
              <a:rPr lang="en-AU" sz="2400" dirty="0" err="1">
                <a:solidFill>
                  <a:srgbClr val="0000FF"/>
                </a:solidFill>
              </a:rPr>
              <a:t>xét</a:t>
            </a:r>
            <a:r>
              <a:rPr lang="en-AU" sz="2400" dirty="0">
                <a:solidFill>
                  <a:srgbClr val="0000FF"/>
                </a:solidFill>
              </a:rPr>
              <a:t>: </a:t>
            </a:r>
          </a:p>
          <a:p>
            <a:r>
              <a:rPr lang="en-AU" sz="2400" dirty="0">
                <a:solidFill>
                  <a:srgbClr val="0000FF"/>
                </a:solidFill>
              </a:rPr>
              <a:t>Khi </a:t>
            </a:r>
            <a:r>
              <a:rPr lang="en-AU" sz="2400" dirty="0" err="1">
                <a:solidFill>
                  <a:srgbClr val="0000FF"/>
                </a:solidFill>
              </a:rPr>
              <a:t>nhỏ</a:t>
            </a:r>
            <a:r>
              <a:rPr lang="en-AU" sz="2400" dirty="0">
                <a:solidFill>
                  <a:srgbClr val="0000FF"/>
                </a:solidFill>
              </a:rPr>
              <a:t> </a:t>
            </a:r>
            <a:r>
              <a:rPr lang="en-AU" sz="2400" dirty="0" err="1">
                <a:solidFill>
                  <a:srgbClr val="0000FF"/>
                </a:solidFill>
              </a:rPr>
              <a:t>axit</a:t>
            </a:r>
            <a:r>
              <a:rPr lang="en-AU" sz="2400" dirty="0">
                <a:solidFill>
                  <a:srgbClr val="0000FF"/>
                </a:solidFill>
              </a:rPr>
              <a:t> </a:t>
            </a:r>
            <a:r>
              <a:rPr lang="en-AU" sz="2400" dirty="0" err="1">
                <a:solidFill>
                  <a:srgbClr val="0000FF"/>
                </a:solidFill>
              </a:rPr>
              <a:t>vào</a:t>
            </a:r>
            <a:r>
              <a:rPr lang="en-AU" sz="2400" dirty="0">
                <a:solidFill>
                  <a:srgbClr val="0000FF"/>
                </a:solidFill>
              </a:rPr>
              <a:t> </a:t>
            </a:r>
            <a:r>
              <a:rPr lang="en-AU" sz="2400" dirty="0" err="1">
                <a:solidFill>
                  <a:srgbClr val="0000FF"/>
                </a:solidFill>
              </a:rPr>
              <a:t>đá</a:t>
            </a:r>
            <a:r>
              <a:rPr lang="en-AU" sz="2400" dirty="0">
                <a:solidFill>
                  <a:srgbClr val="0000FF"/>
                </a:solidFill>
              </a:rPr>
              <a:t> </a:t>
            </a:r>
            <a:r>
              <a:rPr lang="en-AU" sz="2400" dirty="0" err="1">
                <a:solidFill>
                  <a:srgbClr val="0000FF"/>
                </a:solidFill>
              </a:rPr>
              <a:t>vôi</a:t>
            </a:r>
            <a:r>
              <a:rPr lang="en-AU" sz="2400" dirty="0">
                <a:solidFill>
                  <a:srgbClr val="0000FF"/>
                </a:solidFill>
              </a:rPr>
              <a:t>, </a:t>
            </a:r>
            <a:r>
              <a:rPr lang="en-AU" sz="2400" dirty="0" err="1">
                <a:solidFill>
                  <a:srgbClr val="0000FF"/>
                </a:solidFill>
              </a:rPr>
              <a:t>có</a:t>
            </a:r>
            <a:r>
              <a:rPr lang="en-AU" sz="2400" dirty="0">
                <a:solidFill>
                  <a:srgbClr val="0000FF"/>
                </a:solidFill>
              </a:rPr>
              <a:t> </a:t>
            </a:r>
            <a:r>
              <a:rPr lang="en-AU" sz="2400" dirty="0" err="1">
                <a:solidFill>
                  <a:srgbClr val="0000FF"/>
                </a:solidFill>
              </a:rPr>
              <a:t>nhiều</a:t>
            </a:r>
            <a:r>
              <a:rPr lang="en-AU" sz="2400" dirty="0">
                <a:solidFill>
                  <a:srgbClr val="0000FF"/>
                </a:solidFill>
              </a:rPr>
              <a:t> </a:t>
            </a:r>
            <a:r>
              <a:rPr lang="en-AU" sz="2400" dirty="0" err="1">
                <a:solidFill>
                  <a:srgbClr val="0000FF"/>
                </a:solidFill>
              </a:rPr>
              <a:t>bọt</a:t>
            </a:r>
            <a:r>
              <a:rPr lang="en-AU" sz="2400" dirty="0">
                <a:solidFill>
                  <a:srgbClr val="0000FF"/>
                </a:solidFill>
              </a:rPr>
              <a:t> </a:t>
            </a:r>
            <a:r>
              <a:rPr lang="en-AU" sz="2400" dirty="0" err="1">
                <a:solidFill>
                  <a:srgbClr val="0000FF"/>
                </a:solidFill>
              </a:rPr>
              <a:t>khí</a:t>
            </a:r>
            <a:r>
              <a:rPr lang="en-AU" sz="2400" dirty="0">
                <a:solidFill>
                  <a:srgbClr val="0000FF"/>
                </a:solidFill>
              </a:rPr>
              <a:t> </a:t>
            </a:r>
            <a:r>
              <a:rPr lang="en-AU" sz="2400" dirty="0" err="1">
                <a:solidFill>
                  <a:srgbClr val="0000FF"/>
                </a:solidFill>
              </a:rPr>
              <a:t>thoát</a:t>
            </a:r>
            <a:r>
              <a:rPr lang="en-AU" sz="2400" dirty="0">
                <a:solidFill>
                  <a:srgbClr val="0000FF"/>
                </a:solidFill>
              </a:rPr>
              <a:t> ra</a:t>
            </a:r>
          </a:p>
        </p:txBody>
      </p:sp>
    </p:spTree>
    <p:extLst>
      <p:ext uri="{BB962C8B-B14F-4D97-AF65-F5344CB8AC3E}">
        <p14:creationId xmlns:p14="http://schemas.microsoft.com/office/powerpoint/2010/main" val="309249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78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3"/>
                </p:tgtEl>
              </p:cMediaNode>
            </p:video>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794BBD-CABD-442F-868B-1B02F09C27E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300512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Làng gốm Bát Tràng có gì mà thu hút đến thế?">
            <a:extLst>
              <a:ext uri="{FF2B5EF4-FFF2-40B4-BE49-F238E27FC236}">
                <a16:creationId xmlns:a16="http://schemas.microsoft.com/office/drawing/2014/main" id="{E868DE14-931F-4F70-980A-E007CE1F46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2054" y="381636"/>
            <a:ext cx="3100946" cy="219773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ẤN VIẾT BẢNG KHÔNG BỤI, PHẤN VIẾT BẢNG HÀN QUỐC, PHẤN VIẾT NHIỀU MÀU">
            <a:extLst>
              <a:ext uri="{FF2B5EF4-FFF2-40B4-BE49-F238E27FC236}">
                <a16:creationId xmlns:a16="http://schemas.microsoft.com/office/drawing/2014/main" id="{B692DFDA-3A70-4B2C-90CF-079E1C593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7741" y="3204212"/>
            <a:ext cx="2800591" cy="173127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ình ảnh : bút chì, nhọn, Gỗ, cây bút, dụng cụ, màu xanh lá, Đỏ, màu xanh  da trời, đen, màu vàng, giáo dục, Đóng lên, màu sắc, Bản vẽ, trường học,">
            <a:extLst>
              <a:ext uri="{FF2B5EF4-FFF2-40B4-BE49-F238E27FC236}">
                <a16:creationId xmlns:a16="http://schemas.microsoft.com/office/drawing/2014/main" id="{680EF955-8059-42F3-8C77-114B281E2E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844" y="3272794"/>
            <a:ext cx="2974738"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5 Bộ nồi cao cấp Fissler từ Đức được người tiêu dùng “săn tìm” | Báo Dân trí">
            <a:extLst>
              <a:ext uri="{FF2B5EF4-FFF2-40B4-BE49-F238E27FC236}">
                <a16:creationId xmlns:a16="http://schemas.microsoft.com/office/drawing/2014/main" id="{D9F4452D-5C62-43D8-A6A4-2E75E40EF3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0" y="3151614"/>
            <a:ext cx="3100946" cy="177503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ụp hình trang sức Archives - Ảnh cưới đẹp, ảnh gia đình, ảnh nghệ thuật,  ảnh sản phẩm Hà Nội">
            <a:extLst>
              <a:ext uri="{FF2B5EF4-FFF2-40B4-BE49-F238E27FC236}">
                <a16:creationId xmlns:a16="http://schemas.microsoft.com/office/drawing/2014/main" id="{7353093A-0734-48FF-A256-15B12EDA67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2279" y="701152"/>
            <a:ext cx="2619375" cy="1809637"/>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SỰ QUYẾN RŨ CỦA TRANG SỨC ĐÁ QUÝ MÀU">
            <a:extLst>
              <a:ext uri="{FF2B5EF4-FFF2-40B4-BE49-F238E27FC236}">
                <a16:creationId xmlns:a16="http://schemas.microsoft.com/office/drawing/2014/main" id="{012BA099-3BA1-4B44-B6ED-9E3F12D339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1843" y="304800"/>
            <a:ext cx="2819958" cy="22059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5A899CC-FDE4-4D6B-8594-652BC9939E36}"/>
              </a:ext>
            </a:extLst>
          </p:cNvPr>
          <p:cNvSpPr txBox="1"/>
          <p:nvPr/>
        </p:nvSpPr>
        <p:spPr>
          <a:xfrm>
            <a:off x="712273" y="5317013"/>
            <a:ext cx="7772400" cy="830997"/>
          </a:xfrm>
          <a:prstGeom prst="rect">
            <a:avLst/>
          </a:prstGeom>
          <a:noFill/>
        </p:spPr>
        <p:txBody>
          <a:bodyPr wrap="square" rtlCol="0">
            <a:spAutoFit/>
          </a:bodyPr>
          <a:lstStyle/>
          <a:p>
            <a:pPr algn="ctr"/>
            <a:r>
              <a:rPr lang="en-US" sz="2400" b="1" dirty="0" err="1">
                <a:solidFill>
                  <a:srgbClr val="0000FF"/>
                </a:solidFill>
              </a:rPr>
              <a:t>Các</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đất</a:t>
            </a:r>
            <a:r>
              <a:rPr lang="en-US" sz="2400" b="1" dirty="0">
                <a:solidFill>
                  <a:srgbClr val="0000FF"/>
                </a:solidFill>
              </a:rPr>
              <a:t>, </a:t>
            </a:r>
            <a:r>
              <a:rPr lang="en-US" sz="2400" b="1" dirty="0" err="1">
                <a:solidFill>
                  <a:srgbClr val="0000FF"/>
                </a:solidFill>
              </a:rPr>
              <a:t>đá</a:t>
            </a:r>
            <a:r>
              <a:rPr lang="en-US" sz="2400" b="1" dirty="0">
                <a:solidFill>
                  <a:srgbClr val="0000FF"/>
                </a:solidFill>
              </a:rPr>
              <a:t>, </a:t>
            </a:r>
            <a:r>
              <a:rPr lang="en-US" sz="2400" b="1" dirty="0" err="1">
                <a:solidFill>
                  <a:srgbClr val="0000FF"/>
                </a:solidFill>
              </a:rPr>
              <a:t>quặng</a:t>
            </a:r>
            <a:r>
              <a:rPr lang="en-US" sz="2400" b="1" dirty="0">
                <a:solidFill>
                  <a:srgbClr val="0000FF"/>
                </a:solidFill>
              </a:rPr>
              <a:t> </a:t>
            </a:r>
            <a:r>
              <a:rPr lang="en-US" sz="2400" b="1" dirty="0" err="1">
                <a:solidFill>
                  <a:srgbClr val="0000FF"/>
                </a:solidFill>
              </a:rPr>
              <a:t>là</a:t>
            </a:r>
            <a:r>
              <a:rPr lang="en-US" sz="2400" b="1" dirty="0">
                <a:solidFill>
                  <a:srgbClr val="0000FF"/>
                </a:solidFill>
              </a:rPr>
              <a:t> </a:t>
            </a:r>
            <a:r>
              <a:rPr lang="en-US" sz="2400" b="1" dirty="0" err="1">
                <a:solidFill>
                  <a:srgbClr val="0000FF"/>
                </a:solidFill>
              </a:rPr>
              <a:t>những</a:t>
            </a:r>
            <a:r>
              <a:rPr lang="en-US" sz="2400" b="1" dirty="0">
                <a:solidFill>
                  <a:srgbClr val="0000FF"/>
                </a:solidFill>
              </a:rPr>
              <a:t> </a:t>
            </a:r>
            <a:r>
              <a:rPr lang="en-US" sz="2400" b="1" dirty="0" err="1">
                <a:solidFill>
                  <a:srgbClr val="0000FF"/>
                </a:solidFill>
              </a:rPr>
              <a:t>nguyên</a:t>
            </a:r>
            <a:r>
              <a:rPr lang="en-US" sz="2400" b="1" dirty="0">
                <a:solidFill>
                  <a:srgbClr val="0000FF"/>
                </a:solidFill>
              </a:rPr>
              <a:t> </a:t>
            </a:r>
            <a:r>
              <a:rPr lang="en-US" sz="2400" b="1" dirty="0" err="1">
                <a:solidFill>
                  <a:srgbClr val="0000FF"/>
                </a:solidFill>
              </a:rPr>
              <a:t>liệu</a:t>
            </a:r>
            <a:r>
              <a:rPr lang="en-US" sz="2400" b="1" dirty="0">
                <a:solidFill>
                  <a:srgbClr val="0000FF"/>
                </a:solidFill>
              </a:rPr>
              <a:t> </a:t>
            </a:r>
            <a:r>
              <a:rPr lang="en-US" sz="2400" b="1" dirty="0" err="1">
                <a:solidFill>
                  <a:srgbClr val="0000FF"/>
                </a:solidFill>
              </a:rPr>
              <a:t>tự</a:t>
            </a:r>
            <a:r>
              <a:rPr lang="en-US" sz="2400" b="1" dirty="0">
                <a:solidFill>
                  <a:srgbClr val="0000FF"/>
                </a:solidFill>
              </a:rPr>
              <a:t> </a:t>
            </a:r>
            <a:r>
              <a:rPr lang="en-US" sz="2400" b="1" dirty="0" err="1">
                <a:solidFill>
                  <a:srgbClr val="0000FF"/>
                </a:solidFill>
              </a:rPr>
              <a:t>nhiên</a:t>
            </a:r>
            <a:r>
              <a:rPr lang="en-US" sz="2400" b="1" dirty="0">
                <a:solidFill>
                  <a:srgbClr val="0000FF"/>
                </a:solidFill>
              </a:rPr>
              <a:t> hay </a:t>
            </a:r>
            <a:r>
              <a:rPr lang="en-US" sz="2400" b="1" dirty="0" err="1">
                <a:solidFill>
                  <a:srgbClr val="0000FF"/>
                </a:solidFill>
              </a:rPr>
              <a:t>nhân</a:t>
            </a:r>
            <a:r>
              <a:rPr lang="en-US" sz="2400" b="1" dirty="0">
                <a:solidFill>
                  <a:srgbClr val="0000FF"/>
                </a:solidFill>
              </a:rPr>
              <a:t> </a:t>
            </a:r>
            <a:r>
              <a:rPr lang="en-US" sz="2400" b="1" dirty="0" err="1">
                <a:solidFill>
                  <a:srgbClr val="0000FF"/>
                </a:solidFill>
              </a:rPr>
              <a:t>tạo</a:t>
            </a:r>
            <a:r>
              <a:rPr lang="en-US" sz="2400" b="1" dirty="0">
                <a:solidFill>
                  <a:srgbClr val="0000FF"/>
                </a:solidFill>
              </a:rPr>
              <a:t> ?</a:t>
            </a:r>
            <a:endParaRPr lang="en-AU" sz="2400" b="1" dirty="0">
              <a:solidFill>
                <a:srgbClr val="0000FF"/>
              </a:solidFill>
            </a:endParaRPr>
          </a:p>
        </p:txBody>
      </p:sp>
      <p:sp>
        <p:nvSpPr>
          <p:cNvPr id="9" name="TextBox 8">
            <a:extLst>
              <a:ext uri="{FF2B5EF4-FFF2-40B4-BE49-F238E27FC236}">
                <a16:creationId xmlns:a16="http://schemas.microsoft.com/office/drawing/2014/main" id="{A29F49D0-86B6-463F-AF83-84A25F192C39}"/>
              </a:ext>
            </a:extLst>
          </p:cNvPr>
          <p:cNvSpPr txBox="1"/>
          <p:nvPr/>
        </p:nvSpPr>
        <p:spPr>
          <a:xfrm>
            <a:off x="533400" y="5325851"/>
            <a:ext cx="7772400" cy="830997"/>
          </a:xfrm>
          <a:prstGeom prst="rect">
            <a:avLst/>
          </a:prstGeom>
          <a:noFill/>
        </p:spPr>
        <p:txBody>
          <a:bodyPr wrap="square" rtlCol="0">
            <a:spAutoFit/>
          </a:bodyPr>
          <a:lstStyle/>
          <a:p>
            <a:pPr algn="ctr"/>
            <a:r>
              <a:rPr lang="en-US" sz="2400" dirty="0" err="1"/>
              <a:t>Điểm</a:t>
            </a:r>
            <a:r>
              <a:rPr lang="en-US" sz="2400" dirty="0"/>
              <a:t> </a:t>
            </a:r>
            <a:r>
              <a:rPr lang="en-US" sz="2400" dirty="0" err="1"/>
              <a:t>chung</a:t>
            </a:r>
            <a:r>
              <a:rPr lang="en-US" sz="2400" dirty="0"/>
              <a:t> </a:t>
            </a:r>
            <a:r>
              <a:rPr lang="en-US" sz="2400" dirty="0" err="1"/>
              <a:t>của</a:t>
            </a:r>
            <a:r>
              <a:rPr lang="en-US" sz="2400" dirty="0"/>
              <a:t> </a:t>
            </a:r>
            <a:r>
              <a:rPr lang="en-US" sz="2400" dirty="0" err="1"/>
              <a:t>các</a:t>
            </a:r>
            <a:r>
              <a:rPr lang="en-US" sz="2400" dirty="0"/>
              <a:t> </a:t>
            </a:r>
            <a:r>
              <a:rPr lang="en-US" sz="2400" dirty="0" err="1"/>
              <a:t>vật</a:t>
            </a:r>
            <a:r>
              <a:rPr lang="en-US" sz="2400" dirty="0"/>
              <a:t> </a:t>
            </a:r>
            <a:r>
              <a:rPr lang="en-US" sz="2400" dirty="0" err="1"/>
              <a:t>dụng</a:t>
            </a:r>
            <a:r>
              <a:rPr lang="en-US" sz="2400" dirty="0"/>
              <a:t> </a:t>
            </a:r>
            <a:r>
              <a:rPr lang="en-US" sz="2400" dirty="0" err="1"/>
              <a:t>trên</a:t>
            </a:r>
            <a:r>
              <a:rPr lang="en-US" sz="2400" dirty="0"/>
              <a:t>: </a:t>
            </a:r>
          </a:p>
          <a:p>
            <a:pPr algn="ctr"/>
            <a:r>
              <a:rPr lang="en-US" sz="2400" dirty="0" err="1"/>
              <a:t>đều</a:t>
            </a:r>
            <a:r>
              <a:rPr lang="en-US" sz="2400" dirty="0"/>
              <a:t> </a:t>
            </a:r>
            <a:r>
              <a:rPr lang="en-US" sz="2400" dirty="0" err="1"/>
              <a:t>được</a:t>
            </a:r>
            <a:r>
              <a:rPr lang="en-US" sz="2400" dirty="0"/>
              <a:t> </a:t>
            </a:r>
            <a:r>
              <a:rPr lang="en-US" sz="2400" dirty="0" err="1"/>
              <a:t>sản</a:t>
            </a:r>
            <a:r>
              <a:rPr lang="en-US" sz="2400" dirty="0"/>
              <a:t> </a:t>
            </a:r>
            <a:r>
              <a:rPr lang="en-US" sz="2400" dirty="0" err="1"/>
              <a:t>xuất</a:t>
            </a:r>
            <a:r>
              <a:rPr lang="en-US" sz="2400" dirty="0"/>
              <a:t> </a:t>
            </a:r>
            <a:r>
              <a:rPr lang="en-US" sz="2400" dirty="0" err="1"/>
              <a:t>từ</a:t>
            </a:r>
            <a:r>
              <a:rPr lang="en-US" sz="2400" dirty="0"/>
              <a:t> </a:t>
            </a:r>
            <a:r>
              <a:rPr lang="en-US" sz="2400" dirty="0" err="1"/>
              <a:t>các</a:t>
            </a:r>
            <a:r>
              <a:rPr lang="en-US" sz="2400" dirty="0"/>
              <a:t> </a:t>
            </a:r>
            <a:r>
              <a:rPr lang="en-US" sz="2400" dirty="0" err="1"/>
              <a:t>nguyên</a:t>
            </a:r>
            <a:r>
              <a:rPr lang="en-US" sz="2400" dirty="0"/>
              <a:t> </a:t>
            </a:r>
            <a:r>
              <a:rPr lang="en-US" sz="2400" dirty="0" err="1"/>
              <a:t>liệu</a:t>
            </a:r>
            <a:r>
              <a:rPr lang="en-US" sz="2400" dirty="0"/>
              <a:t> </a:t>
            </a:r>
            <a:r>
              <a:rPr lang="en-US" sz="2400" dirty="0" err="1"/>
              <a:t>đất</a:t>
            </a:r>
            <a:r>
              <a:rPr lang="en-US" sz="2400" dirty="0"/>
              <a:t>, </a:t>
            </a:r>
            <a:r>
              <a:rPr lang="en-US" sz="2400" dirty="0" err="1"/>
              <a:t>đá</a:t>
            </a:r>
            <a:r>
              <a:rPr lang="en-US" sz="2400" dirty="0"/>
              <a:t>, </a:t>
            </a:r>
            <a:r>
              <a:rPr lang="en-US" sz="2400" dirty="0" err="1"/>
              <a:t>quặng</a:t>
            </a:r>
            <a:r>
              <a:rPr lang="en-US" sz="2400" dirty="0"/>
              <a:t>.</a:t>
            </a:r>
            <a:endParaRPr lang="en-AU" sz="2400" dirty="0"/>
          </a:p>
        </p:txBody>
      </p:sp>
    </p:spTree>
    <p:extLst>
      <p:ext uri="{BB962C8B-B14F-4D97-AF65-F5344CB8AC3E}">
        <p14:creationId xmlns:p14="http://schemas.microsoft.com/office/powerpoint/2010/main" val="738539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66"/>
                                        </p:tgtEl>
                                        <p:attrNameLst>
                                          <p:attrName>style.visibility</p:attrName>
                                        </p:attrNameLst>
                                      </p:cBhvr>
                                      <p:to>
                                        <p:strVal val="visible"/>
                                      </p:to>
                                    </p:set>
                                    <p:animEffect transition="in" filter="wipe(down)">
                                      <p:cBhvr>
                                        <p:cTn id="7" dur="500"/>
                                        <p:tgtEl>
                                          <p:spTgt spid="2066"/>
                                        </p:tgtEl>
                                      </p:cBhvr>
                                    </p:animEffect>
                                  </p:childTnLst>
                                </p:cTn>
                              </p:par>
                              <p:par>
                                <p:cTn id="8" presetID="22" presetClass="entr" presetSubtype="4" fill="hold" nodeType="withEffect">
                                  <p:stCondLst>
                                    <p:cond delay="0"/>
                                  </p:stCondLst>
                                  <p:childTnLst>
                                    <p:set>
                                      <p:cBhvr>
                                        <p:cTn id="9" dur="1" fill="hold">
                                          <p:stCondLst>
                                            <p:cond delay="0"/>
                                          </p:stCondLst>
                                        </p:cTn>
                                        <p:tgtEl>
                                          <p:spTgt spid="2064"/>
                                        </p:tgtEl>
                                        <p:attrNameLst>
                                          <p:attrName>style.visibility</p:attrName>
                                        </p:attrNameLst>
                                      </p:cBhvr>
                                      <p:to>
                                        <p:strVal val="visible"/>
                                      </p:to>
                                    </p:set>
                                    <p:animEffect transition="in" filter="wipe(down)">
                                      <p:cBhvr>
                                        <p:cTn id="10" dur="500"/>
                                        <p:tgtEl>
                                          <p:spTgt spid="2064"/>
                                        </p:tgtEl>
                                      </p:cBhvr>
                                    </p:animEffect>
                                  </p:childTnLst>
                                </p:cTn>
                              </p:par>
                              <p:par>
                                <p:cTn id="11" presetID="22" presetClass="entr" presetSubtype="4" fill="hold" nodeType="with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wipe(down)">
                                      <p:cBhvr>
                                        <p:cTn id="13" dur="500"/>
                                        <p:tgtEl>
                                          <p:spTgt spid="2052"/>
                                        </p:tgtEl>
                                      </p:cBhvr>
                                    </p:animEffect>
                                  </p:childTnLst>
                                </p:cTn>
                              </p:par>
                              <p:par>
                                <p:cTn id="14" presetID="22" presetClass="entr" presetSubtype="4" fill="hold" nodeType="withEffect">
                                  <p:stCondLst>
                                    <p:cond delay="0"/>
                                  </p:stCondLst>
                                  <p:childTnLst>
                                    <p:set>
                                      <p:cBhvr>
                                        <p:cTn id="15" dur="1" fill="hold">
                                          <p:stCondLst>
                                            <p:cond delay="0"/>
                                          </p:stCondLst>
                                        </p:cTn>
                                        <p:tgtEl>
                                          <p:spTgt spid="2060"/>
                                        </p:tgtEl>
                                        <p:attrNameLst>
                                          <p:attrName>style.visibility</p:attrName>
                                        </p:attrNameLst>
                                      </p:cBhvr>
                                      <p:to>
                                        <p:strVal val="visible"/>
                                      </p:to>
                                    </p:set>
                                    <p:animEffect transition="in" filter="wipe(down)">
                                      <p:cBhvr>
                                        <p:cTn id="16" dur="500"/>
                                        <p:tgtEl>
                                          <p:spTgt spid="2060"/>
                                        </p:tgtEl>
                                      </p:cBhvr>
                                    </p:animEffect>
                                  </p:childTnLst>
                                </p:cTn>
                              </p:par>
                              <p:par>
                                <p:cTn id="17" presetID="22" presetClass="entr" presetSubtype="4" fill="hold" nodeType="withEffect">
                                  <p:stCondLst>
                                    <p:cond delay="0"/>
                                  </p:stCondLst>
                                  <p:childTnLst>
                                    <p:set>
                                      <p:cBhvr>
                                        <p:cTn id="18" dur="1" fill="hold">
                                          <p:stCondLst>
                                            <p:cond delay="0"/>
                                          </p:stCondLst>
                                        </p:cTn>
                                        <p:tgtEl>
                                          <p:spTgt spid="2062"/>
                                        </p:tgtEl>
                                        <p:attrNameLst>
                                          <p:attrName>style.visibility</p:attrName>
                                        </p:attrNameLst>
                                      </p:cBhvr>
                                      <p:to>
                                        <p:strVal val="visible"/>
                                      </p:to>
                                    </p:set>
                                    <p:animEffect transition="in" filter="wipe(down)">
                                      <p:cBhvr>
                                        <p:cTn id="19" dur="500"/>
                                        <p:tgtEl>
                                          <p:spTgt spid="2062"/>
                                        </p:tgtEl>
                                      </p:cBhvr>
                                    </p:animEffect>
                                  </p:childTnLst>
                                </p:cTn>
                              </p:par>
                              <p:par>
                                <p:cTn id="20" presetID="22" presetClass="entr" presetSubtype="4" fill="hold" nodeType="withEffect">
                                  <p:stCondLst>
                                    <p:cond delay="0"/>
                                  </p:stCondLst>
                                  <p:childTnLst>
                                    <p:set>
                                      <p:cBhvr>
                                        <p:cTn id="21" dur="1" fill="hold">
                                          <p:stCondLst>
                                            <p:cond delay="0"/>
                                          </p:stCondLst>
                                        </p:cTn>
                                        <p:tgtEl>
                                          <p:spTgt spid="2058"/>
                                        </p:tgtEl>
                                        <p:attrNameLst>
                                          <p:attrName>style.visibility</p:attrName>
                                        </p:attrNameLst>
                                      </p:cBhvr>
                                      <p:to>
                                        <p:strVal val="visible"/>
                                      </p:to>
                                    </p:set>
                                    <p:animEffect transition="in" filter="wipe(down)">
                                      <p:cBhvr>
                                        <p:cTn id="22" dur="500"/>
                                        <p:tgtEl>
                                          <p:spTgt spid="205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circle(in)">
                                      <p:cBhvr>
                                        <p:cTn id="27" dur="2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32" fill="hold" grpId="1" nodeType="clickEffect">
                                  <p:stCondLst>
                                    <p:cond delay="0"/>
                                  </p:stCondLst>
                                  <p:childTnLst>
                                    <p:animEffect transition="out" filter="diamond(out)">
                                      <p:cBhvr>
                                        <p:cTn id="31" dur="2000"/>
                                        <p:tgtEl>
                                          <p:spTgt spid="9"/>
                                        </p:tgtEl>
                                      </p:cBhvr>
                                    </p:animEffect>
                                    <p:set>
                                      <p:cBhvr>
                                        <p:cTn id="32" dur="1" fill="hold">
                                          <p:stCondLst>
                                            <p:cond delay="19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heel(1)">
                                      <p:cBhvr>
                                        <p:cTn id="3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9"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F22990-FD84-4F5F-9944-EC088EAD5994}"/>
              </a:ext>
            </a:extLst>
          </p:cNvPr>
          <p:cNvPicPr>
            <a:picLocks noChangeAspect="1"/>
          </p:cNvPicPr>
          <p:nvPr/>
        </p:nvPicPr>
        <p:blipFill>
          <a:blip r:embed="rId2"/>
          <a:stretch>
            <a:fillRect/>
          </a:stretch>
        </p:blipFill>
        <p:spPr>
          <a:xfrm>
            <a:off x="326010" y="0"/>
            <a:ext cx="8491979" cy="6858000"/>
          </a:xfrm>
          <a:prstGeom prst="rect">
            <a:avLst/>
          </a:prstGeom>
        </p:spPr>
      </p:pic>
    </p:spTree>
    <p:extLst>
      <p:ext uri="{BB962C8B-B14F-4D97-AF65-F5344CB8AC3E}">
        <p14:creationId xmlns:p14="http://schemas.microsoft.com/office/powerpoint/2010/main" val="15612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0ECEAF-9593-41F3-AA82-52BD1D7E8F12}"/>
              </a:ext>
            </a:extLst>
          </p:cNvPr>
          <p:cNvPicPr>
            <a:picLocks noChangeAspect="1"/>
          </p:cNvPicPr>
          <p:nvPr/>
        </p:nvPicPr>
        <p:blipFill>
          <a:blip r:embed="rId2"/>
          <a:stretch>
            <a:fillRect/>
          </a:stretch>
        </p:blipFill>
        <p:spPr>
          <a:xfrm>
            <a:off x="265626" y="0"/>
            <a:ext cx="8612747" cy="6858000"/>
          </a:xfrm>
          <a:prstGeom prst="rect">
            <a:avLst/>
          </a:prstGeom>
        </p:spPr>
      </p:pic>
    </p:spTree>
    <p:extLst>
      <p:ext uri="{BB962C8B-B14F-4D97-AF65-F5344CB8AC3E}">
        <p14:creationId xmlns:p14="http://schemas.microsoft.com/office/powerpoint/2010/main" val="2465223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9/10 xã, thị trấn của huyện Ea Súp có dịch tả lợn châu Phi - Báo Đắk Lắk  điện tử">
            <a:extLst>
              <a:ext uri="{FF2B5EF4-FFF2-40B4-BE49-F238E27FC236}">
                <a16:creationId xmlns:a16="http://schemas.microsoft.com/office/drawing/2014/main" id="{3FC25C7A-2E1D-4A79-9EEB-0F02195831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76200"/>
            <a:ext cx="8225316"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4CE3ACF-CD5F-4444-B0D1-F9CAA29B5295}"/>
              </a:ext>
            </a:extLst>
          </p:cNvPr>
          <p:cNvSpPr txBox="1"/>
          <p:nvPr/>
        </p:nvSpPr>
        <p:spPr>
          <a:xfrm>
            <a:off x="304800" y="5638800"/>
            <a:ext cx="7848600" cy="369332"/>
          </a:xfrm>
          <a:prstGeom prst="rect">
            <a:avLst/>
          </a:prstGeom>
          <a:noFill/>
        </p:spPr>
        <p:txBody>
          <a:bodyPr wrap="square" rtlCol="0">
            <a:spAutoFit/>
          </a:bodyPr>
          <a:lstStyle/>
          <a:p>
            <a:r>
              <a:rPr lang="en-US" dirty="0" err="1"/>
              <a:t>Vôi</a:t>
            </a:r>
            <a:r>
              <a:rPr lang="en-US" dirty="0"/>
              <a:t> </a:t>
            </a:r>
            <a:r>
              <a:rPr lang="en-US" dirty="0" err="1"/>
              <a:t>bột</a:t>
            </a:r>
            <a:r>
              <a:rPr lang="en-US" dirty="0"/>
              <a:t> </a:t>
            </a:r>
            <a:r>
              <a:rPr lang="en-US" dirty="0" err="1"/>
              <a:t>còn</a:t>
            </a:r>
            <a:r>
              <a:rPr lang="en-US" dirty="0"/>
              <a:t> </a:t>
            </a:r>
            <a:r>
              <a:rPr lang="en-US" dirty="0" err="1"/>
              <a:t>được</a:t>
            </a:r>
            <a:r>
              <a:rPr lang="en-US" dirty="0"/>
              <a:t> dung </a:t>
            </a:r>
            <a:r>
              <a:rPr lang="en-US" dirty="0" err="1"/>
              <a:t>trong</a:t>
            </a:r>
            <a:r>
              <a:rPr lang="en-US" dirty="0"/>
              <a:t> </a:t>
            </a:r>
            <a:r>
              <a:rPr lang="en-US" dirty="0" err="1"/>
              <a:t>chăn</a:t>
            </a:r>
            <a:r>
              <a:rPr lang="en-US" dirty="0"/>
              <a:t> </a:t>
            </a:r>
            <a:r>
              <a:rPr lang="en-US" dirty="0" err="1"/>
              <a:t>nuôi</a:t>
            </a:r>
            <a:r>
              <a:rPr lang="en-US" dirty="0"/>
              <a:t> </a:t>
            </a:r>
            <a:r>
              <a:rPr lang="en-US" dirty="0" err="1"/>
              <a:t>để</a:t>
            </a:r>
            <a:r>
              <a:rPr lang="en-US" dirty="0"/>
              <a:t> </a:t>
            </a:r>
            <a:r>
              <a:rPr lang="en-US" dirty="0" err="1"/>
              <a:t>khử</a:t>
            </a:r>
            <a:r>
              <a:rPr lang="en-US" dirty="0"/>
              <a:t> </a:t>
            </a:r>
            <a:r>
              <a:rPr lang="en-US" dirty="0" err="1"/>
              <a:t>trùng</a:t>
            </a:r>
            <a:r>
              <a:rPr lang="en-US" dirty="0"/>
              <a:t> </a:t>
            </a:r>
            <a:r>
              <a:rPr lang="en-US" dirty="0" err="1"/>
              <a:t>chuồng</a:t>
            </a:r>
            <a:r>
              <a:rPr lang="en-US" dirty="0"/>
              <a:t> </a:t>
            </a:r>
            <a:r>
              <a:rPr lang="en-US" dirty="0" err="1"/>
              <a:t>trại</a:t>
            </a:r>
            <a:endParaRPr lang="en-AU" dirty="0"/>
          </a:p>
        </p:txBody>
      </p:sp>
    </p:spTree>
    <p:extLst>
      <p:ext uri="{BB962C8B-B14F-4D97-AF65-F5344CB8AC3E}">
        <p14:creationId xmlns:p14="http://schemas.microsoft.com/office/powerpoint/2010/main" val="4073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randombar(horizontal)">
                                      <p:cBhvr>
                                        <p:cTn id="7" dur="5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70AF98-9E7D-4E44-B400-04744BA3EE4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066800"/>
            <a:ext cx="4318377" cy="24290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63CCA2-63EA-476C-9FF9-AA7D1FA16F1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025" y="1066800"/>
            <a:ext cx="4165975" cy="242908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5053E2E-6A5E-4F0C-9DD7-000487BB3C84}"/>
              </a:ext>
            </a:extLst>
          </p:cNvPr>
          <p:cNvSpPr txBox="1"/>
          <p:nvPr/>
        </p:nvSpPr>
        <p:spPr>
          <a:xfrm>
            <a:off x="381000" y="4114800"/>
            <a:ext cx="8382000" cy="1200329"/>
          </a:xfrm>
          <a:prstGeom prst="rect">
            <a:avLst/>
          </a:prstGeom>
          <a:noFill/>
        </p:spPr>
        <p:txBody>
          <a:bodyPr wrap="square" rtlCol="0">
            <a:spAutoFit/>
          </a:bodyPr>
          <a:lstStyle/>
          <a:p>
            <a:r>
              <a:rPr lang="en-US" sz="2400" dirty="0" err="1"/>
              <a:t>Khai</a:t>
            </a:r>
            <a:r>
              <a:rPr lang="en-US" sz="2400" dirty="0"/>
              <a:t> </a:t>
            </a:r>
            <a:r>
              <a:rPr lang="en-US" sz="2400" dirty="0" err="1"/>
              <a:t>thác</a:t>
            </a:r>
            <a:r>
              <a:rPr lang="en-US" sz="2400" dirty="0"/>
              <a:t> </a:t>
            </a:r>
            <a:r>
              <a:rPr lang="en-US" sz="2400" dirty="0" err="1"/>
              <a:t>đá</a:t>
            </a:r>
            <a:r>
              <a:rPr lang="en-US" sz="2400" dirty="0"/>
              <a:t> </a:t>
            </a:r>
            <a:r>
              <a:rPr lang="en-US" sz="2400" dirty="0" err="1"/>
              <a:t>vôi</a:t>
            </a:r>
            <a:r>
              <a:rPr lang="en-US" sz="2400" dirty="0"/>
              <a:t> </a:t>
            </a:r>
            <a:r>
              <a:rPr lang="en-US" sz="2400" dirty="0" err="1"/>
              <a:t>có</a:t>
            </a:r>
            <a:r>
              <a:rPr lang="en-US" sz="2400" dirty="0"/>
              <a:t> </a:t>
            </a:r>
            <a:r>
              <a:rPr lang="en-US" sz="2400" dirty="0" err="1"/>
              <a:t>thể</a:t>
            </a:r>
            <a:r>
              <a:rPr lang="en-US" sz="2400" dirty="0"/>
              <a:t> </a:t>
            </a:r>
            <a:r>
              <a:rPr lang="en-US" sz="2400" dirty="0" err="1"/>
              <a:t>gây</a:t>
            </a:r>
            <a:r>
              <a:rPr lang="en-US" sz="2400" dirty="0"/>
              <a:t> </a:t>
            </a:r>
            <a:r>
              <a:rPr lang="en-US" sz="2400" dirty="0" err="1"/>
              <a:t>tác</a:t>
            </a:r>
            <a:r>
              <a:rPr lang="en-US" sz="2400" dirty="0"/>
              <a:t> </a:t>
            </a:r>
            <a:r>
              <a:rPr lang="en-US" sz="2400" dirty="0" err="1"/>
              <a:t>hại</a:t>
            </a:r>
            <a:r>
              <a:rPr lang="en-US" sz="2400" dirty="0"/>
              <a:t> </a:t>
            </a:r>
            <a:r>
              <a:rPr lang="en-US" sz="2400" dirty="0" err="1"/>
              <a:t>đến</a:t>
            </a:r>
            <a:r>
              <a:rPr lang="en-US" sz="2400" dirty="0"/>
              <a:t> </a:t>
            </a:r>
            <a:r>
              <a:rPr lang="en-US" sz="2400" dirty="0" err="1"/>
              <a:t>môi</a:t>
            </a:r>
            <a:r>
              <a:rPr lang="en-US" sz="2400" dirty="0"/>
              <a:t> </a:t>
            </a:r>
            <a:r>
              <a:rPr lang="en-US" sz="2400" dirty="0" err="1"/>
              <a:t>trường</a:t>
            </a:r>
            <a:r>
              <a:rPr lang="en-US" sz="2400" dirty="0"/>
              <a:t> do </a:t>
            </a:r>
            <a:r>
              <a:rPr lang="en-US" sz="2400" dirty="0" err="1"/>
              <a:t>phá</a:t>
            </a:r>
            <a:r>
              <a:rPr lang="en-US" sz="2400" dirty="0"/>
              <a:t> </a:t>
            </a:r>
            <a:r>
              <a:rPr lang="en-US" sz="2400" dirty="0" err="1"/>
              <a:t>hủy</a:t>
            </a:r>
            <a:r>
              <a:rPr lang="en-US" sz="2400" dirty="0"/>
              <a:t> </a:t>
            </a:r>
            <a:r>
              <a:rPr lang="en-US" sz="2400" dirty="0" err="1"/>
              <a:t>nhiều</a:t>
            </a:r>
            <a:r>
              <a:rPr lang="en-US" sz="2400" dirty="0"/>
              <a:t> </a:t>
            </a:r>
            <a:r>
              <a:rPr lang="en-US" sz="2400" dirty="0" err="1"/>
              <a:t>núi</a:t>
            </a:r>
            <a:r>
              <a:rPr lang="en-US" sz="2400" dirty="0"/>
              <a:t> </a:t>
            </a:r>
            <a:r>
              <a:rPr lang="en-US" sz="2400" dirty="0" err="1"/>
              <a:t>đá</a:t>
            </a:r>
            <a:r>
              <a:rPr lang="en-US" sz="2400" dirty="0"/>
              <a:t> </a:t>
            </a:r>
            <a:r>
              <a:rPr lang="en-US" sz="2400" dirty="0" err="1"/>
              <a:t>vôi</a:t>
            </a:r>
            <a:r>
              <a:rPr lang="en-US" sz="2400" dirty="0"/>
              <a:t>, </a:t>
            </a:r>
            <a:r>
              <a:rPr lang="en-US" sz="2400" dirty="0" err="1"/>
              <a:t>gây</a:t>
            </a:r>
            <a:r>
              <a:rPr lang="en-US" sz="2400" dirty="0"/>
              <a:t> </a:t>
            </a:r>
            <a:r>
              <a:rPr lang="en-US" sz="2400" dirty="0" err="1"/>
              <a:t>ảnh</a:t>
            </a:r>
            <a:r>
              <a:rPr lang="en-US" sz="2400" dirty="0"/>
              <a:t> </a:t>
            </a:r>
            <a:r>
              <a:rPr lang="en-US" sz="2400" dirty="0" err="1"/>
              <a:t>hướng</a:t>
            </a:r>
            <a:r>
              <a:rPr lang="en-US" sz="2400" dirty="0"/>
              <a:t> </a:t>
            </a:r>
            <a:r>
              <a:rPr lang="en-US" sz="2400" dirty="0" err="1"/>
              <a:t>cảnh</a:t>
            </a:r>
            <a:r>
              <a:rPr lang="en-US" sz="2400" dirty="0"/>
              <a:t> </a:t>
            </a:r>
            <a:r>
              <a:rPr lang="en-US" sz="2400" dirty="0" err="1"/>
              <a:t>quan</a:t>
            </a:r>
            <a:r>
              <a:rPr lang="en-US" sz="2400" dirty="0"/>
              <a:t> </a:t>
            </a:r>
            <a:r>
              <a:rPr lang="en-US" sz="2400" dirty="0" err="1"/>
              <a:t>và</a:t>
            </a:r>
            <a:r>
              <a:rPr lang="en-US" sz="2400" dirty="0"/>
              <a:t> </a:t>
            </a:r>
            <a:r>
              <a:rPr lang="en-US" sz="2400" dirty="0" err="1"/>
              <a:t>gây</a:t>
            </a:r>
            <a:r>
              <a:rPr lang="en-US" sz="2400" dirty="0"/>
              <a:t> </a:t>
            </a:r>
            <a:r>
              <a:rPr lang="en-US" sz="2400" dirty="0" err="1"/>
              <a:t>sụt</a:t>
            </a:r>
            <a:r>
              <a:rPr lang="en-US" sz="2400" dirty="0"/>
              <a:t> </a:t>
            </a:r>
            <a:r>
              <a:rPr lang="en-US" sz="2400" dirty="0" err="1"/>
              <a:t>lún</a:t>
            </a:r>
            <a:r>
              <a:rPr lang="en-US" sz="2400" dirty="0"/>
              <a:t>, </a:t>
            </a:r>
            <a:r>
              <a:rPr lang="en-US" sz="2400" dirty="0" err="1"/>
              <a:t>việc</a:t>
            </a:r>
            <a:r>
              <a:rPr lang="en-US" sz="2400" dirty="0"/>
              <a:t> </a:t>
            </a:r>
            <a:r>
              <a:rPr lang="en-US" sz="2400" dirty="0" err="1"/>
              <a:t>nung</a:t>
            </a:r>
            <a:r>
              <a:rPr lang="en-US" sz="2400" dirty="0"/>
              <a:t> </a:t>
            </a:r>
            <a:r>
              <a:rPr lang="en-US" sz="2400" dirty="0" err="1"/>
              <a:t>đá</a:t>
            </a:r>
            <a:r>
              <a:rPr lang="en-US" sz="2400" dirty="0"/>
              <a:t> </a:t>
            </a:r>
            <a:r>
              <a:rPr lang="en-US" sz="2400" dirty="0" err="1"/>
              <a:t>vôi</a:t>
            </a:r>
            <a:r>
              <a:rPr lang="en-US" sz="2400" dirty="0"/>
              <a:t> </a:t>
            </a:r>
            <a:r>
              <a:rPr lang="en-US" sz="2400" dirty="0" err="1"/>
              <a:t>xả</a:t>
            </a:r>
            <a:r>
              <a:rPr lang="en-US" sz="2400" dirty="0"/>
              <a:t> </a:t>
            </a:r>
            <a:r>
              <a:rPr lang="en-US" sz="2400" dirty="0" err="1"/>
              <a:t>khí</a:t>
            </a:r>
            <a:r>
              <a:rPr lang="en-US" sz="2400" dirty="0"/>
              <a:t> </a:t>
            </a:r>
            <a:r>
              <a:rPr lang="en-US" sz="2400" dirty="0" err="1"/>
              <a:t>thải</a:t>
            </a:r>
            <a:r>
              <a:rPr lang="en-US" sz="2400" dirty="0"/>
              <a:t> </a:t>
            </a:r>
            <a:r>
              <a:rPr lang="en-US" sz="2400" dirty="0" err="1"/>
              <a:t>làm</a:t>
            </a:r>
            <a:r>
              <a:rPr lang="en-US" sz="2400" dirty="0"/>
              <a:t> ô </a:t>
            </a:r>
            <a:r>
              <a:rPr lang="en-US" sz="2400" dirty="0" err="1"/>
              <a:t>nhiễm</a:t>
            </a:r>
            <a:r>
              <a:rPr lang="en-US" sz="2400" dirty="0"/>
              <a:t> </a:t>
            </a:r>
            <a:r>
              <a:rPr lang="en-US" sz="2400" dirty="0" err="1"/>
              <a:t>không</a:t>
            </a:r>
            <a:r>
              <a:rPr lang="en-US" sz="2400" dirty="0"/>
              <a:t> </a:t>
            </a:r>
            <a:r>
              <a:rPr lang="en-US" sz="2400" dirty="0" err="1"/>
              <a:t>khí</a:t>
            </a:r>
            <a:r>
              <a:rPr lang="en-US" sz="2400" dirty="0"/>
              <a:t>.</a:t>
            </a:r>
            <a:endParaRPr lang="en-AU" sz="2400" dirty="0"/>
          </a:p>
        </p:txBody>
      </p:sp>
    </p:spTree>
    <p:extLst>
      <p:ext uri="{BB962C8B-B14F-4D97-AF65-F5344CB8AC3E}">
        <p14:creationId xmlns:p14="http://schemas.microsoft.com/office/powerpoint/2010/main" val="834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EE721F-8D07-44C4-81ED-DB88CB9DD41D}"/>
              </a:ext>
            </a:extLst>
          </p:cNvPr>
          <p:cNvPicPr>
            <a:picLocks noChangeAspect="1"/>
          </p:cNvPicPr>
          <p:nvPr/>
        </p:nvPicPr>
        <p:blipFill>
          <a:blip r:embed="rId2"/>
          <a:stretch>
            <a:fillRect/>
          </a:stretch>
        </p:blipFill>
        <p:spPr>
          <a:xfrm>
            <a:off x="0" y="76200"/>
            <a:ext cx="9144000" cy="4465283"/>
          </a:xfrm>
          <a:prstGeom prst="rect">
            <a:avLst/>
          </a:prstGeom>
        </p:spPr>
      </p:pic>
      <p:sp>
        <p:nvSpPr>
          <p:cNvPr id="2" name="TextBox 1">
            <a:extLst>
              <a:ext uri="{FF2B5EF4-FFF2-40B4-BE49-F238E27FC236}">
                <a16:creationId xmlns:a16="http://schemas.microsoft.com/office/drawing/2014/main" id="{9546E89B-6FBF-41BB-BD75-AFE6F092220B}"/>
              </a:ext>
            </a:extLst>
          </p:cNvPr>
          <p:cNvSpPr txBox="1"/>
          <p:nvPr/>
        </p:nvSpPr>
        <p:spPr>
          <a:xfrm>
            <a:off x="228600" y="4541483"/>
            <a:ext cx="8763000" cy="646331"/>
          </a:xfrm>
          <a:prstGeom prst="rect">
            <a:avLst/>
          </a:prstGeom>
          <a:noFill/>
        </p:spPr>
        <p:txBody>
          <a:bodyPr wrap="square" rtlCol="0">
            <a:spAutoFit/>
          </a:bodyPr>
          <a:lstStyle/>
          <a:p>
            <a:r>
              <a:rPr lang="en-US" dirty="0" err="1"/>
              <a:t>Thiên</a:t>
            </a:r>
            <a:r>
              <a:rPr lang="en-US" dirty="0"/>
              <a:t> </a:t>
            </a:r>
            <a:r>
              <a:rPr lang="en-US" dirty="0" err="1"/>
              <a:t>nhiên</a:t>
            </a:r>
            <a:r>
              <a:rPr lang="en-US" dirty="0"/>
              <a:t> ban </a:t>
            </a:r>
            <a:r>
              <a:rPr lang="en-US" dirty="0" err="1"/>
              <a:t>tặng</a:t>
            </a:r>
            <a:r>
              <a:rPr lang="en-US" dirty="0"/>
              <a:t> </a:t>
            </a:r>
            <a:r>
              <a:rPr lang="en-US" dirty="0" err="1"/>
              <a:t>cho</a:t>
            </a:r>
            <a:r>
              <a:rPr lang="en-US" dirty="0"/>
              <a:t> </a:t>
            </a:r>
            <a:r>
              <a:rPr lang="en-US" dirty="0" err="1"/>
              <a:t>Việt</a:t>
            </a:r>
            <a:r>
              <a:rPr lang="en-US" dirty="0"/>
              <a:t> Nam </a:t>
            </a:r>
            <a:r>
              <a:rPr lang="en-US" dirty="0" err="1"/>
              <a:t>nhiều</a:t>
            </a:r>
            <a:r>
              <a:rPr lang="en-US" dirty="0"/>
              <a:t> </a:t>
            </a:r>
            <a:r>
              <a:rPr lang="en-US" dirty="0" err="1"/>
              <a:t>mỏ</a:t>
            </a:r>
            <a:r>
              <a:rPr lang="en-US" dirty="0"/>
              <a:t> </a:t>
            </a:r>
            <a:r>
              <a:rPr lang="en-US" dirty="0" err="1"/>
              <a:t>quặng</a:t>
            </a:r>
            <a:r>
              <a:rPr lang="en-US" dirty="0"/>
              <a:t> </a:t>
            </a:r>
            <a:r>
              <a:rPr lang="en-US" dirty="0" err="1"/>
              <a:t>như</a:t>
            </a:r>
            <a:r>
              <a:rPr lang="en-US" dirty="0"/>
              <a:t>: </a:t>
            </a:r>
            <a:r>
              <a:rPr lang="en-US" dirty="0" err="1"/>
              <a:t>quặng</a:t>
            </a:r>
            <a:r>
              <a:rPr lang="en-US" dirty="0"/>
              <a:t> </a:t>
            </a:r>
            <a:r>
              <a:rPr lang="en-US" dirty="0" err="1"/>
              <a:t>sắt</a:t>
            </a:r>
            <a:r>
              <a:rPr lang="en-US" dirty="0"/>
              <a:t> ở </a:t>
            </a:r>
            <a:r>
              <a:rPr lang="en-US" dirty="0" err="1"/>
              <a:t>Thái</a:t>
            </a:r>
            <a:r>
              <a:rPr lang="en-US" dirty="0"/>
              <a:t> </a:t>
            </a:r>
            <a:r>
              <a:rPr lang="en-US" dirty="0" err="1"/>
              <a:t>Nguyên</a:t>
            </a:r>
            <a:r>
              <a:rPr lang="en-US" dirty="0"/>
              <a:t>, </a:t>
            </a:r>
            <a:r>
              <a:rPr lang="en-US" dirty="0" err="1"/>
              <a:t>quặng</a:t>
            </a:r>
            <a:r>
              <a:rPr lang="en-US" dirty="0"/>
              <a:t> </a:t>
            </a:r>
            <a:r>
              <a:rPr lang="en-US" dirty="0" err="1"/>
              <a:t>nhôm</a:t>
            </a:r>
            <a:r>
              <a:rPr lang="en-US" dirty="0"/>
              <a:t> ở </a:t>
            </a:r>
            <a:r>
              <a:rPr lang="en-US" dirty="0" err="1"/>
              <a:t>Tây</a:t>
            </a:r>
            <a:r>
              <a:rPr lang="en-US" dirty="0"/>
              <a:t> </a:t>
            </a:r>
            <a:r>
              <a:rPr lang="en-US" dirty="0" err="1"/>
              <a:t>Nguyên</a:t>
            </a:r>
            <a:r>
              <a:rPr lang="en-US" dirty="0"/>
              <a:t>, …</a:t>
            </a:r>
            <a:endParaRPr lang="en-AU" dirty="0"/>
          </a:p>
        </p:txBody>
      </p:sp>
      <p:sp>
        <p:nvSpPr>
          <p:cNvPr id="4" name="TextBox 3">
            <a:extLst>
              <a:ext uri="{FF2B5EF4-FFF2-40B4-BE49-F238E27FC236}">
                <a16:creationId xmlns:a16="http://schemas.microsoft.com/office/drawing/2014/main" id="{05239566-D9E2-486E-ACC0-16AD1C286A77}"/>
              </a:ext>
            </a:extLst>
          </p:cNvPr>
          <p:cNvSpPr txBox="1"/>
          <p:nvPr/>
        </p:nvSpPr>
        <p:spPr>
          <a:xfrm>
            <a:off x="228600" y="5228417"/>
            <a:ext cx="8763000" cy="923330"/>
          </a:xfrm>
          <a:prstGeom prst="rect">
            <a:avLst/>
          </a:prstGeom>
          <a:noFill/>
        </p:spPr>
        <p:txBody>
          <a:bodyPr wrap="square" rtlCol="0">
            <a:spAutoFit/>
          </a:bodyPr>
          <a:lstStyle/>
          <a:p>
            <a:r>
              <a:rPr lang="en-US" dirty="0" err="1"/>
              <a:t>Nguồn</a:t>
            </a:r>
            <a:r>
              <a:rPr lang="en-US" dirty="0"/>
              <a:t> </a:t>
            </a:r>
            <a:r>
              <a:rPr lang="en-US" dirty="0" err="1"/>
              <a:t>quặng</a:t>
            </a:r>
            <a:r>
              <a:rPr lang="en-US" dirty="0"/>
              <a:t> </a:t>
            </a:r>
            <a:r>
              <a:rPr lang="en-US" dirty="0" err="1"/>
              <a:t>tự</a:t>
            </a:r>
            <a:r>
              <a:rPr lang="en-US" dirty="0"/>
              <a:t> </a:t>
            </a:r>
            <a:r>
              <a:rPr lang="en-US" dirty="0" err="1"/>
              <a:t>nhiên</a:t>
            </a:r>
            <a:r>
              <a:rPr lang="en-US" dirty="0"/>
              <a:t> </a:t>
            </a:r>
            <a:r>
              <a:rPr lang="en-US" dirty="0" err="1"/>
              <a:t>ngày</a:t>
            </a:r>
            <a:r>
              <a:rPr lang="en-US" dirty="0"/>
              <a:t> </a:t>
            </a:r>
            <a:r>
              <a:rPr lang="en-US" dirty="0" err="1"/>
              <a:t>một</a:t>
            </a:r>
            <a:r>
              <a:rPr lang="en-US" dirty="0"/>
              <a:t> </a:t>
            </a:r>
            <a:r>
              <a:rPr lang="en-US" dirty="0" err="1"/>
              <a:t>cạn</a:t>
            </a:r>
            <a:r>
              <a:rPr lang="en-US" dirty="0"/>
              <a:t> </a:t>
            </a:r>
            <a:r>
              <a:rPr lang="en-US" dirty="0" err="1"/>
              <a:t>đi</a:t>
            </a:r>
            <a:r>
              <a:rPr lang="en-US" dirty="0"/>
              <a:t>, </a:t>
            </a:r>
            <a:r>
              <a:rPr lang="en-US" dirty="0" err="1"/>
              <a:t>không</a:t>
            </a:r>
            <a:r>
              <a:rPr lang="en-US" dirty="0"/>
              <a:t> </a:t>
            </a:r>
            <a:r>
              <a:rPr lang="en-US" dirty="0" err="1"/>
              <a:t>thể</a:t>
            </a:r>
            <a:r>
              <a:rPr lang="en-US" dirty="0"/>
              <a:t> </a:t>
            </a:r>
            <a:r>
              <a:rPr lang="en-US" dirty="0" err="1"/>
              <a:t>tái</a:t>
            </a:r>
            <a:r>
              <a:rPr lang="en-US" dirty="0"/>
              <a:t> </a:t>
            </a:r>
            <a:r>
              <a:rPr lang="en-US" dirty="0" err="1"/>
              <a:t>tạo</a:t>
            </a:r>
            <a:r>
              <a:rPr lang="en-US" dirty="0"/>
              <a:t>, do </a:t>
            </a:r>
            <a:r>
              <a:rPr lang="en-US" dirty="0" err="1"/>
              <a:t>đó</a:t>
            </a:r>
            <a:r>
              <a:rPr lang="en-US" dirty="0"/>
              <a:t> </a:t>
            </a:r>
            <a:r>
              <a:rPr lang="en-US" dirty="0" err="1"/>
              <a:t>cần</a:t>
            </a:r>
            <a:r>
              <a:rPr lang="en-US" dirty="0"/>
              <a:t> </a:t>
            </a:r>
            <a:r>
              <a:rPr lang="en-US" dirty="0" err="1"/>
              <a:t>phải</a:t>
            </a:r>
            <a:r>
              <a:rPr lang="en-US" dirty="0"/>
              <a:t> </a:t>
            </a:r>
            <a:r>
              <a:rPr lang="en-US" dirty="0" err="1"/>
              <a:t>khai</a:t>
            </a:r>
            <a:r>
              <a:rPr lang="en-US" dirty="0"/>
              <a:t> </a:t>
            </a:r>
            <a:r>
              <a:rPr lang="en-US" dirty="0" err="1"/>
              <a:t>thác</a:t>
            </a:r>
            <a:r>
              <a:rPr lang="en-US" dirty="0"/>
              <a:t> </a:t>
            </a:r>
            <a:r>
              <a:rPr lang="en-US" dirty="0" err="1"/>
              <a:t>và</a:t>
            </a:r>
            <a:r>
              <a:rPr lang="en-US" dirty="0"/>
              <a:t> </a:t>
            </a:r>
            <a:r>
              <a:rPr lang="en-US" dirty="0" err="1"/>
              <a:t>sử</a:t>
            </a:r>
            <a:r>
              <a:rPr lang="en-US" dirty="0"/>
              <a:t> </a:t>
            </a:r>
            <a:r>
              <a:rPr lang="en-US" dirty="0" err="1"/>
              <a:t>dụng</a:t>
            </a:r>
            <a:r>
              <a:rPr lang="en-US" dirty="0"/>
              <a:t> </a:t>
            </a:r>
            <a:r>
              <a:rPr lang="en-US" dirty="0" err="1"/>
              <a:t>một</a:t>
            </a:r>
            <a:r>
              <a:rPr lang="en-US" dirty="0"/>
              <a:t> </a:t>
            </a:r>
            <a:r>
              <a:rPr lang="en-US" dirty="0" err="1"/>
              <a:t>cách</a:t>
            </a:r>
            <a:r>
              <a:rPr lang="en-US" dirty="0"/>
              <a:t> </a:t>
            </a:r>
            <a:r>
              <a:rPr lang="en-US" dirty="0" err="1"/>
              <a:t>hợp</a:t>
            </a:r>
            <a:r>
              <a:rPr lang="en-US" dirty="0"/>
              <a:t> </a:t>
            </a:r>
            <a:r>
              <a:rPr lang="en-US" dirty="0" err="1"/>
              <a:t>lý</a:t>
            </a:r>
            <a:r>
              <a:rPr lang="en-US" dirty="0"/>
              <a:t> </a:t>
            </a:r>
            <a:r>
              <a:rPr lang="en-US" dirty="0" err="1"/>
              <a:t>để</a:t>
            </a:r>
            <a:r>
              <a:rPr lang="en-US" dirty="0"/>
              <a:t> </a:t>
            </a:r>
            <a:r>
              <a:rPr lang="en-US" dirty="0" err="1"/>
              <a:t>gìn</a:t>
            </a:r>
            <a:r>
              <a:rPr lang="en-US" dirty="0"/>
              <a:t> </a:t>
            </a:r>
            <a:r>
              <a:rPr lang="en-US" dirty="0" err="1"/>
              <a:t>giữ</a:t>
            </a:r>
            <a:r>
              <a:rPr lang="en-US" dirty="0"/>
              <a:t> </a:t>
            </a:r>
            <a:r>
              <a:rPr lang="en-US" dirty="0" err="1"/>
              <a:t>tài</a:t>
            </a:r>
            <a:r>
              <a:rPr lang="en-US" dirty="0"/>
              <a:t> </a:t>
            </a:r>
            <a:r>
              <a:rPr lang="en-US" dirty="0" err="1"/>
              <a:t>sản</a:t>
            </a:r>
            <a:r>
              <a:rPr lang="en-US" dirty="0"/>
              <a:t> </a:t>
            </a:r>
            <a:r>
              <a:rPr lang="en-US" dirty="0" err="1"/>
              <a:t>quốc</a:t>
            </a:r>
            <a:r>
              <a:rPr lang="en-US" dirty="0"/>
              <a:t> </a:t>
            </a:r>
            <a:r>
              <a:rPr lang="en-US" dirty="0" err="1"/>
              <a:t>gia</a:t>
            </a:r>
            <a:r>
              <a:rPr lang="en-US" dirty="0"/>
              <a:t>. </a:t>
            </a:r>
            <a:r>
              <a:rPr lang="en-US" dirty="0" err="1"/>
              <a:t>Ngoài</a:t>
            </a:r>
            <a:r>
              <a:rPr lang="en-US" dirty="0"/>
              <a:t> ra </a:t>
            </a:r>
            <a:r>
              <a:rPr lang="en-US" dirty="0" err="1"/>
              <a:t>khi</a:t>
            </a:r>
            <a:r>
              <a:rPr lang="en-US" dirty="0"/>
              <a:t> </a:t>
            </a:r>
            <a:r>
              <a:rPr lang="en-US" dirty="0" err="1"/>
              <a:t>khai</a:t>
            </a:r>
            <a:r>
              <a:rPr lang="en-US" dirty="0"/>
              <a:t> </a:t>
            </a:r>
            <a:r>
              <a:rPr lang="en-US" dirty="0" err="1"/>
              <a:t>thác</a:t>
            </a:r>
            <a:r>
              <a:rPr lang="en-US" dirty="0"/>
              <a:t> </a:t>
            </a:r>
            <a:r>
              <a:rPr lang="en-US" dirty="0" err="1"/>
              <a:t>cần</a:t>
            </a:r>
            <a:r>
              <a:rPr lang="en-US" dirty="0"/>
              <a:t> </a:t>
            </a:r>
            <a:r>
              <a:rPr lang="en-US" dirty="0" err="1"/>
              <a:t>gìn</a:t>
            </a:r>
            <a:r>
              <a:rPr lang="en-US" dirty="0"/>
              <a:t> </a:t>
            </a:r>
            <a:r>
              <a:rPr lang="en-US" dirty="0" err="1"/>
              <a:t>giữ</a:t>
            </a:r>
            <a:r>
              <a:rPr lang="en-US" dirty="0"/>
              <a:t> </a:t>
            </a:r>
            <a:r>
              <a:rPr lang="en-US" dirty="0" err="1"/>
              <a:t>và</a:t>
            </a:r>
            <a:r>
              <a:rPr lang="en-US" dirty="0"/>
              <a:t> </a:t>
            </a:r>
            <a:r>
              <a:rPr lang="en-US" dirty="0" err="1"/>
              <a:t>bảo</a:t>
            </a:r>
            <a:r>
              <a:rPr lang="en-US" dirty="0"/>
              <a:t> </a:t>
            </a:r>
            <a:r>
              <a:rPr lang="en-US" dirty="0" err="1"/>
              <a:t>vệ</a:t>
            </a:r>
            <a:r>
              <a:rPr lang="en-US" dirty="0"/>
              <a:t> </a:t>
            </a:r>
            <a:r>
              <a:rPr lang="en-US" dirty="0" err="1"/>
              <a:t>môi</a:t>
            </a:r>
            <a:r>
              <a:rPr lang="en-US" dirty="0"/>
              <a:t> </a:t>
            </a:r>
            <a:r>
              <a:rPr lang="en-US" dirty="0" err="1"/>
              <a:t>trường</a:t>
            </a:r>
            <a:r>
              <a:rPr lang="en-US" dirty="0"/>
              <a:t>.</a:t>
            </a:r>
            <a:endParaRPr lang="en-AU" dirty="0"/>
          </a:p>
        </p:txBody>
      </p:sp>
    </p:spTree>
    <p:extLst>
      <p:ext uri="{BB962C8B-B14F-4D97-AF65-F5344CB8AC3E}">
        <p14:creationId xmlns:p14="http://schemas.microsoft.com/office/powerpoint/2010/main" val="2151866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FFDCD-1473-4AAA-A4FD-7B9B4927B8B1}"/>
              </a:ext>
            </a:extLst>
          </p:cNvPr>
          <p:cNvSpPr txBox="1"/>
          <p:nvPr/>
        </p:nvSpPr>
        <p:spPr>
          <a:xfrm>
            <a:off x="381000" y="533400"/>
            <a:ext cx="8229600" cy="1815882"/>
          </a:xfrm>
          <a:prstGeom prst="rect">
            <a:avLst/>
          </a:prstGeom>
          <a:noFill/>
        </p:spPr>
        <p:txBody>
          <a:bodyPr wrap="square" rtlCol="0">
            <a:spAutoFit/>
          </a:bodyPr>
          <a:lstStyle/>
          <a:p>
            <a:r>
              <a:rPr lang="en-US" sz="2800" dirty="0"/>
              <a:t>1. </a:t>
            </a:r>
            <a:r>
              <a:rPr lang="en-US" sz="2800" dirty="0" err="1"/>
              <a:t>Em</a:t>
            </a:r>
            <a:r>
              <a:rPr lang="en-US" sz="2800" dirty="0"/>
              <a:t> </a:t>
            </a:r>
            <a:r>
              <a:rPr lang="en-US" sz="2800" dirty="0" err="1"/>
              <a:t>hãy</a:t>
            </a:r>
            <a:r>
              <a:rPr lang="en-US" sz="2800" dirty="0"/>
              <a:t> </a:t>
            </a:r>
            <a:r>
              <a:rPr lang="en-US" sz="2800" dirty="0" err="1"/>
              <a:t>tìm</a:t>
            </a:r>
            <a:r>
              <a:rPr lang="en-US" sz="2800" dirty="0"/>
              <a:t> </a:t>
            </a:r>
            <a:r>
              <a:rPr lang="en-US" sz="2800" dirty="0" err="1"/>
              <a:t>hiểu</a:t>
            </a:r>
            <a:r>
              <a:rPr lang="en-US" sz="2800" dirty="0"/>
              <a:t> </a:t>
            </a:r>
            <a:r>
              <a:rPr lang="en-US" sz="2800" dirty="0" err="1"/>
              <a:t>về</a:t>
            </a:r>
            <a:r>
              <a:rPr lang="en-US" sz="2800" dirty="0"/>
              <a:t> </a:t>
            </a:r>
            <a:r>
              <a:rPr lang="en-US" sz="2800" dirty="0" err="1"/>
              <a:t>các</a:t>
            </a:r>
            <a:r>
              <a:rPr lang="en-US" sz="2800" dirty="0"/>
              <a:t> </a:t>
            </a:r>
            <a:r>
              <a:rPr lang="en-US" sz="2800" dirty="0" err="1"/>
              <a:t>mỏ</a:t>
            </a:r>
            <a:r>
              <a:rPr lang="en-US" sz="2800" dirty="0"/>
              <a:t> </a:t>
            </a:r>
            <a:r>
              <a:rPr lang="en-US" sz="2800" dirty="0" err="1"/>
              <a:t>quặng</a:t>
            </a:r>
            <a:r>
              <a:rPr lang="en-US" sz="2800" dirty="0"/>
              <a:t> ở </a:t>
            </a:r>
            <a:r>
              <a:rPr lang="en-US" sz="2800" dirty="0" err="1"/>
              <a:t>Việt</a:t>
            </a:r>
            <a:r>
              <a:rPr lang="en-US" sz="2800" dirty="0"/>
              <a:t> Nam </a:t>
            </a:r>
            <a:r>
              <a:rPr lang="en-US" sz="2800" dirty="0" err="1"/>
              <a:t>thông</a:t>
            </a:r>
            <a:r>
              <a:rPr lang="en-US" sz="2800" dirty="0"/>
              <a:t> qua </a:t>
            </a:r>
            <a:r>
              <a:rPr lang="en-US" sz="2800" dirty="0" err="1"/>
              <a:t>các</a:t>
            </a:r>
            <a:r>
              <a:rPr lang="en-US" sz="2800" dirty="0"/>
              <a:t> </a:t>
            </a:r>
            <a:r>
              <a:rPr lang="en-US" sz="2800" dirty="0" err="1"/>
              <a:t>phương</a:t>
            </a:r>
            <a:r>
              <a:rPr lang="en-US" sz="2800" dirty="0"/>
              <a:t> </a:t>
            </a:r>
            <a:r>
              <a:rPr lang="en-US" sz="2800" dirty="0" err="1"/>
              <a:t>tiện</a:t>
            </a:r>
            <a:r>
              <a:rPr lang="en-US" sz="2800" dirty="0"/>
              <a:t> </a:t>
            </a:r>
            <a:r>
              <a:rPr lang="en-US" sz="2800" dirty="0" err="1"/>
              <a:t>thông</a:t>
            </a:r>
            <a:r>
              <a:rPr lang="en-US" sz="2800" dirty="0"/>
              <a:t> tin </a:t>
            </a:r>
            <a:r>
              <a:rPr lang="en-US" sz="2800" dirty="0" err="1"/>
              <a:t>và</a:t>
            </a:r>
            <a:r>
              <a:rPr lang="en-US" sz="2800" dirty="0"/>
              <a:t> </a:t>
            </a:r>
            <a:r>
              <a:rPr lang="en-US" sz="2800" dirty="0" err="1"/>
              <a:t>cho</a:t>
            </a:r>
            <a:r>
              <a:rPr lang="en-US" sz="2800" dirty="0"/>
              <a:t> </a:t>
            </a:r>
            <a:r>
              <a:rPr lang="en-US" sz="2800" dirty="0" err="1"/>
              <a:t>biết</a:t>
            </a:r>
            <a:r>
              <a:rPr lang="en-US" sz="2800" dirty="0"/>
              <a:t> </a:t>
            </a:r>
            <a:r>
              <a:rPr lang="en-US" sz="2800" dirty="0" err="1"/>
              <a:t>các</a:t>
            </a:r>
            <a:r>
              <a:rPr lang="en-US" sz="2800" dirty="0"/>
              <a:t> </a:t>
            </a:r>
            <a:r>
              <a:rPr lang="en-US" sz="2800" dirty="0" err="1"/>
              <a:t>quặng</a:t>
            </a:r>
            <a:r>
              <a:rPr lang="en-US" sz="2800" dirty="0"/>
              <a:t> </a:t>
            </a:r>
            <a:r>
              <a:rPr lang="en-US" sz="2800" dirty="0" err="1"/>
              <a:t>này</a:t>
            </a:r>
            <a:r>
              <a:rPr lang="en-US" sz="2800" dirty="0"/>
              <a:t> </a:t>
            </a:r>
            <a:r>
              <a:rPr lang="en-US" sz="2800" dirty="0" err="1"/>
              <a:t>chứa</a:t>
            </a:r>
            <a:r>
              <a:rPr lang="en-US" sz="2800" dirty="0"/>
              <a:t> </a:t>
            </a:r>
            <a:r>
              <a:rPr lang="en-US" sz="2800" dirty="0" err="1"/>
              <a:t>các</a:t>
            </a:r>
            <a:r>
              <a:rPr lang="en-US" sz="2800" dirty="0"/>
              <a:t> </a:t>
            </a:r>
            <a:r>
              <a:rPr lang="en-US" sz="2800" dirty="0" err="1"/>
              <a:t>khoáng</a:t>
            </a:r>
            <a:r>
              <a:rPr lang="en-US" sz="2800" dirty="0"/>
              <a:t> </a:t>
            </a:r>
            <a:r>
              <a:rPr lang="en-US" sz="2800" dirty="0" err="1"/>
              <a:t>chất</a:t>
            </a:r>
            <a:r>
              <a:rPr lang="en-US" sz="2800" dirty="0"/>
              <a:t> </a:t>
            </a:r>
            <a:r>
              <a:rPr lang="en-US" sz="2800" dirty="0" err="1"/>
              <a:t>gì</a:t>
            </a:r>
            <a:r>
              <a:rPr lang="en-US" sz="2800" dirty="0"/>
              <a:t> </a:t>
            </a:r>
            <a:r>
              <a:rPr lang="en-US" sz="2800" dirty="0" err="1"/>
              <a:t>và</a:t>
            </a:r>
            <a:r>
              <a:rPr lang="en-US" sz="2800" dirty="0"/>
              <a:t> </a:t>
            </a:r>
            <a:r>
              <a:rPr lang="en-US" sz="2800" dirty="0" err="1"/>
              <a:t>ứng</a:t>
            </a:r>
            <a:r>
              <a:rPr lang="en-US" sz="2800" dirty="0"/>
              <a:t> </a:t>
            </a:r>
            <a:r>
              <a:rPr lang="en-US" sz="2800" dirty="0" err="1"/>
              <a:t>dụng</a:t>
            </a:r>
            <a:r>
              <a:rPr lang="en-US" sz="2800" dirty="0"/>
              <a:t> </a:t>
            </a:r>
            <a:r>
              <a:rPr lang="en-US" sz="2800" dirty="0" err="1"/>
              <a:t>của</a:t>
            </a:r>
            <a:r>
              <a:rPr lang="en-US" sz="2800" dirty="0"/>
              <a:t> </a:t>
            </a:r>
            <a:r>
              <a:rPr lang="en-US" sz="2800" dirty="0" err="1"/>
              <a:t>nó</a:t>
            </a:r>
            <a:r>
              <a:rPr lang="en-US" sz="2800" dirty="0"/>
              <a:t>?</a:t>
            </a:r>
            <a:endParaRPr lang="en-AU" sz="2800" dirty="0"/>
          </a:p>
        </p:txBody>
      </p:sp>
      <p:sp>
        <p:nvSpPr>
          <p:cNvPr id="3" name="TextBox 2">
            <a:extLst>
              <a:ext uri="{FF2B5EF4-FFF2-40B4-BE49-F238E27FC236}">
                <a16:creationId xmlns:a16="http://schemas.microsoft.com/office/drawing/2014/main" id="{A7B102EB-B21C-47CC-A90B-27EE02F82B84}"/>
              </a:ext>
            </a:extLst>
          </p:cNvPr>
          <p:cNvSpPr txBox="1"/>
          <p:nvPr/>
        </p:nvSpPr>
        <p:spPr>
          <a:xfrm>
            <a:off x="304800" y="3581400"/>
            <a:ext cx="8229600" cy="1384995"/>
          </a:xfrm>
          <a:prstGeom prst="rect">
            <a:avLst/>
          </a:prstGeom>
          <a:noFill/>
        </p:spPr>
        <p:txBody>
          <a:bodyPr wrap="square" rtlCol="0">
            <a:spAutoFit/>
          </a:bodyPr>
          <a:lstStyle/>
          <a:p>
            <a:r>
              <a:rPr lang="en-US" sz="2800" dirty="0"/>
              <a:t>2. </a:t>
            </a:r>
            <a:r>
              <a:rPr lang="en-US" sz="2800" dirty="0" err="1"/>
              <a:t>Tìm</a:t>
            </a:r>
            <a:r>
              <a:rPr lang="en-US" sz="2800" dirty="0"/>
              <a:t> </a:t>
            </a:r>
            <a:r>
              <a:rPr lang="en-US" sz="2800" dirty="0" err="1"/>
              <a:t>hiểu</a:t>
            </a:r>
            <a:r>
              <a:rPr lang="en-US" sz="2800" dirty="0"/>
              <a:t> </a:t>
            </a:r>
            <a:r>
              <a:rPr lang="en-US" sz="2800" dirty="0" err="1"/>
              <a:t>và</a:t>
            </a:r>
            <a:r>
              <a:rPr lang="en-US" sz="2800" dirty="0"/>
              <a:t> </a:t>
            </a:r>
            <a:r>
              <a:rPr lang="en-US" sz="2800" dirty="0" err="1"/>
              <a:t>trao</a:t>
            </a:r>
            <a:r>
              <a:rPr lang="en-US" sz="2800" dirty="0"/>
              <a:t> </a:t>
            </a:r>
            <a:r>
              <a:rPr lang="en-US" sz="2800" dirty="0" err="1"/>
              <a:t>đổi</a:t>
            </a:r>
            <a:r>
              <a:rPr lang="en-US" sz="2800" dirty="0"/>
              <a:t> </a:t>
            </a:r>
            <a:r>
              <a:rPr lang="en-US" sz="2800" dirty="0" err="1"/>
              <a:t>với</a:t>
            </a:r>
            <a:r>
              <a:rPr lang="en-US" sz="2800" dirty="0"/>
              <a:t> </a:t>
            </a:r>
            <a:r>
              <a:rPr lang="en-US" sz="2800" dirty="0" err="1"/>
              <a:t>bạn</a:t>
            </a:r>
            <a:r>
              <a:rPr lang="en-US" sz="2800" dirty="0"/>
              <a:t> </a:t>
            </a:r>
            <a:r>
              <a:rPr lang="en-US" sz="2800" dirty="0" err="1"/>
              <a:t>về</a:t>
            </a:r>
            <a:r>
              <a:rPr lang="en-US" sz="2800" dirty="0"/>
              <a:t> </a:t>
            </a:r>
            <a:r>
              <a:rPr lang="en-US" sz="2800" dirty="0" err="1"/>
              <a:t>tác</a:t>
            </a:r>
            <a:r>
              <a:rPr lang="en-US" sz="2800" dirty="0"/>
              <a:t> </a:t>
            </a:r>
            <a:r>
              <a:rPr lang="en-US" sz="2800" dirty="0" err="1"/>
              <a:t>động</a:t>
            </a:r>
            <a:r>
              <a:rPr lang="en-US" sz="2800" dirty="0"/>
              <a:t> </a:t>
            </a:r>
            <a:r>
              <a:rPr lang="en-US" sz="2800" dirty="0" err="1"/>
              <a:t>đến</a:t>
            </a:r>
            <a:r>
              <a:rPr lang="en-US" sz="2800" dirty="0"/>
              <a:t> </a:t>
            </a:r>
            <a:r>
              <a:rPr lang="en-US" sz="2800" dirty="0" err="1"/>
              <a:t>môi</a:t>
            </a:r>
            <a:r>
              <a:rPr lang="en-US" sz="2800" dirty="0"/>
              <a:t> </a:t>
            </a:r>
            <a:r>
              <a:rPr lang="en-US" sz="2800" dirty="0" err="1"/>
              <a:t>trường</a:t>
            </a:r>
            <a:r>
              <a:rPr lang="en-US" sz="2800" dirty="0"/>
              <a:t> </a:t>
            </a:r>
            <a:r>
              <a:rPr lang="en-US" sz="2800" dirty="0" err="1"/>
              <a:t>trong</a:t>
            </a:r>
            <a:r>
              <a:rPr lang="en-US" sz="2800" dirty="0"/>
              <a:t> </a:t>
            </a:r>
            <a:r>
              <a:rPr lang="en-US" sz="2800" dirty="0" err="1"/>
              <a:t>các</a:t>
            </a:r>
            <a:r>
              <a:rPr lang="en-US" sz="2800" dirty="0"/>
              <a:t> </a:t>
            </a:r>
            <a:r>
              <a:rPr lang="en-US" sz="2800" dirty="0" err="1"/>
              <a:t>vùng</a:t>
            </a:r>
            <a:r>
              <a:rPr lang="en-US" sz="2800" dirty="0"/>
              <a:t> </a:t>
            </a:r>
            <a:r>
              <a:rPr lang="en-US" sz="2800" dirty="0" err="1"/>
              <a:t>có</a:t>
            </a:r>
            <a:r>
              <a:rPr lang="en-US" sz="2800" dirty="0"/>
              <a:t> </a:t>
            </a:r>
            <a:r>
              <a:rPr lang="en-US" sz="2800" dirty="0" err="1"/>
              <a:t>khai</a:t>
            </a:r>
            <a:r>
              <a:rPr lang="en-US" sz="2800" dirty="0"/>
              <a:t> </a:t>
            </a:r>
            <a:r>
              <a:rPr lang="en-US" sz="2800" dirty="0" err="1"/>
              <a:t>thác</a:t>
            </a:r>
            <a:r>
              <a:rPr lang="en-US" sz="2800" dirty="0"/>
              <a:t> </a:t>
            </a:r>
            <a:r>
              <a:rPr lang="en-US" sz="2800" dirty="0" err="1"/>
              <a:t>quặng</a:t>
            </a:r>
            <a:r>
              <a:rPr lang="en-US" sz="2800" dirty="0"/>
              <a:t> </a:t>
            </a:r>
            <a:r>
              <a:rPr lang="en-US" sz="2800" dirty="0" err="1"/>
              <a:t>mà</a:t>
            </a:r>
            <a:r>
              <a:rPr lang="en-US" sz="2800" dirty="0"/>
              <a:t> </a:t>
            </a:r>
            <a:r>
              <a:rPr lang="en-US" sz="2800" dirty="0" err="1"/>
              <a:t>em</a:t>
            </a:r>
            <a:r>
              <a:rPr lang="en-US" sz="2800" dirty="0"/>
              <a:t> </a:t>
            </a:r>
            <a:r>
              <a:rPr lang="en-US" sz="2800" dirty="0" err="1"/>
              <a:t>biết</a:t>
            </a:r>
            <a:r>
              <a:rPr lang="en-US" sz="2800" dirty="0"/>
              <a:t>?</a:t>
            </a:r>
            <a:endParaRPr lang="en-AU" sz="2800" dirty="0"/>
          </a:p>
        </p:txBody>
      </p:sp>
    </p:spTree>
    <p:extLst>
      <p:ext uri="{BB962C8B-B14F-4D97-AF65-F5344CB8AC3E}">
        <p14:creationId xmlns:p14="http://schemas.microsoft.com/office/powerpoint/2010/main" val="17035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A252C6-F4DC-4BD4-9C35-F4AA31DD0DD2}"/>
              </a:ext>
            </a:extLst>
          </p:cNvPr>
          <p:cNvSpPr>
            <a:spLocks noChangeArrowheads="1"/>
          </p:cNvSpPr>
          <p:nvPr/>
        </p:nvSpPr>
        <p:spPr bwMode="auto">
          <a:xfrm>
            <a:off x="381000" y="114092"/>
            <a:ext cx="8478284" cy="65915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348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cs typeface="Arial" panose="020B0604020202020204" pitchFamily="34" charset="0"/>
              </a:rPr>
              <a:t>Mặc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dù</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có</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diện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tích</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không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lớn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nhưng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Việt</a:t>
            </a:r>
            <a:r>
              <a:rPr kumimoji="0" lang="en-US" altLang="en-US" sz="2000" b="1" i="0" u="none" strike="noStrike" cap="none" normalizeH="0" baseline="0" dirty="0">
                <a:ln>
                  <a:noFill/>
                </a:ln>
                <a:solidFill>
                  <a:srgbClr val="505050"/>
                </a:solidFill>
                <a:effectLst/>
                <a:cs typeface="Arial" panose="020B0604020202020204" pitchFamily="34" charset="0"/>
              </a:rPr>
              <a:t> Nam </a:t>
            </a:r>
            <a:r>
              <a:rPr kumimoji="0" lang="en-US" altLang="en-US" sz="2000" b="1" i="0" u="none" strike="noStrike" cap="none" normalizeH="0" baseline="0" dirty="0" err="1">
                <a:ln>
                  <a:noFill/>
                </a:ln>
                <a:solidFill>
                  <a:srgbClr val="505050"/>
                </a:solidFill>
                <a:effectLst/>
                <a:cs typeface="Arial" panose="020B0604020202020204" pitchFamily="34" charset="0"/>
              </a:rPr>
              <a:t>vẫn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được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mẹ</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thiên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nhiên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ưu</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ái</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dành</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tặng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nhiều</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tài</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nguyên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khoáng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sản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Nắm</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được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các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mỏ</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khoáng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sản</a:t>
            </a:r>
            <a:r>
              <a:rPr kumimoji="0" lang="en-US" altLang="en-US" sz="2000" b="1" i="0" u="none" strike="noStrike" cap="none" normalizeH="0" baseline="0" dirty="0">
                <a:ln>
                  <a:noFill/>
                </a:ln>
                <a:solidFill>
                  <a:srgbClr val="505050"/>
                </a:solidFill>
                <a:effectLst/>
                <a:cs typeface="Arial" panose="020B0604020202020204" pitchFamily="34" charset="0"/>
              </a:rPr>
              <a:t> ở </a:t>
            </a:r>
            <a:r>
              <a:rPr kumimoji="0" lang="en-US" altLang="en-US" sz="2000" b="1" i="0" u="none" strike="noStrike" cap="none" normalizeH="0" baseline="0" dirty="0" err="1">
                <a:ln>
                  <a:noFill/>
                </a:ln>
                <a:solidFill>
                  <a:srgbClr val="505050"/>
                </a:solidFill>
                <a:effectLst/>
                <a:cs typeface="Arial" panose="020B0604020202020204" pitchFamily="34" charset="0"/>
              </a:rPr>
              <a:t>Việt</a:t>
            </a:r>
            <a:r>
              <a:rPr kumimoji="0" lang="en-US" altLang="en-US" sz="2000" b="1" i="0" u="none" strike="noStrike" cap="none" normalizeH="0" baseline="0" dirty="0">
                <a:ln>
                  <a:noFill/>
                </a:ln>
                <a:solidFill>
                  <a:srgbClr val="505050"/>
                </a:solidFill>
                <a:effectLst/>
                <a:cs typeface="Arial" panose="020B0604020202020204" pitchFamily="34" charset="0"/>
              </a:rPr>
              <a:t> Nam </a:t>
            </a:r>
            <a:r>
              <a:rPr kumimoji="0" lang="en-US" altLang="en-US" sz="2000" b="1" i="0" u="none" strike="noStrike" cap="none" normalizeH="0" baseline="0" dirty="0" err="1">
                <a:ln>
                  <a:noFill/>
                </a:ln>
                <a:solidFill>
                  <a:srgbClr val="505050"/>
                </a:solidFill>
                <a:effectLst/>
                <a:cs typeface="Arial" panose="020B0604020202020204" pitchFamily="34" charset="0"/>
              </a:rPr>
              <a:t>sẽ</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giúp</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bạn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xác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định</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được</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vị</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trí</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của</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chúng</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trên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bản</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đồ</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đất</a:t>
            </a:r>
            <a:r>
              <a:rPr kumimoji="0" lang="en-US" altLang="en-US" sz="2000" b="1" i="0" u="none" strike="noStrike" cap="none" normalizeH="0" baseline="0" dirty="0">
                <a:ln>
                  <a:noFill/>
                </a:ln>
                <a:solidFill>
                  <a:srgbClr val="505050"/>
                </a:solidFill>
                <a:effectLst/>
                <a:cs typeface="Arial" panose="020B0604020202020204" pitchFamily="34" charset="0"/>
              </a:rPr>
              <a:t> </a:t>
            </a:r>
            <a:r>
              <a:rPr kumimoji="0" lang="en-US" altLang="en-US" sz="2000" b="1" i="0" u="none" strike="noStrike" cap="none" normalizeH="0" baseline="0" dirty="0" err="1">
                <a:ln>
                  <a:noFill/>
                </a:ln>
                <a:solidFill>
                  <a:srgbClr val="505050"/>
                </a:solidFill>
                <a:effectLst/>
                <a:cs typeface="Arial" panose="020B0604020202020204" pitchFamily="34" charset="0"/>
              </a:rPr>
              <a:t>nước</a:t>
            </a:r>
            <a:r>
              <a:rPr kumimoji="0" lang="en-US" altLang="en-US" sz="2000" b="1" i="0" u="none" strike="noStrike" cap="none" normalizeH="0" baseline="0" dirty="0">
                <a:ln>
                  <a:noFill/>
                </a:ln>
                <a:solidFill>
                  <a:srgbClr val="505050"/>
                </a:solidFill>
                <a:effectLst/>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1" i="0" u="none" strike="noStrike" cap="none" normalizeH="0" baseline="0" dirty="0">
              <a:ln>
                <a:noFill/>
              </a:ln>
              <a:solidFill>
                <a:srgbClr val="505050"/>
              </a:solidFill>
              <a:effectLst/>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b="1"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cs typeface="Arial" panose="020B0604020202020204" pitchFamily="34" charset="0"/>
              </a:rPr>
              <a:t>Tìm</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hiểu</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tên</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các</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mỏ</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khoáng</a:t>
            </a:r>
            <a:r>
              <a:rPr kumimoji="0" lang="en-US" altLang="en-US" sz="2000" b="0" i="0" u="none" strike="noStrike" cap="none" normalizeH="0" baseline="0" dirty="0">
                <a:ln>
                  <a:noFill/>
                </a:ln>
                <a:solidFill>
                  <a:srgbClr val="505050"/>
                </a:solidFill>
                <a:effectLst/>
                <a:cs typeface="Arial" panose="020B0604020202020204" pitchFamily="34" charset="0"/>
              </a:rPr>
              <a:t> </a:t>
            </a:r>
            <a:r>
              <a:rPr kumimoji="0" lang="en-US" altLang="en-US" sz="2000" b="0" i="0" u="none" strike="noStrike" cap="none" normalizeH="0" baseline="0" dirty="0" err="1">
                <a:ln>
                  <a:noFill/>
                </a:ln>
                <a:solidFill>
                  <a:srgbClr val="505050"/>
                </a:solidFill>
                <a:effectLst/>
                <a:cs typeface="Arial" panose="020B0604020202020204" pitchFamily="34" charset="0"/>
              </a:rPr>
              <a:t>sản</a:t>
            </a:r>
            <a:r>
              <a:rPr kumimoji="0" lang="en-US" altLang="en-US" sz="2000" b="0" i="0" u="none" strike="noStrike" cap="none" normalizeH="0" baseline="0" dirty="0">
                <a:ln>
                  <a:noFill/>
                </a:ln>
                <a:solidFill>
                  <a:srgbClr val="505050"/>
                </a:solidFill>
                <a:effectLst/>
                <a:cs typeface="Arial" panose="020B0604020202020204" pitchFamily="34" charset="0"/>
              </a:rPr>
              <a:t> ở </a:t>
            </a:r>
            <a:r>
              <a:rPr kumimoji="0" lang="en-US" altLang="en-US" sz="2000" b="0" i="0" u="none" strike="noStrike" cap="none" normalizeH="0" baseline="0" dirty="0" err="1">
                <a:ln>
                  <a:noFill/>
                </a:ln>
                <a:solidFill>
                  <a:srgbClr val="505050"/>
                </a:solidFill>
                <a:effectLst/>
                <a:cs typeface="Arial" panose="020B0604020202020204" pitchFamily="34" charset="0"/>
              </a:rPr>
              <a:t>Việt</a:t>
            </a:r>
            <a:r>
              <a:rPr kumimoji="0" lang="en-US" altLang="en-US" sz="2000" b="0" i="0" u="none" strike="noStrike" cap="none" normalizeH="0" baseline="0" dirty="0">
                <a:ln>
                  <a:noFill/>
                </a:ln>
                <a:solidFill>
                  <a:srgbClr val="505050"/>
                </a:solidFill>
                <a:effectLst/>
                <a:cs typeface="Arial" panose="020B0604020202020204" pitchFamily="34" charset="0"/>
              </a:rPr>
              <a:t> Nam </a:t>
            </a:r>
            <a:r>
              <a:rPr kumimoji="0" lang="en-US" altLang="en-US" sz="2000" b="0" i="0" u="none" strike="noStrike" cap="none" normalizeH="0" baseline="0" dirty="0" err="1">
                <a:ln>
                  <a:noFill/>
                </a:ln>
                <a:solidFill>
                  <a:srgbClr val="505050"/>
                </a:solidFill>
                <a:effectLst/>
                <a:cs typeface="Arial" panose="020B0604020202020204" pitchFamily="34" charset="0"/>
              </a:rPr>
              <a:t>hiện</a:t>
            </a:r>
            <a:r>
              <a:rPr kumimoji="0" lang="en-US" altLang="en-US" sz="2000" b="0" i="0" u="none" strike="noStrike" cap="none" normalizeH="0" baseline="0" dirty="0">
                <a:ln>
                  <a:noFill/>
                </a:ln>
                <a:solidFill>
                  <a:srgbClr val="505050"/>
                </a:solidFill>
                <a:effectLst/>
                <a:cs typeface="Arial" panose="020B0604020202020204" pitchFamily="34" charset="0"/>
              </a:rPr>
              <a:t> nay</a:t>
            </a:r>
            <a:endParaRPr kumimoji="0" lang="en-US" altLang="en-US" sz="2000" b="0" i="0" u="none" strike="noStrike" cap="none" normalizeH="0" baseline="0" dirty="0">
              <a:ln>
                <a:noFill/>
              </a:ln>
              <a:solidFill>
                <a:schemeClr val="tx1"/>
              </a:solidFill>
              <a:effectLst/>
            </a:endParaRPr>
          </a:p>
        </p:txBody>
      </p:sp>
      <p:pic>
        <p:nvPicPr>
          <p:cNvPr id="1026" name="Picture 2" descr="tên các mỏ khoáng sản ở việt nam">
            <a:extLst>
              <a:ext uri="{FF2B5EF4-FFF2-40B4-BE49-F238E27FC236}">
                <a16:creationId xmlns:a16="http://schemas.microsoft.com/office/drawing/2014/main" id="{84805983-EA1F-44FD-A28E-DBF14EF305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6764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02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anim calcmode="lin" valueType="num">
                                      <p:cBhvr>
                                        <p:cTn id="11" dur="1000" fill="hold"/>
                                        <p:tgtEl>
                                          <p:spTgt spid="1026"/>
                                        </p:tgtEl>
                                        <p:attrNameLst>
                                          <p:attrName>ppt_x</p:attrName>
                                        </p:attrNameLst>
                                      </p:cBhvr>
                                      <p:tavLst>
                                        <p:tav tm="0">
                                          <p:val>
                                            <p:strVal val="#ppt_x"/>
                                          </p:val>
                                        </p:tav>
                                        <p:tav tm="100000">
                                          <p:val>
                                            <p:strVal val="#ppt_x"/>
                                          </p:val>
                                        </p:tav>
                                      </p:tavLst>
                                    </p:anim>
                                    <p:anim calcmode="lin" valueType="num">
                                      <p:cBhvr>
                                        <p:cTn id="1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AEA070-4201-4374-B3A8-06F3BF63651C}"/>
              </a:ext>
            </a:extLst>
          </p:cNvPr>
          <p:cNvSpPr>
            <a:spLocks noChangeArrowheads="1"/>
          </p:cNvSpPr>
          <p:nvPr/>
        </p:nvSpPr>
        <p:spPr bwMode="auto">
          <a:xfrm>
            <a:off x="76201" y="17726"/>
            <a:ext cx="8610600" cy="68402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err="1">
                <a:ln>
                  <a:noFill/>
                </a:ln>
                <a:solidFill>
                  <a:srgbClr val="505050"/>
                </a:solidFill>
                <a:effectLst/>
                <a:latin typeface="-apple-system"/>
              </a:rPr>
              <a:t>Mỏ</a:t>
            </a:r>
            <a:r>
              <a:rPr kumimoji="0" lang="en-US" altLang="en-US" b="1" i="0" u="none" strike="noStrike" cap="none" normalizeH="0" baseline="0" dirty="0">
                <a:ln>
                  <a:noFill/>
                </a:ln>
                <a:solidFill>
                  <a:srgbClr val="505050"/>
                </a:solidFill>
                <a:effectLst/>
                <a:latin typeface="-apple-system"/>
              </a:rPr>
              <a:t> </a:t>
            </a:r>
            <a:r>
              <a:rPr kumimoji="0" lang="en-US" altLang="en-US" b="1" i="0" u="none" strike="noStrike" cap="none" normalizeH="0" baseline="0" dirty="0" err="1">
                <a:ln>
                  <a:noFill/>
                </a:ln>
                <a:solidFill>
                  <a:srgbClr val="505050"/>
                </a:solidFill>
                <a:effectLst/>
                <a:latin typeface="-apple-system"/>
              </a:rPr>
              <a:t>khoáng</a:t>
            </a:r>
            <a:r>
              <a:rPr kumimoji="0" lang="en-US" altLang="en-US" b="1" i="0" u="none" strike="noStrike" cap="none" normalizeH="0" baseline="0" dirty="0">
                <a:ln>
                  <a:noFill/>
                </a:ln>
                <a:solidFill>
                  <a:srgbClr val="505050"/>
                </a:solidFill>
                <a:effectLst/>
                <a:latin typeface="-apple-system"/>
              </a:rPr>
              <a:t> </a:t>
            </a:r>
            <a:r>
              <a:rPr kumimoji="0" lang="en-US" altLang="en-US" b="1" i="0" u="none" strike="noStrike" cap="none" normalizeH="0" baseline="0" dirty="0" err="1">
                <a:ln>
                  <a:noFill/>
                </a:ln>
                <a:solidFill>
                  <a:srgbClr val="505050"/>
                </a:solidFill>
                <a:effectLst/>
                <a:latin typeface="-apple-system"/>
              </a:rPr>
              <a:t>sản</a:t>
            </a:r>
            <a:r>
              <a:rPr kumimoji="0" lang="en-US" altLang="en-US" b="1" i="0" u="none" strike="noStrike" cap="none" normalizeH="0" baseline="0" dirty="0">
                <a:ln>
                  <a:noFill/>
                </a:ln>
                <a:solidFill>
                  <a:srgbClr val="505050"/>
                </a:solidFill>
                <a:effectLst/>
                <a:latin typeface="-apple-system"/>
              </a:rPr>
              <a:t> </a:t>
            </a:r>
            <a:r>
              <a:rPr kumimoji="0" lang="en-US" altLang="en-US" b="1" i="0" u="none" strike="noStrike" cap="none" normalizeH="0" baseline="0" dirty="0" err="1">
                <a:ln>
                  <a:noFill/>
                </a:ln>
                <a:solidFill>
                  <a:srgbClr val="505050"/>
                </a:solidFill>
                <a:effectLst/>
                <a:latin typeface="-apple-system"/>
              </a:rPr>
              <a:t>Apatit</a:t>
            </a:r>
            <a:endParaRPr kumimoji="0" lang="en-US" altLang="en-US"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Nhu</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cầu</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sử</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dụng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bón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giàu</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dinh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dưỡng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chứa</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lân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ngày</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càng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cao</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Do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đó</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nhóm</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Apait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trở</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thành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nguồn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quan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trọng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để</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phát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triển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tế</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xã</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hội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Apatit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Việt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nam</a:t>
            </a:r>
            <a:endParaRPr kumimoji="0" lang="en-US" altLang="en-US"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Apatit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Việt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Nam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đang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tập</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Lào</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Cai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thuộc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17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điểm</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2050" name="Picture 2" descr="tên mỏ khoáng sản ở Việt Nam">
            <a:extLst>
              <a:ext uri="{FF2B5EF4-FFF2-40B4-BE49-F238E27FC236}">
                <a16:creationId xmlns:a16="http://schemas.microsoft.com/office/drawing/2014/main" id="{34C66499-55BF-43A2-AC3D-965FC7C176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85900"/>
            <a:ext cx="6781800" cy="4365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707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511F0-F3AD-422B-87BE-02ACDDFA81A9}"/>
              </a:ext>
            </a:extLst>
          </p:cNvPr>
          <p:cNvSpPr>
            <a:spLocks noChangeArrowheads="1"/>
          </p:cNvSpPr>
          <p:nvPr/>
        </p:nvSpPr>
        <p:spPr bwMode="auto">
          <a:xfrm>
            <a:off x="152400" y="0"/>
            <a:ext cx="8763000" cy="631705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Mỏ</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đá</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vôi</a:t>
            </a:r>
            <a:endParaRPr kumimoji="0" lang="en-US" altLang="en-US" sz="2000" b="0" i="0" u="none" strike="noStrike" cap="none" normalizeH="0" baseline="0" dirty="0">
              <a:ln>
                <a:noFill/>
              </a:ln>
              <a:solidFill>
                <a:srgbClr val="505050"/>
              </a:solidFill>
              <a:effectLst/>
              <a:latin typeface="-apple-system"/>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liệu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chính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để</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xuất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xi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măng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cũng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phục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vụ</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cho</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ngành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xuất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thủy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luyện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hóa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tương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đối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ít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mặt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29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tỉnh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thành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cả</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không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đều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algn="ct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tập</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phía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Bộ</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Quá</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trình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núi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vôi</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cho</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ngành</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xuất</a:t>
            </a:r>
            <a:r>
              <a:rPr kumimoji="0" lang="en-US" altLang="en-US"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xi </a:t>
            </a:r>
            <a:r>
              <a:rPr kumimoji="0" lang="en-US" altLang="en-US"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măng</a:t>
            </a:r>
            <a:endParaRPr kumimoji="0" lang="en-US" altLang="en-US" b="0" i="0" u="none" strike="noStrike" cap="none" normalizeH="0" baseline="0" dirty="0">
              <a:ln>
                <a:noFill/>
              </a:ln>
              <a:solidFill>
                <a:schemeClr val="tx1"/>
              </a:solidFill>
              <a:effectLst/>
              <a:latin typeface="Arial" panose="020B0604020202020204" pitchFamily="34" charset="0"/>
            </a:endParaRPr>
          </a:p>
        </p:txBody>
      </p:sp>
      <p:pic>
        <p:nvPicPr>
          <p:cNvPr id="3074" name="Picture 2" descr="mỏ khoáng sản ở Việt Nam">
            <a:extLst>
              <a:ext uri="{FF2B5EF4-FFF2-40B4-BE49-F238E27FC236}">
                <a16:creationId xmlns:a16="http://schemas.microsoft.com/office/drawing/2014/main" id="{92D87ADF-9A74-4871-BF71-B63F21FEC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1905000"/>
            <a:ext cx="6477000" cy="3815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060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2FDAB4-8622-4DED-A1B0-CDD334B7846D}"/>
              </a:ext>
            </a:extLst>
          </p:cNvPr>
          <p:cNvSpPr>
            <a:spLocks noChangeArrowheads="1"/>
          </p:cNvSpPr>
          <p:nvPr/>
        </p:nvSpPr>
        <p:spPr bwMode="auto">
          <a:xfrm>
            <a:off x="152400" y="0"/>
            <a:ext cx="8763000" cy="665560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2000" dirty="0">
              <a:solidFill>
                <a:srgbClr val="505050"/>
              </a:solidFill>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Tổng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quan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Bauxite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Mỏ</a:t>
            </a:r>
            <a:r>
              <a:rPr kumimoji="0" lang="en-US" altLang="en-US" sz="2000" b="1" i="0" u="none" strike="noStrike" cap="none" normalizeH="0" baseline="0" dirty="0">
                <a:ln>
                  <a:noFill/>
                </a:ln>
                <a:solidFill>
                  <a:srgbClr val="505050"/>
                </a:solidFill>
                <a:effectLst/>
                <a:latin typeface="-apple-system"/>
              </a:rPr>
              <a:t> Bauxite</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Bauxite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diaspor</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với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200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triệu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Giang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Nghệ</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An…</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Bauxite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Gibsit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với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2,1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tỷ</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Đăk</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Nông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Lâm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Đồng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Gia Lai, Kon Tum)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Phú</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4098" name="Picture 2" descr="mỏ quặng ở Tây Nguyên">
            <a:extLst>
              <a:ext uri="{FF2B5EF4-FFF2-40B4-BE49-F238E27FC236}">
                <a16:creationId xmlns:a16="http://schemas.microsoft.com/office/drawing/2014/main" id="{3E4B7741-7919-4E4E-95E7-6C321349F0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799"/>
            <a:ext cx="6096000" cy="3810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9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66DBC-B8CA-4F8A-9EE7-1602E18600A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73AC0252-E568-41D7-BB08-615A783989D9}"/>
              </a:ext>
            </a:extLst>
          </p:cNvPr>
          <p:cNvSpPr>
            <a:spLocks noGrp="1"/>
          </p:cNvSpPr>
          <p:nvPr>
            <p:ph sz="quarter" idx="1"/>
          </p:nvPr>
        </p:nvSpPr>
        <p:spPr/>
        <p:txBody>
          <a:bodyPr/>
          <a:lstStyle/>
          <a:p>
            <a:endParaRPr lang="en-AU"/>
          </a:p>
        </p:txBody>
      </p:sp>
      <p:pic>
        <p:nvPicPr>
          <p:cNvPr id="5" name="Picture 4">
            <a:extLst>
              <a:ext uri="{FF2B5EF4-FFF2-40B4-BE49-F238E27FC236}">
                <a16:creationId xmlns:a16="http://schemas.microsoft.com/office/drawing/2014/main" id="{B3C40594-0DD5-44D8-873C-8370D89C88E7}"/>
              </a:ext>
            </a:extLst>
          </p:cNvPr>
          <p:cNvPicPr>
            <a:picLocks noChangeAspect="1"/>
          </p:cNvPicPr>
          <p:nvPr/>
        </p:nvPicPr>
        <p:blipFill>
          <a:blip r:embed="rId2"/>
          <a:stretch>
            <a:fillRect/>
          </a:stretch>
        </p:blipFill>
        <p:spPr>
          <a:xfrm>
            <a:off x="0" y="350838"/>
            <a:ext cx="9144000" cy="6049962"/>
          </a:xfrm>
          <a:prstGeom prst="rect">
            <a:avLst/>
          </a:prstGeom>
        </p:spPr>
      </p:pic>
    </p:spTree>
    <p:extLst>
      <p:ext uri="{BB962C8B-B14F-4D97-AF65-F5344CB8AC3E}">
        <p14:creationId xmlns:p14="http://schemas.microsoft.com/office/powerpoint/2010/main" val="23358982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Mỏ sắt Thạch Khê - hà Tĩnh">
            <a:extLst>
              <a:ext uri="{FF2B5EF4-FFF2-40B4-BE49-F238E27FC236}">
                <a16:creationId xmlns:a16="http://schemas.microsoft.com/office/drawing/2014/main" id="{BD05BDC3-0CFB-4B9D-B270-9B6F4A9EF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
            <a:ext cx="6773334" cy="3810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33000BA7-4F40-4459-AE3C-EFB14EFF4B25}"/>
              </a:ext>
            </a:extLst>
          </p:cNvPr>
          <p:cNvSpPr>
            <a:spLocks noChangeArrowheads="1"/>
          </p:cNvSpPr>
          <p:nvPr/>
        </p:nvSpPr>
        <p:spPr bwMode="auto">
          <a:xfrm>
            <a:off x="152400" y="3808512"/>
            <a:ext cx="8716584" cy="296228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Thạch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Khê</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Quặng</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sắt</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4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chính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skarn,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nhiệt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dịch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hóa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biến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chất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Việt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Nam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thể</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kể</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Thạch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Khê</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trữ</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lớn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550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triệu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lang="en-US" altLang="en-US" sz="2000" dirty="0">
                <a:solidFill>
                  <a:srgbClr val="505050"/>
                </a:solidFill>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sắt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nổi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tiếng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Tùng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Giang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Cao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bàn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Lào</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Cai…</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142519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8F424A-BF6A-469A-8F33-7BB7852A61A5}"/>
              </a:ext>
            </a:extLst>
          </p:cNvPr>
          <p:cNvSpPr>
            <a:spLocks noChangeArrowheads="1"/>
          </p:cNvSpPr>
          <p:nvPr/>
        </p:nvSpPr>
        <p:spPr bwMode="auto">
          <a:xfrm>
            <a:off x="152400" y="12488"/>
            <a:ext cx="88392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Quặng</a:t>
            </a:r>
            <a:r>
              <a:rPr kumimoji="0" lang="en-US" altLang="en-US" sz="2000" b="1" i="0" u="none" strike="noStrike" cap="none" normalizeH="0" baseline="0" dirty="0">
                <a:ln>
                  <a:noFill/>
                </a:ln>
                <a:solidFill>
                  <a:srgbClr val="505050"/>
                </a:solidFill>
                <a:effectLst/>
                <a:latin typeface="-apple-system"/>
              </a:rPr>
              <a:t> Titan</a:t>
            </a:r>
            <a:r>
              <a:rPr lang="en-US" altLang="en-US" sz="2000" dirty="0">
                <a:solidFill>
                  <a:srgbClr val="505050"/>
                </a:solidFill>
                <a:latin typeface="-apple-system"/>
              </a:rPr>
              <a:t>:</a:t>
            </a:r>
          </a:p>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pple-system"/>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phân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bố</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Quang:</a:t>
            </a:r>
            <a:endParaRPr kumimoji="0" lang="en-US" altLang="en-US" sz="20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gốc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Châm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Phú</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endParaRPr lang="en-US" altLang="en-US" sz="2000" dirty="0">
              <a:solidFill>
                <a:srgbClr val="505050"/>
              </a:solidFill>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ven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biển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từ</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Thanh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Hóa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Rịa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Vũng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Tàu</a:t>
            </a:r>
            <a:endPar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endParaRPr>
          </a:p>
          <a:p>
            <a:pPr marL="0" marR="0" lvl="0" indent="0" defTabSz="914400" rtl="0" eaLnBrk="0" fontAlgn="base" latinLnBrk="0" hangingPunct="0">
              <a:lnSpc>
                <a:spcPct val="100000"/>
              </a:lnSpc>
              <a:spcBef>
                <a:spcPct val="0"/>
              </a:spcBef>
              <a:spcAft>
                <a:spcPct val="0"/>
              </a:spcAft>
              <a:buClrTx/>
              <a:buSzTx/>
              <a:buFontTx/>
              <a:buChar char="•"/>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ilmenit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ở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Tĩnh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Thuận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Định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Titan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đang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trình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6146" name="Picture 2" descr="mỏ titan">
            <a:extLst>
              <a:ext uri="{FF2B5EF4-FFF2-40B4-BE49-F238E27FC236}">
                <a16:creationId xmlns:a16="http://schemas.microsoft.com/office/drawing/2014/main" id="{5E1CEA17-A1C5-4069-968E-43DB5C5B2C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133600"/>
            <a:ext cx="609600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336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393AFA-0C12-449C-B138-31BB13B2BABE}"/>
              </a:ext>
            </a:extLst>
          </p:cNvPr>
          <p:cNvSpPr>
            <a:spLocks noChangeArrowheads="1"/>
          </p:cNvSpPr>
          <p:nvPr/>
        </p:nvSpPr>
        <p:spPr bwMode="auto">
          <a:xfrm>
            <a:off x="228600" y="4049599"/>
            <a:ext cx="8686800" cy="265451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0" rIns="0" bIns="6348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err="1">
                <a:ln>
                  <a:noFill/>
                </a:ln>
                <a:solidFill>
                  <a:srgbClr val="505050"/>
                </a:solidFill>
                <a:effectLst/>
                <a:latin typeface="-apple-system"/>
              </a:rPr>
              <a:t>Những</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mỏ</a:t>
            </a:r>
            <a:r>
              <a:rPr kumimoji="0" lang="en-US" altLang="en-US" sz="2000" b="1" i="0" u="none" strike="noStrike" cap="none" normalizeH="0" baseline="0" dirty="0">
                <a:ln>
                  <a:noFill/>
                </a:ln>
                <a:solidFill>
                  <a:srgbClr val="505050"/>
                </a:solidFill>
                <a:effectLst/>
                <a:latin typeface="-apple-system"/>
              </a:rPr>
              <a:t> </a:t>
            </a:r>
            <a:r>
              <a:rPr kumimoji="0" lang="en-US" altLang="en-US" sz="2000" b="1" i="0" u="none" strike="noStrike" cap="none" normalizeH="0" baseline="0" dirty="0" err="1">
                <a:ln>
                  <a:noFill/>
                </a:ln>
                <a:solidFill>
                  <a:srgbClr val="505050"/>
                </a:solidFill>
                <a:effectLst/>
                <a:latin typeface="-apple-system"/>
              </a:rPr>
              <a:t>vàng</a:t>
            </a:r>
            <a:r>
              <a:rPr kumimoji="0" lang="en-US" altLang="en-US" sz="2000" b="1" i="0" u="none" strike="noStrike" cap="none" normalizeH="0" baseline="0" dirty="0">
                <a:ln>
                  <a:noFill/>
                </a:ln>
                <a:solidFill>
                  <a:srgbClr val="505050"/>
                </a:solidFill>
                <a:effectLst/>
                <a:latin typeface="-apple-system"/>
              </a:rPr>
              <a:t> ở </a:t>
            </a:r>
            <a:r>
              <a:rPr kumimoji="0" lang="en-US" altLang="en-US" sz="2000" b="1" i="0" u="none" strike="noStrike" cap="none" normalizeH="0" baseline="0" dirty="0" err="1">
                <a:ln>
                  <a:noFill/>
                </a:ln>
                <a:solidFill>
                  <a:srgbClr val="505050"/>
                </a:solidFill>
                <a:effectLst/>
                <a:latin typeface="-apple-system"/>
              </a:rPr>
              <a:t>Việt</a:t>
            </a:r>
            <a:r>
              <a:rPr kumimoji="0" lang="en-US" altLang="en-US" sz="2000" b="1" i="0" u="none" strike="noStrike" cap="none" normalizeH="0" baseline="0" dirty="0">
                <a:ln>
                  <a:noFill/>
                </a:ln>
                <a:solidFill>
                  <a:srgbClr val="505050"/>
                </a:solidFill>
                <a:effectLst/>
                <a:latin typeface="-apple-system"/>
              </a:rPr>
              <a:t> Nam</a:t>
            </a:r>
            <a:endParaRPr kumimoji="0" lang="en-US" altLang="en-US" sz="2000" b="0" i="0" u="none" strike="noStrike" cap="none" normalizeH="0" baseline="0" dirty="0">
              <a:ln>
                <a:noFill/>
              </a:ln>
              <a:solidFill>
                <a:srgbClr val="505050"/>
              </a:solidFill>
              <a:effectLst/>
              <a:latin typeface="-apple-system"/>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trong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những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tài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loại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giá</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trị</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lớn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nước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ta,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đã</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phát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hiện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gần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500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điểm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quặng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Gần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30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đã</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tìm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kiếm</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tiến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hành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với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sản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lượng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khoảng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300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tấn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a:t>
            </a:r>
            <a:endParaRPr kumimoji="0" lang="en-US" altLang="en-US" sz="20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gốc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tập</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trung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chủ</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yếu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miền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núi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phía</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Tây</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cạnh</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đó</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vùng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Thái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Nguyên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cũng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một</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vực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được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chú</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ý.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Các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nổi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tiếng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như</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Khau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Âu</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Bắc</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Kạn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Nam Quang – Cao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Bằng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mỏ</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vàng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tại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Nà</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Pái</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Lạng</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r>
              <a:rPr kumimoji="0" lang="en-US" altLang="en-US" sz="2000" b="0" i="0" u="none" strike="noStrike" cap="none" normalizeH="0" baseline="0" dirty="0" err="1">
                <a:ln>
                  <a:noFill/>
                </a:ln>
                <a:solidFill>
                  <a:srgbClr val="505050"/>
                </a:solidFill>
                <a:effectLst/>
                <a:latin typeface="Arial" panose="020B0604020202020204" pitchFamily="34" charset="0"/>
                <a:cs typeface="Arial" panose="020B0604020202020204" pitchFamily="34" charset="0"/>
              </a:rPr>
              <a:t>Sơn</a:t>
            </a:r>
            <a:r>
              <a:rPr kumimoji="0" lang="en-US" altLang="en-US" sz="2000" b="0" i="0" u="none" strike="noStrike" cap="none" normalizeH="0" baseline="0" dirty="0">
                <a:ln>
                  <a:noFill/>
                </a:ln>
                <a:solidFill>
                  <a:srgbClr val="505050"/>
                </a:solidFill>
                <a:effectLst/>
                <a:latin typeface="Arial" panose="020B0604020202020204" pitchFamily="34" charset="0"/>
                <a:cs typeface="Arial" panose="020B0604020202020204" pitchFamily="34" charset="0"/>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7170" name="Picture 2" descr="Những mỏ vàng tại Việt Nam">
            <a:extLst>
              <a:ext uri="{FF2B5EF4-FFF2-40B4-BE49-F238E27FC236}">
                <a16:creationId xmlns:a16="http://schemas.microsoft.com/office/drawing/2014/main" id="{CA407936-C3A4-469A-86C3-D642EE5B9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463550"/>
            <a:ext cx="6633742" cy="442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608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2D07D0F9-0269-4131-B475-0CE7B4854357}"/>
              </a:ext>
            </a:extLst>
          </p:cNvPr>
          <p:cNvSpPr txBox="1"/>
          <p:nvPr/>
        </p:nvSpPr>
        <p:spPr>
          <a:xfrm>
            <a:off x="-76200" y="381000"/>
            <a:ext cx="8991600" cy="1938992"/>
          </a:xfrm>
          <a:prstGeom prst="rect">
            <a:avLst/>
          </a:prstGeom>
          <a:noFill/>
        </p:spPr>
        <p:txBody>
          <a:bodyPr wrap="square">
            <a:spAutoFit/>
          </a:bodyPr>
          <a:lstStyle/>
          <a:p>
            <a:pPr algn="ctr"/>
            <a:r>
              <a:rPr lang="en-US" sz="2400" b="0" i="0" dirty="0">
                <a:solidFill>
                  <a:srgbClr val="4A4A4A"/>
                </a:solidFill>
                <a:effectLst/>
                <a:latin typeface="Muli"/>
              </a:rPr>
              <a:t>N</a:t>
            </a:r>
            <a:r>
              <a:rPr lang="vi-VN" sz="2400" b="0" i="0" dirty="0">
                <a:solidFill>
                  <a:srgbClr val="4A4A4A"/>
                </a:solidFill>
                <a:effectLst/>
                <a:latin typeface="Muli"/>
              </a:rPr>
              <a:t>guyên liệu đ</a:t>
            </a:r>
            <a:r>
              <a:rPr lang="en-US" sz="2400" b="0" i="0" dirty="0" err="1">
                <a:solidFill>
                  <a:srgbClr val="4A4A4A"/>
                </a:solidFill>
                <a:effectLst/>
                <a:latin typeface="Muli"/>
              </a:rPr>
              <a:t>ược</a:t>
            </a:r>
            <a:r>
              <a:rPr lang="en-US" sz="2400" b="0" i="0" dirty="0">
                <a:solidFill>
                  <a:srgbClr val="4A4A4A"/>
                </a:solidFill>
                <a:effectLst/>
                <a:latin typeface="Muli"/>
              </a:rPr>
              <a:t> con </a:t>
            </a:r>
            <a:r>
              <a:rPr lang="en-US" sz="2400" b="0" i="0" dirty="0" err="1">
                <a:solidFill>
                  <a:srgbClr val="4A4A4A"/>
                </a:solidFill>
                <a:effectLst/>
                <a:latin typeface="Muli"/>
              </a:rPr>
              <a:t>người</a:t>
            </a:r>
            <a:r>
              <a:rPr lang="en-US" sz="2400" b="0" i="0" dirty="0">
                <a:solidFill>
                  <a:srgbClr val="4A4A4A"/>
                </a:solidFill>
                <a:effectLst/>
                <a:latin typeface="Muli"/>
              </a:rPr>
              <a:t> </a:t>
            </a:r>
            <a:r>
              <a:rPr lang="en-US" sz="2400" b="0" i="0" dirty="0" err="1">
                <a:solidFill>
                  <a:srgbClr val="4A4A4A"/>
                </a:solidFill>
                <a:effectLst/>
                <a:latin typeface="Muli"/>
              </a:rPr>
              <a:t>lấy</a:t>
            </a:r>
            <a:r>
              <a:rPr lang="en-US" sz="2400" b="0" i="0" dirty="0">
                <a:solidFill>
                  <a:srgbClr val="4A4A4A"/>
                </a:solidFill>
                <a:effectLst/>
                <a:latin typeface="Muli"/>
              </a:rPr>
              <a:t> </a:t>
            </a:r>
            <a:r>
              <a:rPr lang="en-US" sz="2400" b="0" i="0" dirty="0" err="1">
                <a:solidFill>
                  <a:srgbClr val="4A4A4A"/>
                </a:solidFill>
                <a:effectLst/>
                <a:latin typeface="Muli"/>
              </a:rPr>
              <a:t>từ</a:t>
            </a:r>
            <a:r>
              <a:rPr lang="vi-VN" sz="2400" b="0" i="0" dirty="0">
                <a:solidFill>
                  <a:srgbClr val="4A4A4A"/>
                </a:solidFill>
                <a:effectLst/>
                <a:latin typeface="Muli"/>
              </a:rPr>
              <a:t> tự nhiên</a:t>
            </a:r>
            <a:r>
              <a:rPr lang="en-US" sz="2400" b="0" i="0" dirty="0">
                <a:solidFill>
                  <a:srgbClr val="4A4A4A"/>
                </a:solidFill>
                <a:effectLst/>
                <a:latin typeface="Muli"/>
              </a:rPr>
              <a:t> </a:t>
            </a:r>
            <a:r>
              <a:rPr lang="en-US" sz="2400" b="0" i="0" dirty="0" err="1">
                <a:solidFill>
                  <a:srgbClr val="4A4A4A"/>
                </a:solidFill>
                <a:effectLst/>
                <a:latin typeface="Muli"/>
              </a:rPr>
              <a:t>để</a:t>
            </a:r>
            <a:r>
              <a:rPr lang="en-US" sz="2400" b="0" i="0" dirty="0">
                <a:solidFill>
                  <a:srgbClr val="4A4A4A"/>
                </a:solidFill>
                <a:effectLst/>
                <a:latin typeface="Muli"/>
              </a:rPr>
              <a:t> </a:t>
            </a:r>
            <a:r>
              <a:rPr lang="en-US" sz="2400" b="0" i="0" dirty="0" err="1">
                <a:solidFill>
                  <a:srgbClr val="4A4A4A"/>
                </a:solidFill>
                <a:effectLst/>
                <a:latin typeface="Muli"/>
              </a:rPr>
              <a:t>chế</a:t>
            </a:r>
            <a:r>
              <a:rPr lang="en-US" sz="2400" b="0" i="0" dirty="0">
                <a:solidFill>
                  <a:srgbClr val="4A4A4A"/>
                </a:solidFill>
                <a:effectLst/>
                <a:latin typeface="Muli"/>
              </a:rPr>
              <a:t> </a:t>
            </a:r>
            <a:r>
              <a:rPr lang="en-US" sz="2400" b="0" i="0" dirty="0" err="1">
                <a:solidFill>
                  <a:srgbClr val="4A4A4A"/>
                </a:solidFill>
                <a:effectLst/>
                <a:latin typeface="Muli"/>
              </a:rPr>
              <a:t>biến</a:t>
            </a:r>
            <a:r>
              <a:rPr lang="en-US" sz="2400" b="0" i="0" dirty="0">
                <a:solidFill>
                  <a:srgbClr val="4A4A4A"/>
                </a:solidFill>
                <a:effectLst/>
                <a:latin typeface="Muli"/>
              </a:rPr>
              <a:t> </a:t>
            </a:r>
            <a:r>
              <a:rPr lang="en-US" sz="2400" b="0" i="0" dirty="0" err="1">
                <a:solidFill>
                  <a:srgbClr val="4A4A4A"/>
                </a:solidFill>
                <a:effectLst/>
                <a:latin typeface="Muli"/>
              </a:rPr>
              <a:t>gồm</a:t>
            </a:r>
            <a:r>
              <a:rPr lang="en-US" sz="2400" b="0" i="0" dirty="0">
                <a:solidFill>
                  <a:srgbClr val="4A4A4A"/>
                </a:solidFill>
                <a:effectLst/>
                <a:latin typeface="Muli"/>
              </a:rPr>
              <a:t> </a:t>
            </a:r>
            <a:r>
              <a:rPr lang="en-US" sz="2400" b="0" i="0" dirty="0" err="1">
                <a:solidFill>
                  <a:srgbClr val="4A4A4A"/>
                </a:solidFill>
                <a:effectLst/>
                <a:latin typeface="Muli"/>
              </a:rPr>
              <a:t>các</a:t>
            </a:r>
            <a:r>
              <a:rPr lang="en-US" sz="2400" b="0" i="0" dirty="0">
                <a:solidFill>
                  <a:srgbClr val="4A4A4A"/>
                </a:solidFill>
                <a:effectLst/>
                <a:latin typeface="Muli"/>
              </a:rPr>
              <a:t> </a:t>
            </a:r>
            <a:r>
              <a:rPr lang="en-US" sz="2400" b="0" i="0" dirty="0" err="1">
                <a:solidFill>
                  <a:srgbClr val="4A4A4A"/>
                </a:solidFill>
                <a:effectLst/>
                <a:latin typeface="Muli"/>
              </a:rPr>
              <a:t>loại</a:t>
            </a:r>
            <a:r>
              <a:rPr lang="en-US" sz="2400" b="0" i="0" dirty="0">
                <a:solidFill>
                  <a:srgbClr val="4A4A4A"/>
                </a:solidFill>
                <a:effectLst/>
                <a:latin typeface="Muli"/>
              </a:rPr>
              <a:t> </a:t>
            </a:r>
            <a:r>
              <a:rPr lang="en-US" sz="2400" b="0" i="0" dirty="0" err="1">
                <a:solidFill>
                  <a:srgbClr val="4A4A4A"/>
                </a:solidFill>
                <a:effectLst/>
                <a:latin typeface="Muli"/>
              </a:rPr>
              <a:t>đất</a:t>
            </a:r>
            <a:r>
              <a:rPr lang="en-US" sz="2400" b="0" i="0" dirty="0">
                <a:solidFill>
                  <a:srgbClr val="4A4A4A"/>
                </a:solidFill>
                <a:effectLst/>
                <a:latin typeface="Muli"/>
              </a:rPr>
              <a:t>, </a:t>
            </a:r>
            <a:r>
              <a:rPr lang="en-US" sz="2400" b="0" i="0" dirty="0" err="1">
                <a:solidFill>
                  <a:srgbClr val="4A4A4A"/>
                </a:solidFill>
                <a:effectLst/>
                <a:latin typeface="Muli"/>
              </a:rPr>
              <a:t>đá</a:t>
            </a:r>
            <a:r>
              <a:rPr lang="en-US" sz="2400" b="0" i="0" dirty="0">
                <a:solidFill>
                  <a:srgbClr val="4A4A4A"/>
                </a:solidFill>
                <a:effectLst/>
                <a:latin typeface="Muli"/>
              </a:rPr>
              <a:t>, </a:t>
            </a:r>
            <a:r>
              <a:rPr lang="en-US" sz="2400" b="0" i="0" dirty="0" err="1">
                <a:solidFill>
                  <a:srgbClr val="4A4A4A"/>
                </a:solidFill>
                <a:effectLst/>
                <a:latin typeface="Muli"/>
              </a:rPr>
              <a:t>quặng</a:t>
            </a:r>
            <a:r>
              <a:rPr lang="en-US" sz="2400" b="0" i="0" dirty="0">
                <a:solidFill>
                  <a:srgbClr val="4A4A4A"/>
                </a:solidFill>
                <a:effectLst/>
                <a:latin typeface="Muli"/>
              </a:rPr>
              <a:t>, </a:t>
            </a:r>
            <a:r>
              <a:rPr lang="en-US" sz="2400" b="0" i="0" dirty="0" err="1">
                <a:solidFill>
                  <a:srgbClr val="4A4A4A"/>
                </a:solidFill>
                <a:effectLst/>
                <a:latin typeface="Muli"/>
              </a:rPr>
              <a:t>dầu</a:t>
            </a:r>
            <a:r>
              <a:rPr lang="en-US" sz="2400" b="0" i="0" dirty="0">
                <a:solidFill>
                  <a:srgbClr val="4A4A4A"/>
                </a:solidFill>
                <a:effectLst/>
                <a:latin typeface="Muli"/>
              </a:rPr>
              <a:t> </a:t>
            </a:r>
            <a:r>
              <a:rPr lang="en-US" sz="2400" b="0" i="0" dirty="0" err="1">
                <a:solidFill>
                  <a:srgbClr val="4A4A4A"/>
                </a:solidFill>
                <a:effectLst/>
                <a:latin typeface="Muli"/>
              </a:rPr>
              <a:t>mỏ</a:t>
            </a:r>
            <a:r>
              <a:rPr lang="en-US" sz="2400" b="0" i="0" dirty="0">
                <a:solidFill>
                  <a:srgbClr val="4A4A4A"/>
                </a:solidFill>
                <a:effectLst/>
                <a:latin typeface="Muli"/>
              </a:rPr>
              <a:t> ..</a:t>
            </a:r>
            <a:r>
              <a:rPr lang="vi-VN" sz="2400" b="0" i="0" dirty="0">
                <a:solidFill>
                  <a:srgbClr val="4A4A4A"/>
                </a:solidFill>
                <a:effectLst/>
                <a:latin typeface="Muli"/>
              </a:rPr>
              <a:t>. Một số nguyên liệu như đất, đá, quặng, </a:t>
            </a:r>
            <a:endParaRPr lang="en-US" sz="2400" b="0" i="0" dirty="0">
              <a:solidFill>
                <a:srgbClr val="4A4A4A"/>
              </a:solidFill>
              <a:effectLst/>
              <a:latin typeface="Muli"/>
            </a:endParaRPr>
          </a:p>
          <a:p>
            <a:pPr algn="ctr"/>
            <a:r>
              <a:rPr lang="vi-VN" sz="2400" b="0" i="0" dirty="0">
                <a:solidFill>
                  <a:srgbClr val="4A4A4A"/>
                </a:solidFill>
                <a:effectLst/>
                <a:latin typeface="Muli"/>
              </a:rPr>
              <a:t>là những nguyên liệu đầu vào cho các ngành sản xuất nông nghiệp </a:t>
            </a:r>
            <a:endParaRPr lang="en-US" sz="2400" b="0" i="0" dirty="0">
              <a:solidFill>
                <a:srgbClr val="4A4A4A"/>
              </a:solidFill>
              <a:effectLst/>
              <a:latin typeface="Muli"/>
            </a:endParaRPr>
          </a:p>
          <a:p>
            <a:pPr algn="ctr"/>
            <a:r>
              <a:rPr lang="vi-VN" sz="2400" b="0" i="0" dirty="0">
                <a:solidFill>
                  <a:srgbClr val="4A4A4A"/>
                </a:solidFill>
                <a:effectLst/>
                <a:latin typeface="Muli"/>
              </a:rPr>
              <a:t>và công nghiệp.</a:t>
            </a:r>
            <a:endParaRPr lang="en-US" sz="2400" b="0" i="0" dirty="0">
              <a:solidFill>
                <a:srgbClr val="4A4A4A"/>
              </a:solidFill>
              <a:effectLst/>
              <a:latin typeface="Muli"/>
            </a:endParaRPr>
          </a:p>
          <a:p>
            <a:pPr algn="ctr"/>
            <a:endParaRPr lang="en-AU" sz="2400" dirty="0"/>
          </a:p>
        </p:txBody>
      </p:sp>
      <p:pic>
        <p:nvPicPr>
          <p:cNvPr id="1039" name="Picture 15">
            <a:extLst>
              <a:ext uri="{FF2B5EF4-FFF2-40B4-BE49-F238E27FC236}">
                <a16:creationId xmlns:a16="http://schemas.microsoft.com/office/drawing/2014/main" id="{FD05189F-57AC-41FB-A7C1-537C4A2A80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4923" y="2133600"/>
            <a:ext cx="1866900"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4FC12C4F-2D64-4812-A154-226CAE5AA8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4763" y="2133600"/>
            <a:ext cx="1809750"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a:extLst>
              <a:ext uri="{FF2B5EF4-FFF2-40B4-BE49-F238E27FC236}">
                <a16:creationId xmlns:a16="http://schemas.microsoft.com/office/drawing/2014/main" id="{2F335D2D-3DE9-4A95-98B8-CD59211AE5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2713" y="2133600"/>
            <a:ext cx="173355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F8FAD9DC-77CC-4E4F-94A0-06C7DE8788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6823" y="4514850"/>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a:extLst>
              <a:ext uri="{FF2B5EF4-FFF2-40B4-BE49-F238E27FC236}">
                <a16:creationId xmlns:a16="http://schemas.microsoft.com/office/drawing/2014/main" id="{8B465448-7B3D-4E77-851C-B22AD64CE93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71913" y="4486275"/>
            <a:ext cx="175260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09D1943C-0046-4F73-9AA1-4F71C3D596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62713" y="4495800"/>
            <a:ext cx="1857375" cy="12382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278F7D5-2069-4B92-A18E-1F246565138C}"/>
              </a:ext>
            </a:extLst>
          </p:cNvPr>
          <p:cNvSpPr txBox="1"/>
          <p:nvPr/>
        </p:nvSpPr>
        <p:spPr>
          <a:xfrm>
            <a:off x="1109662" y="3777734"/>
            <a:ext cx="1524000" cy="369332"/>
          </a:xfrm>
          <a:prstGeom prst="rect">
            <a:avLst/>
          </a:prstGeom>
          <a:noFill/>
        </p:spPr>
        <p:txBody>
          <a:bodyPr wrap="square">
            <a:spAutoFit/>
          </a:bodyPr>
          <a:lstStyle/>
          <a:p>
            <a:pPr algn="ctr" fontAlgn="ctr"/>
            <a:r>
              <a:rPr lang="en-AU" i="1" dirty="0" err="1">
                <a:effectLst/>
              </a:rPr>
              <a:t>Đá</a:t>
            </a:r>
            <a:r>
              <a:rPr lang="en-AU" i="1" dirty="0">
                <a:effectLst/>
              </a:rPr>
              <a:t> </a:t>
            </a:r>
            <a:r>
              <a:rPr lang="en-AU" i="1" dirty="0" err="1">
                <a:effectLst/>
              </a:rPr>
              <a:t>vôi</a:t>
            </a:r>
            <a:endParaRPr lang="en-AU" dirty="0">
              <a:effectLst/>
            </a:endParaRPr>
          </a:p>
        </p:txBody>
      </p:sp>
      <p:sp>
        <p:nvSpPr>
          <p:cNvPr id="12" name="TextBox 11">
            <a:extLst>
              <a:ext uri="{FF2B5EF4-FFF2-40B4-BE49-F238E27FC236}">
                <a16:creationId xmlns:a16="http://schemas.microsoft.com/office/drawing/2014/main" id="{5291B5D4-3B67-45FD-BC2F-6233CB5FC906}"/>
              </a:ext>
            </a:extLst>
          </p:cNvPr>
          <p:cNvSpPr txBox="1"/>
          <p:nvPr/>
        </p:nvSpPr>
        <p:spPr>
          <a:xfrm>
            <a:off x="3814763" y="3716213"/>
            <a:ext cx="1524000" cy="369332"/>
          </a:xfrm>
          <a:prstGeom prst="rect">
            <a:avLst/>
          </a:prstGeom>
          <a:noFill/>
        </p:spPr>
        <p:txBody>
          <a:bodyPr wrap="square">
            <a:spAutoFit/>
          </a:bodyPr>
          <a:lstStyle/>
          <a:p>
            <a:pPr algn="ctr" fontAlgn="ctr"/>
            <a:r>
              <a:rPr lang="en-AU" i="1" dirty="0" err="1">
                <a:effectLst/>
              </a:rPr>
              <a:t>Cát</a:t>
            </a:r>
            <a:endParaRPr lang="en-AU" dirty="0">
              <a:effectLst/>
            </a:endParaRPr>
          </a:p>
        </p:txBody>
      </p:sp>
      <p:sp>
        <p:nvSpPr>
          <p:cNvPr id="14" name="TextBox 13">
            <a:extLst>
              <a:ext uri="{FF2B5EF4-FFF2-40B4-BE49-F238E27FC236}">
                <a16:creationId xmlns:a16="http://schemas.microsoft.com/office/drawing/2014/main" id="{E241CFC2-FF55-4C3A-BD87-6D8D8D06CD36}"/>
              </a:ext>
            </a:extLst>
          </p:cNvPr>
          <p:cNvSpPr txBox="1"/>
          <p:nvPr/>
        </p:nvSpPr>
        <p:spPr>
          <a:xfrm>
            <a:off x="5105400" y="3667984"/>
            <a:ext cx="4572000" cy="369332"/>
          </a:xfrm>
          <a:prstGeom prst="rect">
            <a:avLst/>
          </a:prstGeom>
          <a:noFill/>
        </p:spPr>
        <p:txBody>
          <a:bodyPr wrap="square">
            <a:spAutoFit/>
          </a:bodyPr>
          <a:lstStyle/>
          <a:p>
            <a:pPr algn="ctr" fontAlgn="ctr"/>
            <a:r>
              <a:rPr lang="en-AU" i="1" dirty="0" err="1">
                <a:effectLst/>
              </a:rPr>
              <a:t>Quặng</a:t>
            </a:r>
            <a:r>
              <a:rPr lang="en-AU" i="1" dirty="0">
                <a:effectLst/>
              </a:rPr>
              <a:t> bauxite</a:t>
            </a:r>
            <a:endParaRPr lang="en-AU" dirty="0">
              <a:effectLst/>
            </a:endParaRPr>
          </a:p>
        </p:txBody>
      </p:sp>
      <p:sp>
        <p:nvSpPr>
          <p:cNvPr id="15" name="TextBox 14">
            <a:extLst>
              <a:ext uri="{FF2B5EF4-FFF2-40B4-BE49-F238E27FC236}">
                <a16:creationId xmlns:a16="http://schemas.microsoft.com/office/drawing/2014/main" id="{E88EF5FB-8461-4085-A793-23CAC1BA96E5}"/>
              </a:ext>
            </a:extLst>
          </p:cNvPr>
          <p:cNvSpPr txBox="1"/>
          <p:nvPr/>
        </p:nvSpPr>
        <p:spPr>
          <a:xfrm>
            <a:off x="1354047" y="5974318"/>
            <a:ext cx="1524000" cy="369332"/>
          </a:xfrm>
          <a:prstGeom prst="rect">
            <a:avLst/>
          </a:prstGeom>
          <a:noFill/>
        </p:spPr>
        <p:txBody>
          <a:bodyPr wrap="square">
            <a:spAutoFit/>
          </a:bodyPr>
          <a:lstStyle/>
          <a:p>
            <a:pPr algn="ctr" fontAlgn="ctr"/>
            <a:r>
              <a:rPr lang="en-US" dirty="0">
                <a:effectLst/>
              </a:rPr>
              <a:t>Tre</a:t>
            </a:r>
            <a:endParaRPr lang="en-AU" dirty="0">
              <a:effectLst/>
            </a:endParaRPr>
          </a:p>
        </p:txBody>
      </p:sp>
      <p:sp>
        <p:nvSpPr>
          <p:cNvPr id="16" name="TextBox 15">
            <a:extLst>
              <a:ext uri="{FF2B5EF4-FFF2-40B4-BE49-F238E27FC236}">
                <a16:creationId xmlns:a16="http://schemas.microsoft.com/office/drawing/2014/main" id="{FC74EA6A-D65C-4EEC-A664-A57275C0BCDC}"/>
              </a:ext>
            </a:extLst>
          </p:cNvPr>
          <p:cNvSpPr txBox="1"/>
          <p:nvPr/>
        </p:nvSpPr>
        <p:spPr>
          <a:xfrm>
            <a:off x="3904570" y="5972379"/>
            <a:ext cx="1524000" cy="369332"/>
          </a:xfrm>
          <a:prstGeom prst="rect">
            <a:avLst/>
          </a:prstGeom>
          <a:noFill/>
        </p:spPr>
        <p:txBody>
          <a:bodyPr wrap="square">
            <a:spAutoFit/>
          </a:bodyPr>
          <a:lstStyle/>
          <a:p>
            <a:pPr algn="ctr" fontAlgn="ctr"/>
            <a:r>
              <a:rPr lang="en-US" dirty="0" err="1">
                <a:effectLst/>
              </a:rPr>
              <a:t>Gỗ</a:t>
            </a:r>
            <a:endParaRPr lang="en-AU" dirty="0">
              <a:effectLst/>
            </a:endParaRPr>
          </a:p>
        </p:txBody>
      </p:sp>
      <p:sp>
        <p:nvSpPr>
          <p:cNvPr id="17" name="TextBox 16">
            <a:extLst>
              <a:ext uri="{FF2B5EF4-FFF2-40B4-BE49-F238E27FC236}">
                <a16:creationId xmlns:a16="http://schemas.microsoft.com/office/drawing/2014/main" id="{C17054DB-453C-4868-ABED-B76B0263314C}"/>
              </a:ext>
            </a:extLst>
          </p:cNvPr>
          <p:cNvSpPr txBox="1"/>
          <p:nvPr/>
        </p:nvSpPr>
        <p:spPr>
          <a:xfrm>
            <a:off x="6462713" y="5823202"/>
            <a:ext cx="1524000" cy="369332"/>
          </a:xfrm>
          <a:prstGeom prst="rect">
            <a:avLst/>
          </a:prstGeom>
          <a:noFill/>
        </p:spPr>
        <p:txBody>
          <a:bodyPr wrap="square">
            <a:spAutoFit/>
          </a:bodyPr>
          <a:lstStyle/>
          <a:p>
            <a:pPr algn="ctr" fontAlgn="ctr"/>
            <a:r>
              <a:rPr lang="en-AU" i="1" dirty="0" err="1">
                <a:effectLst/>
              </a:rPr>
              <a:t>Mía</a:t>
            </a:r>
            <a:endParaRPr lang="en-AU" dirty="0">
              <a:effectLst/>
            </a:endParaRPr>
          </a:p>
        </p:txBody>
      </p:sp>
    </p:spTree>
    <p:extLst>
      <p:ext uri="{BB962C8B-B14F-4D97-AF65-F5344CB8AC3E}">
        <p14:creationId xmlns:p14="http://schemas.microsoft.com/office/powerpoint/2010/main" val="1734979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C3A07C9-A9A7-417F-A95C-6AE205C5DFFD}"/>
              </a:ext>
            </a:extLst>
          </p:cNvPr>
          <p:cNvPicPr>
            <a:picLocks noChangeAspect="1"/>
          </p:cNvPicPr>
          <p:nvPr/>
        </p:nvPicPr>
        <p:blipFill>
          <a:blip r:embed="rId2"/>
          <a:stretch>
            <a:fillRect/>
          </a:stretch>
        </p:blipFill>
        <p:spPr>
          <a:xfrm>
            <a:off x="533400" y="706120"/>
            <a:ext cx="8279027" cy="6126480"/>
          </a:xfrm>
          <a:prstGeom prst="rect">
            <a:avLst/>
          </a:prstGeom>
        </p:spPr>
      </p:pic>
      <p:cxnSp>
        <p:nvCxnSpPr>
          <p:cNvPr id="11" name="Straight Arrow Connector 10">
            <a:extLst>
              <a:ext uri="{FF2B5EF4-FFF2-40B4-BE49-F238E27FC236}">
                <a16:creationId xmlns:a16="http://schemas.microsoft.com/office/drawing/2014/main" id="{7E1C09D8-0905-4A95-BE22-69F557AF714C}"/>
              </a:ext>
            </a:extLst>
          </p:cNvPr>
          <p:cNvCxnSpPr>
            <a:cxnSpLocks/>
          </p:cNvCxnSpPr>
          <p:nvPr/>
        </p:nvCxnSpPr>
        <p:spPr>
          <a:xfrm>
            <a:off x="3810000" y="1905000"/>
            <a:ext cx="1600200" cy="1676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D20285-3F37-46A3-BC62-6136229D70CE}"/>
              </a:ext>
            </a:extLst>
          </p:cNvPr>
          <p:cNvCxnSpPr>
            <a:cxnSpLocks/>
          </p:cNvCxnSpPr>
          <p:nvPr/>
        </p:nvCxnSpPr>
        <p:spPr>
          <a:xfrm>
            <a:off x="3886200" y="2895600"/>
            <a:ext cx="1524000" cy="3429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49A6F6-1A91-4B4E-AC9B-264BB422434B}"/>
              </a:ext>
            </a:extLst>
          </p:cNvPr>
          <p:cNvCxnSpPr/>
          <p:nvPr/>
        </p:nvCxnSpPr>
        <p:spPr>
          <a:xfrm>
            <a:off x="3886200" y="54102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C6B00067-17AA-4788-A7C8-CAD2F86AB0A6}"/>
              </a:ext>
            </a:extLst>
          </p:cNvPr>
          <p:cNvCxnSpPr/>
          <p:nvPr/>
        </p:nvCxnSpPr>
        <p:spPr>
          <a:xfrm>
            <a:off x="3810000" y="4419600"/>
            <a:ext cx="1600200" cy="152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EFEB629-A933-4E42-A91B-3CC65FEF631C}"/>
              </a:ext>
            </a:extLst>
          </p:cNvPr>
          <p:cNvCxnSpPr>
            <a:cxnSpLocks/>
          </p:cNvCxnSpPr>
          <p:nvPr/>
        </p:nvCxnSpPr>
        <p:spPr>
          <a:xfrm flipV="1">
            <a:off x="3886200" y="2819400"/>
            <a:ext cx="1524000" cy="762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FEA37E-AC83-4707-9C8A-7357E347FA1C}"/>
              </a:ext>
            </a:extLst>
          </p:cNvPr>
          <p:cNvCxnSpPr>
            <a:cxnSpLocks/>
          </p:cNvCxnSpPr>
          <p:nvPr/>
        </p:nvCxnSpPr>
        <p:spPr>
          <a:xfrm flipV="1">
            <a:off x="3886200" y="1905000"/>
            <a:ext cx="1524000" cy="44196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5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par>
                                <p:cTn id="16" presetID="2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par>
                                <p:cTn id="22" presetID="22" presetClass="entr" presetSubtype="4"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80059" y="2514600"/>
            <a:ext cx="8077200" cy="293506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rPr>
              <a:t>Các</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có</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như</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cứng</a:t>
            </a:r>
            <a:r>
              <a:rPr lang="en-US" sz="2800" dirty="0">
                <a:solidFill>
                  <a:schemeClr val="tx1"/>
                </a:solidFill>
              </a:rPr>
              <a:t>, </a:t>
            </a:r>
            <a:r>
              <a:rPr lang="en-US" sz="2800" dirty="0" err="1">
                <a:solidFill>
                  <a:schemeClr val="tx1"/>
                </a:solidFill>
              </a:rPr>
              <a:t>dẫn</a:t>
            </a:r>
            <a:r>
              <a:rPr lang="en-US" sz="2800" dirty="0">
                <a:solidFill>
                  <a:schemeClr val="tx1"/>
                </a:solidFill>
              </a:rPr>
              <a:t> </a:t>
            </a:r>
            <a:r>
              <a:rPr lang="en-US" sz="2800" dirty="0" err="1">
                <a:solidFill>
                  <a:schemeClr val="tx1"/>
                </a:solidFill>
              </a:rPr>
              <a:t>điện</a:t>
            </a:r>
            <a:r>
              <a:rPr lang="en-US" sz="2800" dirty="0">
                <a:solidFill>
                  <a:schemeClr val="tx1"/>
                </a:solidFill>
              </a:rPr>
              <a:t>, </a:t>
            </a:r>
            <a:r>
              <a:rPr lang="en-US" sz="2800" dirty="0" err="1">
                <a:solidFill>
                  <a:schemeClr val="tx1"/>
                </a:solidFill>
              </a:rPr>
              <a:t>dẫn</a:t>
            </a:r>
            <a:r>
              <a:rPr lang="en-US" sz="2800" dirty="0">
                <a:solidFill>
                  <a:schemeClr val="tx1"/>
                </a:solidFill>
              </a:rPr>
              <a:t> </a:t>
            </a:r>
            <a:r>
              <a:rPr lang="en-US" sz="2800" dirty="0" err="1">
                <a:solidFill>
                  <a:schemeClr val="tx1"/>
                </a:solidFill>
              </a:rPr>
              <a:t>nhiệt</a:t>
            </a:r>
            <a:r>
              <a:rPr lang="en-US" sz="2800" dirty="0">
                <a:solidFill>
                  <a:schemeClr val="tx1"/>
                </a:solidFill>
              </a:rPr>
              <a:t>, </a:t>
            </a:r>
            <a:r>
              <a:rPr lang="en-US" sz="2800" dirty="0" err="1">
                <a:solidFill>
                  <a:schemeClr val="tx1"/>
                </a:solidFill>
              </a:rPr>
              <a:t>khả</a:t>
            </a:r>
            <a:r>
              <a:rPr lang="en-US" sz="2800" dirty="0">
                <a:solidFill>
                  <a:schemeClr val="tx1"/>
                </a:solidFill>
              </a:rPr>
              <a:t> </a:t>
            </a:r>
            <a:r>
              <a:rPr lang="en-US" sz="2800" dirty="0" err="1">
                <a:solidFill>
                  <a:schemeClr val="tx1"/>
                </a:solidFill>
              </a:rPr>
              <a:t>năng</a:t>
            </a:r>
            <a:r>
              <a:rPr lang="en-US" sz="2800" dirty="0">
                <a:solidFill>
                  <a:schemeClr val="tx1"/>
                </a:solidFill>
              </a:rPr>
              <a:t> bay </a:t>
            </a:r>
            <a:r>
              <a:rPr lang="en-US" sz="2800" dirty="0" err="1">
                <a:solidFill>
                  <a:schemeClr val="tx1"/>
                </a:solidFill>
              </a:rPr>
              <a:t>hơi</a:t>
            </a:r>
            <a:r>
              <a:rPr lang="en-US" sz="2800" dirty="0">
                <a:solidFill>
                  <a:schemeClr val="tx1"/>
                </a:solidFill>
              </a:rPr>
              <a:t>, </a:t>
            </a:r>
            <a:r>
              <a:rPr lang="en-US" sz="2800" dirty="0" err="1">
                <a:solidFill>
                  <a:schemeClr val="tx1"/>
                </a:solidFill>
              </a:rPr>
              <a:t>cháy</a:t>
            </a:r>
            <a:r>
              <a:rPr lang="en-US" sz="2800" dirty="0">
                <a:solidFill>
                  <a:schemeClr val="tx1"/>
                </a:solidFill>
              </a:rPr>
              <a:t>, </a:t>
            </a:r>
            <a:r>
              <a:rPr lang="en-US" sz="2800" dirty="0" err="1">
                <a:solidFill>
                  <a:schemeClr val="tx1"/>
                </a:solidFill>
              </a:rPr>
              <a:t>hòa</a:t>
            </a:r>
            <a:r>
              <a:rPr lang="en-US" sz="2800" dirty="0">
                <a:solidFill>
                  <a:schemeClr val="tx1"/>
                </a:solidFill>
              </a:rPr>
              <a:t> tan, </a:t>
            </a:r>
            <a:r>
              <a:rPr lang="en-US" sz="2800" dirty="0" err="1">
                <a:solidFill>
                  <a:schemeClr val="tx1"/>
                </a:solidFill>
              </a:rPr>
              <a:t>phân</a:t>
            </a:r>
            <a:r>
              <a:rPr lang="en-US" sz="2800" dirty="0">
                <a:solidFill>
                  <a:schemeClr val="tx1"/>
                </a:solidFill>
              </a:rPr>
              <a:t> </a:t>
            </a:r>
            <a:r>
              <a:rPr lang="en-US" sz="2800" dirty="0" err="1">
                <a:solidFill>
                  <a:schemeClr val="tx1"/>
                </a:solidFill>
              </a:rPr>
              <a:t>hủy</a:t>
            </a:r>
            <a:r>
              <a:rPr lang="en-US" sz="2800" dirty="0">
                <a:solidFill>
                  <a:schemeClr val="tx1"/>
                </a:solidFill>
              </a:rPr>
              <a:t>, </a:t>
            </a:r>
            <a:r>
              <a:rPr lang="en-US" sz="2800" dirty="0" err="1">
                <a:solidFill>
                  <a:schemeClr val="tx1"/>
                </a:solidFill>
              </a:rPr>
              <a:t>ăn</a:t>
            </a:r>
            <a:r>
              <a:rPr lang="en-US" sz="2800" dirty="0">
                <a:solidFill>
                  <a:schemeClr val="tx1"/>
                </a:solidFill>
              </a:rPr>
              <a:t> </a:t>
            </a:r>
            <a:r>
              <a:rPr lang="en-US" sz="2800" dirty="0" err="1">
                <a:solidFill>
                  <a:schemeClr val="tx1"/>
                </a:solidFill>
              </a:rPr>
              <a:t>mòn</a:t>
            </a:r>
            <a:r>
              <a:rPr lang="en-US" sz="2800" dirty="0">
                <a:solidFill>
                  <a:schemeClr val="tx1"/>
                </a:solidFill>
              </a:rPr>
              <a:t>, …</a:t>
            </a:r>
          </a:p>
          <a:p>
            <a:pPr algn="ctr"/>
            <a:r>
              <a:rPr lang="en-US" sz="2800" dirty="0" err="1">
                <a:solidFill>
                  <a:schemeClr val="tx1"/>
                </a:solidFill>
              </a:rPr>
              <a:t>Dựa</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tính</a:t>
            </a:r>
            <a:r>
              <a:rPr lang="en-US" sz="2800" dirty="0">
                <a:solidFill>
                  <a:schemeClr val="tx1"/>
                </a:solidFill>
              </a:rPr>
              <a:t> </a:t>
            </a:r>
            <a:r>
              <a:rPr lang="en-US" sz="2800" dirty="0" err="1">
                <a:solidFill>
                  <a:schemeClr val="tx1"/>
                </a:solidFill>
              </a:rPr>
              <a:t>chất</a:t>
            </a:r>
            <a:r>
              <a:rPr lang="en-US" sz="2800" dirty="0">
                <a:solidFill>
                  <a:schemeClr val="tx1"/>
                </a:solidFill>
              </a:rPr>
              <a:t> </a:t>
            </a:r>
            <a:r>
              <a:rPr lang="en-US" sz="2800" dirty="0" err="1">
                <a:solidFill>
                  <a:schemeClr val="tx1"/>
                </a:solidFill>
              </a:rPr>
              <a:t>của</a:t>
            </a:r>
            <a:r>
              <a:rPr lang="en-US" sz="2800" dirty="0">
                <a:solidFill>
                  <a:schemeClr val="tx1"/>
                </a:solidFill>
              </a:rPr>
              <a:t> </a:t>
            </a:r>
            <a:r>
              <a:rPr lang="en-US" sz="2800" dirty="0" err="1">
                <a:solidFill>
                  <a:schemeClr val="tx1"/>
                </a:solidFill>
              </a:rPr>
              <a:t>nguyên</a:t>
            </a:r>
            <a:r>
              <a:rPr lang="en-US" sz="2800" dirty="0">
                <a:solidFill>
                  <a:schemeClr val="tx1"/>
                </a:solidFill>
              </a:rPr>
              <a:t> </a:t>
            </a:r>
            <a:r>
              <a:rPr lang="en-US" sz="2800" dirty="0" err="1">
                <a:solidFill>
                  <a:schemeClr val="tx1"/>
                </a:solidFill>
              </a:rPr>
              <a:t>liệu</a:t>
            </a:r>
            <a:r>
              <a:rPr lang="en-US" sz="2800" dirty="0">
                <a:solidFill>
                  <a:schemeClr val="tx1"/>
                </a:solidFill>
              </a:rPr>
              <a:t> </a:t>
            </a:r>
            <a:r>
              <a:rPr lang="en-US" sz="2800" dirty="0" err="1">
                <a:solidFill>
                  <a:schemeClr val="tx1"/>
                </a:solidFill>
              </a:rPr>
              <a:t>mà</a:t>
            </a:r>
            <a:r>
              <a:rPr lang="en-US" sz="2800" dirty="0">
                <a:solidFill>
                  <a:schemeClr val="tx1"/>
                </a:solidFill>
              </a:rPr>
              <a:t> ta </a:t>
            </a:r>
            <a:r>
              <a:rPr lang="en-US" sz="2800" dirty="0" err="1">
                <a:solidFill>
                  <a:schemeClr val="tx1"/>
                </a:solidFill>
              </a:rPr>
              <a:t>sử</a:t>
            </a:r>
            <a:r>
              <a:rPr lang="en-US" sz="2800" dirty="0">
                <a:solidFill>
                  <a:schemeClr val="tx1"/>
                </a:solidFill>
              </a:rPr>
              <a:t> </a:t>
            </a:r>
            <a:r>
              <a:rPr lang="en-US" sz="2800" dirty="0" err="1">
                <a:solidFill>
                  <a:schemeClr val="tx1"/>
                </a:solidFill>
              </a:rPr>
              <a:t>dụng</a:t>
            </a:r>
            <a:r>
              <a:rPr lang="en-US" sz="2800" dirty="0">
                <a:solidFill>
                  <a:schemeClr val="tx1"/>
                </a:solidFill>
              </a:rPr>
              <a:t> </a:t>
            </a:r>
            <a:r>
              <a:rPr lang="en-US" sz="2800" dirty="0" err="1">
                <a:solidFill>
                  <a:schemeClr val="tx1"/>
                </a:solidFill>
              </a:rPr>
              <a:t>chúng</a:t>
            </a:r>
            <a:r>
              <a:rPr lang="en-US" sz="2800" dirty="0">
                <a:solidFill>
                  <a:schemeClr val="tx1"/>
                </a:solidFill>
              </a:rPr>
              <a:t> </a:t>
            </a:r>
            <a:r>
              <a:rPr lang="en-US" sz="2800" dirty="0" err="1">
                <a:solidFill>
                  <a:schemeClr val="tx1"/>
                </a:solidFill>
              </a:rPr>
              <a:t>vào</a:t>
            </a:r>
            <a:r>
              <a:rPr lang="en-US" sz="2800" dirty="0">
                <a:solidFill>
                  <a:schemeClr val="tx1"/>
                </a:solidFill>
              </a:rPr>
              <a:t> </a:t>
            </a:r>
            <a:r>
              <a:rPr lang="en-US" sz="2800" dirty="0" err="1">
                <a:solidFill>
                  <a:schemeClr val="tx1"/>
                </a:solidFill>
              </a:rPr>
              <a:t>những</a:t>
            </a:r>
            <a:r>
              <a:rPr lang="en-US" sz="2800" dirty="0">
                <a:solidFill>
                  <a:schemeClr val="tx1"/>
                </a:solidFill>
              </a:rPr>
              <a:t> </a:t>
            </a:r>
            <a:r>
              <a:rPr lang="en-US" sz="2800" dirty="0" err="1">
                <a:solidFill>
                  <a:schemeClr val="tx1"/>
                </a:solidFill>
              </a:rPr>
              <a:t>mục</a:t>
            </a:r>
            <a:r>
              <a:rPr lang="en-US" sz="2800" dirty="0">
                <a:solidFill>
                  <a:schemeClr val="tx1"/>
                </a:solidFill>
              </a:rPr>
              <a:t> </a:t>
            </a:r>
            <a:r>
              <a:rPr lang="en-US" sz="2800" dirty="0" err="1">
                <a:solidFill>
                  <a:schemeClr val="tx1"/>
                </a:solidFill>
              </a:rPr>
              <a:t>đích</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endParaRPr lang="en-US" sz="2800" dirty="0">
              <a:solidFill>
                <a:schemeClr val="tx1"/>
              </a:solidFill>
            </a:endParaRPr>
          </a:p>
          <a:p>
            <a:pPr algn="ctr"/>
            <a:endParaRPr lang="en-US" dirty="0">
              <a:solidFill>
                <a:schemeClr val="tx1"/>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201" y="501109"/>
            <a:ext cx="920116" cy="881063"/>
          </a:xfrm>
          <a:prstGeom prst="rect">
            <a:avLst/>
          </a:prstGeom>
        </p:spPr>
      </p:pic>
    </p:spTree>
    <p:extLst>
      <p:ext uri="{BB962C8B-B14F-4D97-AF65-F5344CB8AC3E}">
        <p14:creationId xmlns:p14="http://schemas.microsoft.com/office/powerpoint/2010/main" val="157228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38225"/>
            <a:ext cx="7620000" cy="4781550"/>
          </a:xfrm>
          <a:prstGeom prst="rect">
            <a:avLst/>
          </a:prstGeom>
        </p:spPr>
      </p:pic>
    </p:spTree>
    <p:extLst>
      <p:ext uri="{BB962C8B-B14F-4D97-AF65-F5344CB8AC3E}">
        <p14:creationId xmlns:p14="http://schemas.microsoft.com/office/powerpoint/2010/main" val="58700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304800"/>
            <a:ext cx="8458200" cy="6019800"/>
          </a:xfrm>
          <a:prstGeom prst="rect">
            <a:avLst/>
          </a:prstGeom>
        </p:spPr>
      </p:pic>
    </p:spTree>
    <p:extLst>
      <p:ext uri="{BB962C8B-B14F-4D97-AF65-F5344CB8AC3E}">
        <p14:creationId xmlns:p14="http://schemas.microsoft.com/office/powerpoint/2010/main" val="5073592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1315</TotalTime>
  <Words>1341</Words>
  <Application>Microsoft Office PowerPoint</Application>
  <PresentationFormat>On-screen Show (4:3)</PresentationFormat>
  <Paragraphs>139</Paragraphs>
  <Slides>42</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-apple-system</vt:lpstr>
      <vt:lpstr>Arial</vt:lpstr>
      <vt:lpstr>Calibri</vt:lpstr>
      <vt:lpstr>Century Schoolbook</vt:lpstr>
      <vt:lpstr>Muli</vt:lpstr>
      <vt:lpstr>Noto Serif</vt:lpstr>
      <vt:lpstr>Roboto</vt:lpstr>
      <vt:lpstr>Wingdings</vt:lpstr>
      <vt:lpstr>Wingdings 2</vt:lpstr>
      <vt:lpstr>Oriel</vt:lpstr>
      <vt:lpstr>TIẾT 12, 13            BÀI 13     MỘT SỐ NGUYÊN LIỆU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30 BÀI 13 MỘT SỐ NGUYÊN LIỆU</dc:title>
  <dc:creator>ACER</dc:creator>
  <cp:lastModifiedBy>AutoBVT</cp:lastModifiedBy>
  <cp:revision>66</cp:revision>
  <dcterms:created xsi:type="dcterms:W3CDTF">2021-09-28T08:24:54Z</dcterms:created>
  <dcterms:modified xsi:type="dcterms:W3CDTF">2023-11-02T13:01:44Z</dcterms:modified>
</cp:coreProperties>
</file>