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3" r:id="rId3"/>
    <p:sldId id="277" r:id="rId4"/>
    <p:sldId id="273" r:id="rId5"/>
    <p:sldId id="274" r:id="rId6"/>
    <p:sldId id="258" r:id="rId7"/>
    <p:sldId id="275" r:id="rId8"/>
    <p:sldId id="280" r:id="rId9"/>
    <p:sldId id="276" r:id="rId10"/>
    <p:sldId id="279" r:id="rId11"/>
    <p:sldId id="281" r:id="rId12"/>
    <p:sldId id="283" r:id="rId13"/>
    <p:sldId id="292" r:id="rId14"/>
    <p:sldId id="290" r:id="rId15"/>
    <p:sldId id="2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11/11/2023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11/11/2023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11/11/2023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11/11/2023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11/11/2023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11/11/2023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11/11/2023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S%C3%B4i" TargetMode="External"/><Relationship Id="rId2" Type="http://schemas.openxmlformats.org/officeDocument/2006/relationships/hyperlink" Target="https://vi.wikipedia.org/wiki/Ch%E1%BA%A5t_l%E1%BB%8Fng" TargetMode="External"/><Relationship Id="rId1" Type="http://schemas.openxmlformats.org/officeDocument/2006/relationships/slideLayout" Target="../slideLayouts/slideLayout7.xml"/><Relationship Id="rId6" Type="http://schemas.openxmlformats.org/officeDocument/2006/relationships/hyperlink" Target="https://vi.wikipedia.org/wiki/H%E1%BB%93" TargetMode="External"/><Relationship Id="rId5" Type="http://schemas.openxmlformats.org/officeDocument/2006/relationships/hyperlink" Target="https://vi.wikipedia.org/wiki/%C4%90%E1%BA%A1i_d%C6%B0%C6%A1ng" TargetMode="External"/><Relationship Id="rId4" Type="http://schemas.openxmlformats.org/officeDocument/2006/relationships/hyperlink" Target="https://vi.wikipedia.org/wiki/V%C3%B2ng_tu%E1%BA%A7n_ho%C3%A0n_n%C6%B0%E1%BB%9B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978" y="436729"/>
            <a:ext cx="3848669" cy="5650171"/>
          </a:xfrm>
          <a:ln w="38100">
            <a:solidFill>
              <a:srgbClr val="C00000"/>
            </a:solidFill>
          </a:ln>
        </p:spPr>
        <p:txBody>
          <a:bodyPr>
            <a:normAutofit/>
          </a:bodyPr>
          <a:lstStyle/>
          <a:p>
            <a:pPr algn="ctr"/>
            <a:r>
              <a:rPr lang="en-US" sz="3600" b="1" dirty="0" err="1">
                <a:solidFill>
                  <a:schemeClr val="accent1">
                    <a:lumMod val="75000"/>
                  </a:schemeClr>
                </a:solidFill>
              </a:rPr>
              <a:t>Chương</a:t>
            </a:r>
            <a:r>
              <a:rPr lang="en-US" sz="3600" b="1" dirty="0">
                <a:solidFill>
                  <a:schemeClr val="accent1">
                    <a:lumMod val="75000"/>
                  </a:schemeClr>
                </a:solidFill>
              </a:rPr>
              <a:t> IV - </a:t>
            </a:r>
            <a:r>
              <a:rPr lang="en-US" sz="3600" b="1" err="1">
                <a:solidFill>
                  <a:schemeClr val="accent1">
                    <a:lumMod val="75000"/>
                  </a:schemeClr>
                </a:solidFill>
              </a:rPr>
              <a:t>Bài</a:t>
            </a:r>
            <a:r>
              <a:rPr lang="en-US" sz="3600" b="1">
                <a:solidFill>
                  <a:schemeClr val="accent1">
                    <a:lumMod val="75000"/>
                  </a:schemeClr>
                </a:solidFill>
              </a:rPr>
              <a:t> 17</a:t>
            </a:r>
            <a:br>
              <a:rPr lang="en-US" sz="3600" b="1" dirty="0">
                <a:solidFill>
                  <a:schemeClr val="accent1">
                    <a:lumMod val="75000"/>
                  </a:schemeClr>
                </a:solidFill>
              </a:rPr>
            </a:br>
            <a:br>
              <a:rPr lang="en-US" dirty="0"/>
            </a:br>
            <a:r>
              <a:rPr lang="en-US" b="1" dirty="0" err="1">
                <a:solidFill>
                  <a:srgbClr val="FF0000"/>
                </a:solidFill>
              </a:rPr>
              <a:t>Tách</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khỏi</a:t>
            </a:r>
            <a:r>
              <a:rPr lang="en-US" b="1" dirty="0">
                <a:solidFill>
                  <a:srgbClr val="FF0000"/>
                </a:solidFill>
              </a:rPr>
              <a:t> </a:t>
            </a:r>
            <a:r>
              <a:rPr lang="en-US" b="1" dirty="0" err="1">
                <a:solidFill>
                  <a:srgbClr val="FF0000"/>
                </a:solidFill>
              </a:rPr>
              <a:t>hỗn</a:t>
            </a:r>
            <a:r>
              <a:rPr lang="en-US" b="1" dirty="0">
                <a:solidFill>
                  <a:srgbClr val="FF0000"/>
                </a:solidFill>
              </a:rPr>
              <a:t> </a:t>
            </a:r>
            <a:r>
              <a:rPr lang="en-US" b="1" dirty="0" err="1">
                <a:solidFill>
                  <a:srgbClr val="FF0000"/>
                </a:solidFill>
              </a:rPr>
              <a:t>hợp</a:t>
            </a:r>
            <a:br>
              <a:rPr lang="en-US" b="1" dirty="0">
                <a:solidFill>
                  <a:srgbClr val="FF0000"/>
                </a:solidFill>
              </a:rPr>
            </a:br>
            <a:br>
              <a:rPr lang="en-US" b="1" dirty="0">
                <a:solidFill>
                  <a:srgbClr val="FF0000"/>
                </a:solidFill>
              </a:rPr>
            </a:br>
            <a:br>
              <a:rPr lang="en-US" b="1" dirty="0">
                <a:solidFill>
                  <a:srgbClr val="FF0000"/>
                </a:solidFill>
              </a:rPr>
            </a:b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28575"/>
            <a:ext cx="3619067" cy="3046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04" y="0"/>
            <a:ext cx="3967595" cy="2706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404" y="2706831"/>
            <a:ext cx="3967595" cy="3590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337" y="2784764"/>
            <a:ext cx="3599377" cy="3407352"/>
          </a:xfrm>
          <a:prstGeom prst="rect">
            <a:avLst/>
          </a:prstGeom>
        </p:spPr>
      </p:pic>
    </p:spTree>
    <p:extLst>
      <p:ext uri="{BB962C8B-B14F-4D97-AF65-F5344CB8AC3E}">
        <p14:creationId xmlns:p14="http://schemas.microsoft.com/office/powerpoint/2010/main" val="267800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46" y="384048"/>
            <a:ext cx="10167633"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pPr algn="ctr"/>
            <a:r>
              <a:rPr lang="vi-VN" sz="2800" b="1" dirty="0">
                <a:solidFill>
                  <a:srgbClr val="002060"/>
                </a:solidFill>
                <a:latin typeface="Times New Roman" panose="02020603050405020304" pitchFamily="18" charset="0"/>
                <a:cs typeface="Times New Roman" panose="02020603050405020304" pitchFamily="18" charset="0"/>
              </a:rPr>
              <a:t>Mây tạo thành khi hơi nước bốc lên, gặp lạnh và ngưng tụ trong không khí</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01479" y="2014869"/>
            <a:ext cx="10260419"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rượu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1480" y="3615060"/>
            <a:ext cx="10377377" cy="203132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pPr algn="ctr">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sự</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khác</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nhau</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về</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tính</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chất</a:t>
            </a:r>
            <a:endParaRPr lang="en-US" sz="2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7912711"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Oxi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cacbonic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hiđro</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a16="http://schemas.microsoft.com/office/drawing/2014/main" val="20000"/>
                    </a:ext>
                  </a:extLst>
                </a:gridCol>
                <a:gridCol w="6844157">
                  <a:extLst>
                    <a:ext uri="{9D8B030D-6E8A-4147-A177-3AD203B41FA5}">
                      <a16:colId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307454"/>
              </p:ext>
            </p:extLst>
          </p:nvPr>
        </p:nvGraphicFramePr>
        <p:xfrm>
          <a:off x="109180" y="54585"/>
          <a:ext cx="11959988" cy="6626587"/>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819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10489" y="1562539"/>
            <a:ext cx="10920846" cy="3970318"/>
          </a:xfrm>
          <a:prstGeom prst="rect">
            <a:avLst/>
          </a:prstGeom>
          <a:solidFill>
            <a:schemeClr val="bg1"/>
          </a:solid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a:highlight>
                  <a:srgbClr val="FFFF00"/>
                </a:highlight>
                <a:latin typeface="Times New Roman" panose="02020603050405020304" pitchFamily="18" charset="0"/>
                <a:cs typeface="Times New Roman" panose="02020603050405020304" pitchFamily="18" charset="0"/>
              </a:rPr>
              <a:t>rong tự nhiên </a:t>
            </a:r>
            <a:r>
              <a:rPr lang="en-US" sz="2800" b="1" dirty="0" err="1">
                <a:highlight>
                  <a:srgbClr val="FFFF00"/>
                </a:highlight>
                <a:latin typeface="Times New Roman" panose="02020603050405020304" pitchFamily="18" charset="0"/>
                <a:cs typeface="Times New Roman" panose="02020603050405020304" pitchFamily="18" charset="0"/>
              </a:rPr>
              <a:t>hầu</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hết</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các</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chất</a:t>
            </a:r>
            <a:r>
              <a:rPr lang="en-US" sz="2800" b="1" dirty="0">
                <a:highlight>
                  <a:srgbClr val="FFFF00"/>
                </a:highlight>
                <a:latin typeface="Times New Roman" panose="02020603050405020304" pitchFamily="18" charset="0"/>
                <a:cs typeface="Times New Roman" panose="02020603050405020304" pitchFamily="18" charset="0"/>
              </a:rPr>
              <a:t> </a:t>
            </a:r>
            <a:r>
              <a:rPr lang="vi-VN" sz="2800" b="1" dirty="0">
                <a:highlight>
                  <a:srgbClr val="FFFF00"/>
                </a:highlight>
                <a:latin typeface="Times New Roman" panose="02020603050405020304" pitchFamily="18" charset="0"/>
                <a:cs typeface="Times New Roman" panose="02020603050405020304" pitchFamily="18" charset="0"/>
              </a:rPr>
              <a:t>đều</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hợp</a:t>
            </a:r>
            <a:r>
              <a:rPr lang="vi-VN" sz="28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nhau</a:t>
            </a:r>
            <a:r>
              <a:rPr lang="en-US" sz="2800" dirty="0"/>
              <a:t>. </a:t>
            </a:r>
            <a:r>
              <a:rPr lang="vi-VN" sz="2800" b="1" dirty="0">
                <a:latin typeface="Times New Roman" panose="02020603050405020304" pitchFamily="18" charset="0"/>
                <a:cs typeface="Times New Roman" panose="02020603050405020304" pitchFamily="18" charset="0"/>
              </a:rPr>
              <a:t>Do 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2960510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11" y="535794"/>
            <a:ext cx="9187643"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khiết</a:t>
            </a:r>
            <a:r>
              <a:rPr lang="en-US" sz="2800" b="1" dirty="0">
                <a:solidFill>
                  <a:srgbClr val="FF0000"/>
                </a:solidFill>
                <a:latin typeface="Times New Roman" panose="02020603050405020304" pitchFamily="18" charset="0"/>
                <a:cs typeface="Times New Roman" panose="02020603050405020304" pitchFamily="18" charset="0"/>
              </a:rPr>
              <a:t> hay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817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988828"/>
            <a:ext cx="11483163" cy="3970318"/>
          </a:xfrm>
          <a:prstGeom prst="rect">
            <a:avLst/>
          </a:prstGeom>
          <a:noFill/>
        </p:spPr>
        <p:txBody>
          <a:bodyPr wrap="square" rtlCol="0">
            <a:spAutoFit/>
          </a:bodyPr>
          <a:lstStyle/>
          <a:p>
            <a:pPr lvl="0" algn="ct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H2.1,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khoa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2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muối</a:t>
            </a:r>
            <a:r>
              <a:rPr lang="en-US" sz="2800" b="1" dirty="0">
                <a:latin typeface="Times New Roman" panose="02020603050405020304" pitchFamily="18" charset="0"/>
                <a:cs typeface="Times New Roman" panose="02020603050405020304" pitchFamily="18" charset="0"/>
              </a:rPr>
              <a:t>?</a:t>
            </a:r>
          </a:p>
          <a:p>
            <a:pPr>
              <a:lnSpc>
                <a:spcPct val="150000"/>
              </a:lnSpc>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511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6" y="623454"/>
            <a:ext cx="11398828" cy="5505209"/>
          </a:xfrm>
          <a:prstGeom prst="rect">
            <a:avLst/>
          </a:prstGeom>
        </p:spPr>
      </p:pic>
      <p:sp>
        <p:nvSpPr>
          <p:cNvPr id="7" name="Rectangle 6"/>
          <p:cNvSpPr/>
          <p:nvPr/>
        </p:nvSpPr>
        <p:spPr>
          <a:xfrm>
            <a:off x="396586" y="2159538"/>
            <a:ext cx="6535842" cy="954107"/>
          </a:xfrm>
          <a:prstGeom prst="rect">
            <a:avLst/>
          </a:prstGeom>
          <a:solidFill>
            <a:schemeClr val="bg1"/>
          </a:solid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nặng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dưới</a:t>
            </a:r>
            <a:r>
              <a:rPr lang="en-US" sz="28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890" y="153698"/>
            <a:ext cx="5663045" cy="2647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9464" cy="3495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889" y="2926339"/>
            <a:ext cx="5663045" cy="3318597"/>
          </a:xfrm>
          <a:prstGeom prst="rect">
            <a:avLst/>
          </a:prstGeom>
        </p:spPr>
      </p:pic>
      <p:sp>
        <p:nvSpPr>
          <p:cNvPr id="5" name="TextBox 4"/>
          <p:cNvSpPr txBox="1"/>
          <p:nvPr/>
        </p:nvSpPr>
        <p:spPr>
          <a:xfrm>
            <a:off x="1683328" y="4416137"/>
            <a:ext cx="3304309" cy="954107"/>
          </a:xfrm>
          <a:prstGeom prst="rect">
            <a:avLst/>
          </a:prstGeom>
          <a:noFill/>
        </p:spPr>
        <p:txBody>
          <a:bodyPr wrap="square" rtlCol="0">
            <a:spAutoFit/>
          </a:bodyPr>
          <a:lstStyle/>
          <a:p>
            <a:r>
              <a:rPr lang="en-US" sz="2800" b="1" dirty="0" err="1">
                <a:solidFill>
                  <a:srgbClr val="C00000"/>
                </a:solidFill>
              </a:rPr>
              <a:t>Vì</a:t>
            </a:r>
            <a:r>
              <a:rPr lang="en-US" sz="2800" b="1" dirty="0">
                <a:solidFill>
                  <a:srgbClr val="C00000"/>
                </a:solidFill>
              </a:rPr>
              <a:t> </a:t>
            </a:r>
            <a:r>
              <a:rPr lang="en-US" sz="2800" b="1" dirty="0" err="1">
                <a:solidFill>
                  <a:srgbClr val="C00000"/>
                </a:solidFill>
              </a:rPr>
              <a:t>sao</a:t>
            </a:r>
            <a:r>
              <a:rPr lang="en-US" sz="2800" b="1" dirty="0">
                <a:solidFill>
                  <a:srgbClr val="C00000"/>
                </a:solidFill>
              </a:rPr>
              <a:t> </a:t>
            </a:r>
            <a:r>
              <a:rPr lang="en-US" sz="2800" b="1" dirty="0" err="1">
                <a:solidFill>
                  <a:srgbClr val="C00000"/>
                </a:solidFill>
              </a:rPr>
              <a:t>chúng</a:t>
            </a:r>
            <a:r>
              <a:rPr lang="en-US" sz="2800" b="1" dirty="0">
                <a:solidFill>
                  <a:srgbClr val="C00000"/>
                </a:solidFill>
              </a:rPr>
              <a:t> ta </a:t>
            </a:r>
            <a:r>
              <a:rPr lang="en-US" sz="2800" b="1" dirty="0" err="1">
                <a:solidFill>
                  <a:srgbClr val="C00000"/>
                </a:solidFill>
              </a:rPr>
              <a:t>lại</a:t>
            </a:r>
            <a:r>
              <a:rPr lang="en-US" sz="2800" b="1" dirty="0">
                <a:solidFill>
                  <a:srgbClr val="C00000"/>
                </a:solidFill>
              </a:rPr>
              <a:t> </a:t>
            </a:r>
            <a:r>
              <a:rPr lang="en-US" sz="2800" b="1" dirty="0" err="1">
                <a:solidFill>
                  <a:srgbClr val="C00000"/>
                </a:solidFill>
              </a:rPr>
              <a:t>cần</a:t>
            </a:r>
            <a:r>
              <a:rPr lang="en-US" sz="2800" b="1" dirty="0">
                <a:solidFill>
                  <a:srgbClr val="C00000"/>
                </a:solidFill>
              </a:rPr>
              <a:t> </a:t>
            </a:r>
            <a:r>
              <a:rPr lang="en-US" sz="2800" b="1" dirty="0" err="1">
                <a:solidFill>
                  <a:srgbClr val="C00000"/>
                </a:solidFill>
              </a:rPr>
              <a:t>phải</a:t>
            </a:r>
            <a:r>
              <a:rPr lang="en-US" sz="2800" b="1" dirty="0">
                <a:solidFill>
                  <a:srgbClr val="C00000"/>
                </a:solidFill>
              </a:rPr>
              <a:t> </a:t>
            </a:r>
            <a:r>
              <a:rPr lang="en-US" sz="2800" b="1" dirty="0" err="1">
                <a:solidFill>
                  <a:srgbClr val="C00000"/>
                </a:solidFill>
              </a:rPr>
              <a:t>tách</a:t>
            </a:r>
            <a:r>
              <a:rPr lang="en-US" sz="2800" b="1" dirty="0">
                <a:solidFill>
                  <a:srgbClr val="C00000"/>
                </a:solidFill>
              </a:rPr>
              <a:t> </a:t>
            </a:r>
            <a:r>
              <a:rPr lang="en-US" sz="2800" b="1" dirty="0" err="1">
                <a:solidFill>
                  <a:srgbClr val="C00000"/>
                </a:solidFill>
              </a:rPr>
              <a:t>chất</a:t>
            </a:r>
            <a:r>
              <a:rPr lang="en-US" sz="2800" b="1" dirty="0">
                <a:solidFill>
                  <a:srgbClr val="C00000"/>
                </a:solidFill>
              </a:rPr>
              <a:t>?</a:t>
            </a:r>
          </a:p>
        </p:txBody>
      </p:sp>
      <p:sp>
        <p:nvSpPr>
          <p:cNvPr id="7" name="TextBox 6"/>
          <p:cNvSpPr txBox="1"/>
          <p:nvPr/>
        </p:nvSpPr>
        <p:spPr>
          <a:xfrm>
            <a:off x="1084522" y="4416136"/>
            <a:ext cx="4189227"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0789" y="105463"/>
            <a:ext cx="6596418" cy="536575"/>
          </a:xfrm>
        </p:spPr>
        <p:txBody>
          <a:bodyPr>
            <a:normAutofit/>
          </a:body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9" name="TextBox 8"/>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
        <p:nvSpPr>
          <p:cNvPr id="17" name="TextBox 16"/>
          <p:cNvSpPr txBox="1"/>
          <p:nvPr/>
        </p:nvSpPr>
        <p:spPr>
          <a:xfrm>
            <a:off x="709684" y="1289752"/>
            <a:ext cx="1046783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82" y="2147777"/>
            <a:ext cx="12327081" cy="4710223"/>
          </a:xfrm>
          <a:prstGeom prst="rect">
            <a:avLst/>
          </a:prstGeom>
        </p:spPr>
      </p:pic>
    </p:spTree>
    <p:extLst>
      <p:ext uri="{BB962C8B-B14F-4D97-AF65-F5344CB8AC3E}">
        <p14:creationId xmlns:p14="http://schemas.microsoft.com/office/powerpoint/2010/main" val="1738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 y="183289"/>
            <a:ext cx="6096000" cy="1051955"/>
          </a:xfrm>
          <a:prstGeom prst="rect">
            <a:avLst/>
          </a:prstGeom>
        </p:spPr>
        <p:txBody>
          <a:bodyPr>
            <a:spAutoFit/>
          </a:bodyPr>
          <a:lstStyle/>
          <a:p>
            <a:pPr indent="360045" algn="ctr">
              <a:lnSpc>
                <a:spcPct val="115000"/>
              </a:lnSpc>
              <a:tabLst>
                <a:tab pos="540385" algn="l"/>
              </a:tabLst>
            </a:pP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phù</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trong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sông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xuống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tách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khỏi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879265" y="115353"/>
            <a:ext cx="4253023" cy="1384995"/>
          </a:xfrm>
          <a:prstGeom prst="rect">
            <a:avLst/>
          </a:prstGeom>
          <a:noFill/>
        </p:spPr>
        <p:txBody>
          <a:bodyPr wrap="square" rtlCol="0">
            <a:spAutoFit/>
          </a:bodyPr>
          <a:lstStyle/>
          <a:p>
            <a:pPr algn="ct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biển</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dưới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ánh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và</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gió</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thu</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được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muối</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1" y="1235244"/>
            <a:ext cx="5996762" cy="562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14" y="1414130"/>
            <a:ext cx="6439786" cy="5443870"/>
          </a:xfrm>
          <a:prstGeom prst="rect">
            <a:avLst/>
          </a:prstGeom>
        </p:spPr>
      </p:pic>
      <p:sp>
        <p:nvSpPr>
          <p:cNvPr id="6" name="TextBox 5"/>
          <p:cNvSpPr txBox="1"/>
          <p:nvPr/>
        </p:nvSpPr>
        <p:spPr>
          <a:xfrm>
            <a:off x="453655" y="191694"/>
            <a:ext cx="5465135"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17118" y="1891184"/>
            <a:ext cx="4848446" cy="1815882"/>
          </a:xfrm>
          <a:prstGeom prst="rect">
            <a:avLst/>
          </a:prstGeom>
          <a:solidFill>
            <a:srgbClr val="00B0F0"/>
          </a:solid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biển</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lượng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rắn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3376" y="744279"/>
            <a:ext cx="9526773" cy="4585871"/>
          </a:xfrm>
          <a:prstGeom prst="rect">
            <a:avLst/>
          </a:prstGeom>
          <a:noFill/>
        </p:spPr>
        <p:txBody>
          <a:bodyPr wrap="square" rtlCol="0">
            <a:spAutoFit/>
          </a:bodyPr>
          <a:lstStyle/>
          <a:p>
            <a:pPr algn="ctr"/>
            <a:r>
              <a:rPr lang="en-US" sz="4000" dirty="0" err="1">
                <a:solidFill>
                  <a:srgbClr val="C00000"/>
                </a:solidFill>
                <a:latin typeface="Times New Roman" panose="02020603050405020304" pitchFamily="18" charset="0"/>
                <a:cs typeface="Times New Roman" panose="02020603050405020304" pitchFamily="18" charset="0"/>
              </a:rPr>
              <a:t>Em</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có</a:t>
            </a:r>
            <a:r>
              <a:rPr lang="en-US" sz="4000" dirty="0">
                <a:solidFill>
                  <a:srgbClr val="C00000"/>
                </a:solidFill>
                <a:latin typeface="Times New Roman" panose="02020603050405020304" pitchFamily="18" charset="0"/>
                <a:cs typeface="Times New Roman" panose="02020603050405020304" pitchFamily="18" charset="0"/>
              </a:rPr>
              <a:t> </a:t>
            </a:r>
            <a:r>
              <a:rPr lang="en-US" sz="4000" dirty="0" err="1">
                <a:solidFill>
                  <a:srgbClr val="C00000"/>
                </a:solidFill>
                <a:latin typeface="Times New Roman" panose="02020603050405020304" pitchFamily="18" charset="0"/>
                <a:cs typeface="Times New Roman" panose="02020603050405020304" pitchFamily="18" charset="0"/>
              </a:rPr>
              <a:t>biết</a:t>
            </a:r>
            <a:endParaRPr lang="en-US" sz="4000" dirty="0">
              <a:solidFill>
                <a:srgbClr val="C00000"/>
              </a:solidFill>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a:t>
            </a:r>
            <a:r>
              <a:rPr lang="vi-VN" sz="2800" dirty="0">
                <a:latin typeface="Times New Roman" panose="02020603050405020304" pitchFamily="18" charset="0"/>
                <a:cs typeface="Times New Roman" panose="02020603050405020304" pitchFamily="18" charset="0"/>
              </a:rPr>
              <a:t> hay </a:t>
            </a:r>
            <a:r>
              <a:rPr lang="vi-VN" sz="2800" b="1" dirty="0">
                <a:latin typeface="Times New Roman" panose="02020603050405020304" pitchFamily="18" charset="0"/>
                <a:cs typeface="Times New Roman" panose="02020603050405020304" pitchFamily="18" charset="0"/>
              </a:rPr>
              <a:t>bốc hơi</a:t>
            </a:r>
            <a:r>
              <a:rPr lang="vi-VN" sz="2800" dirty="0">
                <a:latin typeface="Times New Roman" panose="02020603050405020304" pitchFamily="18" charset="0"/>
                <a:cs typeface="Times New Roman" panose="02020603050405020304" pitchFamily="18" charset="0"/>
              </a:rPr>
              <a:t> là một dạng hóa hơi của </a:t>
            </a:r>
            <a:r>
              <a:rPr lang="vi-VN" sz="2800" dirty="0">
                <a:latin typeface="Times New Roman" panose="02020603050405020304" pitchFamily="18" charset="0"/>
                <a:cs typeface="Times New Roman" panose="02020603050405020304" pitchFamily="18" charset="0"/>
                <a:hlinkClick r:id="rId2" tooltip="Chất lỏng"/>
              </a:rPr>
              <a:t>chất lỏng</a:t>
            </a:r>
            <a:r>
              <a:rPr lang="vi-VN" sz="2800" dirty="0">
                <a:latin typeface="Times New Roman" panose="02020603050405020304" pitchFamily="18" charset="0"/>
                <a:cs typeface="Times New Roman" panose="02020603050405020304" pitchFamily="18" charset="0"/>
              </a:rPr>
              <a:t> trên bề mặt một chất lỏng. Một dạng hóa hơi khác là đun </a:t>
            </a:r>
            <a:r>
              <a:rPr lang="vi-VN" sz="2800" dirty="0">
                <a:latin typeface="Times New Roman" panose="02020603050405020304" pitchFamily="18" charset="0"/>
                <a:cs typeface="Times New Roman" panose="02020603050405020304" pitchFamily="18" charset="0"/>
                <a:hlinkClick r:id="rId3" tooltip="Sôi"/>
              </a:rPr>
              <a:t>sôi</a:t>
            </a:r>
            <a:r>
              <a:rPr lang="vi-VN" sz="2800" dirty="0">
                <a:latin typeface="Times New Roman" panose="02020603050405020304" pitchFamily="18" charset="0"/>
                <a:cs typeface="Times New Roman" panose="02020603050405020304" pitchFamily="18" charset="0"/>
              </a:rPr>
              <a:t>, loại này thường xảy ra trên toàn bộ khối lượng chất lỏng.</a:t>
            </a:r>
            <a:endParaRPr lang="en-US" sz="2800" dirty="0">
              <a:latin typeface="Times New Roman" panose="02020603050405020304" pitchFamily="18" charset="0"/>
              <a:cs typeface="Times New Roman" panose="02020603050405020304" pitchFamily="18" charset="0"/>
            </a:endParaRPr>
          </a:p>
          <a:p>
            <a:pPr marL="285750" indent="-285750">
              <a:buFontTx/>
              <a:buChar char="-"/>
            </a:pPr>
            <a:r>
              <a:rPr lang="vi-VN" sz="2800" b="1" dirty="0">
                <a:latin typeface="Times New Roman" panose="02020603050405020304" pitchFamily="18" charset="0"/>
                <a:cs typeface="Times New Roman" panose="02020603050405020304" pitchFamily="18" charset="0"/>
              </a:rPr>
              <a:t>Bay hơi </a:t>
            </a:r>
            <a:r>
              <a:rPr lang="vi-VN" sz="2800" dirty="0">
                <a:latin typeface="Times New Roman" panose="02020603050405020304" pitchFamily="18" charset="0"/>
                <a:cs typeface="Times New Roman" panose="02020603050405020304" pitchFamily="18" charset="0"/>
              </a:rPr>
              <a:t>là một thành phần then chốt của </a:t>
            </a:r>
            <a:r>
              <a:rPr lang="vi-VN" sz="2800" dirty="0">
                <a:latin typeface="Times New Roman" panose="02020603050405020304" pitchFamily="18" charset="0"/>
                <a:cs typeface="Times New Roman" panose="02020603050405020304" pitchFamily="18" charset="0"/>
                <a:hlinkClick r:id="rId4" tooltip="Vòng tuần hoàn nước"/>
              </a:rPr>
              <a:t>vòng tuần hoàn nước</a:t>
            </a:r>
            <a:r>
              <a:rPr lang="vi-VN" sz="2800" dirty="0">
                <a:latin typeface="Times New Roman" panose="02020603050405020304" pitchFamily="18" charset="0"/>
                <a:cs typeface="Times New Roman" panose="02020603050405020304" pitchFamily="18" charset="0"/>
              </a:rPr>
              <a:t>. Mặt trời (năng lượng mặt trời) làm bay hơi nước từ </a:t>
            </a:r>
            <a:r>
              <a:rPr lang="vi-VN" sz="2800" dirty="0">
                <a:latin typeface="Times New Roman" panose="02020603050405020304" pitchFamily="18" charset="0"/>
                <a:cs typeface="Times New Roman" panose="02020603050405020304" pitchFamily="18" charset="0"/>
                <a:hlinkClick r:id="rId5" tooltip="Đại dương"/>
              </a:rPr>
              <a:t>đại</a:t>
            </a:r>
            <a:r>
              <a:rPr lang="en-US" sz="2800" dirty="0">
                <a:latin typeface="Times New Roman" panose="02020603050405020304" pitchFamily="18" charset="0"/>
                <a:cs typeface="Times New Roman" panose="02020603050405020304" pitchFamily="18" charset="0"/>
                <a:hlinkClick r:id="rId5" tooltip="Đại dương"/>
              </a:rPr>
              <a:t> </a:t>
            </a:r>
            <a:r>
              <a:rPr lang="vi-VN" sz="2800" dirty="0">
                <a:latin typeface="Times New Roman" panose="02020603050405020304" pitchFamily="18" charset="0"/>
                <a:cs typeface="Times New Roman" panose="02020603050405020304" pitchFamily="18" charset="0"/>
                <a:hlinkClick r:id="rId5" tooltip="Đại dương"/>
              </a:rPr>
              <a:t>dương</a:t>
            </a:r>
            <a:r>
              <a:rPr lang="vi-VN"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hlinkClick r:id="rId6" tooltip="Hồ"/>
              </a:rPr>
              <a:t>hồ</a:t>
            </a:r>
            <a:r>
              <a:rPr lang="vi-VN" sz="2800" dirty="0">
                <a:latin typeface="Times New Roman" panose="02020603050405020304" pitchFamily="18" charset="0"/>
                <a:cs typeface="Times New Roman" panose="02020603050405020304" pitchFamily="18" charset="0"/>
              </a:rPr>
              <a:t> và độ ẩm trong đất và các nguồn nước khác.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Nước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bốc</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hơi</a:t>
            </a:r>
            <a:r>
              <a:rPr lang="en-US" sz="2800" b="1" u="sng" dirty="0">
                <a:latin typeface="Times New Roman" panose="02020603050405020304" pitchFamily="18" charset="0"/>
                <a:cs typeface="Times New Roman" panose="02020603050405020304" pitchFamily="18" charset="0"/>
              </a:rPr>
              <a:t> ở </a:t>
            </a:r>
            <a:r>
              <a:rPr lang="en-US" sz="2800" b="1" u="sng" dirty="0" err="1">
                <a:latin typeface="Times New Roman" panose="02020603050405020304" pitchFamily="18" charset="0"/>
                <a:cs typeface="Times New Roman" panose="02020603050405020304" pitchFamily="18" charset="0"/>
              </a:rPr>
              <a:t>bất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kì</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nhiệt</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độ</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nào</a:t>
            </a:r>
            <a:r>
              <a:rPr lang="en-US" sz="2800" b="1" u="sng"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5415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600" b="1" u="sng">
                <a:solidFill>
                  <a:srgbClr val="C00000"/>
                </a:solidFill>
              </a:rPr>
              <a:t>Chương IV -  Bài 17 –</a:t>
            </a:r>
            <a:r>
              <a:rPr lang="en-US" sz="2600" b="1">
                <a:solidFill>
                  <a:srgbClr val="C00000"/>
                </a:solidFill>
              </a:rPr>
              <a:t>Tách chất khỏi hỗn hợp</a:t>
            </a:r>
            <a:r>
              <a:rPr lang="en-US" sz="2600" b="1" u="sng">
                <a:solidFill>
                  <a:srgbClr val="C00000"/>
                </a:solidFill>
              </a:rPr>
              <a:t>.</a:t>
            </a:r>
            <a:endParaRPr lang="en-US" sz="2600" b="1" u="sng" dirty="0">
              <a:solidFill>
                <a:srgbClr val="C00000"/>
              </a:solidFill>
            </a:endParaRP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8" name="TextBox 7"/>
          <p:cNvSpPr txBox="1"/>
          <p:nvPr/>
        </p:nvSpPr>
        <p:spPr>
          <a:xfrm>
            <a:off x="893135" y="1488550"/>
            <a:ext cx="11196084" cy="523220"/>
          </a:xfrm>
          <a:prstGeom prst="rect">
            <a:avLst/>
          </a:prstGeom>
          <a:noFill/>
        </p:spPr>
        <p:txBody>
          <a:bodyPr wrap="square" rtlCol="0">
            <a:spAutoFit/>
          </a:bodyPr>
          <a:lstStyle/>
          <a:p>
            <a:pPr lvl="0"/>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PHT  </a:t>
            </a:r>
          </a:p>
        </p:txBody>
      </p:sp>
      <p:sp>
        <p:nvSpPr>
          <p:cNvPr id="9" name="TextBox 8"/>
          <p:cNvSpPr txBox="1"/>
          <p:nvPr/>
        </p:nvSpPr>
        <p:spPr>
          <a:xfrm>
            <a:off x="893136" y="2134301"/>
            <a:ext cx="10855842" cy="397031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nguyên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71527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1051</TotalTime>
  <Words>1146</Words>
  <Application>Microsoft Office PowerPoint</Application>
  <PresentationFormat>Widescreen</PresentationFormat>
  <Paragraphs>79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Calibri Light</vt:lpstr>
      <vt:lpstr>Century Schoolbook</vt:lpstr>
      <vt:lpstr>Times New Roman</vt:lpstr>
      <vt:lpstr>Wingdings</vt:lpstr>
      <vt:lpstr>Retrospect</vt:lpstr>
      <vt:lpstr>Chương IV - Bài 17  Tách chất khỏi hỗn hợp   </vt:lpstr>
      <vt:lpstr>PowerPoint Presentation</vt:lpstr>
      <vt:lpstr>PowerPoint Presentation</vt:lpstr>
      <vt:lpstr>PowerPoint Presentation</vt:lpstr>
      <vt:lpstr>PowerPoint Presentation</vt:lpstr>
      <vt:lpstr>Chương IV -  Bài 17 –Tách chất khỏi hỗn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HP X360</dc:creator>
  <cp:lastModifiedBy>AutoBVT</cp:lastModifiedBy>
  <cp:revision>70</cp:revision>
  <dcterms:created xsi:type="dcterms:W3CDTF">2021-04-18T05:54:07Z</dcterms:created>
  <dcterms:modified xsi:type="dcterms:W3CDTF">2023-11-11T08:26:13Z</dcterms:modified>
</cp:coreProperties>
</file>