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4" r:id="rId8"/>
    <p:sldId id="261" r:id="rId9"/>
    <p:sldId id="262" r:id="rId10"/>
    <p:sldId id="263" r:id="rId1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68" d="100"/>
          <a:sy n="68"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4AA288E-FC6D-4456-8984-FBEDA5FE68C8}" type="datetimeFigureOut">
              <a:rPr lang="vi-VN" smtClean="0"/>
              <a:t>25/09/2023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95496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4AA288E-FC6D-4456-8984-FBEDA5FE68C8}" type="datetimeFigureOut">
              <a:rPr lang="vi-VN" smtClean="0"/>
              <a:t>25/09/2023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133430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4AA288E-FC6D-4456-8984-FBEDA5FE68C8}" type="datetimeFigureOut">
              <a:rPr lang="vi-VN" smtClean="0"/>
              <a:t>25/09/2023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161929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4AA288E-FC6D-4456-8984-FBEDA5FE68C8}" type="datetimeFigureOut">
              <a:rPr lang="vi-VN" smtClean="0"/>
              <a:t>25/09/2023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208669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AA288E-FC6D-4456-8984-FBEDA5FE68C8}" type="datetimeFigureOut">
              <a:rPr lang="vi-VN" smtClean="0"/>
              <a:t>25/09/2023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52120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4AA288E-FC6D-4456-8984-FBEDA5FE68C8}" type="datetimeFigureOut">
              <a:rPr lang="vi-VN" smtClean="0"/>
              <a:t>25/09/2023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175142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4AA288E-FC6D-4456-8984-FBEDA5FE68C8}" type="datetimeFigureOut">
              <a:rPr lang="vi-VN" smtClean="0"/>
              <a:t>25/09/2023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162495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4AA288E-FC6D-4456-8984-FBEDA5FE68C8}" type="datetimeFigureOut">
              <a:rPr lang="vi-VN" smtClean="0"/>
              <a:t>25/09/2023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244640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288E-FC6D-4456-8984-FBEDA5FE68C8}" type="datetimeFigureOut">
              <a:rPr lang="vi-VN" smtClean="0"/>
              <a:t>25/09/2023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224604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A288E-FC6D-4456-8984-FBEDA5FE68C8}" type="datetimeFigureOut">
              <a:rPr lang="vi-VN" smtClean="0"/>
              <a:t>25/09/2023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219380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A288E-FC6D-4456-8984-FBEDA5FE68C8}" type="datetimeFigureOut">
              <a:rPr lang="vi-VN" smtClean="0"/>
              <a:t>25/09/2023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C8A71EE-B32C-4DB6-B11A-F5714E2E8C67}" type="slidenum">
              <a:rPr lang="vi-VN" smtClean="0"/>
              <a:t>‹#›</a:t>
            </a:fld>
            <a:endParaRPr lang="vi-VN"/>
          </a:p>
        </p:txBody>
      </p:sp>
    </p:spTree>
    <p:extLst>
      <p:ext uri="{BB962C8B-B14F-4D97-AF65-F5344CB8AC3E}">
        <p14:creationId xmlns:p14="http://schemas.microsoft.com/office/powerpoint/2010/main" val="137985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A288E-FC6D-4456-8984-FBEDA5FE68C8}" type="datetimeFigureOut">
              <a:rPr lang="vi-VN" smtClean="0"/>
              <a:t>25/09/2023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A71EE-B32C-4DB6-B11A-F5714E2E8C67}" type="slidenum">
              <a:rPr lang="vi-VN" smtClean="0"/>
              <a:t>‹#›</a:t>
            </a:fld>
            <a:endParaRPr lang="vi-VN"/>
          </a:p>
        </p:txBody>
      </p:sp>
    </p:spTree>
    <p:extLst>
      <p:ext uri="{BB962C8B-B14F-4D97-AF65-F5344CB8AC3E}">
        <p14:creationId xmlns:p14="http://schemas.microsoft.com/office/powerpoint/2010/main" val="2163784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7879" y="424808"/>
            <a:ext cx="10504227" cy="5324535"/>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Chức năng của màng tế bào là</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Chứa vật chất di truyền, điều khiển mọi hoạt động sống của tế bào.</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Bảo vệ và kiểm soát các chất đi vào, đi ra khỏi tế bào.</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Chứa các bào quan, là nơi diễn ra các hoạt động sống của tế bào.</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Tham gia vào quá trình quang hợp của tế bào.</a:t>
            </a:r>
            <a:endParaRPr lang="vi-VN" sz="4000" dirty="0">
              <a:effectLst/>
              <a:latin typeface="Times New Roman" panose="02020603050405020304" pitchFamily="18" charset="0"/>
              <a:ea typeface="Times New Roman" panose="02020603050405020304" pitchFamily="18" charset="0"/>
            </a:endParaRPr>
          </a:p>
        </p:txBody>
      </p:sp>
      <p:sp>
        <p:nvSpPr>
          <p:cNvPr id="7" name="Oval 6"/>
          <p:cNvSpPr/>
          <p:nvPr/>
        </p:nvSpPr>
        <p:spPr>
          <a:xfrm>
            <a:off x="627797" y="2374711"/>
            <a:ext cx="709684" cy="7233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390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561" y="241434"/>
            <a:ext cx="11582400" cy="4601260"/>
          </a:xfrm>
          <a:prstGeom prst="rect">
            <a:avLst/>
          </a:prstGeom>
        </p:spPr>
        <p:txBody>
          <a:bodyPr wrap="square">
            <a:spAutoFit/>
          </a:bodyPr>
          <a:lstStyle/>
          <a:p>
            <a:pPr algn="just">
              <a:spcAft>
                <a:spcPts val="600"/>
              </a:spcAft>
            </a:pPr>
            <a:r>
              <a:rPr lang="vi-VN" sz="3600" b="1" spc="-3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10.</a:t>
            </a:r>
            <a:r>
              <a:rPr lang="vi-VN" sz="3600" spc="-3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Sử dụng các từ sau: </a:t>
            </a:r>
            <a:r>
              <a:rPr lang="vi-VN" sz="3600" i="1" spc="-3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 bào, xanh methylene, iodine, cấu trúc</a:t>
            </a:r>
            <a:r>
              <a:rPr lang="vi-VN" sz="3600" spc="-3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để hoàn thành chỗ trống từ (l) đến (4) trong đoạn văn dưới đây:</a:t>
            </a:r>
            <a:endParaRPr lang="vi-VN" sz="3600" dirty="0" smtClean="0">
              <a:effectLst/>
              <a:latin typeface="Times New Roman" panose="02020603050405020304" pitchFamily="18" charset="0"/>
              <a:ea typeface="Times New Roman" panose="02020603050405020304" pitchFamily="18" charset="0"/>
            </a:endParaRPr>
          </a:p>
          <a:p>
            <a:pPr algn="just"/>
            <a:r>
              <a:rPr lang="vi-VN" sz="3600" dirty="0" smtClean="0">
                <a:solidFill>
                  <a:srgbClr val="000000"/>
                </a:solidFill>
                <a:effectLst/>
                <a:latin typeface="Times New Roman" panose="02020603050405020304" pitchFamily="18" charset="0"/>
                <a:ea typeface="Times New Roman" panose="02020603050405020304" pitchFamily="18" charset="0"/>
              </a:rPr>
              <a:t>Thuốc nhuộm thường được sử dụng trong nhuộm tiêu bản hiển vi, giúp chúng ta có thể quan sát (1) ... của (2) ... được rõ hơn. Người ta thường sử dụng (3)... đối với bước nhuộm tế bào biểu bì vảy hành và (4)... đối với bước nhuộm tế bào biểu bì da ếch.</a:t>
            </a:r>
            <a:endParaRPr lang="vi-VN" sz="3600" dirty="0"/>
          </a:p>
        </p:txBody>
      </p:sp>
      <p:sp>
        <p:nvSpPr>
          <p:cNvPr id="3" name="Rectangle 2"/>
          <p:cNvSpPr/>
          <p:nvPr/>
        </p:nvSpPr>
        <p:spPr>
          <a:xfrm>
            <a:off x="236561" y="5172502"/>
            <a:ext cx="11582400" cy="1323439"/>
          </a:xfrm>
          <a:prstGeom prst="rect">
            <a:avLst/>
          </a:prstGeom>
        </p:spPr>
        <p:txBody>
          <a:bodyPr wrap="square">
            <a:spAutoFit/>
          </a:bodyPr>
          <a:lstStyle/>
          <a:p>
            <a:pPr algn="just"/>
            <a:r>
              <a:rPr lang="vi-VN" sz="4000" b="1" dirty="0" smtClean="0">
                <a:solidFill>
                  <a:srgbClr val="000000"/>
                </a:solidFill>
                <a:effectLst/>
                <a:latin typeface="Times New Roman" panose="02020603050405020304" pitchFamily="18" charset="0"/>
                <a:ea typeface="Times New Roman" panose="02020603050405020304" pitchFamily="18" charset="0"/>
              </a:rPr>
              <a:t>Câu 10.</a:t>
            </a:r>
            <a:r>
              <a:rPr lang="en-US" sz="4000" dirty="0" smtClean="0">
                <a:solidFill>
                  <a:srgbClr val="000000"/>
                </a:solidFill>
                <a:effectLst/>
                <a:latin typeface="Times New Roman" panose="02020603050405020304" pitchFamily="18" charset="0"/>
                <a:ea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rPr>
              <a:t>(1) cấu trúc, (2) tế bào, (3) iodine, (4) xanh methylene.</a:t>
            </a:r>
            <a:endParaRPr lang="vi-VN" sz="4000" dirty="0"/>
          </a:p>
        </p:txBody>
      </p:sp>
    </p:spTree>
    <p:extLst>
      <p:ext uri="{BB962C8B-B14F-4D97-AF65-F5344CB8AC3E}">
        <p14:creationId xmlns:p14="http://schemas.microsoft.com/office/powerpoint/2010/main" val="232962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0458" y="344775"/>
            <a:ext cx="11350389" cy="2708434"/>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2. Thành phần nào có chức năng điều khiển hoạt động của tế bào</a:t>
            </a:r>
            <a:r>
              <a:rPr lang="en-SG"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4000" dirty="0" smtClean="0">
              <a:effectLst/>
              <a:latin typeface="Times New Roman" panose="02020603050405020304" pitchFamily="18" charset="0"/>
              <a:ea typeface="Times New Roman" panose="02020603050405020304" pitchFamily="18" charset="0"/>
            </a:endParaRPr>
          </a:p>
          <a:p>
            <a:pPr marL="742950" indent="-742950" algn="just">
              <a:spcAft>
                <a:spcPts val="600"/>
              </a:spcAft>
              <a:buAutoNum type="alphaUcPeriod"/>
            </a:pP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hân.</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ế bào chất.</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àng tế bào.</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ục lạp.</a:t>
            </a:r>
            <a:endParaRPr lang="vi-VN" sz="40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768823" y="3416981"/>
            <a:ext cx="11132023" cy="2708434"/>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3. Thành phần chứa các bào quan, là nơi diễn ra các hoạt động sống của tế bào</a:t>
            </a:r>
            <a:r>
              <a:rPr lang="en-SG"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40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endParaRPr lang="vi-VN" sz="4000" dirty="0" smtClean="0">
              <a:effectLst/>
              <a:latin typeface="Times New Roman" panose="02020603050405020304" pitchFamily="18" charset="0"/>
              <a:ea typeface="Times New Roman" panose="02020603050405020304" pitchFamily="18" charset="0"/>
            </a:endParaRPr>
          </a:p>
          <a:p>
            <a:pPr marL="342900" indent="-342900" algn="just">
              <a:spcAft>
                <a:spcPts val="600"/>
              </a:spcAft>
              <a:buAutoNum type="alphaUcPeriod"/>
            </a:pP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hân.</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ế bào chất.</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àng tế bào.</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en-SG"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ục lạp.</a:t>
            </a:r>
            <a:endParaRPr lang="vi-VN" sz="4000" dirty="0">
              <a:effectLst/>
              <a:latin typeface="Times New Roman" panose="02020603050405020304" pitchFamily="18" charset="0"/>
              <a:ea typeface="Times New Roman" panose="02020603050405020304" pitchFamily="18" charset="0"/>
            </a:endParaRPr>
          </a:p>
        </p:txBody>
      </p:sp>
      <p:sp>
        <p:nvSpPr>
          <p:cNvPr id="4" name="Oval 3"/>
          <p:cNvSpPr/>
          <p:nvPr/>
        </p:nvSpPr>
        <p:spPr>
          <a:xfrm>
            <a:off x="550458" y="1698992"/>
            <a:ext cx="709684" cy="7233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Oval 4"/>
          <p:cNvSpPr/>
          <p:nvPr/>
        </p:nvSpPr>
        <p:spPr>
          <a:xfrm>
            <a:off x="6225652" y="4771198"/>
            <a:ext cx="709684" cy="7233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50296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869" y="335059"/>
            <a:ext cx="11473218" cy="2092881"/>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4. Hình dạng của tế bào</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Hình cầu, hình thoi.</a:t>
            </a:r>
            <a:r>
              <a:rPr lang="en-SG"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Hình đĩa, hình sợi.</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Hình sao, hình trụ.</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Nhiều hình dạng.</a:t>
            </a:r>
            <a:endParaRPr lang="vi-VN" sz="40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45994" y="2746780"/>
            <a:ext cx="10804478" cy="2015936"/>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5.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 một tế bào lớn lên và sinh sản sẽ có bao nhiêu tế bào mới hình thành?</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8.		B. 6.		C. 4.	</a:t>
            </a: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2.</a:t>
            </a:r>
            <a:endParaRPr lang="vi-VN" sz="4000" dirty="0">
              <a:effectLst/>
              <a:latin typeface="Times New Roman" panose="02020603050405020304" pitchFamily="18" charset="0"/>
              <a:ea typeface="Times New Roman" panose="02020603050405020304" pitchFamily="18" charset="0"/>
            </a:endParaRPr>
          </a:p>
        </p:txBody>
      </p:sp>
      <p:sp>
        <p:nvSpPr>
          <p:cNvPr id="4" name="Oval 3"/>
          <p:cNvSpPr/>
          <p:nvPr/>
        </p:nvSpPr>
        <p:spPr>
          <a:xfrm>
            <a:off x="8871045" y="4052353"/>
            <a:ext cx="709684" cy="7233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Oval 4"/>
          <p:cNvSpPr/>
          <p:nvPr/>
        </p:nvSpPr>
        <p:spPr>
          <a:xfrm>
            <a:off x="6976281" y="1704609"/>
            <a:ext cx="709684" cy="7233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343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3787"/>
            <a:ext cx="1460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2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6: </a:t>
            </a:r>
            <a:endParaRPr kumimoji="0" lang="vi-VN" altLang="vi-VN" sz="32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884" y="0"/>
            <a:ext cx="7997588" cy="27363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58395" y="2836389"/>
            <a:ext cx="11475209" cy="40318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57213" algn="l"/>
              </a:tabLst>
              <a:defRPr>
                <a:solidFill>
                  <a:schemeClr val="tx1"/>
                </a:solidFill>
                <a:latin typeface="Arial" panose="020B0604020202020204" pitchFamily="34" charset="0"/>
              </a:defRPr>
            </a:lvl1pPr>
            <a:lvl2pPr eaLnBrk="0" fontAlgn="base" hangingPunct="0">
              <a:spcBef>
                <a:spcPct val="0"/>
              </a:spcBef>
              <a:spcAft>
                <a:spcPct val="0"/>
              </a:spcAft>
              <a:tabLst>
                <a:tab pos="557213" algn="l"/>
              </a:tabLst>
              <a:defRPr>
                <a:solidFill>
                  <a:schemeClr val="tx1"/>
                </a:solidFill>
                <a:latin typeface="Arial" panose="020B0604020202020204" pitchFamily="34" charset="0"/>
              </a:defRPr>
            </a:lvl2pPr>
            <a:lvl3pPr eaLnBrk="0" fontAlgn="base" hangingPunct="0">
              <a:spcBef>
                <a:spcPct val="0"/>
              </a:spcBef>
              <a:spcAft>
                <a:spcPct val="0"/>
              </a:spcAft>
              <a:tabLst>
                <a:tab pos="557213" algn="l"/>
              </a:tabLst>
              <a:defRPr>
                <a:solidFill>
                  <a:schemeClr val="tx1"/>
                </a:solidFill>
                <a:latin typeface="Arial" panose="020B0604020202020204" pitchFamily="34" charset="0"/>
              </a:defRPr>
            </a:lvl3pPr>
            <a:lvl4pPr eaLnBrk="0" fontAlgn="base" hangingPunct="0">
              <a:spcBef>
                <a:spcPct val="0"/>
              </a:spcBef>
              <a:spcAft>
                <a:spcPct val="0"/>
              </a:spcAft>
              <a:tabLst>
                <a:tab pos="557213" algn="l"/>
              </a:tabLst>
              <a:defRPr>
                <a:solidFill>
                  <a:schemeClr val="tx1"/>
                </a:solidFill>
                <a:latin typeface="Arial" panose="020B0604020202020204" pitchFamily="34" charset="0"/>
              </a:defRPr>
            </a:lvl4pPr>
            <a:lvl5pPr eaLnBrk="0" fontAlgn="base" hangingPunct="0">
              <a:spcBef>
                <a:spcPct val="0"/>
              </a:spcBef>
              <a:spcAft>
                <a:spcPct val="0"/>
              </a:spcAft>
              <a:tabLst>
                <a:tab pos="557213" algn="l"/>
              </a:tabLst>
              <a:defRPr>
                <a:solidFill>
                  <a:schemeClr val="tx1"/>
                </a:solidFill>
                <a:latin typeface="Arial" panose="020B0604020202020204" pitchFamily="34" charset="0"/>
              </a:defRPr>
            </a:lvl5pPr>
            <a:lvl6pPr eaLnBrk="0" fontAlgn="base" hangingPunct="0">
              <a:spcBef>
                <a:spcPct val="0"/>
              </a:spcBef>
              <a:spcAft>
                <a:spcPct val="0"/>
              </a:spcAft>
              <a:tabLst>
                <a:tab pos="557213" algn="l"/>
              </a:tabLst>
              <a:defRPr>
                <a:solidFill>
                  <a:schemeClr val="tx1"/>
                </a:solidFill>
                <a:latin typeface="Arial" panose="020B0604020202020204" pitchFamily="34" charset="0"/>
              </a:defRPr>
            </a:lvl6pPr>
            <a:lvl7pPr eaLnBrk="0" fontAlgn="base" hangingPunct="0">
              <a:spcBef>
                <a:spcPct val="0"/>
              </a:spcBef>
              <a:spcAft>
                <a:spcPct val="0"/>
              </a:spcAft>
              <a:tabLst>
                <a:tab pos="557213" algn="l"/>
              </a:tabLst>
              <a:defRPr>
                <a:solidFill>
                  <a:schemeClr val="tx1"/>
                </a:solidFill>
                <a:latin typeface="Arial" panose="020B0604020202020204" pitchFamily="34" charset="0"/>
              </a:defRPr>
            </a:lvl7pPr>
            <a:lvl8pPr eaLnBrk="0" fontAlgn="base" hangingPunct="0">
              <a:spcBef>
                <a:spcPct val="0"/>
              </a:spcBef>
              <a:spcAft>
                <a:spcPct val="0"/>
              </a:spcAft>
              <a:tabLst>
                <a:tab pos="557213" algn="l"/>
              </a:tabLst>
              <a:defRPr>
                <a:solidFill>
                  <a:schemeClr val="tx1"/>
                </a:solidFill>
                <a:latin typeface="Arial" panose="020B0604020202020204" pitchFamily="34" charset="0"/>
              </a:defRPr>
            </a:lvl8pPr>
            <a:lvl9pPr eaLnBrk="0" fontAlgn="base" hangingPunct="0">
              <a:spcBef>
                <a:spcPct val="0"/>
              </a:spcBef>
              <a:spcAft>
                <a:spcPct val="0"/>
              </a:spcAft>
              <a:tabLst>
                <a:tab pos="55721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Hãy quan sát các thành phần cấu tạo của ba tế bào để hoàn thành các yêu cầu</a:t>
            </a:r>
            <a:r>
              <a:rPr kumimoji="0" lang="en-US" altLang="vi-VN" sz="3200" b="0" i="0" u="none" strike="noStrike" cap="none" normalizeH="0" baseline="0" dirty="0" smtClean="0">
                <a:ln>
                  <a:noFill/>
                </a:ln>
                <a:solidFill>
                  <a:schemeClr val="tx1"/>
                </a:solidFill>
                <a:effectLst/>
                <a:latin typeface="+mj-lt"/>
                <a:ea typeface="Arial" panose="020B0604020202020204" pitchFamily="34" charset="0"/>
                <a:cs typeface="Segoe UI" panose="020B0502040204020203" pitchFamily="34" charset="0"/>
              </a:rPr>
              <a:t> </a:t>
            </a: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sau:</a:t>
            </a:r>
            <a:endParaRPr kumimoji="0" lang="vi-VN" altLang="vi-VN" sz="32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 </a:t>
            </a: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Gọi tên các thành phần cấu tạo tương ứng với số từ (1 ) đến (5).</a:t>
            </a:r>
            <a:endParaRPr kumimoji="0" lang="vi-VN" altLang="vi-VN" sz="32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 </a:t>
            </a: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Đặt tên cho các tế bào (A), (B), (C) và cho biết tại sao em lại đặt tên như vậy?</a:t>
            </a:r>
            <a:endParaRPr kumimoji="0" lang="vi-VN" altLang="vi-VN" sz="32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 </a:t>
            </a: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Các thành phần nào chỉ có trong tế bào (C) mà không có trong tế bào (B). Nêu chức năng các thành phẩn này.</a:t>
            </a:r>
            <a:endParaRPr kumimoji="0" lang="vi-VN" altLang="vi-VN" sz="32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d. </a:t>
            </a:r>
            <a:r>
              <a:rPr kumimoji="0" lang="vi-VN" altLang="vi-VN" sz="3200" b="0" i="0" u="none" strike="noStrike" cap="none" normalizeH="0" baseline="0" dirty="0" smtClean="0">
                <a:ln>
                  <a:noFill/>
                </a:ln>
                <a:solidFill>
                  <a:srgbClr val="000000"/>
                </a:solidFill>
                <a:effectLst/>
                <a:latin typeface="+mj-lt"/>
                <a:ea typeface="Arial" panose="020B0604020202020204" pitchFamily="34" charset="0"/>
                <a:cs typeface="Times New Roman" panose="02020603050405020304" pitchFamily="18" charset="0"/>
              </a:rPr>
              <a:t>Nêu hai chức năng chính của màng tế bào.</a:t>
            </a:r>
            <a:endParaRPr kumimoji="0" lang="vi-VN" altLang="vi-VN" sz="32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89517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855" y="43634"/>
            <a:ext cx="11514161" cy="6814366"/>
          </a:xfrm>
          <a:prstGeom prst="rect">
            <a:avLst/>
          </a:prstGeom>
        </p:spPr>
        <p:txBody>
          <a:bodyPr wrap="square">
            <a:spAutoFit/>
          </a:bodyPr>
          <a:lstStyle/>
          <a:p>
            <a:pPr algn="just">
              <a:lnSpc>
                <a:spcPct val="110000"/>
              </a:lnSpc>
              <a:tabLst>
                <a:tab pos="534670" algn="l"/>
              </a:tabLst>
            </a:pPr>
            <a:r>
              <a:rPr lang="en-SG" sz="4000" b="1" dirty="0" err="1"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SG" sz="4000" b="1"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6:</a:t>
            </a:r>
            <a:r>
              <a:rPr lang="en-SG"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 (1) màng tế bào, (2) chất tế bào, (3) vùng nhân, (4) nhân, (5) lục lạp.</a:t>
            </a:r>
            <a:endParaRPr lang="vi-VN" sz="40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10000"/>
              </a:lnSpc>
              <a:tabLst>
                <a:tab pos="706755" algn="l"/>
              </a:tabLst>
            </a:pPr>
            <a:r>
              <a:rPr lang="en-US" sz="4000" spc="-2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 </a:t>
            </a:r>
            <a:r>
              <a:rPr lang="vi-VN" sz="4000" spc="-2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(A)Tế bào nhân so vì có vùng nhân, (B)Tế bào động vật vì có nhân và không có lục lạp, (C)Tế bào thực vật vì có nhân và có lục lạp.</a:t>
            </a:r>
            <a:endParaRPr lang="vi-VN" sz="40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10000"/>
              </a:lnSpc>
              <a:tabLst>
                <a:tab pos="706755" algn="l"/>
              </a:tabLst>
            </a:pPr>
            <a:r>
              <a:rPr lang="en-US"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 </a:t>
            </a:r>
            <a:r>
              <a:rPr lang="vi-VN"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Thành phần chỉ có trong tế bào (C) mà không có trong tế bào (B) là lục lạp. Lục lạp thực hiện chức năng quang hợp để tổng hợp các chất cho tế bào.</a:t>
            </a:r>
            <a:endParaRPr lang="vi-VN" sz="40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10000"/>
              </a:lnSpc>
              <a:tabLst>
                <a:tab pos="709930" algn="l"/>
              </a:tabLst>
            </a:pPr>
            <a:r>
              <a:rPr lang="en-US"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d. </a:t>
            </a:r>
            <a:r>
              <a:rPr lang="vi-VN" sz="4000" dirty="0" smtClean="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Hai chức năng chính của màng tế bào là bảo vệ và kiểm soát các chất đi vào và đi ra khỏi tế bào.</a:t>
            </a:r>
            <a:endParaRPr lang="vi-VN" sz="400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3080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43994231"/>
              </p:ext>
            </p:extLst>
          </p:nvPr>
        </p:nvGraphicFramePr>
        <p:xfrm>
          <a:off x="1201097" y="3861137"/>
          <a:ext cx="10085601" cy="2932571"/>
        </p:xfrm>
        <a:graphic>
          <a:graphicData uri="http://schemas.openxmlformats.org/drawingml/2006/table">
            <a:tbl>
              <a:tblPr/>
              <a:tblGrid>
                <a:gridCol w="3267980">
                  <a:extLst>
                    <a:ext uri="{9D8B030D-6E8A-4147-A177-3AD203B41FA5}">
                      <a16:colId xmlns:a16="http://schemas.microsoft.com/office/drawing/2014/main" val="3326620903"/>
                    </a:ext>
                  </a:extLst>
                </a:gridCol>
                <a:gridCol w="2204678">
                  <a:extLst>
                    <a:ext uri="{9D8B030D-6E8A-4147-A177-3AD203B41FA5}">
                      <a16:colId xmlns:a16="http://schemas.microsoft.com/office/drawing/2014/main" val="106852932"/>
                    </a:ext>
                  </a:extLst>
                </a:gridCol>
                <a:gridCol w="2078603">
                  <a:extLst>
                    <a:ext uri="{9D8B030D-6E8A-4147-A177-3AD203B41FA5}">
                      <a16:colId xmlns:a16="http://schemas.microsoft.com/office/drawing/2014/main" val="1490071706"/>
                    </a:ext>
                  </a:extLst>
                </a:gridCol>
                <a:gridCol w="2534340">
                  <a:extLst>
                    <a:ext uri="{9D8B030D-6E8A-4147-A177-3AD203B41FA5}">
                      <a16:colId xmlns:a16="http://schemas.microsoft.com/office/drawing/2014/main" val="1587131529"/>
                    </a:ext>
                  </a:extLst>
                </a:gridCol>
              </a:tblGrid>
              <a:tr h="1176923">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Tế bào</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Bef>
                          <a:spcPts val="400"/>
                        </a:spcBef>
                        <a:spcAft>
                          <a:spcPts val="400"/>
                        </a:spcAft>
                      </a:pPr>
                      <a:r>
                        <a:rPr lang="vi-VN" sz="3200" dirty="0" smtClean="0">
                          <a:effectLst/>
                          <a:latin typeface="+mj-lt"/>
                          <a:ea typeface="Arial" panose="020B0604020202020204" pitchFamily="34" charset="0"/>
                          <a:cs typeface="Times New Roman" panose="02020603050405020304" pitchFamily="18" charset="0"/>
                        </a:rPr>
                        <a:t>Vật</a:t>
                      </a:r>
                      <a:r>
                        <a:rPr lang="vi-VN" sz="3200" baseline="0" dirty="0" smtClean="0">
                          <a:effectLst/>
                          <a:latin typeface="+mj-lt"/>
                          <a:ea typeface="Arial" panose="020B0604020202020204" pitchFamily="34" charset="0"/>
                          <a:cs typeface="Times New Roman" panose="02020603050405020304" pitchFamily="18" charset="0"/>
                        </a:rPr>
                        <a:t> chất di truyền</a:t>
                      </a:r>
                      <a:endParaRPr lang="vi-VN" sz="3200" dirty="0">
                        <a:effectLst/>
                        <a:latin typeface="+mj-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Màng nhân</a:t>
                      </a:r>
                      <a:endParaRPr lang="vi-VN" sz="320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Lục lạp</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7282750"/>
                  </a:ext>
                </a:extLst>
              </a:tr>
              <a:tr h="559907">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(1)</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Không</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Không</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7574874"/>
                  </a:ext>
                </a:extLst>
              </a:tr>
              <a:tr h="572322">
                <a:tc>
                  <a:txBody>
                    <a:bodyPr/>
                    <a:lstStyle/>
                    <a:p>
                      <a:pPr algn="ctr">
                        <a:lnSpc>
                          <a:spcPct val="120000"/>
                        </a:lnSpc>
                        <a:spcBef>
                          <a:spcPts val="400"/>
                        </a:spcBef>
                        <a:spcAft>
                          <a:spcPts val="400"/>
                        </a:spcAft>
                      </a:pPr>
                      <a:r>
                        <a:rPr lang="vi-VN" sz="3200" u="none" strike="noStrike">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(2)</a:t>
                      </a:r>
                      <a:endParaRPr lang="vi-VN" sz="320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Không</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9744216"/>
                  </a:ext>
                </a:extLst>
              </a:tr>
              <a:tr h="578529">
                <a:tc>
                  <a:txBody>
                    <a:bodyPr/>
                    <a:lstStyle/>
                    <a:p>
                      <a:pPr algn="ctr">
                        <a:lnSpc>
                          <a:spcPct val="120000"/>
                        </a:lnSpc>
                        <a:spcBef>
                          <a:spcPts val="400"/>
                        </a:spcBef>
                        <a:spcAft>
                          <a:spcPts val="400"/>
                        </a:spcAft>
                      </a:pPr>
                      <a:r>
                        <a:rPr lang="vi-VN" sz="3200" u="none" strike="noStrike">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(3)</a:t>
                      </a:r>
                      <a:endParaRPr lang="vi-VN" sz="320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Bef>
                          <a:spcPts val="400"/>
                        </a:spcBef>
                        <a:spcAft>
                          <a:spcPts val="400"/>
                        </a:spcAft>
                      </a:pPr>
                      <a:r>
                        <a:rPr lang="vi-VN" sz="3200" u="none" strike="noStrike" dirty="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Có</a:t>
                      </a:r>
                      <a:endParaRPr lang="vi-VN" sz="3200" dirty="0">
                        <a:effectLst/>
                        <a:latin typeface="Segoe UI" panose="020B0502040204020203"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9973276"/>
                  </a:ext>
                </a:extLst>
              </a:tr>
            </a:tbl>
          </a:graphicData>
        </a:graphic>
      </p:graphicFrame>
      <p:sp>
        <p:nvSpPr>
          <p:cNvPr id="3" name="Rectangle 1"/>
          <p:cNvSpPr>
            <a:spLocks noChangeArrowheads="1"/>
          </p:cNvSpPr>
          <p:nvPr/>
        </p:nvSpPr>
        <p:spPr bwMode="auto">
          <a:xfrm>
            <a:off x="218459" y="215444"/>
            <a:ext cx="11313899" cy="35394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57213" algn="l"/>
              </a:tabLst>
              <a:defRPr>
                <a:solidFill>
                  <a:schemeClr val="tx1"/>
                </a:solidFill>
                <a:latin typeface="Arial" panose="020B0604020202020204" pitchFamily="34" charset="0"/>
              </a:defRPr>
            </a:lvl1pPr>
            <a:lvl2pPr eaLnBrk="0" fontAlgn="base" hangingPunct="0">
              <a:spcBef>
                <a:spcPct val="0"/>
              </a:spcBef>
              <a:spcAft>
                <a:spcPct val="0"/>
              </a:spcAft>
              <a:tabLst>
                <a:tab pos="557213" algn="l"/>
              </a:tabLst>
              <a:defRPr>
                <a:solidFill>
                  <a:schemeClr val="tx1"/>
                </a:solidFill>
                <a:latin typeface="Arial" panose="020B0604020202020204" pitchFamily="34" charset="0"/>
              </a:defRPr>
            </a:lvl2pPr>
            <a:lvl3pPr eaLnBrk="0" fontAlgn="base" hangingPunct="0">
              <a:spcBef>
                <a:spcPct val="0"/>
              </a:spcBef>
              <a:spcAft>
                <a:spcPct val="0"/>
              </a:spcAft>
              <a:tabLst>
                <a:tab pos="557213" algn="l"/>
              </a:tabLst>
              <a:defRPr>
                <a:solidFill>
                  <a:schemeClr val="tx1"/>
                </a:solidFill>
                <a:latin typeface="Arial" panose="020B0604020202020204" pitchFamily="34" charset="0"/>
              </a:defRPr>
            </a:lvl3pPr>
            <a:lvl4pPr eaLnBrk="0" fontAlgn="base" hangingPunct="0">
              <a:spcBef>
                <a:spcPct val="0"/>
              </a:spcBef>
              <a:spcAft>
                <a:spcPct val="0"/>
              </a:spcAft>
              <a:tabLst>
                <a:tab pos="557213" algn="l"/>
              </a:tabLst>
              <a:defRPr>
                <a:solidFill>
                  <a:schemeClr val="tx1"/>
                </a:solidFill>
                <a:latin typeface="Arial" panose="020B0604020202020204" pitchFamily="34" charset="0"/>
              </a:defRPr>
            </a:lvl4pPr>
            <a:lvl5pPr eaLnBrk="0" fontAlgn="base" hangingPunct="0">
              <a:spcBef>
                <a:spcPct val="0"/>
              </a:spcBef>
              <a:spcAft>
                <a:spcPct val="0"/>
              </a:spcAft>
              <a:tabLst>
                <a:tab pos="557213" algn="l"/>
              </a:tabLst>
              <a:defRPr>
                <a:solidFill>
                  <a:schemeClr val="tx1"/>
                </a:solidFill>
                <a:latin typeface="Arial" panose="020B0604020202020204" pitchFamily="34" charset="0"/>
              </a:defRPr>
            </a:lvl5pPr>
            <a:lvl6pPr eaLnBrk="0" fontAlgn="base" hangingPunct="0">
              <a:spcBef>
                <a:spcPct val="0"/>
              </a:spcBef>
              <a:spcAft>
                <a:spcPct val="0"/>
              </a:spcAft>
              <a:tabLst>
                <a:tab pos="557213" algn="l"/>
              </a:tabLst>
              <a:defRPr>
                <a:solidFill>
                  <a:schemeClr val="tx1"/>
                </a:solidFill>
                <a:latin typeface="Arial" panose="020B0604020202020204" pitchFamily="34" charset="0"/>
              </a:defRPr>
            </a:lvl6pPr>
            <a:lvl7pPr eaLnBrk="0" fontAlgn="base" hangingPunct="0">
              <a:spcBef>
                <a:spcPct val="0"/>
              </a:spcBef>
              <a:spcAft>
                <a:spcPct val="0"/>
              </a:spcAft>
              <a:tabLst>
                <a:tab pos="557213" algn="l"/>
              </a:tabLst>
              <a:defRPr>
                <a:solidFill>
                  <a:schemeClr val="tx1"/>
                </a:solidFill>
                <a:latin typeface="Arial" panose="020B0604020202020204" pitchFamily="34" charset="0"/>
              </a:defRPr>
            </a:lvl7pPr>
            <a:lvl8pPr eaLnBrk="0" fontAlgn="base" hangingPunct="0">
              <a:spcBef>
                <a:spcPct val="0"/>
              </a:spcBef>
              <a:spcAft>
                <a:spcPct val="0"/>
              </a:spcAft>
              <a:tabLst>
                <a:tab pos="557213" algn="l"/>
              </a:tabLst>
              <a:defRPr>
                <a:solidFill>
                  <a:schemeClr val="tx1"/>
                </a:solidFill>
                <a:latin typeface="Arial" panose="020B0604020202020204" pitchFamily="34" charset="0"/>
              </a:defRPr>
            </a:lvl8pPr>
            <a:lvl9pPr eaLnBrk="0" fontAlgn="base" hangingPunct="0">
              <a:spcBef>
                <a:spcPct val="0"/>
              </a:spcBef>
              <a:spcAft>
                <a:spcPct val="0"/>
              </a:spcAft>
              <a:tabLst>
                <a:tab pos="55721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vi-VN" altLang="vi-VN" sz="3200" b="1"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 7: </a:t>
            </a: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 ba tế bào kí hiệu lẩn lượt là (1), (2), (3) với thành phần cấu tạo như sau:</a:t>
            </a:r>
            <a:endParaRPr kumimoji="0" lang="vi-VN" altLang="vi-VN"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Trong ba tế bào nàỵ:</a:t>
            </a:r>
            <a:endParaRPr kumimoji="0" lang="vi-VN" altLang="vi-VN"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 </a:t>
            </a: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Tế bào nào là tế bào nhân sơ?</a:t>
            </a: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Tế bào nào là tế bào nhân thực?</a:t>
            </a: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Tại sao?</a:t>
            </a:r>
            <a:endParaRPr kumimoji="0" lang="vi-VN" altLang="vi-VN"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57213" algn="l"/>
              </a:tabLst>
            </a:pPr>
            <a:r>
              <a:rPr kumimoji="0" lang="en-US"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 </a:t>
            </a:r>
            <a:r>
              <a:rPr kumimoji="0" lang="vi-VN" altLang="vi-VN" sz="3200" b="0" i="0" u="none" strike="noStrike" cap="none" normalizeH="0" baseline="0" dirty="0" smtClean="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Tế bào nào là tế bào động vật? Tế bào nào là tế bào thực vật? Tại sao?</a:t>
            </a:r>
            <a:endParaRPr kumimoji="0" lang="vi-VN" altLang="vi-VN"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927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630" y="346778"/>
            <a:ext cx="11459570" cy="5098832"/>
          </a:xfrm>
          <a:prstGeom prst="rect">
            <a:avLst/>
          </a:prstGeom>
        </p:spPr>
        <p:txBody>
          <a:bodyPr wrap="square">
            <a:spAutoFit/>
          </a:bodyPr>
          <a:lstStyle/>
          <a:p>
            <a:pPr indent="-304800">
              <a:lnSpc>
                <a:spcPct val="130000"/>
              </a:lnSpc>
              <a:spcBef>
                <a:spcPts val="400"/>
              </a:spcBef>
              <a:spcAft>
                <a:spcPts val="400"/>
              </a:spcAft>
            </a:pPr>
            <a:r>
              <a:rPr lang="en-SG" sz="4000" b="1" dirty="0" err="1" smtClean="0">
                <a:solidFill>
                  <a:srgbClr val="000000"/>
                </a:solidFill>
                <a:effectLst/>
                <a:latin typeface="Times New Roman" panose="02020603050405020304" pitchFamily="18" charset="0"/>
                <a:ea typeface="Arial" panose="020B0604020202020204" pitchFamily="34" charset="0"/>
              </a:rPr>
              <a:t>Câu</a:t>
            </a:r>
            <a:r>
              <a:rPr lang="en-SG" sz="4000" b="1" dirty="0" smtClean="0">
                <a:solidFill>
                  <a:srgbClr val="000000"/>
                </a:solidFill>
                <a:effectLst/>
                <a:latin typeface="Times New Roman" panose="02020603050405020304" pitchFamily="18" charset="0"/>
                <a:ea typeface="Arial" panose="020B0604020202020204" pitchFamily="34" charset="0"/>
              </a:rPr>
              <a:t> 7.</a:t>
            </a:r>
            <a:r>
              <a:rPr lang="en-SG" sz="4000" dirty="0" smtClean="0">
                <a:solidFill>
                  <a:srgbClr val="000000"/>
                </a:solidFill>
                <a:effectLst/>
                <a:latin typeface="Times New Roman" panose="02020603050405020304" pitchFamily="18" charset="0"/>
                <a:ea typeface="Arial" panose="020B0604020202020204" pitchFamily="34" charset="0"/>
              </a:rPr>
              <a:t> </a:t>
            </a:r>
            <a:endParaRPr lang="vi-VN" sz="4000" dirty="0" smtClean="0">
              <a:solidFill>
                <a:srgbClr val="000000"/>
              </a:solidFill>
              <a:effectLst/>
              <a:latin typeface="Times New Roman" panose="02020603050405020304" pitchFamily="18" charset="0"/>
              <a:ea typeface="Arial" panose="020B0604020202020204" pitchFamily="34" charset="0"/>
            </a:endParaRPr>
          </a:p>
          <a:p>
            <a:pPr indent="-304800" algn="just">
              <a:lnSpc>
                <a:spcPct val="130000"/>
              </a:lnSpc>
              <a:spcBef>
                <a:spcPts val="400"/>
              </a:spcBef>
              <a:spcAft>
                <a:spcPts val="400"/>
              </a:spcAft>
            </a:pPr>
            <a:r>
              <a:rPr lang="vi-VN" sz="4000" dirty="0" smtClean="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a</a:t>
            </a:r>
            <a:r>
              <a:rPr lang="en-US" sz="4000" dirty="0" smtClean="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a:t>
            </a:r>
            <a:r>
              <a:rPr lang="vi-VN" sz="4000" dirty="0" smtClean="0">
                <a:solidFill>
                  <a:srgbClr val="000000"/>
                </a:solidFill>
                <a:effectLst/>
                <a:latin typeface="Times New Roman" panose="02020603050405020304" pitchFamily="18" charset="0"/>
                <a:ea typeface="Arial" panose="020B0604020202020204" pitchFamily="34" charset="0"/>
                <a:cs typeface="Calibri Light" panose="020F0302020204030204" pitchFamily="34" charset="0"/>
              </a:rPr>
              <a:t> (1) là tế bào nhân sơ; (2), (3) là tế bào nhân thực vì (1) không có màng nhân trong khi (2), (3) có màng nhân.</a:t>
            </a:r>
            <a:endParaRPr lang="vi-VN" sz="4000" dirty="0" smtClean="0">
              <a:effectLst/>
              <a:latin typeface="Segoe UI" panose="020B0502040204020203" pitchFamily="34" charset="0"/>
              <a:ea typeface="Arial" panose="020B0604020202020204" pitchFamily="34" charset="0"/>
            </a:endParaRPr>
          </a:p>
          <a:p>
            <a:pPr algn="just">
              <a:lnSpc>
                <a:spcPct val="130000"/>
              </a:lnSpc>
              <a:spcBef>
                <a:spcPts val="400"/>
              </a:spcBef>
              <a:spcAft>
                <a:spcPts val="4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Calibri Light" panose="020F0302020204030204" pitchFamily="34" charset="0"/>
              </a:rPr>
              <a:t>b. (2) là tế bào động vật, (3) là tế bào thực vật vì (2) không có lục lạp, (3) có lục lạp.</a:t>
            </a:r>
            <a:endParaRPr lang="vi-V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239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266" y="181451"/>
            <a:ext cx="11787116" cy="2862322"/>
          </a:xfrm>
          <a:prstGeom prst="rect">
            <a:avLst/>
          </a:prstGeom>
        </p:spPr>
        <p:txBody>
          <a:bodyPr wrap="square">
            <a:spAutoFit/>
          </a:bodyPr>
          <a:lstStyle/>
          <a:p>
            <a:pPr algn="just">
              <a:spcAft>
                <a:spcPts val="600"/>
              </a:spcAft>
            </a:pPr>
            <a:r>
              <a:rPr lang="vi-VN"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8.</a:t>
            </a:r>
            <a:r>
              <a:rPr lang="vi-VN"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Hai bạn Nam và Mai cùng làm tiêu bản tế bào biểu bì vảy hành, khi thực hiện bước tách vỏ củ hành, Nam dùng kim mũi mác cắt lát mỏng, còn Mai dùng kim mũi mác bóc lớp vỏ lụa.Theo em, tiêu bản của bạn nào sẽ quan sát rõ các thành phần của tế bào hơn? Giải thích.</a:t>
            </a:r>
            <a:endParaRPr lang="vi-VN" sz="36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09265" y="3266856"/>
            <a:ext cx="11596047" cy="3247043"/>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8.</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Tiêu bản của bạn Mai sẽ quan sát rõ các thành phần của tế bào hơn.</a:t>
            </a:r>
            <a:endParaRPr lang="vi-VN" sz="4000" dirty="0" smtClean="0">
              <a:effectLst/>
              <a:latin typeface="Times New Roman" panose="02020603050405020304" pitchFamily="18" charset="0"/>
              <a:ea typeface="Times New Roman" panose="02020603050405020304" pitchFamily="18" charset="0"/>
            </a:endParaRPr>
          </a:p>
          <a:p>
            <a:pPr algn="just">
              <a:spcAft>
                <a:spcPts val="600"/>
              </a:spcAft>
            </a:pP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 thích: Nếu dùng kim mũi mác cắt lớp tế bào vỏ củ hành sẽ làm cho lát cắt dày —&gt; tiêu bản dày —&gt; các lớp tế bào sẽ chồng lên nhau —&gt; khó quan sát.</a:t>
            </a:r>
            <a:endParaRPr lang="vi-V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335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265" y="301361"/>
            <a:ext cx="11623343" cy="1754326"/>
          </a:xfrm>
          <a:prstGeom prst="rect">
            <a:avLst/>
          </a:prstGeom>
        </p:spPr>
        <p:txBody>
          <a:bodyPr wrap="square">
            <a:spAutoFit/>
          </a:bodyPr>
          <a:lstStyle/>
          <a:p>
            <a:pPr algn="just">
              <a:spcAft>
                <a:spcPts val="600"/>
              </a:spcAft>
            </a:pPr>
            <a:r>
              <a:rPr lang="vi-VN"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9.</a:t>
            </a:r>
            <a:r>
              <a:rPr lang="vi-VN"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bước thực hành quan sát tế bào biểu bì da ếch, theo em, vì sao cần phải nhuộm tế bào biểu bì da ếch bằng xanh methylene?</a:t>
            </a:r>
            <a:endParaRPr lang="vi-VN" sz="36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359390" y="2745769"/>
            <a:ext cx="11473217" cy="2554545"/>
          </a:xfrm>
          <a:prstGeom prst="rect">
            <a:avLst/>
          </a:prstGeom>
        </p:spPr>
        <p:txBody>
          <a:bodyPr wrap="square">
            <a:spAutoFit/>
          </a:bodyPr>
          <a:lstStyle/>
          <a:p>
            <a:pPr algn="just">
              <a:spcAft>
                <a:spcPts val="600"/>
              </a:spcAft>
            </a:pPr>
            <a:r>
              <a:rPr lang="vi-VN"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9.</a:t>
            </a:r>
            <a:r>
              <a:rPr lang="vi-VN"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Vì lớp biểu bì da ếch rất mỏng, trong suốt, khi nhuộm bằng thuốc nhuộm xanh methylene sẽ làm cho nhân tế bào bắt màu giúp chúng ta quan sát rõ và phân biệt được các thành phấn cấu tạo nên tế bào.</a:t>
            </a:r>
            <a:endParaRPr lang="vi-V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785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1045</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16</cp:revision>
  <dcterms:created xsi:type="dcterms:W3CDTF">2023-09-25T00:29:29Z</dcterms:created>
  <dcterms:modified xsi:type="dcterms:W3CDTF">2023-09-25T00:55:52Z</dcterms:modified>
</cp:coreProperties>
</file>