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5"/>
  </p:notesMasterIdLst>
  <p:sldIdLst>
    <p:sldId id="464" r:id="rId4"/>
    <p:sldId id="260" r:id="rId5"/>
    <p:sldId id="261" r:id="rId6"/>
    <p:sldId id="262" r:id="rId7"/>
    <p:sldId id="259" r:id="rId8"/>
    <p:sldId id="300" r:id="rId9"/>
    <p:sldId id="282" r:id="rId10"/>
    <p:sldId id="283" r:id="rId11"/>
    <p:sldId id="312" r:id="rId12"/>
    <p:sldId id="285" r:id="rId13"/>
    <p:sldId id="286" r:id="rId14"/>
    <p:sldId id="302" r:id="rId15"/>
    <p:sldId id="304" r:id="rId16"/>
    <p:sldId id="313" r:id="rId17"/>
    <p:sldId id="314" r:id="rId18"/>
    <p:sldId id="315" r:id="rId19"/>
    <p:sldId id="316" r:id="rId20"/>
    <p:sldId id="263" r:id="rId21"/>
    <p:sldId id="309" r:id="rId22"/>
    <p:sldId id="310" r:id="rId23"/>
    <p:sldId id="30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941"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91DB5-6D74-4F84-B76D-C17BE366D075}" type="datetimeFigureOut">
              <a:rPr lang="en-US" smtClean="0"/>
              <a:t>2/21/2025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FA7D3-9FC4-4105-BEDD-6DD5BB4F351B}" type="slidenum">
              <a:rPr lang="en-US" smtClean="0"/>
              <a:t>‹#›</a:t>
            </a:fld>
            <a:endParaRPr lang="en-US"/>
          </a:p>
        </p:txBody>
      </p:sp>
    </p:spTree>
    <p:extLst>
      <p:ext uri="{BB962C8B-B14F-4D97-AF65-F5344CB8AC3E}">
        <p14:creationId xmlns:p14="http://schemas.microsoft.com/office/powerpoint/2010/main" val="384914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80753C-D7D7-4F73-99DE-95ED2625BF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20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F5C97B-E808-4079-B978-A6D4CAB26BE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2199669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5C97B-E808-4079-B978-A6D4CAB26BE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4104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5C97B-E808-4079-B978-A6D4CAB26BE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590513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310757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2029405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A32C21-FD13-4697-ADCD-F9E33DDFF06F}"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569556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DBA32C21-FD13-4697-ADCD-F9E33DDFF06F}" type="datetimeFigureOut">
              <a:rPr lang="vi-VN" smtClean="0"/>
              <a:t>21/02/2025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4168661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BA32C21-FD13-4697-ADCD-F9E33DDFF06F}" type="datetimeFigureOut">
              <a:rPr lang="vi-VN" smtClean="0"/>
              <a:t>21/02/2025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3538777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BA32C21-FD13-4697-ADCD-F9E33DDFF06F}" type="datetimeFigureOut">
              <a:rPr lang="vi-VN" smtClean="0"/>
              <a:t>21/02/2025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476716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32C21-FD13-4697-ADCD-F9E33DDFF06F}" type="datetimeFigureOut">
              <a:rPr lang="vi-VN" smtClean="0"/>
              <a:t>21/02/2025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2424784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t>21/02/2025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14669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5C97B-E808-4079-B978-A6D4CAB26BE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068589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t>21/02/2025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3862621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1994881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1662359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299522-3499-413F-8AEC-032B34EB1B11}"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CB02D-F1E7-45B9-99FE-7B352F97B67D}" type="slidenum">
              <a:rPr lang="en-US" smtClean="0"/>
              <a:t>‹#›</a:t>
            </a:fld>
            <a:endParaRPr lang="en-US"/>
          </a:p>
        </p:txBody>
      </p:sp>
    </p:spTree>
    <p:extLst>
      <p:ext uri="{BB962C8B-B14F-4D97-AF65-F5344CB8AC3E}">
        <p14:creationId xmlns:p14="http://schemas.microsoft.com/office/powerpoint/2010/main" val="3493445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99522-3499-413F-8AEC-032B34EB1B11}"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CB02D-F1E7-45B9-99FE-7B352F97B67D}" type="slidenum">
              <a:rPr lang="en-US" smtClean="0"/>
              <a:t>‹#›</a:t>
            </a:fld>
            <a:endParaRPr lang="en-US"/>
          </a:p>
        </p:txBody>
      </p:sp>
    </p:spTree>
    <p:extLst>
      <p:ext uri="{BB962C8B-B14F-4D97-AF65-F5344CB8AC3E}">
        <p14:creationId xmlns:p14="http://schemas.microsoft.com/office/powerpoint/2010/main" val="2289751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299522-3499-413F-8AEC-032B34EB1B11}"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CB02D-F1E7-45B9-99FE-7B352F97B67D}" type="slidenum">
              <a:rPr lang="en-US" smtClean="0"/>
              <a:t>‹#›</a:t>
            </a:fld>
            <a:endParaRPr lang="en-US"/>
          </a:p>
        </p:txBody>
      </p:sp>
    </p:spTree>
    <p:extLst>
      <p:ext uri="{BB962C8B-B14F-4D97-AF65-F5344CB8AC3E}">
        <p14:creationId xmlns:p14="http://schemas.microsoft.com/office/powerpoint/2010/main" val="3361494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299522-3499-413F-8AEC-032B34EB1B11}"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CB02D-F1E7-45B9-99FE-7B352F97B67D}" type="slidenum">
              <a:rPr lang="en-US" smtClean="0"/>
              <a:t>‹#›</a:t>
            </a:fld>
            <a:endParaRPr lang="en-US"/>
          </a:p>
        </p:txBody>
      </p:sp>
    </p:spTree>
    <p:extLst>
      <p:ext uri="{BB962C8B-B14F-4D97-AF65-F5344CB8AC3E}">
        <p14:creationId xmlns:p14="http://schemas.microsoft.com/office/powerpoint/2010/main" val="223639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299522-3499-413F-8AEC-032B34EB1B11}"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CB02D-F1E7-45B9-99FE-7B352F97B67D}" type="slidenum">
              <a:rPr lang="en-US" smtClean="0"/>
              <a:t>‹#›</a:t>
            </a:fld>
            <a:endParaRPr lang="en-US"/>
          </a:p>
        </p:txBody>
      </p:sp>
    </p:spTree>
    <p:extLst>
      <p:ext uri="{BB962C8B-B14F-4D97-AF65-F5344CB8AC3E}">
        <p14:creationId xmlns:p14="http://schemas.microsoft.com/office/powerpoint/2010/main" val="79920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299522-3499-413F-8AEC-032B34EB1B11}"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CB02D-F1E7-45B9-99FE-7B352F97B67D}" type="slidenum">
              <a:rPr lang="en-US" smtClean="0"/>
              <a:t>‹#›</a:t>
            </a:fld>
            <a:endParaRPr lang="en-US"/>
          </a:p>
        </p:txBody>
      </p:sp>
    </p:spTree>
    <p:extLst>
      <p:ext uri="{BB962C8B-B14F-4D97-AF65-F5344CB8AC3E}">
        <p14:creationId xmlns:p14="http://schemas.microsoft.com/office/powerpoint/2010/main" val="1031613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99522-3499-413F-8AEC-032B34EB1B11}"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CB02D-F1E7-45B9-99FE-7B352F97B67D}" type="slidenum">
              <a:rPr lang="en-US" smtClean="0"/>
              <a:t>‹#›</a:t>
            </a:fld>
            <a:endParaRPr lang="en-US"/>
          </a:p>
        </p:txBody>
      </p:sp>
    </p:spTree>
    <p:extLst>
      <p:ext uri="{BB962C8B-B14F-4D97-AF65-F5344CB8AC3E}">
        <p14:creationId xmlns:p14="http://schemas.microsoft.com/office/powerpoint/2010/main" val="350878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5C97B-E808-4079-B978-A6D4CAB26BE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017534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E299522-3499-413F-8AEC-032B34EB1B11}"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CB02D-F1E7-45B9-99FE-7B352F97B67D}" type="slidenum">
              <a:rPr lang="en-US" smtClean="0"/>
              <a:t>‹#›</a:t>
            </a:fld>
            <a:endParaRPr lang="en-US"/>
          </a:p>
        </p:txBody>
      </p:sp>
    </p:spTree>
    <p:extLst>
      <p:ext uri="{BB962C8B-B14F-4D97-AF65-F5344CB8AC3E}">
        <p14:creationId xmlns:p14="http://schemas.microsoft.com/office/powerpoint/2010/main" val="2392873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2E299522-3499-413F-8AEC-032B34EB1B11}"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CB02D-F1E7-45B9-99FE-7B352F97B67D}" type="slidenum">
              <a:rPr lang="en-US" smtClean="0"/>
              <a:t>‹#›</a:t>
            </a:fld>
            <a:endParaRPr lang="en-US"/>
          </a:p>
        </p:txBody>
      </p:sp>
    </p:spTree>
    <p:extLst>
      <p:ext uri="{BB962C8B-B14F-4D97-AF65-F5344CB8AC3E}">
        <p14:creationId xmlns:p14="http://schemas.microsoft.com/office/powerpoint/2010/main" val="3566732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EBC1AD-E4D2-4072-AB7A-285E9B679024}"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3A424-5044-4EC9-9A96-DF41336EE658}" type="slidenum">
              <a:rPr lang="en-US" smtClean="0"/>
              <a:t>‹#›</a:t>
            </a:fld>
            <a:endParaRPr lang="en-US"/>
          </a:p>
        </p:txBody>
      </p:sp>
    </p:spTree>
    <p:extLst>
      <p:ext uri="{BB962C8B-B14F-4D97-AF65-F5344CB8AC3E}">
        <p14:creationId xmlns:p14="http://schemas.microsoft.com/office/powerpoint/2010/main" val="3859140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EBC1AD-E4D2-4072-AB7A-285E9B679024}"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3A424-5044-4EC9-9A96-DF41336EE658}" type="slidenum">
              <a:rPr lang="en-US" smtClean="0"/>
              <a:t>‹#›</a:t>
            </a:fld>
            <a:endParaRPr lang="en-US"/>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1874866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EBC1AD-E4D2-4072-AB7A-285E9B679024}"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3A424-5044-4EC9-9A96-DF41336EE658}" type="slidenum">
              <a:rPr lang="en-US" smtClean="0"/>
              <a:t>‹#›</a:t>
            </a:fld>
            <a:endParaRPr lang="en-US"/>
          </a:p>
        </p:txBody>
      </p:sp>
    </p:spTree>
    <p:extLst>
      <p:ext uri="{BB962C8B-B14F-4D97-AF65-F5344CB8AC3E}">
        <p14:creationId xmlns:p14="http://schemas.microsoft.com/office/powerpoint/2010/main" val="1212963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EBC1AD-E4D2-4072-AB7A-285E9B679024}"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3A424-5044-4EC9-9A96-DF41336EE658}" type="slidenum">
              <a:rPr lang="en-US" smtClean="0"/>
              <a:t>‹#›</a:t>
            </a:fld>
            <a:endParaRPr lang="en-US"/>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3698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EBC1AD-E4D2-4072-AB7A-285E9B679024}"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3A424-5044-4EC9-9A96-DF41336EE658}" type="slidenum">
              <a:rPr lang="en-US" smtClean="0"/>
              <a:t>‹#›</a:t>
            </a:fld>
            <a:endParaRPr lang="en-US"/>
          </a:p>
        </p:txBody>
      </p:sp>
    </p:spTree>
    <p:extLst>
      <p:ext uri="{BB962C8B-B14F-4D97-AF65-F5344CB8AC3E}">
        <p14:creationId xmlns:p14="http://schemas.microsoft.com/office/powerpoint/2010/main" val="3020564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99522-3499-413F-8AEC-032B34EB1B11}"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CB02D-F1E7-45B9-99FE-7B352F97B67D}" type="slidenum">
              <a:rPr lang="en-US" smtClean="0"/>
              <a:t>‹#›</a:t>
            </a:fld>
            <a:endParaRPr lang="en-US"/>
          </a:p>
        </p:txBody>
      </p:sp>
    </p:spTree>
    <p:extLst>
      <p:ext uri="{BB962C8B-B14F-4D97-AF65-F5344CB8AC3E}">
        <p14:creationId xmlns:p14="http://schemas.microsoft.com/office/powerpoint/2010/main" val="780909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99522-3499-413F-8AEC-032B34EB1B11}"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CB02D-F1E7-45B9-99FE-7B352F97B67D}" type="slidenum">
              <a:rPr lang="en-US" smtClean="0"/>
              <a:t>‹#›</a:t>
            </a:fld>
            <a:endParaRPr lang="en-US"/>
          </a:p>
        </p:txBody>
      </p:sp>
    </p:spTree>
    <p:extLst>
      <p:ext uri="{BB962C8B-B14F-4D97-AF65-F5344CB8AC3E}">
        <p14:creationId xmlns:p14="http://schemas.microsoft.com/office/powerpoint/2010/main" val="2898083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34210"/>
            <a:ext cx="257539"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8964555" y="423057"/>
            <a:ext cx="198086"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75766" y="2"/>
            <a:ext cx="8976754"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50298" y="6557732"/>
            <a:ext cx="8605580"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82506039"/>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F5C97B-E808-4079-B978-A6D4CAB26BE9}"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416229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252458"/>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6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F5C97B-E808-4079-B978-A6D4CAB26BE9}"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46230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F5C97B-E808-4079-B978-A6D4CAB26BE9}"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338944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5C97B-E808-4079-B978-A6D4CAB26BE9}"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163617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5C97B-E808-4079-B978-A6D4CAB26BE9}"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220253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5C97B-E808-4079-B978-A6D4CAB26BE9}"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ECB72-4182-4772-954E-229712C5B947}" type="slidenum">
              <a:rPr lang="en-US" smtClean="0"/>
              <a:t>‹#›</a:t>
            </a:fld>
            <a:endParaRPr lang="en-US"/>
          </a:p>
        </p:txBody>
      </p:sp>
    </p:spTree>
    <p:extLst>
      <p:ext uri="{BB962C8B-B14F-4D97-AF65-F5344CB8AC3E}">
        <p14:creationId xmlns:p14="http://schemas.microsoft.com/office/powerpoint/2010/main" val="285787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C97B-E808-4079-B978-A6D4CAB26BE9}" type="datetimeFigureOut">
              <a:rPr lang="en-US" smtClean="0"/>
              <a:t>2/21/2025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ECB72-4182-4772-954E-229712C5B947}" type="slidenum">
              <a:rPr lang="en-US" smtClean="0"/>
              <a:t>‹#›</a:t>
            </a:fld>
            <a:endParaRPr lang="en-US"/>
          </a:p>
        </p:txBody>
      </p:sp>
    </p:spTree>
    <p:extLst>
      <p:ext uri="{BB962C8B-B14F-4D97-AF65-F5344CB8AC3E}">
        <p14:creationId xmlns:p14="http://schemas.microsoft.com/office/powerpoint/2010/main" val="43443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A32C21-FD13-4697-ADCD-F9E33DDFF06F}" type="datetimeFigureOut">
              <a:rPr lang="vi-VN" smtClean="0"/>
              <a:t>21/02/2025</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85D699-091F-4322-9983-565B97A178FD}" type="slidenum">
              <a:rPr lang="vi-VN" smtClean="0"/>
              <a:t>‹#›</a:t>
            </a:fld>
            <a:endParaRPr lang="vi-VN"/>
          </a:p>
        </p:txBody>
      </p:sp>
    </p:spTree>
    <p:extLst>
      <p:ext uri="{BB962C8B-B14F-4D97-AF65-F5344CB8AC3E}">
        <p14:creationId xmlns:p14="http://schemas.microsoft.com/office/powerpoint/2010/main" val="1120593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75EBC1AD-E4D2-4072-AB7A-285E9B679024}" type="datetimeFigureOut">
              <a:rPr lang="en-US" smtClean="0"/>
              <a:t>2/21/2025</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1C3A424-5044-4EC9-9A96-DF41336EE658}" type="slidenum">
              <a:rPr lang="en-US" smtClean="0"/>
              <a:t>‹#›</a:t>
            </a:fld>
            <a:endParaRPr lang="en-US"/>
          </a:p>
        </p:txBody>
      </p:sp>
    </p:spTree>
    <p:extLst>
      <p:ext uri="{BB962C8B-B14F-4D97-AF65-F5344CB8AC3E}">
        <p14:creationId xmlns:p14="http://schemas.microsoft.com/office/powerpoint/2010/main" val="23975844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media1.mp3"/><Relationship Id="rId7" Type="http://schemas.openxmlformats.org/officeDocument/2006/relationships/image" Target="../media/image14.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notesSlide" Target="../notesSlides/notesSlide1.xml"/><Relationship Id="rId4"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14.png"/><Relationship Id="rId3" Type="http://schemas.openxmlformats.org/officeDocument/2006/relationships/slideLayout" Target="../slideLayouts/slideLayout13.xml"/><Relationship Id="rId7" Type="http://schemas.openxmlformats.org/officeDocument/2006/relationships/slide" Target="slide16.xml"/><Relationship Id="rId12" Type="http://schemas.openxmlformats.org/officeDocument/2006/relationships/image" Target="../media/image27.gi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slide" Target="slide15.xml"/><Relationship Id="rId11" Type="http://schemas.openxmlformats.org/officeDocument/2006/relationships/image" Target="../media/image26.gif"/><Relationship Id="rId5" Type="http://schemas.openxmlformats.org/officeDocument/2006/relationships/image" Target="../media/image24.png"/><Relationship Id="rId10" Type="http://schemas.openxmlformats.org/officeDocument/2006/relationships/image" Target="../media/image25.gif"/><Relationship Id="rId4" Type="http://schemas.openxmlformats.org/officeDocument/2006/relationships/image" Target="../media/image23.png"/><Relationship Id="rId9" Type="http://schemas.openxmlformats.org/officeDocument/2006/relationships/slide" Target="slide18.xml"/><Relationship Id="rId1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f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f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6"/>
          <a:srcRect t="38168" b="38686"/>
          <a:stretch/>
        </p:blipFill>
        <p:spPr>
          <a:xfrm>
            <a:off x="3239814" y="924865"/>
            <a:ext cx="5904186" cy="5933135"/>
          </a:xfrm>
          <a:prstGeom prst="rect">
            <a:avLst/>
          </a:prstGeom>
        </p:spPr>
      </p:pic>
      <p:pic>
        <p:nvPicPr>
          <p:cNvPr id="4" name="LỜI MỜI PHÚ YÊN - Hấp dẫn các địa danh và món ngon xứ Nẫu - Mỹ Như và Đoàn Ca Múa Nhạc Sao Biển - Segment1(00_00_19.848-00_02_37.214)">
            <a:hlinkClick r:id="" action="ppaction://media"/>
            <a:extLst>
              <a:ext uri="{FF2B5EF4-FFF2-40B4-BE49-F238E27FC236}">
                <a16:creationId xmlns:a16="http://schemas.microsoft.com/office/drawing/2014/main" id="{74593184-3851-A49F-5384-C022AD35679A}"/>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606515" y="4754733"/>
            <a:ext cx="365522" cy="365522"/>
          </a:xfrm>
          <a:prstGeom prst="rect">
            <a:avLst/>
          </a:prstGeom>
        </p:spPr>
      </p:pic>
      <p:sp>
        <p:nvSpPr>
          <p:cNvPr id="6" name="Rectangle: Rounded Corners 5">
            <a:extLst>
              <a:ext uri="{FF2B5EF4-FFF2-40B4-BE49-F238E27FC236}">
                <a16:creationId xmlns:a16="http://schemas.microsoft.com/office/drawing/2014/main" id="{6AE2AFF9-7A38-369E-2574-2B07911B1F60}"/>
              </a:ext>
            </a:extLst>
          </p:cNvPr>
          <p:cNvSpPr/>
          <p:nvPr/>
        </p:nvSpPr>
        <p:spPr>
          <a:xfrm>
            <a:off x="1409852" y="34137"/>
            <a:ext cx="6844553" cy="85319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85800">
              <a:defRPr/>
            </a:pPr>
            <a:endParaRPr lang="en-US" sz="1350" b="1" dirty="0">
              <a:solidFill>
                <a:srgbClr val="5B9BD5"/>
              </a:solidFill>
              <a:latin typeface="Calibri" panose="020F0502020204030204"/>
            </a:endParaRPr>
          </a:p>
        </p:txBody>
      </p:sp>
      <p:sp>
        <p:nvSpPr>
          <p:cNvPr id="7" name="TextBox 6">
            <a:extLst>
              <a:ext uri="{FF2B5EF4-FFF2-40B4-BE49-F238E27FC236}">
                <a16:creationId xmlns:a16="http://schemas.microsoft.com/office/drawing/2014/main" id="{6A7C520E-BB1E-E127-7E02-13F2ED191BE8}"/>
              </a:ext>
            </a:extLst>
          </p:cNvPr>
          <p:cNvSpPr txBox="1"/>
          <p:nvPr/>
        </p:nvSpPr>
        <p:spPr>
          <a:xfrm>
            <a:off x="1481957" y="71670"/>
            <a:ext cx="6700345"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685800">
              <a:defRPr/>
            </a:pPr>
            <a:r>
              <a:rPr lang="en-US" sz="2100" b="1" dirty="0">
                <a:solidFill>
                  <a:prstClr val="white"/>
                </a:solidFill>
                <a:latin typeface="Times New Roman" panose="02020603050405020304" pitchFamily="18" charset="0"/>
                <a:cs typeface="Times New Roman" panose="02020603050405020304" pitchFamily="18" charset="0"/>
              </a:rPr>
              <a:t>ỦY BAN NHÂN DÂN </a:t>
            </a:r>
            <a:r>
              <a:rPr lang="vi-VN" sz="2100" b="1" dirty="0">
                <a:solidFill>
                  <a:prstClr val="white"/>
                </a:solidFill>
                <a:latin typeface="Times New Roman" panose="02020603050405020304" pitchFamily="18" charset="0"/>
                <a:cs typeface="Times New Roman" panose="02020603050405020304" pitchFamily="18" charset="0"/>
              </a:rPr>
              <a:t>HUYỆN PHÚ HÒA</a:t>
            </a:r>
            <a:endParaRPr lang="en-US" sz="2100" b="1" dirty="0">
              <a:solidFill>
                <a:prstClr val="white"/>
              </a:solidFill>
              <a:latin typeface="Times New Roman" panose="02020603050405020304" pitchFamily="18" charset="0"/>
              <a:cs typeface="Times New Roman" panose="02020603050405020304" pitchFamily="18" charset="0"/>
            </a:endParaRPr>
          </a:p>
          <a:p>
            <a:pPr defTabSz="685800">
              <a:defRPr/>
            </a:pPr>
            <a:r>
              <a:rPr lang="en-US" sz="2100" b="1" dirty="0">
                <a:solidFill>
                  <a:prstClr val="white"/>
                </a:solidFill>
                <a:latin typeface="Times New Roman" panose="02020603050405020304" pitchFamily="18" charset="0"/>
                <a:cs typeface="Times New Roman" panose="02020603050405020304" pitchFamily="18" charset="0"/>
              </a:rPr>
              <a:t>                     TRƯỜNG THCS TRẦN HÀO</a:t>
            </a:r>
          </a:p>
        </p:txBody>
      </p:sp>
      <p:pic>
        <p:nvPicPr>
          <p:cNvPr id="1026" name="Picture 2" descr="Khoa học tự nhiên 7 - sách học sinh - Bộ sách giáo khoa Chân trời sáng tạo  - Sách giáo khoa Chân trời sáng tạo">
            <a:extLst>
              <a:ext uri="{FF2B5EF4-FFF2-40B4-BE49-F238E27FC236}">
                <a16:creationId xmlns:a16="http://schemas.microsoft.com/office/drawing/2014/main" id="{A4E7549A-B5E4-41C6-B1FA-FD2EA54497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847867"/>
            <a:ext cx="3239814" cy="60476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8">
            <a:extLst>
              <a:ext uri="{FF2B5EF4-FFF2-40B4-BE49-F238E27FC236}">
                <a16:creationId xmlns:a16="http://schemas.microsoft.com/office/drawing/2014/main" id="{A3EDFB61-8053-4C63-8912-AD341AC85866}"/>
              </a:ext>
            </a:extLst>
          </p:cNvPr>
          <p:cNvSpPr/>
          <p:nvPr/>
        </p:nvSpPr>
        <p:spPr>
          <a:xfrm>
            <a:off x="-29560" y="6004153"/>
            <a:ext cx="3298934" cy="872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vi-VN" b="1" dirty="0">
                <a:solidFill>
                  <a:srgbClr val="0000FF"/>
                </a:solidFill>
                <a:latin typeface="Times New Roman" panose="02020603050405020304" pitchFamily="18" charset="0"/>
                <a:cs typeface="Times New Roman" panose="02020603050405020304" pitchFamily="18" charset="0"/>
              </a:rPr>
              <a:t>Giáo viên dạy: </a:t>
            </a:r>
            <a:endParaRPr lang="en-US" b="1" dirty="0">
              <a:solidFill>
                <a:srgbClr val="0000FF"/>
              </a:solidFill>
              <a:latin typeface="Times New Roman" panose="02020603050405020304" pitchFamily="18" charset="0"/>
              <a:cs typeface="Times New Roman" panose="02020603050405020304" pitchFamily="18" charset="0"/>
            </a:endParaRPr>
          </a:p>
          <a:p>
            <a:pPr algn="ctr" defTabSz="685800">
              <a:defRPr/>
            </a:pPr>
            <a:r>
              <a:rPr lang="en-US" b="1" dirty="0">
                <a:solidFill>
                  <a:srgbClr val="0000FF"/>
                </a:solidFill>
                <a:latin typeface="Times New Roman" panose="02020603050405020304" pitchFamily="18" charset="0"/>
                <a:cs typeface="Times New Roman" panose="02020603050405020304" pitchFamily="18" charset="0"/>
              </a:rPr>
              <a:t>LÊ NGỌC HÂN</a:t>
            </a:r>
          </a:p>
        </p:txBody>
      </p:sp>
    </p:spTree>
    <p:custDataLst>
      <p:tags r:id="rId1"/>
    </p:custDataLst>
    <p:extLst>
      <p:ext uri="{BB962C8B-B14F-4D97-AF65-F5344CB8AC3E}">
        <p14:creationId xmlns:p14="http://schemas.microsoft.com/office/powerpoint/2010/main" val="153464512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5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69" y="0"/>
            <a:ext cx="5947397"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b.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vấn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uống</a:t>
            </a:r>
            <a:endParaRPr lang="en-US" sz="2800" b="1"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A6BC377D-41A7-A084-CFF9-989271452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9" y="457200"/>
            <a:ext cx="9007262" cy="5334000"/>
          </a:xfrm>
          <a:prstGeom prst="rect">
            <a:avLst/>
          </a:prstGeom>
        </p:spPr>
      </p:pic>
      <p:sp>
        <p:nvSpPr>
          <p:cNvPr id="6" name="TextBox 5">
            <a:extLst>
              <a:ext uri="{FF2B5EF4-FFF2-40B4-BE49-F238E27FC236}">
                <a16:creationId xmlns:a16="http://schemas.microsoft.com/office/drawing/2014/main" id="{7FA365E8-245D-4BEF-8976-7B791AFABFE4}"/>
              </a:ext>
            </a:extLst>
          </p:cNvPr>
          <p:cNvSpPr txBox="1"/>
          <p:nvPr/>
        </p:nvSpPr>
        <p:spPr>
          <a:xfrm>
            <a:off x="110384" y="5709791"/>
            <a:ext cx="8923231"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13.</a:t>
            </a:r>
            <a:r>
              <a:rPr kumimoji="0" lang="vi-VN"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Quan sát Hình 30.4, hãy cho biết những nguyên nhân dẫn đến việc ô nhiễm thực phẩm</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vi-VN"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7" name="Rectangle 6">
            <a:extLst>
              <a:ext uri="{FF2B5EF4-FFF2-40B4-BE49-F238E27FC236}">
                <a16:creationId xmlns:a16="http://schemas.microsoft.com/office/drawing/2014/main" id="{4C7D95E3-DF0A-441A-92F5-6C234BDE1444}"/>
              </a:ext>
            </a:extLst>
          </p:cNvPr>
          <p:cNvSpPr/>
          <p:nvPr/>
        </p:nvSpPr>
        <p:spPr>
          <a:xfrm>
            <a:off x="110383" y="5709791"/>
            <a:ext cx="8923231" cy="1077218"/>
          </a:xfrm>
          <a:prstGeom prst="rect">
            <a:avLst/>
          </a:prstGeom>
        </p:spPr>
        <p:txBody>
          <a:bodyPr wrap="square">
            <a:spAutoFit/>
          </a:bodyPr>
          <a:lstStyle/>
          <a:p>
            <a:pPr algn="just"/>
            <a:r>
              <a:rPr lang="vi-VN" sz="3200" b="1" dirty="0">
                <a:solidFill>
                  <a:srgbClr val="FF0000"/>
                </a:solidFill>
                <a:latin typeface="Times New Roman" pitchFamily="18" charset="0"/>
                <a:cs typeface="Times New Roman" pitchFamily="18" charset="0"/>
              </a:rPr>
              <a:t>14. </a:t>
            </a:r>
            <a:r>
              <a:rPr lang="vi-VN" sz="3200" dirty="0">
                <a:solidFill>
                  <a:srgbClr val="FF0000"/>
                </a:solidFill>
                <a:latin typeface="Times New Roman" pitchFamily="18" charset="0"/>
                <a:cs typeface="Times New Roman" pitchFamily="18" charset="0"/>
              </a:rPr>
              <a:t>Các loại thực phẩm bị ô nhiễm sẽ gây ra những hậu quả gì cho người sử dụng?</a:t>
            </a:r>
          </a:p>
        </p:txBody>
      </p:sp>
    </p:spTree>
    <p:extLst>
      <p:ext uri="{BB962C8B-B14F-4D97-AF65-F5344CB8AC3E}">
        <p14:creationId xmlns:p14="http://schemas.microsoft.com/office/powerpoint/2010/main" val="170256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763000" cy="6494085"/>
          </a:xfrm>
          <a:prstGeom prst="rect">
            <a:avLst/>
          </a:prstGeom>
        </p:spPr>
        <p:txBody>
          <a:bodyPr wrap="square">
            <a:spAutoFit/>
          </a:bodyPr>
          <a:lstStyle/>
          <a:p>
            <a:pPr algn="just"/>
            <a:r>
              <a:rPr lang="vi-VN" sz="3200" b="1" dirty="0">
                <a:solidFill>
                  <a:srgbClr val="0000FF"/>
                </a:solidFill>
                <a:latin typeface="Times New Roman" panose="02020603050405020304" pitchFamily="18" charset="0"/>
                <a:cs typeface="Times New Roman" panose="02020603050405020304" pitchFamily="18" charset="0"/>
              </a:rPr>
              <a:t>13.</a:t>
            </a:r>
            <a:r>
              <a:rPr lang="vi-VN" sz="3200"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 </a:t>
            </a:r>
            <a:r>
              <a:rPr lang="vi-VN" sz="3200" dirty="0">
                <a:solidFill>
                  <a:srgbClr val="0000FF"/>
                </a:solidFill>
                <a:latin typeface="Times New Roman" panose="02020603050405020304" pitchFamily="18" charset="0"/>
                <a:cs typeface="Times New Roman" panose="02020603050405020304" pitchFamily="18" charset="0"/>
              </a:rPr>
              <a:t>Những nguyên nhân </a:t>
            </a:r>
            <a:endParaRPr lang="en-US" sz="3200" dirty="0">
              <a:solidFill>
                <a:srgbClr val="0000FF"/>
              </a:solidFill>
              <a:latin typeface="Times New Roman" panose="02020603050405020304" pitchFamily="18" charset="0"/>
              <a:cs typeface="Times New Roman" panose="02020603050405020304" pitchFamily="18" charset="0"/>
            </a:endParaRPr>
          </a:p>
          <a:p>
            <a:pPr algn="just"/>
            <a:r>
              <a:rPr lang="vi-VN" sz="3200" dirty="0">
                <a:solidFill>
                  <a:srgbClr val="0000FF"/>
                </a:solidFill>
                <a:latin typeface="Times New Roman" panose="02020603050405020304" pitchFamily="18" charset="0"/>
                <a:cs typeface="Times New Roman" panose="02020603050405020304" pitchFamily="18" charset="0"/>
              </a:rPr>
              <a:t>- Lạm dụng thuốc bảo vệ thực vật.</a:t>
            </a:r>
          </a:p>
          <a:p>
            <a:pPr algn="just"/>
            <a:r>
              <a:rPr lang="vi-VN" sz="3200" dirty="0">
                <a:solidFill>
                  <a:srgbClr val="0000FF"/>
                </a:solidFill>
                <a:latin typeface="Times New Roman" panose="02020603050405020304" pitchFamily="18" charset="0"/>
                <a:cs typeface="Times New Roman" panose="02020603050405020304" pitchFamily="18" charset="0"/>
              </a:rPr>
              <a:t>- Ô nhiễm môi trường chăn nuôi, chế biến nông sản.</a:t>
            </a:r>
          </a:p>
          <a:p>
            <a:pPr algn="just"/>
            <a:r>
              <a:rPr lang="vi-VN" sz="3200" dirty="0">
                <a:solidFill>
                  <a:srgbClr val="0000FF"/>
                </a:solidFill>
                <a:latin typeface="Times New Roman" panose="02020603050405020304" pitchFamily="18" charset="0"/>
                <a:cs typeface="Times New Roman" panose="02020603050405020304" pitchFamily="18" charset="0"/>
              </a:rPr>
              <a:t>- Sử dụng các loại hóa chất bảo quản thực phẩm có hại.</a:t>
            </a:r>
          </a:p>
          <a:p>
            <a:pPr algn="just"/>
            <a:r>
              <a:rPr lang="vi-VN" sz="3200" dirty="0">
                <a:solidFill>
                  <a:srgbClr val="0000FF"/>
                </a:solidFill>
                <a:latin typeface="Times New Roman" panose="02020603050405020304" pitchFamily="18" charset="0"/>
                <a:cs typeface="Times New Roman" panose="02020603050405020304" pitchFamily="18" charset="0"/>
              </a:rPr>
              <a:t>- Chế biến thực phẩm không đảm bảo vệ sinh.</a:t>
            </a:r>
          </a:p>
          <a:p>
            <a:pPr algn="just"/>
            <a:r>
              <a:rPr lang="vi-VN" sz="3200" dirty="0">
                <a:solidFill>
                  <a:srgbClr val="0000FF"/>
                </a:solidFill>
                <a:latin typeface="Times New Roman" panose="02020603050405020304" pitchFamily="18" charset="0"/>
                <a:cs typeface="Times New Roman" panose="02020603050405020304" pitchFamily="18" charset="0"/>
              </a:rPr>
              <a:t>- Điều kiện bảo quản thực phẩm chưa phù hợp.</a:t>
            </a:r>
          </a:p>
          <a:p>
            <a:pPr algn="just"/>
            <a:r>
              <a:rPr lang="vi-VN" sz="3200" dirty="0">
                <a:solidFill>
                  <a:srgbClr val="0000FF"/>
                </a:solidFill>
                <a:latin typeface="Times New Roman" panose="02020603050405020304" pitchFamily="18" charset="0"/>
                <a:cs typeface="Times New Roman" panose="02020603050405020304" pitchFamily="18" charset="0"/>
              </a:rPr>
              <a:t>-...</a:t>
            </a:r>
          </a:p>
          <a:p>
            <a:pPr algn="just"/>
            <a:r>
              <a:rPr lang="vi-VN" sz="3200" b="1" dirty="0">
                <a:solidFill>
                  <a:srgbClr val="0000FF"/>
                </a:solidFill>
                <a:latin typeface="Times New Roman" panose="02020603050405020304" pitchFamily="18" charset="0"/>
                <a:cs typeface="Times New Roman" panose="02020603050405020304" pitchFamily="18" charset="0"/>
              </a:rPr>
              <a:t>14. </a:t>
            </a:r>
            <a:r>
              <a:rPr lang="en-US" sz="3200" dirty="0" err="1">
                <a:solidFill>
                  <a:srgbClr val="0000FF"/>
                </a:solidFill>
                <a:latin typeface="Times New Roman" panose="02020603050405020304" pitchFamily="18" charset="0"/>
                <a:cs typeface="Times New Roman" panose="02020603050405020304" pitchFamily="18" charset="0"/>
              </a:rPr>
              <a:t>Hậu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quả</a:t>
            </a:r>
            <a:r>
              <a:rPr lang="en-US" sz="3200" dirty="0">
                <a:solidFill>
                  <a:srgbClr val="0000FF"/>
                </a:solidFill>
                <a:latin typeface="Times New Roman" panose="02020603050405020304" pitchFamily="18" charset="0"/>
                <a:cs typeface="Times New Roman" panose="02020603050405020304" pitchFamily="18" charset="0"/>
              </a:rPr>
              <a:t>:</a:t>
            </a:r>
            <a:endParaRPr lang="vi-VN" sz="3200" dirty="0">
              <a:solidFill>
                <a:srgbClr val="0000FF"/>
              </a:solidFill>
              <a:latin typeface="Times New Roman" panose="02020603050405020304" pitchFamily="18" charset="0"/>
              <a:cs typeface="Times New Roman" panose="02020603050405020304" pitchFamily="18" charset="0"/>
            </a:endParaRPr>
          </a:p>
          <a:p>
            <a:pPr algn="just"/>
            <a:r>
              <a:rPr lang="vi-VN" sz="3200" dirty="0">
                <a:solidFill>
                  <a:srgbClr val="0000FF"/>
                </a:solidFill>
                <a:latin typeface="Times New Roman" panose="02020603050405020304" pitchFamily="18" charset="0"/>
                <a:cs typeface="Times New Roman" panose="02020603050405020304" pitchFamily="18" charset="0"/>
              </a:rPr>
              <a:t>- Gây các bệnh về đường tiêu hóa: tiêu chảy, ngộ độc, viêm loét ống tiêu hóa, giun sán kí sinh…</a:t>
            </a:r>
          </a:p>
          <a:p>
            <a:pPr algn="just"/>
            <a:r>
              <a:rPr lang="vi-VN" sz="3200" dirty="0">
                <a:solidFill>
                  <a:srgbClr val="0000FF"/>
                </a:solidFill>
                <a:latin typeface="Times New Roman" panose="02020603050405020304" pitchFamily="18" charset="0"/>
                <a:cs typeface="Times New Roman" panose="02020603050405020304" pitchFamily="18" charset="0"/>
              </a:rPr>
              <a:t>- Các chất độc tích trữ lâu trong cơ thể có thể gây nhiễm độc: ngộ độc chì, thủy ngân,...</a:t>
            </a:r>
          </a:p>
        </p:txBody>
      </p:sp>
    </p:spTree>
    <p:extLst>
      <p:ext uri="{BB962C8B-B14F-4D97-AF65-F5344CB8AC3E}">
        <p14:creationId xmlns:p14="http://schemas.microsoft.com/office/powerpoint/2010/main" val="35100115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arn(inVertical)">
                                      <p:cBhvr>
                                        <p:cTn id="7" dur="500"/>
                                        <p:tgtEl>
                                          <p:spTgt spid="3">
                                            <p:txEl>
                                              <p:pRg st="7" end="7"/>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arn(inVertical)">
                                      <p:cBhvr>
                                        <p:cTn id="10" dur="500"/>
                                        <p:tgtEl>
                                          <p:spTgt spid="3">
                                            <p:txEl>
                                              <p:pRg st="8" end="8"/>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arn(inVertical)">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9883" y="1076963"/>
            <a:ext cx="8915400" cy="954107"/>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4.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tiễn</a:t>
            </a:r>
            <a:endParaRPr lang="en-US" sz="2800" b="1" dirty="0">
              <a:solidFill>
                <a:srgbClr val="0000FF"/>
              </a:solidFill>
              <a:latin typeface="Times New Roman" pitchFamily="18" charset="0"/>
              <a:cs typeface="Times New Roman" pitchFamily="18" charset="0"/>
            </a:endParaRPr>
          </a:p>
        </p:txBody>
      </p:sp>
      <p:sp>
        <p:nvSpPr>
          <p:cNvPr id="2" name="Rectangle 1"/>
          <p:cNvSpPr/>
          <p:nvPr/>
        </p:nvSpPr>
        <p:spPr>
          <a:xfrm>
            <a:off x="6284" y="2060922"/>
            <a:ext cx="9015167" cy="2554545"/>
          </a:xfrm>
          <a:prstGeom prst="rect">
            <a:avLst/>
          </a:prstGeom>
        </p:spPr>
        <p:txBody>
          <a:bodyPr wrap="square">
            <a:spAutoFit/>
          </a:bodyPr>
          <a:lstStyle/>
          <a:p>
            <a:pPr algn="just"/>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Nhu cầu dinh dưỡng của mỗi người là khác nhau tuỳ thuộc vào độ tuổi, trạng thái sinh lí, giới tính, hoạt động hằng ngày, … Để cơ thể hoạt động bình thường, cần có chế độ dinh dưỡng hợp lí, không ăn quá thừa hoặc quá thiếu các chất cần thiết.</a:t>
            </a:r>
            <a:endParaRPr lang="en-US" sz="3200" dirty="0">
              <a:latin typeface="Times New Roman" pitchFamily="18" charset="0"/>
              <a:cs typeface="Times New Roman" pitchFamily="18" charset="0"/>
            </a:endParaRPr>
          </a:p>
        </p:txBody>
      </p:sp>
      <p:sp>
        <p:nvSpPr>
          <p:cNvPr id="15" name="Rectangle 14"/>
          <p:cNvSpPr/>
          <p:nvPr/>
        </p:nvSpPr>
        <p:spPr>
          <a:xfrm>
            <a:off x="-1571" y="4568374"/>
            <a:ext cx="9015167" cy="2062103"/>
          </a:xfrm>
          <a:prstGeom prst="rect">
            <a:avLst/>
          </a:prstGeom>
        </p:spPr>
        <p:txBody>
          <a:bodyPr wrap="square">
            <a:spAutoFit/>
          </a:bodyPr>
          <a:lstStyle/>
          <a:p>
            <a:pPr algn="just"/>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lựa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chọn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nguồn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phẩm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phẩm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vệ</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uống</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vệ</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khoẻ</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a:t>
            </a:r>
          </a:p>
        </p:txBody>
      </p:sp>
      <p:sp>
        <p:nvSpPr>
          <p:cNvPr id="3" name="Text Box 20">
            <a:extLst>
              <a:ext uri="{FF2B5EF4-FFF2-40B4-BE49-F238E27FC236}">
                <a16:creationId xmlns:a16="http://schemas.microsoft.com/office/drawing/2014/main" id="{C77EA5D7-F1F2-C5AB-5639-3839A76CBB43}"/>
              </a:ext>
            </a:extLst>
          </p:cNvPr>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30. TRAO ĐỔI NƯỚC VÀ CÁC CHẤT DINH DƯỠNG Ở ĐỘNG VẬT</a:t>
            </a:r>
          </a:p>
        </p:txBody>
      </p:sp>
    </p:spTree>
    <p:extLst>
      <p:ext uri="{BB962C8B-B14F-4D97-AF65-F5344CB8AC3E}">
        <p14:creationId xmlns:p14="http://schemas.microsoft.com/office/powerpoint/2010/main" val="19463711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763000" cy="1200329"/>
          </a:xfrm>
          <a:prstGeom prst="rect">
            <a:avLst/>
          </a:prstGeom>
        </p:spPr>
        <p:txBody>
          <a:bodyPr wrap="square">
            <a:spAutoFit/>
          </a:bodyPr>
          <a:lstStyle/>
          <a:p>
            <a:pPr algn="just"/>
            <a:r>
              <a:rPr lang="vi-VN" sz="3600" b="1" dirty="0">
                <a:solidFill>
                  <a:srgbClr val="FF0000"/>
                </a:solidFill>
                <a:latin typeface="Times New Roman" pitchFamily="18" charset="0"/>
                <a:cs typeface="Times New Roman" pitchFamily="18" charset="0"/>
              </a:rPr>
              <a:t>Hãy cho biết vai trò của việc có một chế độ dinh dưỡng phù hợp</a:t>
            </a:r>
            <a:r>
              <a:rPr lang="en-US" sz="3600" b="1" dirty="0">
                <a:solidFill>
                  <a:srgbClr val="FF0000"/>
                </a:solidFill>
                <a:latin typeface="Times New Roman" pitchFamily="18" charset="0"/>
                <a:cs typeface="Times New Roman" pitchFamily="18" charset="0"/>
              </a:rPr>
              <a:t>?</a:t>
            </a:r>
          </a:p>
        </p:txBody>
      </p:sp>
      <p:sp>
        <p:nvSpPr>
          <p:cNvPr id="3" name="Rectangle 2"/>
          <p:cNvSpPr/>
          <p:nvPr/>
        </p:nvSpPr>
        <p:spPr>
          <a:xfrm>
            <a:off x="83127" y="2209800"/>
            <a:ext cx="8908473" cy="4524315"/>
          </a:xfrm>
          <a:prstGeom prst="rect">
            <a:avLst/>
          </a:prstGeom>
        </p:spPr>
        <p:txBody>
          <a:bodyPr wrap="square">
            <a:spAutoFit/>
          </a:bodyPr>
          <a:lstStyle/>
          <a:p>
            <a:pPr algn="just"/>
            <a:r>
              <a:rPr lang="en-US" sz="3600" dirty="0">
                <a:solidFill>
                  <a:srgbClr val="0000FF"/>
                </a:solidFill>
                <a:latin typeface="Times New Roman" pitchFamily="18" charset="0"/>
                <a:cs typeface="Times New Roman" pitchFamily="18" charset="0"/>
              </a:rPr>
              <a:t>=&gt; </a:t>
            </a:r>
            <a:r>
              <a:rPr lang="vi-VN" sz="3600" dirty="0">
                <a:solidFill>
                  <a:srgbClr val="0000FF"/>
                </a:solidFill>
                <a:latin typeface="Times New Roman" pitchFamily="18" charset="0"/>
                <a:cs typeface="Times New Roman" pitchFamily="18" charset="0"/>
              </a:rPr>
              <a:t>Một chế độ dinh dưỡng hợp lý sẽ giúp phát triển thể chất, cải thiện sức khỏe, tăng cường hệ miễn dịch, giảm nguy cơ mắc các bệnh không lây nhiễm như đái tháo đường, tim mạch…và kéo dài tuổi thọ. Suy dinh dưỡng hay thừa cân béo phì dưới mọi hình thức, đều </a:t>
            </a:r>
            <a:r>
              <a:rPr lang="en-US" sz="3600" dirty="0" err="1">
                <a:solidFill>
                  <a:srgbClr val="0000FF"/>
                </a:solidFill>
                <a:latin typeface="Times New Roman" pitchFamily="18" charset="0"/>
                <a:cs typeface="Times New Roman" pitchFamily="18" charset="0"/>
              </a:rPr>
              <a:t>ảnh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hưởng</a:t>
            </a:r>
            <a:r>
              <a:rPr lang="en-US" sz="3600" dirty="0">
                <a:solidFill>
                  <a:srgbClr val="0000FF"/>
                </a:solidFill>
                <a:latin typeface="Times New Roman" pitchFamily="18" charset="0"/>
                <a:cs typeface="Times New Roman" pitchFamily="18" charset="0"/>
              </a:rPr>
              <a:t> </a:t>
            </a:r>
            <a:r>
              <a:rPr lang="vi-VN" sz="3600" dirty="0">
                <a:solidFill>
                  <a:srgbClr val="0000FF"/>
                </a:solidFill>
                <a:latin typeface="Times New Roman" pitchFamily="18" charset="0"/>
                <a:cs typeface="Times New Roman" pitchFamily="18" charset="0"/>
              </a:rPr>
              <a:t>nghiêm trọng đến sức khỏe con người.</a:t>
            </a:r>
            <a:endParaRPr lang="en-US"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0893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4349894" y="1204208"/>
            <a:ext cx="3781594" cy="3777641"/>
            <a:chOff x="5425622" y="292790"/>
            <a:chExt cx="5834378" cy="582828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966570"/>
              <a:ext cx="2025648" cy="1282092"/>
            </a:xfrm>
            <a:prstGeom prst="rect">
              <a:avLst/>
            </a:prstGeom>
            <a:noFill/>
          </p:spPr>
          <p:txBody>
            <a:bodyPr wrap="square" rtlCol="0">
              <a:spAutoFit/>
            </a:bodyPr>
            <a:lstStyle/>
            <a:p>
              <a:pPr algn="ctr" defTabSz="685800"/>
              <a:r>
                <a:rPr lang="en-US" sz="2400" b="1" dirty="0" err="1">
                  <a:solidFill>
                    <a:prstClr val="black"/>
                  </a:solidFill>
                  <a:latin typeface="Tahoma" panose="020B0604030504040204" pitchFamily="34" charset="0"/>
                  <a:ea typeface="Tahoma" panose="020B0604030504040204" pitchFamily="34" charset="0"/>
                  <a:cs typeface="Tahoma" panose="020B0604030504040204" pitchFamily="34" charset="0"/>
                </a:rPr>
                <a:t>Lời</a:t>
              </a:r>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prstClr val="black"/>
                  </a:solidFill>
                  <a:latin typeface="Tahoma" panose="020B0604030504040204" pitchFamily="34" charset="0"/>
                  <a:ea typeface="Tahoma" panose="020B0604030504040204" pitchFamily="34" charset="0"/>
                  <a:cs typeface="Tahoma" panose="020B0604030504040204" pitchFamily="34" charset="0"/>
                </a:rPr>
                <a:t>chúc</a:t>
              </a:r>
              <a:endParaRPr lang="vi-VN" sz="2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8" y="2167066"/>
              <a:ext cx="2025648" cy="712273"/>
            </a:xfrm>
            <a:prstGeom prst="rect">
              <a:avLst/>
            </a:prstGeom>
            <a:noFill/>
          </p:spPr>
          <p:txBody>
            <a:bodyPr wrap="square" rtlCol="0">
              <a:spAutoFit/>
            </a:bodyPr>
            <a:lstStyle/>
            <a:p>
              <a:pPr algn="ctr" defTabSz="68580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9</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5" y="1248554"/>
              <a:ext cx="2025648" cy="712273"/>
            </a:xfrm>
            <a:prstGeom prst="rect">
              <a:avLst/>
            </a:prstGeom>
            <a:noFill/>
          </p:spPr>
          <p:txBody>
            <a:bodyPr wrap="square" rtlCol="0">
              <a:spAutoFit/>
            </a:bodyPr>
            <a:lstStyle/>
            <a:p>
              <a:pPr algn="ctr" defTabSz="685800"/>
              <a:r>
                <a:rPr lang="en-GB" sz="2400" b="1" dirty="0">
                  <a:solidFill>
                    <a:prstClr val="white"/>
                  </a:solidFill>
                  <a:latin typeface="Tahoma" panose="020B0604030504040204" pitchFamily="34" charset="0"/>
                  <a:ea typeface="Tahoma" panose="020B0604030504040204" pitchFamily="34" charset="0"/>
                  <a:cs typeface="Tahoma" panose="020B0604030504040204" pitchFamily="34" charset="0"/>
                </a:rPr>
                <a:t>7</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1886760"/>
              <a:ext cx="2025648" cy="1282092"/>
            </a:xfrm>
            <a:prstGeom prst="rect">
              <a:avLst/>
            </a:prstGeom>
            <a:noFill/>
          </p:spPr>
          <p:txBody>
            <a:bodyPr wrap="square" rtlCol="0">
              <a:spAutoFit/>
            </a:bodyPr>
            <a:lstStyle/>
            <a:p>
              <a:pPr algn="ctr" defTabSz="685800"/>
              <a:r>
                <a:rPr lang="en-GB" sz="2400" b="1" dirty="0" err="1">
                  <a:solidFill>
                    <a:prstClr val="black"/>
                  </a:solidFill>
                  <a:latin typeface="Tahoma" panose="020B0604030504040204" pitchFamily="34" charset="0"/>
                  <a:ea typeface="Tahoma" panose="020B0604030504040204" pitchFamily="34" charset="0"/>
                  <a:cs typeface="Tahoma" panose="020B0604030504040204" pitchFamily="34" charset="0"/>
                </a:rPr>
                <a:t>Tiếc</a:t>
              </a: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2400" b="1" dirty="0" err="1">
                  <a:solidFill>
                    <a:prstClr val="black"/>
                  </a:solidFill>
                  <a:latin typeface="Tahoma" panose="020B0604030504040204" pitchFamily="34" charset="0"/>
                  <a:ea typeface="Tahoma" panose="020B0604030504040204" pitchFamily="34" charset="0"/>
                  <a:cs typeface="Tahoma" panose="020B0604030504040204" pitchFamily="34" charset="0"/>
                </a:rPr>
                <a:t>quá</a:t>
              </a:r>
              <a:endParaRPr lang="vi-VN" sz="2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221949"/>
              <a:ext cx="2025648" cy="1282092"/>
            </a:xfrm>
            <a:prstGeom prst="rect">
              <a:avLst/>
            </a:prstGeom>
            <a:noFill/>
          </p:spPr>
          <p:txBody>
            <a:bodyPr wrap="square" rtlCol="0">
              <a:spAutoFit/>
            </a:bodyPr>
            <a:lstStyle/>
            <a:p>
              <a:pPr algn="ctr" defTabSz="685800"/>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VỖ TAY</a:t>
              </a:r>
              <a:endParaRPr lang="vi-VN" sz="2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7" y="4475190"/>
              <a:ext cx="2025648" cy="712273"/>
            </a:xfrm>
            <a:prstGeom prst="rect">
              <a:avLst/>
            </a:prstGeom>
            <a:noFill/>
          </p:spPr>
          <p:txBody>
            <a:bodyPr wrap="square" rtlCol="0">
              <a:spAutoFit/>
            </a:bodyPr>
            <a:lstStyle/>
            <a:p>
              <a:pPr algn="ctr" defTabSz="685800"/>
              <a:r>
                <a:rPr lang="en-GB" sz="2400" b="1" dirty="0">
                  <a:solidFill>
                    <a:prstClr val="white"/>
                  </a:solidFill>
                  <a:latin typeface="Tahoma" panose="020B0604030504040204" pitchFamily="34" charset="0"/>
                  <a:ea typeface="Tahoma" panose="020B0604030504040204" pitchFamily="34" charset="0"/>
                  <a:cs typeface="Tahoma" panose="020B0604030504040204" pitchFamily="34" charset="0"/>
                </a:rPr>
                <a:t>8</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5" y="4197519"/>
              <a:ext cx="2025648" cy="1282092"/>
            </a:xfrm>
            <a:prstGeom prst="rect">
              <a:avLst/>
            </a:prstGeom>
            <a:noFill/>
          </p:spPr>
          <p:txBody>
            <a:bodyPr wrap="square" rtlCol="0">
              <a:spAutoFit/>
            </a:bodyPr>
            <a:lstStyle/>
            <a:p>
              <a:pPr algn="ctr" defTabSz="685800"/>
              <a:r>
                <a:rPr lang="en-GB" sz="2400" b="1" dirty="0" err="1">
                  <a:solidFill>
                    <a:prstClr val="black"/>
                  </a:solidFill>
                  <a:latin typeface="Tahoma" panose="020B0604030504040204" pitchFamily="34" charset="0"/>
                  <a:ea typeface="Tahoma" panose="020B0604030504040204" pitchFamily="34" charset="0"/>
                  <a:cs typeface="Tahoma" panose="020B0604030504040204" pitchFamily="34" charset="0"/>
                </a:rPr>
                <a:t>Mất</a:t>
              </a: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24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lượt</a:t>
              </a:r>
              <a:endParaRPr lang="vi-VN" sz="2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38367"/>
              <a:ext cx="2025648" cy="712273"/>
            </a:xfrm>
            <a:prstGeom prst="rect">
              <a:avLst/>
            </a:prstGeom>
            <a:noFill/>
          </p:spPr>
          <p:txBody>
            <a:bodyPr wrap="square" rtlCol="0">
              <a:spAutoFit/>
            </a:bodyPr>
            <a:lstStyle/>
            <a:p>
              <a:pPr algn="ctr" defTabSz="685800"/>
              <a:r>
                <a:rPr lang="en-GB" sz="2400" b="1" dirty="0">
                  <a:solidFill>
                    <a:prstClr val="white"/>
                  </a:solidFill>
                  <a:latin typeface="Tahoma" panose="020B0604030504040204" pitchFamily="34" charset="0"/>
                  <a:ea typeface="Tahoma" panose="020B0604030504040204" pitchFamily="34" charset="0"/>
                  <a:cs typeface="Tahoma" panose="020B0604030504040204" pitchFamily="34" charset="0"/>
                </a:rPr>
                <a:t>10</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25" name="quay dung"/>
          <p:cNvSpPr/>
          <p:nvPr/>
        </p:nvSpPr>
        <p:spPr>
          <a:xfrm>
            <a:off x="6965768" y="5265965"/>
            <a:ext cx="2028009" cy="636814"/>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6" action="ppaction://hlinksldjump"/>
          </p:cNvPr>
          <p:cNvSpPr/>
          <p:nvPr/>
        </p:nvSpPr>
        <p:spPr>
          <a:xfrm>
            <a:off x="643354" y="2497482"/>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2439530" y="2506516"/>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627776" y="3848124"/>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2488835" y="3848124"/>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rPr>
              <a:t>4</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305827" y="928583"/>
            <a:ext cx="3833422" cy="1454244"/>
          </a:xfrm>
          <a:prstGeom prst="rect">
            <a:avLst/>
          </a:prstGeom>
          <a:noFill/>
        </p:spPr>
        <p:txBody>
          <a:bodyPr wrap="none" lIns="68580" tIns="34290" rIns="68580" bIns="34290">
            <a:spAutoFit/>
          </a:bodyPr>
          <a:lstStyle/>
          <a:p>
            <a:pPr algn="ctr" defTabSz="685800"/>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685800"/>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3605" y="1491398"/>
            <a:ext cx="371475" cy="328613"/>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2304" y="1762854"/>
            <a:ext cx="371475" cy="328613"/>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89363" y="1367458"/>
            <a:ext cx="371475" cy="328613"/>
          </a:xfrm>
          <a:prstGeom prst="rect">
            <a:avLst/>
          </a:prstGeom>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33873" y="1216131"/>
            <a:ext cx="535781" cy="892969"/>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34645" y="2655259"/>
            <a:ext cx="1015661" cy="866298"/>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7285614" y="-520300"/>
            <a:ext cx="457200" cy="457200"/>
          </a:xfrm>
          <a:prstGeom prst="rect">
            <a:avLst/>
          </a:prstGeom>
        </p:spPr>
      </p:pic>
      <p:sp>
        <p:nvSpPr>
          <p:cNvPr id="31" name="Isosceles Triangle 30"/>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32" name="Isosceles Triangle 31"/>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33" name="Isosceles Triangle 32"/>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34" name="Isosceles Triangle 33"/>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42" name="Isosceles Triangle 41"/>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43" name="Isosceles Triangle 42"/>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48" name="Isosceles Triangle 47"/>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49" name="Isosceles Triangle 48"/>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0" name="Isosceles Triangle 49"/>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1" name="Isosceles Triangle 50"/>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2" name="Isosceles Triangle 51"/>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3" name="Isosceles Triangle 52"/>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4" name="Isosceles Triangle 53"/>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5" name="Isosceles Triangle 54"/>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6" name="Isosceles Triangle 55"/>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7" name="Isosceles Triangle 56"/>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8" name="Isosceles Triangle 57"/>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9" name="Isosceles Triangle 58"/>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60" name="Isosceles Triangle 59"/>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61" name="Isosceles Triangle 60"/>
          <p:cNvSpPr/>
          <p:nvPr/>
        </p:nvSpPr>
        <p:spPr>
          <a:xfrm rot="16200000">
            <a:off x="8130403" y="260523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24" name="Heart 23">
            <a:hlinkClick r:id="rId14" action="ppaction://hlinksldjump"/>
          </p:cNvPr>
          <p:cNvSpPr/>
          <p:nvPr/>
        </p:nvSpPr>
        <p:spPr>
          <a:xfrm rot="5400000">
            <a:off x="8513716" y="279708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Tree>
    <p:extLst>
      <p:ext uri="{BB962C8B-B14F-4D97-AF65-F5344CB8AC3E}">
        <p14:creationId xmlns:p14="http://schemas.microsoft.com/office/powerpoint/2010/main" val="425167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audio>
              <p:cMediaNode vol="80000">
                <p:cTn id="186"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950536" y="71094"/>
            <a:ext cx="8011886" cy="3148694"/>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latin typeface="+mj-lt"/>
              </a:rPr>
              <a:t>Câu 1: Trong trường hợp nào sau đây con người cần phải truyền nước?</a:t>
            </a:r>
          </a:p>
          <a:p>
            <a:r>
              <a:rPr lang="vi-VN" sz="2800" b="1" dirty="0">
                <a:solidFill>
                  <a:schemeClr val="tx1"/>
                </a:solidFill>
                <a:latin typeface="+mj-lt"/>
              </a:rPr>
              <a:t>A. Khi bị sốt cao hoặc bị tiêu chảy.</a:t>
            </a:r>
          </a:p>
          <a:p>
            <a:r>
              <a:rPr lang="vi-VN" sz="2800" b="1" dirty="0">
                <a:solidFill>
                  <a:schemeClr val="tx1"/>
                </a:solidFill>
                <a:latin typeface="+mj-lt"/>
              </a:rPr>
              <a:t>B. Khi bị sốt cao hoặc đau dạ dày.</a:t>
            </a:r>
          </a:p>
          <a:p>
            <a:r>
              <a:rPr lang="vi-VN" sz="2800" b="1" dirty="0">
                <a:solidFill>
                  <a:schemeClr val="tx1"/>
                </a:solidFill>
                <a:latin typeface="+mj-lt"/>
              </a:rPr>
              <a:t>C. Khi bị sốt cao hoặc làm việc mệt nhọc.</a:t>
            </a:r>
          </a:p>
          <a:p>
            <a:r>
              <a:rPr lang="vi-VN" sz="2800" b="1" dirty="0">
                <a:solidFill>
                  <a:schemeClr val="tx1"/>
                </a:solidFill>
                <a:latin typeface="+mj-lt"/>
              </a:rPr>
              <a:t>D. Khi bị tiêu chảy hoặc làm việc mệt nhọc.</a:t>
            </a:r>
          </a:p>
        </p:txBody>
      </p:sp>
      <p:sp>
        <p:nvSpPr>
          <p:cNvPr id="5" name="Snip Diagonal Corner Rectangle 4"/>
          <p:cNvSpPr/>
          <p:nvPr/>
        </p:nvSpPr>
        <p:spPr>
          <a:xfrm>
            <a:off x="914400" y="3860852"/>
            <a:ext cx="7195457" cy="1417583"/>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ĐÁP ÁN: A</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5">
            <a:hlinkClick r:id="rId3" action="ppaction://hlinksldjump"/>
          </p:cNvPr>
          <p:cNvSpPr/>
          <p:nvPr/>
        </p:nvSpPr>
        <p:spPr>
          <a:xfrm flipH="1">
            <a:off x="6629400" y="5791200"/>
            <a:ext cx="2296886" cy="751114"/>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400"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2400"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141" y="1936388"/>
            <a:ext cx="1219677" cy="1492612"/>
          </a:xfrm>
          <a:prstGeom prst="rect">
            <a:avLst/>
          </a:prstGeom>
        </p:spPr>
      </p:pic>
    </p:spTree>
    <p:extLst>
      <p:ext uri="{BB962C8B-B14F-4D97-AF65-F5344CB8AC3E}">
        <p14:creationId xmlns:p14="http://schemas.microsoft.com/office/powerpoint/2010/main" val="235932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966024" y="178112"/>
            <a:ext cx="8011886" cy="447008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mj-lt"/>
              </a:rPr>
              <a:t>Câu 2: Vi sao chúng ta nên ăn đa dạng các loại thức ăn mà không nên chỉ ăn một loại thức ăn?</a:t>
            </a:r>
          </a:p>
          <a:p>
            <a:pPr algn="just"/>
            <a:r>
              <a:rPr lang="vi-VN" sz="2800" b="1" dirty="0">
                <a:solidFill>
                  <a:schemeClr val="tx1"/>
                </a:solidFill>
                <a:latin typeface="+mj-lt"/>
              </a:rPr>
              <a:t>A. Giúp chúng ta ăn ngon miệng hơn</a:t>
            </a:r>
          </a:p>
          <a:p>
            <a:pPr algn="just"/>
            <a:r>
              <a:rPr lang="vi-VN" sz="2800" b="1" dirty="0">
                <a:solidFill>
                  <a:schemeClr val="tx1"/>
                </a:solidFill>
                <a:latin typeface="+mj-lt"/>
              </a:rPr>
              <a:t>B. Cần cung cấp đa dạng các chất dinh dưỡng cho cơ thể</a:t>
            </a:r>
          </a:p>
          <a:p>
            <a:pPr algn="just"/>
            <a:r>
              <a:rPr lang="vi-VN" sz="2800" b="1" dirty="0">
                <a:solidFill>
                  <a:schemeClr val="tx1"/>
                </a:solidFill>
                <a:latin typeface="+mj-lt"/>
              </a:rPr>
              <a:t>C. Cần phối hợp hợp lí các loại thức ăn để tránh gây ngộ độc</a:t>
            </a:r>
          </a:p>
          <a:p>
            <a:pPr algn="just"/>
            <a:r>
              <a:rPr lang="vi-VN" sz="2800" b="1" dirty="0">
                <a:solidFill>
                  <a:schemeClr val="tx1"/>
                </a:solidFill>
                <a:latin typeface="+mj-lt"/>
              </a:rPr>
              <a:t>D. Giúp cơ thể hấp thu các chất dinh dưỡng tốt hơn</a:t>
            </a:r>
          </a:p>
        </p:txBody>
      </p:sp>
      <p:sp>
        <p:nvSpPr>
          <p:cNvPr id="5" name="Snip Diagonal Corner Rectangle 4"/>
          <p:cNvSpPr/>
          <p:nvPr/>
        </p:nvSpPr>
        <p:spPr>
          <a:xfrm>
            <a:off x="685800" y="4678285"/>
            <a:ext cx="7195457" cy="1417583"/>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ĐÁP ÁN: B</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9" y="1420950"/>
            <a:ext cx="1219677" cy="1492612"/>
          </a:xfrm>
          <a:prstGeom prst="rect">
            <a:avLst/>
          </a:prstGeom>
        </p:spPr>
      </p:pic>
      <p:sp>
        <p:nvSpPr>
          <p:cNvPr id="8" name="Pentagon 7">
            <a:hlinkClick r:id="rId4" action="ppaction://hlinksldjump"/>
          </p:cNvPr>
          <p:cNvSpPr/>
          <p:nvPr/>
        </p:nvSpPr>
        <p:spPr>
          <a:xfrm flipH="1">
            <a:off x="6818048" y="6095868"/>
            <a:ext cx="2296886" cy="751114"/>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400"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2400"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552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566057" y="0"/>
            <a:ext cx="8011886" cy="452238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mj-lt"/>
              </a:rPr>
              <a:t>Câu </a:t>
            </a:r>
            <a:r>
              <a:rPr lang="en-US" sz="2800" b="1" dirty="0">
                <a:solidFill>
                  <a:schemeClr val="tx1"/>
                </a:solidFill>
                <a:latin typeface="Times New Roman" panose="02020603050405020304" pitchFamily="18" charset="0"/>
                <a:cs typeface="Times New Roman" panose="02020603050405020304" pitchFamily="18" charset="0"/>
              </a:rPr>
              <a:t>3</a:t>
            </a:r>
            <a:r>
              <a:rPr lang="vi-VN" sz="2800" b="1" dirty="0">
                <a:solidFill>
                  <a:schemeClr val="tx1"/>
                </a:solidFill>
                <a:latin typeface="+mj-lt"/>
              </a:rPr>
              <a:t>: Theo khuyến nghị của Viện Dinh dưỡng Quốc gia, trẻ vị thành niên nên bổ sung nước theo tỉ lệ 40 m</a:t>
            </a:r>
            <a:r>
              <a:rPr lang="en-US" sz="2800" b="1" dirty="0">
                <a:solidFill>
                  <a:schemeClr val="tx1"/>
                </a:solidFill>
                <a:latin typeface="+mj-lt"/>
              </a:rPr>
              <a:t>l</a:t>
            </a:r>
            <a:r>
              <a:rPr lang="vi-VN" sz="2800" b="1" dirty="0">
                <a:solidFill>
                  <a:schemeClr val="tx1"/>
                </a:solidFill>
                <a:latin typeface="+mj-lt"/>
              </a:rPr>
              <a:t>/kg cân nặng. Dựa vào khuyến nghị trên, em hãy tính lượng nước mà một học sinh lớp 8 có cân nặng 50 kg cần uống trong một ngày.</a:t>
            </a:r>
          </a:p>
          <a:p>
            <a:r>
              <a:rPr lang="vi-VN" sz="2800" b="1" dirty="0">
                <a:solidFill>
                  <a:schemeClr val="tx1"/>
                </a:solidFill>
                <a:latin typeface="+mj-lt"/>
              </a:rPr>
              <a:t>A. 2 000 m</a:t>
            </a:r>
            <a:r>
              <a:rPr lang="en-US" sz="2800" b="1" dirty="0">
                <a:solidFill>
                  <a:schemeClr val="tx1"/>
                </a:solidFill>
                <a:latin typeface="+mj-lt"/>
              </a:rPr>
              <a:t>l</a:t>
            </a:r>
            <a:r>
              <a:rPr lang="vi-VN" sz="2800" b="1" dirty="0">
                <a:solidFill>
                  <a:schemeClr val="tx1"/>
                </a:solidFill>
                <a:latin typeface="+mj-lt"/>
              </a:rPr>
              <a:t>.</a:t>
            </a:r>
          </a:p>
          <a:p>
            <a:r>
              <a:rPr lang="vi-VN" sz="2800" b="1" dirty="0">
                <a:solidFill>
                  <a:schemeClr val="tx1"/>
                </a:solidFill>
                <a:latin typeface="+mj-lt"/>
              </a:rPr>
              <a:t>B. 1 500 m</a:t>
            </a:r>
            <a:r>
              <a:rPr lang="en-US" sz="2800" b="1" dirty="0">
                <a:solidFill>
                  <a:schemeClr val="tx1"/>
                </a:solidFill>
                <a:latin typeface="+mj-lt"/>
              </a:rPr>
              <a:t>l</a:t>
            </a:r>
            <a:r>
              <a:rPr lang="vi-VN" sz="2800" b="1" dirty="0">
                <a:solidFill>
                  <a:schemeClr val="tx1"/>
                </a:solidFill>
                <a:latin typeface="+mj-lt"/>
              </a:rPr>
              <a:t>.</a:t>
            </a:r>
          </a:p>
          <a:p>
            <a:r>
              <a:rPr lang="vi-VN" sz="2800" b="1" dirty="0">
                <a:solidFill>
                  <a:schemeClr val="tx1"/>
                </a:solidFill>
                <a:latin typeface="+mj-lt"/>
              </a:rPr>
              <a:t>C. 1000 m</a:t>
            </a:r>
            <a:r>
              <a:rPr lang="en-US" sz="2800" b="1" dirty="0">
                <a:solidFill>
                  <a:schemeClr val="tx1"/>
                </a:solidFill>
                <a:latin typeface="+mj-lt"/>
              </a:rPr>
              <a:t>l</a:t>
            </a:r>
            <a:r>
              <a:rPr lang="vi-VN" sz="2800" b="1" dirty="0">
                <a:solidFill>
                  <a:schemeClr val="tx1"/>
                </a:solidFill>
                <a:latin typeface="+mj-lt"/>
              </a:rPr>
              <a:t>.</a:t>
            </a:r>
          </a:p>
          <a:p>
            <a:r>
              <a:rPr lang="vi-VN" sz="2800" b="1" dirty="0">
                <a:solidFill>
                  <a:schemeClr val="tx1"/>
                </a:solidFill>
                <a:latin typeface="+mj-lt"/>
              </a:rPr>
              <a:t>D. 3 000 m</a:t>
            </a:r>
            <a:r>
              <a:rPr lang="en-US" sz="2800" b="1" dirty="0">
                <a:solidFill>
                  <a:schemeClr val="tx1"/>
                </a:solidFill>
                <a:latin typeface="+mj-lt"/>
              </a:rPr>
              <a:t>l</a:t>
            </a:r>
            <a:r>
              <a:rPr lang="vi-VN" sz="2800" b="1" dirty="0">
                <a:solidFill>
                  <a:schemeClr val="tx1"/>
                </a:solidFill>
                <a:latin typeface="+mj-lt"/>
              </a:rPr>
              <a:t>.</a:t>
            </a:r>
          </a:p>
        </p:txBody>
      </p:sp>
      <p:sp>
        <p:nvSpPr>
          <p:cNvPr id="5" name="Snip Diagonal Corner Rectangle 4"/>
          <p:cNvSpPr/>
          <p:nvPr/>
        </p:nvSpPr>
        <p:spPr>
          <a:xfrm>
            <a:off x="1139368" y="4624318"/>
            <a:ext cx="7195457" cy="1417583"/>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ĐÁP ÁN: A</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138"/>
            <a:ext cx="1219677" cy="1492612"/>
          </a:xfrm>
          <a:prstGeom prst="rect">
            <a:avLst/>
          </a:prstGeom>
        </p:spPr>
      </p:pic>
      <p:sp>
        <p:nvSpPr>
          <p:cNvPr id="8" name="Pentagon 7">
            <a:hlinkClick r:id="rId4" action="ppaction://hlinksldjump"/>
          </p:cNvPr>
          <p:cNvSpPr/>
          <p:nvPr/>
        </p:nvSpPr>
        <p:spPr>
          <a:xfrm flipH="1">
            <a:off x="6705600" y="6019800"/>
            <a:ext cx="2296886" cy="751114"/>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400"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2400"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4860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685800" y="0"/>
            <a:ext cx="8392885" cy="5029200"/>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700" b="1" dirty="0">
                <a:solidFill>
                  <a:srgbClr val="000000"/>
                </a:solidFill>
                <a:latin typeface="+mj-lt"/>
              </a:rPr>
              <a:t>Những nguyên nhân nào sau đây gây ra thực trạng ô nhiễm thực phẩm hiện nay?</a:t>
            </a:r>
          </a:p>
          <a:p>
            <a:pPr algn="just"/>
            <a:r>
              <a:rPr lang="en-US" sz="2700" b="1" dirty="0">
                <a:solidFill>
                  <a:srgbClr val="000000"/>
                </a:solidFill>
                <a:latin typeface="Times New Roman" panose="02020603050405020304" pitchFamily="18" charset="0"/>
                <a:cs typeface="Times New Roman" panose="02020603050405020304" pitchFamily="18" charset="0"/>
              </a:rPr>
              <a:t>1.</a:t>
            </a:r>
            <a:r>
              <a:rPr lang="vi-VN" sz="2700" b="1" dirty="0">
                <a:solidFill>
                  <a:srgbClr val="000000"/>
                </a:solidFill>
                <a:latin typeface="Times New Roman" panose="02020603050405020304" pitchFamily="18" charset="0"/>
                <a:cs typeface="Times New Roman" panose="02020603050405020304" pitchFamily="18" charset="0"/>
              </a:rPr>
              <a:t> </a:t>
            </a:r>
            <a:r>
              <a:rPr lang="vi-VN" sz="2700" b="1" dirty="0">
                <a:solidFill>
                  <a:srgbClr val="000000"/>
                </a:solidFill>
                <a:latin typeface="+mj-lt"/>
              </a:rPr>
              <a:t>Thực phẩm bị nhiễm các vi sinh vật độc hại.</a:t>
            </a:r>
          </a:p>
          <a:p>
            <a:pPr algn="just"/>
            <a:r>
              <a:rPr lang="en-US" sz="2700" b="1" dirty="0">
                <a:solidFill>
                  <a:srgbClr val="000000"/>
                </a:solidFill>
                <a:latin typeface="Times New Roman" panose="02020603050405020304" pitchFamily="18" charset="0"/>
                <a:cs typeface="Times New Roman" panose="02020603050405020304" pitchFamily="18" charset="0"/>
              </a:rPr>
              <a:t>2.</a:t>
            </a:r>
            <a:r>
              <a:rPr lang="vi-VN" sz="2700" b="1" dirty="0">
                <a:solidFill>
                  <a:srgbClr val="000000"/>
                </a:solidFill>
                <a:latin typeface="Times New Roman" panose="02020603050405020304" pitchFamily="18" charset="0"/>
                <a:cs typeface="Times New Roman" panose="02020603050405020304" pitchFamily="18" charset="0"/>
              </a:rPr>
              <a:t> </a:t>
            </a:r>
            <a:r>
              <a:rPr lang="vi-VN" sz="2700" b="1" dirty="0">
                <a:solidFill>
                  <a:srgbClr val="000000"/>
                </a:solidFill>
                <a:latin typeface="+mj-lt"/>
              </a:rPr>
              <a:t>Sử dụng các chất bảo quản quá hàm lượng cho phép.</a:t>
            </a:r>
          </a:p>
          <a:p>
            <a:pPr algn="just"/>
            <a:r>
              <a:rPr lang="en-US" sz="2700" b="1" dirty="0">
                <a:solidFill>
                  <a:srgbClr val="000000"/>
                </a:solidFill>
                <a:latin typeface="Times New Roman" panose="02020603050405020304" pitchFamily="18" charset="0"/>
                <a:cs typeface="Times New Roman" panose="02020603050405020304" pitchFamily="18" charset="0"/>
              </a:rPr>
              <a:t>3.</a:t>
            </a:r>
            <a:r>
              <a:rPr lang="vi-VN" sz="2700" b="1" dirty="0">
                <a:solidFill>
                  <a:srgbClr val="000000"/>
                </a:solidFill>
                <a:latin typeface="Times New Roman" panose="02020603050405020304" pitchFamily="18" charset="0"/>
                <a:cs typeface="Times New Roman" panose="02020603050405020304" pitchFamily="18" charset="0"/>
              </a:rPr>
              <a:t> </a:t>
            </a:r>
            <a:r>
              <a:rPr lang="vi-VN" sz="2700" b="1" dirty="0">
                <a:solidFill>
                  <a:srgbClr val="000000"/>
                </a:solidFill>
                <a:latin typeface="+mj-lt"/>
              </a:rPr>
              <a:t>Bảo quản thức ăn sống trong ngăn đá tủ lạnh, tủ đông.</a:t>
            </a:r>
          </a:p>
          <a:p>
            <a:pPr algn="just"/>
            <a:r>
              <a:rPr lang="en-US" sz="2700" b="1" dirty="0">
                <a:solidFill>
                  <a:srgbClr val="000000"/>
                </a:solidFill>
                <a:latin typeface="Times New Roman" panose="02020603050405020304" pitchFamily="18" charset="0"/>
                <a:cs typeface="Times New Roman" panose="02020603050405020304" pitchFamily="18" charset="0"/>
              </a:rPr>
              <a:t>4.</a:t>
            </a:r>
            <a:r>
              <a:rPr lang="vi-VN" sz="2700" b="1" dirty="0">
                <a:solidFill>
                  <a:srgbClr val="000000"/>
                </a:solidFill>
                <a:latin typeface="Times New Roman" panose="02020603050405020304" pitchFamily="18" charset="0"/>
                <a:cs typeface="Times New Roman" panose="02020603050405020304" pitchFamily="18" charset="0"/>
              </a:rPr>
              <a:t> </a:t>
            </a:r>
            <a:r>
              <a:rPr lang="vi-VN" sz="2700" b="1" dirty="0">
                <a:solidFill>
                  <a:srgbClr val="000000"/>
                </a:solidFill>
                <a:latin typeface="+mj-lt"/>
              </a:rPr>
              <a:t>Các loại rau, quả được bón quá nhiều phân hoá học.</a:t>
            </a:r>
          </a:p>
          <a:p>
            <a:pPr algn="just"/>
            <a:r>
              <a:rPr lang="en-US" sz="2700" b="1" dirty="0">
                <a:solidFill>
                  <a:srgbClr val="000000"/>
                </a:solidFill>
                <a:latin typeface="Times New Roman" panose="02020603050405020304" pitchFamily="18" charset="0"/>
                <a:cs typeface="Times New Roman" panose="02020603050405020304" pitchFamily="18" charset="0"/>
              </a:rPr>
              <a:t>5.</a:t>
            </a:r>
            <a:r>
              <a:rPr lang="vi-VN" sz="2700" b="1" dirty="0">
                <a:solidFill>
                  <a:srgbClr val="000000"/>
                </a:solidFill>
                <a:latin typeface="Times New Roman" panose="02020603050405020304" pitchFamily="18" charset="0"/>
                <a:cs typeface="Times New Roman" panose="02020603050405020304" pitchFamily="18" charset="0"/>
              </a:rPr>
              <a:t> </a:t>
            </a:r>
            <a:r>
              <a:rPr lang="vi-VN" sz="2700" b="1" dirty="0">
                <a:solidFill>
                  <a:srgbClr val="000000"/>
                </a:solidFill>
                <a:latin typeface="+mj-lt"/>
              </a:rPr>
              <a:t>Sử dụng các loại phân bón vi sinh.</a:t>
            </a:r>
          </a:p>
          <a:p>
            <a:pPr algn="just"/>
            <a:r>
              <a:rPr lang="en-US" sz="2700" b="1" dirty="0">
                <a:solidFill>
                  <a:srgbClr val="000000"/>
                </a:solidFill>
                <a:latin typeface="Times New Roman" panose="02020603050405020304" pitchFamily="18" charset="0"/>
                <a:cs typeface="Times New Roman" panose="02020603050405020304" pitchFamily="18" charset="0"/>
              </a:rPr>
              <a:t>6.</a:t>
            </a:r>
            <a:r>
              <a:rPr lang="vi-VN" sz="2700" b="1" dirty="0">
                <a:solidFill>
                  <a:srgbClr val="000000"/>
                </a:solidFill>
                <a:latin typeface="Times New Roman" panose="02020603050405020304" pitchFamily="18" charset="0"/>
                <a:cs typeface="Times New Roman" panose="02020603050405020304" pitchFamily="18" charset="0"/>
              </a:rPr>
              <a:t> </a:t>
            </a:r>
            <a:r>
              <a:rPr lang="vi-VN" sz="2700" b="1" dirty="0">
                <a:solidFill>
                  <a:srgbClr val="000000"/>
                </a:solidFill>
                <a:latin typeface="+mj-lt"/>
              </a:rPr>
              <a:t>Để thức ăn thừa qua đêm.</a:t>
            </a:r>
          </a:p>
        </p:txBody>
      </p:sp>
      <p:sp>
        <p:nvSpPr>
          <p:cNvPr id="5" name="Snip Diagonal Corner Rectangle 4"/>
          <p:cNvSpPr/>
          <p:nvPr/>
        </p:nvSpPr>
        <p:spPr>
          <a:xfrm>
            <a:off x="830008" y="5029200"/>
            <a:ext cx="7195457" cy="1092281"/>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ĐÁP ÁN: 1,2,4,6</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28" y="1447800"/>
            <a:ext cx="1219677" cy="1492612"/>
          </a:xfrm>
          <a:prstGeom prst="rect">
            <a:avLst/>
          </a:prstGeom>
        </p:spPr>
      </p:pic>
      <p:sp>
        <p:nvSpPr>
          <p:cNvPr id="8" name="Pentagon 7">
            <a:hlinkClick r:id="rId4" action="ppaction://hlinksldjump"/>
          </p:cNvPr>
          <p:cNvSpPr/>
          <p:nvPr/>
        </p:nvSpPr>
        <p:spPr>
          <a:xfrm flipH="1">
            <a:off x="6781800" y="6106886"/>
            <a:ext cx="2296886" cy="751114"/>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400"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2400"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012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20231"/>
            <a:ext cx="8763000" cy="22467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rPr>
              <a:t>Vận dụng những hiểu biết về trao đổi chất và chuyển hóa năng lượng ở người, em hãy đề xuất một số biện pháp trong việc đảm bảo chế độ dinh dưỡng hợp lí và vệ sinh ăn uống để bảo vệ sức khỏe con người. Cho biết tác dụng của các biện pháp đó</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3" name="Rectangle 2"/>
          <p:cNvSpPr/>
          <p:nvPr/>
        </p:nvSpPr>
        <p:spPr>
          <a:xfrm>
            <a:off x="0" y="2514600"/>
            <a:ext cx="9144000" cy="467820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Một số biện pháp trong việc đảm bảo chế độ dinh dưỡng hợp lí và vệ sinh ăn uống để bảo vệ sức khỏe con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Có chế độ dinh dưỡng cân đối (không ăn quá nhiều, không ăn quá ít), phù hợp với độ tuổi, giới tính, tình trạng sức khỏe, tính chất công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Sử dụng thực phẩm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có</a:t>
            </a: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nguồn gốc, xuất xứ</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rõ</a:t>
            </a:r>
            <a:r>
              <a:rPr kumimoji="0" lang="en-US" sz="2800" b="0"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en-US" sz="2800" b="0" i="0" u="none" strike="noStrike" kern="1200" cap="none" spc="0" normalizeH="0" noProof="0" dirty="0" err="1">
                <a:ln>
                  <a:noFill/>
                </a:ln>
                <a:solidFill>
                  <a:srgbClr val="0000FF"/>
                </a:solidFill>
                <a:effectLst/>
                <a:uLnTx/>
                <a:uFillTx/>
                <a:latin typeface="Times New Roman" panose="02020603050405020304" pitchFamily="18" charset="0"/>
                <a:ea typeface="+mn-ea"/>
                <a:cs typeface="+mn-cs"/>
              </a:rPr>
              <a:t>ràng</a:t>
            </a: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Calibri"/>
                <a:ea typeface="+mn-ea"/>
                <a:cs typeface="+mn-cs"/>
              </a:rPr>
              <a:t>- </a:t>
            </a: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Cần đảm bảo vệ sinh khi ăn uống (rửa tay sạch trước khi ăn</a:t>
            </a:r>
            <a:r>
              <a:rPr kumimoji="0" lang="en-US" sz="2800" b="0" i="0" u="none" strike="noStrike" kern="1200" cap="none" spc="0" normalizeH="0" baseline="0" noProof="0" dirty="0">
                <a:ln>
                  <a:noFill/>
                </a:ln>
                <a:solidFill>
                  <a:srgbClr val="0000FF"/>
                </a:solidFill>
                <a:effectLst/>
                <a:uLnTx/>
                <a:uFillTx/>
                <a:latin typeface="Calibri"/>
                <a:ea typeface="+mn-ea"/>
                <a:cs typeface="+mn-cs"/>
              </a:rPr>
              <a:t>….</a:t>
            </a: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Chế biến và bảo quản thực phẩm đúng cách.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Bảo vệ môi trường sống, không sử dụng hóa chất độc hại,…</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9576364F-0CBA-407A-B67E-482B3D6109A3}"/>
              </a:ext>
            </a:extLst>
          </p:cNvPr>
          <p:cNvSpPr txBox="1"/>
          <p:nvPr/>
        </p:nvSpPr>
        <p:spPr>
          <a:xfrm>
            <a:off x="1219200" y="-51375"/>
            <a:ext cx="5410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VẬN DỤNG</a:t>
            </a:r>
          </a:p>
        </p:txBody>
      </p:sp>
    </p:spTree>
    <p:extLst>
      <p:ext uri="{BB962C8B-B14F-4D97-AF65-F5344CB8AC3E}">
        <p14:creationId xmlns:p14="http://schemas.microsoft.com/office/powerpoint/2010/main" val="127008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7086600" y="3680355"/>
            <a:ext cx="1848811" cy="46166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a:latin typeface="Times New Roman" pitchFamily="18" charset="0"/>
                <a:cs typeface="Times New Roman" pitchFamily="18" charset="0"/>
              </a:rPr>
              <a:t>Khí</a:t>
            </a:r>
            <a:r>
              <a:rPr lang="en-US" altLang="en-US" sz="2400" b="1" dirty="0">
                <a:latin typeface="Times New Roman" pitchFamily="18" charset="0"/>
                <a:cs typeface="Times New Roman" pitchFamily="18" charset="0"/>
              </a:rPr>
              <a:t> oxygen</a:t>
            </a:r>
          </a:p>
        </p:txBody>
      </p:sp>
      <p:sp>
        <p:nvSpPr>
          <p:cNvPr id="16" name="Text Box 5"/>
          <p:cNvSpPr txBox="1">
            <a:spLocks noChangeArrowheads="1"/>
          </p:cNvSpPr>
          <p:nvPr/>
        </p:nvSpPr>
        <p:spPr bwMode="auto">
          <a:xfrm>
            <a:off x="4916501" y="3701429"/>
            <a:ext cx="1295400" cy="46166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a:latin typeface="Times New Roman" pitchFamily="18" charset="0"/>
                <a:cs typeface="Times New Roman" pitchFamily="18" charset="0"/>
              </a:rPr>
              <a:t>Nước</a:t>
            </a:r>
            <a:endParaRPr lang="en-US" altLang="en-US" sz="2400" b="1" dirty="0">
              <a:latin typeface="Times New Roman" pitchFamily="18" charset="0"/>
              <a:cs typeface="Times New Roman" pitchFamily="18" charset="0"/>
            </a:endParaRPr>
          </a:p>
        </p:txBody>
      </p:sp>
      <p:sp>
        <p:nvSpPr>
          <p:cNvPr id="17" name="Line 8"/>
          <p:cNvSpPr>
            <a:spLocks noChangeShapeType="1"/>
          </p:cNvSpPr>
          <p:nvPr/>
        </p:nvSpPr>
        <p:spPr bwMode="auto">
          <a:xfrm flipH="1" flipV="1">
            <a:off x="3001023" y="4191000"/>
            <a:ext cx="990600" cy="69763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18" name="Line 11"/>
          <p:cNvSpPr>
            <a:spLocks noChangeShapeType="1"/>
          </p:cNvSpPr>
          <p:nvPr/>
        </p:nvSpPr>
        <p:spPr bwMode="auto">
          <a:xfrm flipV="1">
            <a:off x="4916501" y="4267200"/>
            <a:ext cx="428044" cy="74422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31" name="Text Box 6"/>
          <p:cNvSpPr txBox="1">
            <a:spLocks noChangeArrowheads="1"/>
          </p:cNvSpPr>
          <p:nvPr/>
        </p:nvSpPr>
        <p:spPr bwMode="auto">
          <a:xfrm>
            <a:off x="1771705" y="3726247"/>
            <a:ext cx="1743722" cy="46166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a:latin typeface="Times New Roman" pitchFamily="18" charset="0"/>
                <a:cs typeface="Times New Roman" pitchFamily="18" charset="0"/>
              </a:rPr>
              <a:t>Thức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ăn</a:t>
            </a:r>
            <a:endParaRPr lang="en-US" altLang="en-US" sz="2400" b="1" dirty="0">
              <a:latin typeface="Times New Roman" pitchFamily="18" charset="0"/>
              <a:cs typeface="Times New Roman" pitchFamily="18" charset="0"/>
            </a:endParaRPr>
          </a:p>
        </p:txBody>
      </p:sp>
      <p:sp>
        <p:nvSpPr>
          <p:cNvPr id="32" name="Line 10"/>
          <p:cNvSpPr>
            <a:spLocks noChangeShapeType="1"/>
          </p:cNvSpPr>
          <p:nvPr/>
        </p:nvSpPr>
        <p:spPr bwMode="auto">
          <a:xfrm flipV="1">
            <a:off x="5914711" y="4191000"/>
            <a:ext cx="1476689" cy="683804"/>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33" name="Left Brace 32"/>
          <p:cNvSpPr/>
          <p:nvPr/>
        </p:nvSpPr>
        <p:spPr>
          <a:xfrm rot="16200000">
            <a:off x="4695298" y="2075609"/>
            <a:ext cx="4064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4" name="Text Box 4"/>
          <p:cNvSpPr txBox="1">
            <a:spLocks noChangeArrowheads="1"/>
          </p:cNvSpPr>
          <p:nvPr/>
        </p:nvSpPr>
        <p:spPr bwMode="auto">
          <a:xfrm>
            <a:off x="83907" y="5096713"/>
            <a:ext cx="8870012"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sz="3200" dirty="0">
                <a:latin typeface="+mj-lt"/>
              </a:rPr>
              <a:t> </a:t>
            </a:r>
            <a:r>
              <a:rPr lang="vi-VN" sz="3200" dirty="0">
                <a:solidFill>
                  <a:srgbClr val="0000FF"/>
                </a:solidFill>
                <a:latin typeface="Times New Roman" panose="02020603050405020304" pitchFamily="18" charset="0"/>
                <a:cs typeface="Times New Roman" panose="02020603050405020304" pitchFamily="18" charset="0"/>
              </a:rPr>
              <a:t>Để duy trì sự sống, động vật phải thường xuyên lấy từ môi trường thức ăn, nước, khí </a:t>
            </a:r>
            <a:r>
              <a:rPr lang="en-US" sz="3200" dirty="0">
                <a:solidFill>
                  <a:srgbClr val="0000FF"/>
                </a:solidFill>
                <a:latin typeface="Times New Roman" panose="02020603050405020304" pitchFamily="18" charset="0"/>
                <a:cs typeface="Times New Roman" panose="02020603050405020304" pitchFamily="18" charset="0"/>
              </a:rPr>
              <a:t>oxygen</a:t>
            </a:r>
            <a:r>
              <a:rPr lang="vi-VN" sz="3200" dirty="0">
                <a:solidFill>
                  <a:srgbClr val="0000FF"/>
                </a:solidFill>
                <a:latin typeface="Times New Roman" panose="02020603050405020304" pitchFamily="18" charset="0"/>
                <a:cs typeface="Times New Roman" panose="02020603050405020304" pitchFamily="18" charset="0"/>
              </a:rPr>
              <a:t> có trong không khí.</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1026" name="Picture 2" descr="C:\Users\V\Desktop\trâ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807" y="1534618"/>
            <a:ext cx="2192287" cy="20700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99" y="1595816"/>
            <a:ext cx="2222330" cy="19650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089" y="1643986"/>
            <a:ext cx="2205038" cy="19650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7689" y="1583912"/>
            <a:ext cx="2021224" cy="1975404"/>
          </a:xfrm>
          <a:prstGeom prst="rect">
            <a:avLst/>
          </a:prstGeom>
        </p:spPr>
      </p:pic>
      <p:sp>
        <p:nvSpPr>
          <p:cNvPr id="3" name="TextBox 2">
            <a:extLst>
              <a:ext uri="{FF2B5EF4-FFF2-40B4-BE49-F238E27FC236}">
                <a16:creationId xmlns:a16="http://schemas.microsoft.com/office/drawing/2014/main" id="{607AFD46-8847-D0AE-484F-A9BF658F60F2}"/>
              </a:ext>
            </a:extLst>
          </p:cNvPr>
          <p:cNvSpPr txBox="1"/>
          <p:nvPr/>
        </p:nvSpPr>
        <p:spPr>
          <a:xfrm>
            <a:off x="237832" y="217573"/>
            <a:ext cx="8083146" cy="1200329"/>
          </a:xfrm>
          <a:prstGeom prst="rect">
            <a:avLst/>
          </a:prstGeom>
          <a:noFill/>
        </p:spPr>
        <p:txBody>
          <a:bodyPr wrap="square">
            <a:spAutoFit/>
          </a:bodyPr>
          <a:lstStyle/>
          <a:p>
            <a:pPr algn="just"/>
            <a:r>
              <a:rPr lang="de-DE" sz="3600" b="1" i="1" dirty="0">
                <a:solidFill>
                  <a:srgbClr val="FF0000"/>
                </a:solidFill>
                <a:latin typeface="Times New Roman" panose="02020603050405020304" pitchFamily="18" charset="0"/>
                <a:cs typeface="Times New Roman" panose="02020603050405020304" pitchFamily="18" charset="0"/>
              </a:rPr>
              <a:t>Để tồn tại và phát triển, các động vật trên đã lấy từ môi trường những gì?</a:t>
            </a:r>
            <a:endParaRPr lang="en-US" alt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7824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1" grpId="0" animBg="1"/>
      <p:bldP spid="32" grpId="0" animBg="1"/>
      <p:bldP spid="33" grpId="0" animBg="1"/>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763000" cy="39703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Tác dụng của các biện pháp trên: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Giúp cơ thể có đủ nguyên liệu để xây dựng tế bào, cơ quan, hệ cơ quan và cơ thể; có đủ năng lượng cho các hoạt động sống của tế bào và cơ thể.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Phòng tránh được các bệnh đường tiêu hóa như giun, sán, ngộ độc thực phẩm,…</a:t>
            </a:r>
          </a:p>
        </p:txBody>
      </p:sp>
    </p:spTree>
    <p:extLst>
      <p:ext uri="{BB962C8B-B14F-4D97-AF65-F5344CB8AC3E}">
        <p14:creationId xmlns:p14="http://schemas.microsoft.com/office/powerpoint/2010/main" val="406643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52400" y="1828800"/>
            <a:ext cx="8686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Tx/>
              <a:buChar char="-"/>
            </a:pPr>
            <a:r>
              <a:rPr lang="vi-VN" altLang="en-US" sz="3200" dirty="0">
                <a:solidFill>
                  <a:srgbClr val="FF0000"/>
                </a:solidFill>
                <a:latin typeface="Times New Roman" pitchFamily="18" charset="0"/>
              </a:rPr>
              <a:t>Làm </a:t>
            </a:r>
            <a:r>
              <a:rPr lang="en-US" altLang="en-US" sz="3200" dirty="0" err="1">
                <a:solidFill>
                  <a:srgbClr val="FF0000"/>
                </a:solidFill>
                <a:latin typeface="Times New Roman" pitchFamily="18" charset="0"/>
              </a:rPr>
              <a:t>bài</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tập</a:t>
            </a:r>
            <a:r>
              <a:rPr lang="en-US" altLang="en-US" sz="3200" dirty="0">
                <a:solidFill>
                  <a:srgbClr val="FF0000"/>
                </a:solidFill>
                <a:latin typeface="Times New Roman" pitchFamily="18" charset="0"/>
              </a:rPr>
              <a:t> ở SBT</a:t>
            </a:r>
          </a:p>
          <a:p>
            <a:pPr marL="342900" indent="-342900">
              <a:buFontTx/>
              <a:buChar char="-"/>
            </a:pPr>
            <a:r>
              <a:rPr lang="en-US" altLang="en-US" sz="3200" dirty="0" err="1">
                <a:solidFill>
                  <a:srgbClr val="FF0000"/>
                </a:solidFill>
                <a:latin typeface="Times New Roman" pitchFamily="18" charset="0"/>
                <a:cs typeface="Times New Roman" pitchFamily="18" charset="0"/>
              </a:rPr>
              <a:t>Chuẩn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bài</a:t>
            </a:r>
            <a:r>
              <a:rPr lang="en-US" altLang="en-US" sz="3200" dirty="0">
                <a:solidFill>
                  <a:srgbClr val="FF0000"/>
                </a:solidFill>
                <a:latin typeface="Times New Roman" pitchFamily="18" charset="0"/>
                <a:cs typeface="Times New Roman" pitchFamily="18" charset="0"/>
              </a:rPr>
              <a:t> 31: </a:t>
            </a:r>
            <a:r>
              <a:rPr lang="vi-VN" sz="3200" dirty="0">
                <a:solidFill>
                  <a:srgbClr val="FF0000"/>
                </a:solidFill>
                <a:latin typeface="Times New Roman" pitchFamily="18" charset="0"/>
                <a:cs typeface="Times New Roman" pitchFamily="18" charset="0"/>
              </a:rPr>
              <a:t>Thực hành chứng minh thân vận </a:t>
            </a:r>
            <a:endParaRPr lang="en-US" sz="3200" dirty="0">
              <a:solidFill>
                <a:srgbClr val="FF0000"/>
              </a:solidFill>
              <a:latin typeface="Times New Roman" pitchFamily="18" charset="0"/>
              <a:cs typeface="Times New Roman" pitchFamily="18" charset="0"/>
            </a:endParaRPr>
          </a:p>
          <a:p>
            <a:r>
              <a:rPr lang="vi-VN" sz="3200" dirty="0">
                <a:solidFill>
                  <a:srgbClr val="FF0000"/>
                </a:solidFill>
                <a:latin typeface="Times New Roman" pitchFamily="18" charset="0"/>
                <a:cs typeface="Times New Roman" pitchFamily="18" charset="0"/>
              </a:rPr>
              <a:t>chuyển nước và lá thoát hơi nước</a:t>
            </a:r>
            <a:r>
              <a:rPr lang="en-US" sz="3200" dirty="0">
                <a:solidFill>
                  <a:srgbClr val="FF0000"/>
                </a:solidFill>
                <a:latin typeface="Times New Roman" pitchFamily="18" charset="0"/>
                <a:cs typeface="Times New Roman" pitchFamily="18" charset="0"/>
              </a:rPr>
              <a:t>.</a:t>
            </a:r>
            <a:endParaRPr lang="en-US" altLang="en-US" sz="3200" dirty="0">
              <a:solidFill>
                <a:srgbClr val="FF0000"/>
              </a:solidFill>
              <a:latin typeface="Times New Roman" pitchFamily="18" charset="0"/>
              <a:cs typeface="Times New Roman" pitchFamily="18" charset="0"/>
            </a:endParaRPr>
          </a:p>
        </p:txBody>
      </p:sp>
      <p:sp>
        <p:nvSpPr>
          <p:cNvPr id="6" name="Rectangle 6"/>
          <p:cNvSpPr>
            <a:spLocks noChangeArrowheads="1"/>
          </p:cNvSpPr>
          <p:nvPr/>
        </p:nvSpPr>
        <p:spPr bwMode="auto">
          <a:xfrm>
            <a:off x="152400" y="3352800"/>
            <a:ext cx="86868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Đọc</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thông</a:t>
            </a:r>
            <a:r>
              <a:rPr lang="en-US" altLang="en-US" sz="3200" dirty="0">
                <a:solidFill>
                  <a:srgbClr val="FF0000"/>
                </a:solidFill>
                <a:latin typeface="Times New Roman" pitchFamily="18" charset="0"/>
                <a:cs typeface="Times New Roman" pitchFamily="18" charset="0"/>
              </a:rPr>
              <a:t> tin </a:t>
            </a:r>
            <a:r>
              <a:rPr lang="en-US" altLang="en-US" sz="3200" dirty="0" err="1">
                <a:solidFill>
                  <a:srgbClr val="FF0000"/>
                </a:solidFill>
                <a:latin typeface="Times New Roman" pitchFamily="18" charset="0"/>
                <a:cs typeface="Times New Roman" pitchFamily="18" charset="0"/>
              </a:rPr>
              <a:t>kết</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hợp</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thực</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hiện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trước</a:t>
            </a:r>
            <a:r>
              <a:rPr lang="en-US" altLang="en-US" sz="3200" dirty="0">
                <a:solidFill>
                  <a:srgbClr val="FF0000"/>
                </a:solidFill>
                <a:latin typeface="Times New Roman" pitchFamily="18" charset="0"/>
                <a:cs typeface="Times New Roman" pitchFamily="18" charset="0"/>
              </a:rPr>
              <a:t> ở </a:t>
            </a:r>
            <a:r>
              <a:rPr lang="en-US" altLang="en-US" sz="3200" dirty="0" err="1">
                <a:solidFill>
                  <a:srgbClr val="FF0000"/>
                </a:solidFill>
                <a:latin typeface="Times New Roman" pitchFamily="18" charset="0"/>
                <a:cs typeface="Times New Roman" pitchFamily="18" charset="0"/>
              </a:rPr>
              <a:t>nhà</a:t>
            </a:r>
            <a:r>
              <a:rPr lang="en-US" altLang="en-US" sz="3200" dirty="0">
                <a:solidFill>
                  <a:srgbClr val="FF0000"/>
                </a:solidFill>
                <a:latin typeface="Times New Roman" pitchFamily="18" charset="0"/>
                <a:cs typeface="Times New Roman" pitchFamily="18" charset="0"/>
              </a:rPr>
              <a:t>:</a:t>
            </a:r>
          </a:p>
          <a:p>
            <a:pPr algn="just"/>
            <a:r>
              <a:rPr lang="en-US" alt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Thí nghiệm chứng minh thân vận chuyển nước</a:t>
            </a:r>
            <a:r>
              <a:rPr lang="en-US" sz="3200" dirty="0">
                <a:solidFill>
                  <a:srgbClr val="FF0000"/>
                </a:solidFill>
                <a:latin typeface="Times New Roman" pitchFamily="18" charset="0"/>
                <a:cs typeface="Times New Roman" pitchFamily="18" charset="0"/>
              </a:rPr>
              <a:t>.</a:t>
            </a:r>
            <a:r>
              <a:rPr lang="en-US" altLang="en-US" sz="3200" dirty="0">
                <a:solidFill>
                  <a:srgbClr val="FF0000"/>
                </a:solidFill>
                <a:latin typeface="Times New Roman" pitchFamily="18" charset="0"/>
                <a:cs typeface="Times New Roman" pitchFamily="18" charset="0"/>
              </a:rPr>
              <a:t>               </a:t>
            </a:r>
          </a:p>
          <a:p>
            <a:pPr algn="just"/>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Thí nghiệm chứng minh lá thoát hơi nước</a:t>
            </a:r>
            <a:r>
              <a:rPr lang="en-US" sz="3200" dirty="0">
                <a:solidFill>
                  <a:srgbClr val="FF0000"/>
                </a:solidFill>
                <a:latin typeface="Times New Roman" pitchFamily="18" charset="0"/>
                <a:cs typeface="Times New Roman" pitchFamily="18" charset="0"/>
              </a:rPr>
              <a:t>.</a:t>
            </a:r>
            <a:endParaRPr lang="en-US" altLang="en-US" sz="3200" dirty="0">
              <a:solidFill>
                <a:srgbClr val="FF0000"/>
              </a:solidFill>
              <a:latin typeface="Times New Roman" pitchFamily="18" charset="0"/>
              <a:cs typeface="Times New Roman" pitchFamily="18" charset="0"/>
            </a:endParaRPr>
          </a:p>
        </p:txBody>
      </p:sp>
      <p:sp>
        <p:nvSpPr>
          <p:cNvPr id="7" name="WordArt 7"/>
          <p:cNvSpPr>
            <a:spLocks noChangeArrowheads="1" noChangeShapeType="1" noTextEdit="1"/>
          </p:cNvSpPr>
          <p:nvPr/>
        </p:nvSpPr>
        <p:spPr bwMode="auto">
          <a:xfrm>
            <a:off x="1524001" y="482600"/>
            <a:ext cx="4962525"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vi-VN" sz="24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Hướng dẫn học tập ở nh</a:t>
            </a:r>
            <a:r>
              <a:rPr lang="en-US" sz="24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à</a:t>
            </a:r>
            <a:endParaRPr lang="en-US"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endParaRPr>
          </a:p>
        </p:txBody>
      </p:sp>
      <p:sp>
        <p:nvSpPr>
          <p:cNvPr id="9" name="Rectangle 8"/>
          <p:cNvSpPr/>
          <p:nvPr/>
        </p:nvSpPr>
        <p:spPr>
          <a:xfrm>
            <a:off x="7391400" y="4800600"/>
            <a:ext cx="1479550" cy="18415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0000"/>
              </a:solidFill>
            </a:endParaRPr>
          </a:p>
        </p:txBody>
      </p:sp>
    </p:spTree>
    <p:extLst>
      <p:ext uri="{BB962C8B-B14F-4D97-AF65-F5344CB8AC3E}">
        <p14:creationId xmlns:p14="http://schemas.microsoft.com/office/powerpoint/2010/main" val="1363674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6634162" y="3733800"/>
            <a:ext cx="2433638" cy="830997"/>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a:latin typeface="Times New Roman" pitchFamily="18" charset="0"/>
                <a:cs typeface="Times New Roman" pitchFamily="18" charset="0"/>
              </a:rPr>
              <a:t>Khí</a:t>
            </a:r>
            <a:r>
              <a:rPr lang="en-US" altLang="en-US" sz="2400" b="1" dirty="0">
                <a:latin typeface="Times New Roman" pitchFamily="18" charset="0"/>
                <a:cs typeface="Times New Roman" pitchFamily="18" charset="0"/>
              </a:rPr>
              <a:t> carbon dioxide</a:t>
            </a:r>
          </a:p>
        </p:txBody>
      </p:sp>
      <p:sp>
        <p:nvSpPr>
          <p:cNvPr id="16" name="Text Box 5"/>
          <p:cNvSpPr txBox="1">
            <a:spLocks noChangeArrowheads="1"/>
          </p:cNvSpPr>
          <p:nvPr/>
        </p:nvSpPr>
        <p:spPr bwMode="auto">
          <a:xfrm>
            <a:off x="4506935" y="3810000"/>
            <a:ext cx="1624234" cy="46166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a:latin typeface="Times New Roman" pitchFamily="18" charset="0"/>
                <a:cs typeface="Times New Roman" pitchFamily="18" charset="0"/>
              </a:rPr>
              <a:t>Nước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tiểu</a:t>
            </a:r>
            <a:endParaRPr lang="en-US" altLang="en-US" sz="2400" b="1" dirty="0">
              <a:latin typeface="Times New Roman" pitchFamily="18" charset="0"/>
              <a:cs typeface="Times New Roman" pitchFamily="18" charset="0"/>
            </a:endParaRPr>
          </a:p>
        </p:txBody>
      </p:sp>
      <p:sp>
        <p:nvSpPr>
          <p:cNvPr id="17" name="Line 8"/>
          <p:cNvSpPr>
            <a:spLocks noChangeShapeType="1"/>
          </p:cNvSpPr>
          <p:nvPr/>
        </p:nvSpPr>
        <p:spPr bwMode="auto">
          <a:xfrm>
            <a:off x="3496323" y="4495800"/>
            <a:ext cx="466077" cy="42121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18" name="Line 11"/>
          <p:cNvSpPr>
            <a:spLocks noChangeShapeType="1"/>
          </p:cNvSpPr>
          <p:nvPr/>
        </p:nvSpPr>
        <p:spPr bwMode="auto">
          <a:xfrm>
            <a:off x="5257800" y="4495800"/>
            <a:ext cx="0" cy="414299"/>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31" name="Text Box 6"/>
          <p:cNvSpPr txBox="1">
            <a:spLocks noChangeArrowheads="1"/>
          </p:cNvSpPr>
          <p:nvPr/>
        </p:nvSpPr>
        <p:spPr bwMode="auto">
          <a:xfrm>
            <a:off x="1719022" y="3810000"/>
            <a:ext cx="1743722" cy="46166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err="1">
                <a:latin typeface="Times New Roman" pitchFamily="18" charset="0"/>
                <a:cs typeface="Times New Roman" pitchFamily="18" charset="0"/>
              </a:rPr>
              <a:t>Phân</a:t>
            </a:r>
            <a:endParaRPr lang="en-US" altLang="en-US" sz="2400" b="1" dirty="0">
              <a:latin typeface="Times New Roman" pitchFamily="18" charset="0"/>
              <a:cs typeface="Times New Roman" pitchFamily="18" charset="0"/>
            </a:endParaRPr>
          </a:p>
        </p:txBody>
      </p:sp>
      <p:sp>
        <p:nvSpPr>
          <p:cNvPr id="32" name="Line 10"/>
          <p:cNvSpPr>
            <a:spLocks noChangeShapeType="1"/>
          </p:cNvSpPr>
          <p:nvPr/>
        </p:nvSpPr>
        <p:spPr bwMode="auto">
          <a:xfrm flipH="1">
            <a:off x="7010401" y="4648200"/>
            <a:ext cx="266700" cy="42813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2000">
              <a:latin typeface="Times New Roman" pitchFamily="18" charset="0"/>
              <a:cs typeface="Times New Roman" pitchFamily="18" charset="0"/>
            </a:endParaRPr>
          </a:p>
        </p:txBody>
      </p:sp>
      <p:sp>
        <p:nvSpPr>
          <p:cNvPr id="33" name="Left Brace 32"/>
          <p:cNvSpPr/>
          <p:nvPr/>
        </p:nvSpPr>
        <p:spPr>
          <a:xfrm rot="16200000">
            <a:off x="5047409" y="2177210"/>
            <a:ext cx="4064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4" name="Text Box 4"/>
          <p:cNvSpPr txBox="1">
            <a:spLocks noChangeArrowheads="1"/>
          </p:cNvSpPr>
          <p:nvPr/>
        </p:nvSpPr>
        <p:spPr bwMode="auto">
          <a:xfrm>
            <a:off x="190082" y="5439916"/>
            <a:ext cx="8870012" cy="1077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3200" dirty="0"/>
              <a:t> </a:t>
            </a:r>
            <a:r>
              <a:rPr lang="vi-VN" sz="3200" dirty="0">
                <a:solidFill>
                  <a:srgbClr val="0000FF"/>
                </a:solidFill>
                <a:latin typeface="Times New Roman" panose="02020603050405020304" pitchFamily="18" charset="0"/>
                <a:cs typeface="Times New Roman" panose="02020603050405020304" pitchFamily="18" charset="0"/>
              </a:rPr>
              <a:t>Trong quá trình sống, động vật thường xuyên thải ra môi trường khí </a:t>
            </a:r>
            <a:r>
              <a:rPr lang="en-US" sz="3200" dirty="0">
                <a:solidFill>
                  <a:srgbClr val="0000FF"/>
                </a:solidFill>
                <a:latin typeface="Times New Roman" panose="02020603050405020304" pitchFamily="18" charset="0"/>
                <a:cs typeface="Times New Roman" panose="02020603050405020304" pitchFamily="18" charset="0"/>
              </a:rPr>
              <a:t>carbon dioxide</a:t>
            </a:r>
            <a:r>
              <a:rPr lang="vi-VN" sz="3200" dirty="0">
                <a:solidFill>
                  <a:srgbClr val="0000FF"/>
                </a:solidFill>
                <a:latin typeface="Times New Roman" panose="02020603050405020304" pitchFamily="18" charset="0"/>
                <a:cs typeface="Times New Roman" panose="02020603050405020304" pitchFamily="18" charset="0"/>
              </a:rPr>
              <a:t>, phân, nước tiểu</a:t>
            </a:r>
            <a:r>
              <a:rPr lang="en-US" sz="3200" dirty="0">
                <a:solidFill>
                  <a:srgbClr val="0000FF"/>
                </a:solidFill>
                <a:latin typeface="Times New Roman" panose="02020603050405020304" pitchFamily="18" charset="0"/>
                <a:cs typeface="Times New Roman" panose="02020603050405020304" pitchFamily="18" charset="0"/>
              </a:rPr>
              <a:t>,…</a:t>
            </a:r>
          </a:p>
        </p:txBody>
      </p:sp>
      <p:pic>
        <p:nvPicPr>
          <p:cNvPr id="1026" name="Picture 2" descr="C:\Users\V\Desktop\trâ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127" y="1587501"/>
            <a:ext cx="2192287" cy="20700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70" y="1676400"/>
            <a:ext cx="2222330" cy="19650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088" y="1676400"/>
            <a:ext cx="2205038" cy="19650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711" y="1676400"/>
            <a:ext cx="2021224" cy="1975404"/>
          </a:xfrm>
          <a:prstGeom prst="rect">
            <a:avLst/>
          </a:prstGeom>
        </p:spPr>
      </p:pic>
      <p:sp>
        <p:nvSpPr>
          <p:cNvPr id="3" name="TextBox 2">
            <a:extLst>
              <a:ext uri="{FF2B5EF4-FFF2-40B4-BE49-F238E27FC236}">
                <a16:creationId xmlns:a16="http://schemas.microsoft.com/office/drawing/2014/main" id="{6A6133B2-3988-BCCF-ABF3-2F99CCE755C6}"/>
              </a:ext>
            </a:extLst>
          </p:cNvPr>
          <p:cNvSpPr txBox="1"/>
          <p:nvPr/>
        </p:nvSpPr>
        <p:spPr>
          <a:xfrm>
            <a:off x="139870" y="183505"/>
            <a:ext cx="8309317" cy="1200329"/>
          </a:xfrm>
          <a:prstGeom prst="rect">
            <a:avLst/>
          </a:prstGeom>
          <a:noFill/>
        </p:spPr>
        <p:txBody>
          <a:bodyPr wrap="square">
            <a:spAutoFit/>
          </a:bodyPr>
          <a:lstStyle/>
          <a:p>
            <a:pPr algn="just"/>
            <a:r>
              <a:rPr lang="vi-VN" sz="3600" b="1" i="1" dirty="0">
                <a:solidFill>
                  <a:srgbClr val="FF0000"/>
                </a:solidFill>
                <a:latin typeface="Times New Roman" panose="02020603050405020304" pitchFamily="18" charset="0"/>
                <a:cs typeface="Times New Roman" panose="02020603050405020304" pitchFamily="18" charset="0"/>
              </a:rPr>
              <a:t>Trong quá trình sống, động vật thường xuyên thải ra môi trường những gì?</a:t>
            </a:r>
            <a:endParaRPr lang="en-US" altLang="en-US" sz="3600" dirty="0">
              <a:solidFill>
                <a:srgbClr val="FF0000"/>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9799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amond(i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amond(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amond(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downRigh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strips(downRigh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downRigh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diamond(in)">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1" grpId="0" animBg="1"/>
      <p:bldP spid="32" grpId="0" animBg="1"/>
      <p:bldP spid="33"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
          <p:cNvSpPr>
            <a:spLocks noChangeArrowheads="1"/>
          </p:cNvSpPr>
          <p:nvPr/>
        </p:nvSpPr>
        <p:spPr bwMode="auto">
          <a:xfrm>
            <a:off x="3429000" y="1727200"/>
            <a:ext cx="2057400" cy="2641600"/>
          </a:xfrm>
          <a:prstGeom prst="ellipse">
            <a:avLst/>
          </a:prstGeom>
          <a:solidFill>
            <a:srgbClr val="FFFF00"/>
          </a:solidFill>
          <a:ln w="9525">
            <a:solidFill>
              <a:srgbClr val="FF3300"/>
            </a:solidFill>
            <a:round/>
            <a:headEnd/>
            <a:tailEnd/>
          </a:ln>
        </p:spPr>
        <p:txBody>
          <a:bodyPr wrap="none" anchor="ctr"/>
          <a:lstStyle/>
          <a:p>
            <a:pPr algn="ctr" eaLnBrk="1" hangingPunct="1"/>
            <a:r>
              <a:rPr lang="en-US" altLang="en-US" sz="2800" b="1" dirty="0">
                <a:solidFill>
                  <a:srgbClr val="FF0000"/>
                </a:solidFill>
                <a:latin typeface="Times New Roman" pitchFamily="18" charset="0"/>
                <a:cs typeface="Times New Roman" pitchFamily="18" charset="0"/>
              </a:rPr>
              <a:t>ĐỘNG VẬT</a:t>
            </a:r>
          </a:p>
        </p:txBody>
      </p:sp>
      <p:sp>
        <p:nvSpPr>
          <p:cNvPr id="32" name="Rectangle 4"/>
          <p:cNvSpPr>
            <a:spLocks noChangeArrowheads="1"/>
          </p:cNvSpPr>
          <p:nvPr/>
        </p:nvSpPr>
        <p:spPr bwMode="auto">
          <a:xfrm>
            <a:off x="495300" y="1219200"/>
            <a:ext cx="2166938" cy="8128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KHÍ OXIGEN</a:t>
            </a:r>
          </a:p>
        </p:txBody>
      </p:sp>
      <p:sp>
        <p:nvSpPr>
          <p:cNvPr id="33" name="Rectangle 5"/>
          <p:cNvSpPr>
            <a:spLocks noChangeArrowheads="1"/>
          </p:cNvSpPr>
          <p:nvPr/>
        </p:nvSpPr>
        <p:spPr bwMode="auto">
          <a:xfrm>
            <a:off x="228600" y="3530600"/>
            <a:ext cx="2895600" cy="20320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CÁC CHẤT HỮU CƠ</a:t>
            </a:r>
          </a:p>
          <a:p>
            <a:pPr algn="ctr" eaLnBrk="1" hangingPunct="1"/>
            <a:r>
              <a:rPr lang="en-US" altLang="en-US" sz="2200" b="1" dirty="0">
                <a:latin typeface="Times New Roman" pitchFamily="18" charset="0"/>
                <a:cs typeface="Times New Roman" pitchFamily="18" charset="0"/>
              </a:rPr>
              <a:t>TRONG THỨC ĂN</a:t>
            </a:r>
          </a:p>
          <a:p>
            <a:pPr algn="ctr" eaLnBrk="1" hangingPunct="1"/>
            <a:r>
              <a:rPr lang="en-US" altLang="en-US" sz="2200" b="1" dirty="0">
                <a:latin typeface="Times New Roman" pitchFamily="18" charset="0"/>
                <a:cs typeface="Times New Roman" pitchFamily="18" charset="0"/>
              </a:rPr>
              <a:t>(LẤY TỪ THỰC VẬT</a:t>
            </a:r>
          </a:p>
          <a:p>
            <a:pPr algn="ctr" eaLnBrk="1" hangingPunct="1"/>
            <a:r>
              <a:rPr lang="en-US" altLang="en-US" sz="2200" b="1" dirty="0">
                <a:latin typeface="Times New Roman" pitchFamily="18" charset="0"/>
                <a:cs typeface="Times New Roman" pitchFamily="18" charset="0"/>
              </a:rPr>
              <a:t>HOẶC ĐỘNG VẬT)</a:t>
            </a:r>
          </a:p>
        </p:txBody>
      </p:sp>
      <p:sp>
        <p:nvSpPr>
          <p:cNvPr id="34" name="Rectangle 6"/>
          <p:cNvSpPr>
            <a:spLocks noChangeArrowheads="1"/>
          </p:cNvSpPr>
          <p:nvPr/>
        </p:nvSpPr>
        <p:spPr bwMode="auto">
          <a:xfrm>
            <a:off x="495300" y="2413000"/>
            <a:ext cx="2286000" cy="8128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a:latin typeface="Times New Roman" pitchFamily="18" charset="0"/>
                <a:cs typeface="Times New Roman" pitchFamily="18" charset="0"/>
              </a:rPr>
              <a:t>NƯỚC</a:t>
            </a:r>
          </a:p>
        </p:txBody>
      </p:sp>
      <p:sp>
        <p:nvSpPr>
          <p:cNvPr id="35" name="Rectangle 7"/>
          <p:cNvSpPr>
            <a:spLocks noChangeArrowheads="1"/>
          </p:cNvSpPr>
          <p:nvPr/>
        </p:nvSpPr>
        <p:spPr bwMode="auto">
          <a:xfrm>
            <a:off x="6286500" y="1178339"/>
            <a:ext cx="2552700" cy="10922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KHÍ  </a:t>
            </a:r>
          </a:p>
          <a:p>
            <a:pPr algn="ctr" eaLnBrk="1" hangingPunct="1"/>
            <a:r>
              <a:rPr lang="en-US" altLang="en-US" sz="2200" b="1" dirty="0">
                <a:latin typeface="Times New Roman" pitchFamily="18" charset="0"/>
                <a:cs typeface="Times New Roman" pitchFamily="18" charset="0"/>
              </a:rPr>
              <a:t>CARBON DIOXIDE</a:t>
            </a:r>
          </a:p>
        </p:txBody>
      </p:sp>
      <p:sp>
        <p:nvSpPr>
          <p:cNvPr id="36" name="Rectangle 8"/>
          <p:cNvSpPr>
            <a:spLocks noChangeArrowheads="1"/>
          </p:cNvSpPr>
          <p:nvPr/>
        </p:nvSpPr>
        <p:spPr bwMode="auto">
          <a:xfrm>
            <a:off x="6286500" y="2641600"/>
            <a:ext cx="2552700" cy="7112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NƯỚC TIỂU</a:t>
            </a:r>
          </a:p>
        </p:txBody>
      </p:sp>
      <p:sp>
        <p:nvSpPr>
          <p:cNvPr id="37" name="Rectangle 9"/>
          <p:cNvSpPr>
            <a:spLocks noChangeArrowheads="1"/>
          </p:cNvSpPr>
          <p:nvPr/>
        </p:nvSpPr>
        <p:spPr bwMode="auto">
          <a:xfrm>
            <a:off x="6278217" y="3530600"/>
            <a:ext cx="2590800" cy="18288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CÁC CHẤT THẢI</a:t>
            </a:r>
          </a:p>
          <a:p>
            <a:pPr algn="ctr" eaLnBrk="1" hangingPunct="1"/>
            <a:r>
              <a:rPr lang="en-US" altLang="en-US" sz="2200" b="1" dirty="0">
                <a:latin typeface="Times New Roman" pitchFamily="18" charset="0"/>
                <a:cs typeface="Times New Roman" pitchFamily="18" charset="0"/>
              </a:rPr>
              <a:t>…</a:t>
            </a:r>
          </a:p>
        </p:txBody>
      </p:sp>
      <p:sp>
        <p:nvSpPr>
          <p:cNvPr id="38" name="Line 10"/>
          <p:cNvSpPr>
            <a:spLocks noChangeShapeType="1"/>
          </p:cNvSpPr>
          <p:nvPr/>
        </p:nvSpPr>
        <p:spPr bwMode="auto">
          <a:xfrm>
            <a:off x="2819400" y="1727200"/>
            <a:ext cx="838200" cy="4064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11"/>
          <p:cNvSpPr>
            <a:spLocks noChangeShapeType="1"/>
          </p:cNvSpPr>
          <p:nvPr/>
        </p:nvSpPr>
        <p:spPr bwMode="auto">
          <a:xfrm>
            <a:off x="2819400" y="2819400"/>
            <a:ext cx="6096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12"/>
          <p:cNvSpPr>
            <a:spLocks noChangeShapeType="1"/>
          </p:cNvSpPr>
          <p:nvPr/>
        </p:nvSpPr>
        <p:spPr bwMode="auto">
          <a:xfrm flipV="1">
            <a:off x="3200400" y="3949699"/>
            <a:ext cx="457200" cy="596901"/>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13"/>
          <p:cNvSpPr>
            <a:spLocks noChangeShapeType="1"/>
          </p:cNvSpPr>
          <p:nvPr/>
        </p:nvSpPr>
        <p:spPr bwMode="auto">
          <a:xfrm flipV="1">
            <a:off x="5562600" y="1727200"/>
            <a:ext cx="604838" cy="3048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14"/>
          <p:cNvSpPr>
            <a:spLocks noChangeShapeType="1"/>
          </p:cNvSpPr>
          <p:nvPr/>
        </p:nvSpPr>
        <p:spPr bwMode="auto">
          <a:xfrm>
            <a:off x="5643562" y="3048000"/>
            <a:ext cx="604838"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15"/>
          <p:cNvSpPr>
            <a:spLocks noChangeShapeType="1"/>
          </p:cNvSpPr>
          <p:nvPr/>
        </p:nvSpPr>
        <p:spPr bwMode="auto">
          <a:xfrm>
            <a:off x="5643562" y="3949699"/>
            <a:ext cx="604838" cy="298451"/>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16"/>
          <p:cNvSpPr txBox="1">
            <a:spLocks noChangeArrowheads="1"/>
          </p:cNvSpPr>
          <p:nvPr/>
        </p:nvSpPr>
        <p:spPr bwMode="auto">
          <a:xfrm>
            <a:off x="304800" y="304801"/>
            <a:ext cx="281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HẤP THỤ</a:t>
            </a:r>
          </a:p>
        </p:txBody>
      </p:sp>
      <p:sp>
        <p:nvSpPr>
          <p:cNvPr id="45" name="Text Box 17"/>
          <p:cNvSpPr txBox="1">
            <a:spLocks noChangeArrowheads="1"/>
          </p:cNvSpPr>
          <p:nvPr/>
        </p:nvSpPr>
        <p:spPr bwMode="auto">
          <a:xfrm>
            <a:off x="6324600" y="304801"/>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THẢI RA</a:t>
            </a:r>
          </a:p>
        </p:txBody>
      </p:sp>
      <p:sp>
        <p:nvSpPr>
          <p:cNvPr id="47" name="Text Box 18"/>
          <p:cNvSpPr txBox="1">
            <a:spLocks noChangeArrowheads="1"/>
          </p:cNvSpPr>
          <p:nvPr/>
        </p:nvSpPr>
        <p:spPr bwMode="auto">
          <a:xfrm>
            <a:off x="1638301" y="5974521"/>
            <a:ext cx="6248399"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base">
              <a:spcBef>
                <a:spcPts val="2400"/>
              </a:spcBef>
              <a:spcAft>
                <a:spcPts val="0"/>
              </a:spcAft>
            </a:pPr>
            <a:r>
              <a:rPr lang="en-US" sz="2400" b="1" kern="1200" dirty="0">
                <a:effectLst/>
                <a:latin typeface="Times New Roman"/>
                <a:ea typeface="Times New Roman"/>
              </a:rPr>
              <a:t>SƠ ĐỒ SỰ TRAO ĐỔI CHẤT Ở ĐỘNG VẬT</a:t>
            </a:r>
            <a:endParaRPr lang="en-US" sz="2400" dirty="0">
              <a:effectLst/>
              <a:latin typeface="Times New Roman"/>
              <a:ea typeface="Times New Roman"/>
            </a:endParaRPr>
          </a:p>
        </p:txBody>
      </p:sp>
    </p:spTree>
    <p:extLst>
      <p:ext uri="{BB962C8B-B14F-4D97-AF65-F5344CB8AC3E}">
        <p14:creationId xmlns:p14="http://schemas.microsoft.com/office/powerpoint/2010/main" val="184661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0"/>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30. TRAO ĐỔI NƯỚC VÀ CÁC CHẤT DINH DƯỠNG Ở ĐỘNG VẬT (TIẾT 25, 26, 27, 28)</a:t>
            </a:r>
          </a:p>
        </p:txBody>
      </p:sp>
      <p:grpSp>
        <p:nvGrpSpPr>
          <p:cNvPr id="6" name="Group 5">
            <a:extLst>
              <a:ext uri="{FF2B5EF4-FFF2-40B4-BE49-F238E27FC236}">
                <a16:creationId xmlns:a16="http://schemas.microsoft.com/office/drawing/2014/main" id="{B13364A2-AEAA-43D7-A860-2D38C55668BD}"/>
              </a:ext>
            </a:extLst>
          </p:cNvPr>
          <p:cNvGrpSpPr/>
          <p:nvPr/>
        </p:nvGrpSpPr>
        <p:grpSpPr>
          <a:xfrm>
            <a:off x="363889" y="1219199"/>
            <a:ext cx="8416222" cy="954107"/>
            <a:chOff x="420811" y="460450"/>
            <a:chExt cx="8416222" cy="678960"/>
          </a:xfrm>
        </p:grpSpPr>
        <p:sp>
          <p:nvSpPr>
            <p:cNvPr id="7" name="Rectangle: Rounded Corners 6">
              <a:extLst>
                <a:ext uri="{FF2B5EF4-FFF2-40B4-BE49-F238E27FC236}">
                  <a16:creationId xmlns:a16="http://schemas.microsoft.com/office/drawing/2014/main" id="{B7043A9D-77DE-42FA-9D97-3926C40F41E6}"/>
                </a:ext>
              </a:extLst>
            </p:cNvPr>
            <p:cNvSpPr/>
            <p:nvPr/>
          </p:nvSpPr>
          <p:spPr>
            <a:xfrm>
              <a:off x="420811" y="460450"/>
              <a:ext cx="8416222" cy="678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5E3B0F07-BC3E-4B77-8366-1B4CFC3B4DC8}"/>
                </a:ext>
              </a:extLst>
            </p:cNvPr>
            <p:cNvSpPr txBox="1"/>
            <p:nvPr/>
          </p:nvSpPr>
          <p:spPr>
            <a:xfrm>
              <a:off x="453955" y="493594"/>
              <a:ext cx="8349934"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871" tIns="0" rIns="233871" bIns="0" numCol="1" spcCol="1270" anchor="ctr" anchorCtr="0">
              <a:noAutofit/>
            </a:bodyPr>
            <a:lstStyle/>
            <a:p>
              <a:pPr marL="0" lvl="0" indent="0" algn="just" defTabSz="102235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1. Con </a:t>
              </a:r>
              <a:r>
                <a:rPr lang="en-US" sz="3200" b="1" kern="1200" dirty="0" err="1">
                  <a:latin typeface="Times New Roman" panose="02020603050405020304" pitchFamily="18" charset="0"/>
                  <a:cs typeface="Times New Roman" panose="02020603050405020304" pitchFamily="18" charset="0"/>
                </a:rPr>
                <a:t>đường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trao</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đổi</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nước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và</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nhu</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cầu</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sử</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dụng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nước</a:t>
              </a:r>
              <a:r>
                <a:rPr lang="en-US" sz="3200" b="1" kern="1200" dirty="0">
                  <a:latin typeface="Times New Roman" panose="02020603050405020304" pitchFamily="18" charset="0"/>
                  <a:cs typeface="Times New Roman" panose="02020603050405020304" pitchFamily="18" charset="0"/>
                </a:rPr>
                <a:t> ở </a:t>
              </a:r>
              <a:r>
                <a:rPr lang="en-US" sz="3200" b="1" kern="1200" dirty="0" err="1">
                  <a:latin typeface="Times New Roman" panose="02020603050405020304" pitchFamily="18" charset="0"/>
                  <a:cs typeface="Times New Roman" panose="02020603050405020304" pitchFamily="18" charset="0"/>
                </a:rPr>
                <a:t>động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vật</a:t>
              </a:r>
              <a:r>
                <a:rPr lang="en-US" sz="3200" b="1" kern="1200" dirty="0">
                  <a:latin typeface="Times New Roman" panose="02020603050405020304" pitchFamily="18" charset="0"/>
                  <a:cs typeface="Times New Roman" panose="02020603050405020304" pitchFamily="18" charset="0"/>
                </a:rPr>
                <a:t> </a:t>
              </a:r>
            </a:p>
          </p:txBody>
        </p:sp>
      </p:grpSp>
      <p:grpSp>
        <p:nvGrpSpPr>
          <p:cNvPr id="9" name="Group 8">
            <a:extLst>
              <a:ext uri="{FF2B5EF4-FFF2-40B4-BE49-F238E27FC236}">
                <a16:creationId xmlns:a16="http://schemas.microsoft.com/office/drawing/2014/main" id="{ACC1621F-12E4-4716-A7F4-9158707B0921}"/>
              </a:ext>
            </a:extLst>
          </p:cNvPr>
          <p:cNvGrpSpPr/>
          <p:nvPr/>
        </p:nvGrpSpPr>
        <p:grpSpPr>
          <a:xfrm>
            <a:off x="397033" y="2472114"/>
            <a:ext cx="8416222" cy="1047282"/>
            <a:chOff x="420811" y="36584"/>
            <a:chExt cx="8416222" cy="619920"/>
          </a:xfrm>
        </p:grpSpPr>
        <p:sp>
          <p:nvSpPr>
            <p:cNvPr id="12" name="Rectangle: Rounded Corners 11">
              <a:extLst>
                <a:ext uri="{FF2B5EF4-FFF2-40B4-BE49-F238E27FC236}">
                  <a16:creationId xmlns:a16="http://schemas.microsoft.com/office/drawing/2014/main" id="{DCB8A5EB-F5D9-4212-A776-64C264AFD936}"/>
                </a:ext>
              </a:extLst>
            </p:cNvPr>
            <p:cNvSpPr/>
            <p:nvPr/>
          </p:nvSpPr>
          <p:spPr>
            <a:xfrm>
              <a:off x="420811" y="36584"/>
              <a:ext cx="8416222" cy="6199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540073DC-2FAC-4BAE-9EDD-DDF9C45B7E1E}"/>
                </a:ext>
              </a:extLst>
            </p:cNvPr>
            <p:cNvSpPr txBox="1"/>
            <p:nvPr/>
          </p:nvSpPr>
          <p:spPr>
            <a:xfrm>
              <a:off x="451073" y="66846"/>
              <a:ext cx="8355698"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871" tIns="0" rIns="233871" bIns="0" numCol="1" spcCol="1270" anchor="ctr" anchorCtr="0">
              <a:noAutofit/>
            </a:bodyPr>
            <a:lstStyle/>
            <a:p>
              <a:pPr marL="0" lvl="0" indent="0" algn="just" defTabSz="93345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2. Con </a:t>
              </a:r>
              <a:r>
                <a:rPr lang="en-US" sz="3200" b="1" kern="1200" dirty="0" err="1">
                  <a:latin typeface="Times New Roman" panose="02020603050405020304" pitchFamily="18" charset="0"/>
                  <a:cs typeface="Times New Roman" panose="02020603050405020304" pitchFamily="18" charset="0"/>
                </a:rPr>
                <a:t>đường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thu</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nhận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và</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tiêu</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hóa</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thức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ăn</a:t>
              </a:r>
              <a:r>
                <a:rPr lang="en-US" sz="3200" b="1" kern="1200" dirty="0">
                  <a:latin typeface="Times New Roman" panose="02020603050405020304" pitchFamily="18" charset="0"/>
                  <a:cs typeface="Times New Roman" panose="02020603050405020304" pitchFamily="18" charset="0"/>
                </a:rPr>
                <a:t> ở </a:t>
              </a:r>
              <a:r>
                <a:rPr lang="en-US" sz="3200" b="1" kern="1200" dirty="0" err="1">
                  <a:latin typeface="Times New Roman" panose="02020603050405020304" pitchFamily="18" charset="0"/>
                  <a:cs typeface="Times New Roman" panose="02020603050405020304" pitchFamily="18" charset="0"/>
                </a:rPr>
                <a:t>động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vật</a:t>
              </a:r>
              <a:endParaRPr lang="en-US" sz="3200" b="1" kern="1200" dirty="0">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A4EF86E3-B5A5-439D-A5E9-EC275D150C36}"/>
              </a:ext>
            </a:extLst>
          </p:cNvPr>
          <p:cNvGrpSpPr/>
          <p:nvPr/>
        </p:nvGrpSpPr>
        <p:grpSpPr>
          <a:xfrm>
            <a:off x="319835" y="3745029"/>
            <a:ext cx="8416222" cy="678960"/>
            <a:chOff x="420811" y="411530"/>
            <a:chExt cx="8416222" cy="678960"/>
          </a:xfrm>
        </p:grpSpPr>
        <p:sp>
          <p:nvSpPr>
            <p:cNvPr id="16" name="Rectangle: Rounded Corners 15">
              <a:extLst>
                <a:ext uri="{FF2B5EF4-FFF2-40B4-BE49-F238E27FC236}">
                  <a16:creationId xmlns:a16="http://schemas.microsoft.com/office/drawing/2014/main" id="{DAEB55A3-0CF3-4C66-893B-939EA2694C77}"/>
                </a:ext>
              </a:extLst>
            </p:cNvPr>
            <p:cNvSpPr/>
            <p:nvPr/>
          </p:nvSpPr>
          <p:spPr>
            <a:xfrm>
              <a:off x="420811" y="411530"/>
              <a:ext cx="8416222" cy="678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663FE46C-D5E0-442C-B258-E4803AD141E8}"/>
                </a:ext>
              </a:extLst>
            </p:cNvPr>
            <p:cNvSpPr txBox="1"/>
            <p:nvPr/>
          </p:nvSpPr>
          <p:spPr>
            <a:xfrm>
              <a:off x="453955" y="444674"/>
              <a:ext cx="8349934"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871" tIns="0" rIns="233871" bIns="0" numCol="1" spcCol="1270" anchor="ctr" anchorCtr="0">
              <a:noAutofit/>
            </a:bodyPr>
            <a:lstStyle/>
            <a:p>
              <a:pPr marL="0" lvl="0" indent="0" algn="just" defTabSz="102235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3. </a:t>
              </a:r>
              <a:r>
                <a:rPr lang="en-US" sz="3200" b="1" kern="1200" dirty="0" err="1">
                  <a:latin typeface="Times New Roman" panose="02020603050405020304" pitchFamily="18" charset="0"/>
                  <a:cs typeface="Times New Roman" panose="02020603050405020304" pitchFamily="18" charset="0"/>
                </a:rPr>
                <a:t>Quá</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trình</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vận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chuyển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các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chất</a:t>
              </a:r>
              <a:r>
                <a:rPr lang="en-US" sz="3200" b="1" kern="1200" dirty="0">
                  <a:latin typeface="Times New Roman" panose="02020603050405020304" pitchFamily="18" charset="0"/>
                  <a:cs typeface="Times New Roman" panose="02020603050405020304" pitchFamily="18" charset="0"/>
                </a:rPr>
                <a:t> ở </a:t>
              </a:r>
              <a:r>
                <a:rPr lang="en-US" sz="3200" b="1" kern="1200" dirty="0" err="1">
                  <a:latin typeface="Times New Roman" panose="02020603050405020304" pitchFamily="18" charset="0"/>
                  <a:cs typeface="Times New Roman" panose="02020603050405020304" pitchFamily="18" charset="0"/>
                </a:rPr>
                <a:t>động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vật</a:t>
              </a:r>
              <a:endParaRPr lang="en-US" sz="3200" b="1" kern="1200" dirty="0">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EF4EAE4F-E47F-4729-A414-1790CCCF1F22}"/>
              </a:ext>
            </a:extLst>
          </p:cNvPr>
          <p:cNvGrpSpPr/>
          <p:nvPr/>
        </p:nvGrpSpPr>
        <p:grpSpPr>
          <a:xfrm>
            <a:off x="286691" y="4544942"/>
            <a:ext cx="8526564" cy="1644727"/>
            <a:chOff x="420811" y="933170"/>
            <a:chExt cx="8416222" cy="1048690"/>
          </a:xfrm>
        </p:grpSpPr>
        <p:sp>
          <p:nvSpPr>
            <p:cNvPr id="19" name="Rectangle: Rounded Corners 18">
              <a:extLst>
                <a:ext uri="{FF2B5EF4-FFF2-40B4-BE49-F238E27FC236}">
                  <a16:creationId xmlns:a16="http://schemas.microsoft.com/office/drawing/2014/main" id="{C0FE9DA5-BA59-4BE0-AFDC-25B1AAB12B00}"/>
                </a:ext>
              </a:extLst>
            </p:cNvPr>
            <p:cNvSpPr/>
            <p:nvPr/>
          </p:nvSpPr>
          <p:spPr>
            <a:xfrm>
              <a:off x="420811" y="933170"/>
              <a:ext cx="8416222" cy="10472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3C766984-1F2A-4924-B2E4-5BC957CEBB9C}"/>
                </a:ext>
              </a:extLst>
            </p:cNvPr>
            <p:cNvSpPr txBox="1"/>
            <p:nvPr/>
          </p:nvSpPr>
          <p:spPr>
            <a:xfrm>
              <a:off x="471935" y="1036826"/>
              <a:ext cx="8313974" cy="945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871" tIns="0" rIns="233871" bIns="0" numCol="1" spcCol="1270" anchor="ctr" anchorCtr="0">
              <a:noAutofit/>
            </a:bodyPr>
            <a:lstStyle/>
            <a:p>
              <a:pPr marL="0" lvl="0" indent="0" algn="just" defTabSz="102235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4. </a:t>
              </a:r>
              <a:r>
                <a:rPr lang="en-US" sz="3200" b="1" kern="1200" dirty="0" err="1">
                  <a:latin typeface="Times New Roman" panose="02020603050405020304" pitchFamily="18" charset="0"/>
                  <a:cs typeface="Times New Roman" panose="02020603050405020304" pitchFamily="18" charset="0"/>
                </a:rPr>
                <a:t>Vận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dụng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hiểu</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biết</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về</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trao</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đổi</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chất</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và</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chuyển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hóa</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năng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lượng</a:t>
              </a:r>
              <a:r>
                <a:rPr lang="en-US" sz="3200" b="1" kern="1200" dirty="0">
                  <a:latin typeface="Times New Roman" panose="02020603050405020304" pitchFamily="18" charset="0"/>
                  <a:cs typeface="Times New Roman" panose="02020603050405020304" pitchFamily="18" charset="0"/>
                </a:rPr>
                <a:t> ở </a:t>
              </a:r>
              <a:r>
                <a:rPr lang="en-US" sz="3200" b="1" kern="1200" dirty="0" err="1">
                  <a:latin typeface="Times New Roman" panose="02020603050405020304" pitchFamily="18" charset="0"/>
                  <a:cs typeface="Times New Roman" panose="02020603050405020304" pitchFamily="18" charset="0"/>
                </a:rPr>
                <a:t>động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vật</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vào</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thực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tiễn</a:t>
              </a:r>
              <a:endParaRPr lang="en-US" sz="32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854640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517" y="4572000"/>
            <a:ext cx="2098883" cy="2590800"/>
          </a:xfrm>
          <a:prstGeom prst="rect">
            <a:avLst/>
          </a:prstGeom>
        </p:spPr>
      </p:pic>
      <p:sp>
        <p:nvSpPr>
          <p:cNvPr id="14" name="Rectangle 13"/>
          <p:cNvSpPr/>
          <p:nvPr/>
        </p:nvSpPr>
        <p:spPr>
          <a:xfrm>
            <a:off x="0" y="1279417"/>
            <a:ext cx="8915400" cy="1077218"/>
          </a:xfrm>
          <a:prstGeom prst="rect">
            <a:avLst/>
          </a:prstGeom>
        </p:spPr>
        <p:txBody>
          <a:bodyPr wrap="square">
            <a:spAutoFit/>
          </a:bodyPr>
          <a:lstStyle/>
          <a:p>
            <a:pPr algn="just"/>
            <a:r>
              <a:rPr lang="en-US" sz="3200" b="1" dirty="0">
                <a:solidFill>
                  <a:srgbClr val="0000FF"/>
                </a:solidFill>
                <a:latin typeface="Times New Roman" pitchFamily="18" charset="0"/>
                <a:cs typeface="Times New Roman" pitchFamily="18" charset="0"/>
              </a:rPr>
              <a:t>4. </a:t>
            </a:r>
            <a:r>
              <a:rPr lang="en-US" sz="3200" b="1" dirty="0" err="1">
                <a:solidFill>
                  <a:srgbClr val="0000FF"/>
                </a:solidFill>
                <a:latin typeface="Times New Roman" pitchFamily="18" charset="0"/>
                <a:cs typeface="Times New Roman" pitchFamily="18" charset="0"/>
              </a:rPr>
              <a:t>Vận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dụng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hiểu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biết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trao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đổi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hóa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năng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lượng</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tiễn</a:t>
            </a:r>
            <a:endParaRPr lang="en-US" sz="3200" b="1" dirty="0">
              <a:solidFill>
                <a:srgbClr val="0000FF"/>
              </a:solidFill>
              <a:latin typeface="Times New Roman" pitchFamily="18" charset="0"/>
              <a:cs typeface="Times New Roman" pitchFamily="18" charset="0"/>
            </a:endParaRPr>
          </a:p>
        </p:txBody>
      </p:sp>
      <p:sp>
        <p:nvSpPr>
          <p:cNvPr id="2" name="Text Box 20">
            <a:extLst>
              <a:ext uri="{FF2B5EF4-FFF2-40B4-BE49-F238E27FC236}">
                <a16:creationId xmlns:a16="http://schemas.microsoft.com/office/drawing/2014/main" id="{AA0F471C-6A4B-34B1-35FF-5F8FF6E91953}"/>
              </a:ext>
            </a:extLst>
          </p:cNvPr>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TIẾT 28  BÀI 30. TRAO ĐỔI NƯỚC VÀ             CÁC CHẤT DINH DƯỠNG Ở ĐỘNG VẬT</a:t>
            </a:r>
          </a:p>
        </p:txBody>
      </p:sp>
      <p:sp>
        <p:nvSpPr>
          <p:cNvPr id="3" name="TextBox 2">
            <a:extLst>
              <a:ext uri="{FF2B5EF4-FFF2-40B4-BE49-F238E27FC236}">
                <a16:creationId xmlns:a16="http://schemas.microsoft.com/office/drawing/2014/main" id="{DAFAB4C7-96EF-438C-8DA8-C1671397113D}"/>
              </a:ext>
            </a:extLst>
          </p:cNvPr>
          <p:cNvSpPr txBox="1"/>
          <p:nvPr/>
        </p:nvSpPr>
        <p:spPr>
          <a:xfrm>
            <a:off x="25924" y="2425245"/>
            <a:ext cx="88392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dưỡng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0566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990600"/>
            <a:ext cx="8686800" cy="5078313"/>
          </a:xfrm>
          <a:prstGeom prst="rect">
            <a:avLst/>
          </a:prstGeom>
        </p:spPr>
        <p:txBody>
          <a:bodyPr wrap="square">
            <a:spAutoFit/>
          </a:bodyPr>
          <a:lstStyle/>
          <a:p>
            <a:pPr algn="just"/>
            <a:r>
              <a:rPr lang="vi-VN" sz="3600" b="1" i="1" dirty="0">
                <a:latin typeface="Times New Roman" pitchFamily="18" charset="0"/>
                <a:cs typeface="Times New Roman" pitchFamily="18" charset="0"/>
              </a:rPr>
              <a:t>11</a:t>
            </a:r>
            <a:r>
              <a:rPr lang="en-US" sz="3600" b="1" i="1" dirty="0">
                <a:latin typeface="Times New Roman" pitchFamily="18" charset="0"/>
                <a:cs typeface="Times New Roman" pitchFamily="18" charset="0"/>
              </a:rPr>
              <a:t>.</a:t>
            </a:r>
            <a:r>
              <a:rPr lang="vi-VN" sz="3600" b="1" i="1" dirty="0">
                <a:latin typeface="Times New Roman" pitchFamily="18" charset="0"/>
                <a:cs typeface="Times New Roman" pitchFamily="18" charset="0"/>
              </a:rPr>
              <a:t> Hãy dự đoán nhu cầu dinh dưỡng của các đối tượng sau đây cao hay thấp. Giải thích</a:t>
            </a:r>
            <a:r>
              <a:rPr lang="en-US" sz="3600" b="1" i="1" dirty="0">
                <a:latin typeface="Times New Roman" pitchFamily="18" charset="0"/>
                <a:cs typeface="Times New Roman" pitchFamily="18" charset="0"/>
              </a:rPr>
              <a:t>?</a:t>
            </a:r>
            <a:r>
              <a:rPr lang="vi-VN" sz="3600" b="1" i="1" dirty="0">
                <a:latin typeface="Times New Roman" pitchFamily="18" charset="0"/>
                <a:cs typeface="Times New Roman" pitchFamily="18" charset="0"/>
              </a:rPr>
              <a:t> </a:t>
            </a:r>
            <a:endParaRPr lang="en-US" sz="3600" b="1" i="1" dirty="0">
              <a:latin typeface="Times New Roman" pitchFamily="18" charset="0"/>
              <a:cs typeface="Times New Roman" pitchFamily="18" charset="0"/>
            </a:endParaRPr>
          </a:p>
          <a:p>
            <a:pPr algn="just"/>
            <a:r>
              <a:rPr lang="en-US" sz="3600" b="1" dirty="0">
                <a:latin typeface="Times New Roman" pitchFamily="18" charset="0"/>
                <a:cs typeface="Times New Roman" pitchFamily="18" charset="0"/>
              </a:rPr>
              <a:t>a. </a:t>
            </a:r>
            <a:r>
              <a:rPr lang="vi-VN" sz="3600" b="1" dirty="0">
                <a:latin typeface="Times New Roman" pitchFamily="18" charset="0"/>
                <a:cs typeface="Times New Roman" pitchFamily="18" charset="0"/>
              </a:rPr>
              <a:t>Thợ xây dựng.</a:t>
            </a:r>
            <a:endParaRPr lang="en-US" sz="3600" b="1" dirty="0">
              <a:latin typeface="Times New Roman" pitchFamily="18" charset="0"/>
              <a:cs typeface="Times New Roman" pitchFamily="18" charset="0"/>
            </a:endParaRPr>
          </a:p>
          <a:p>
            <a:pPr algn="just"/>
            <a:r>
              <a:rPr lang="en-US" sz="3600" b="1" dirty="0">
                <a:latin typeface="Times New Roman" pitchFamily="18" charset="0"/>
                <a:cs typeface="Times New Roman" pitchFamily="18" charset="0"/>
              </a:rPr>
              <a:t>b. </a:t>
            </a:r>
            <a:r>
              <a:rPr lang="vi-VN" sz="3600" b="1" dirty="0">
                <a:latin typeface="Times New Roman" pitchFamily="18" charset="0"/>
                <a:cs typeface="Times New Roman" pitchFamily="18" charset="0"/>
              </a:rPr>
              <a:t>Nhân viên văn phòng. </a:t>
            </a:r>
            <a:endParaRPr lang="en-US" sz="3600" b="1" dirty="0">
              <a:latin typeface="Times New Roman" pitchFamily="18" charset="0"/>
              <a:cs typeface="Times New Roman" pitchFamily="18" charset="0"/>
            </a:endParaRPr>
          </a:p>
          <a:p>
            <a:pPr algn="just"/>
            <a:r>
              <a:rPr lang="en-US" sz="3600" b="1" dirty="0">
                <a:latin typeface="Times New Roman" pitchFamily="18" charset="0"/>
                <a:cs typeface="Times New Roman" pitchFamily="18" charset="0"/>
              </a:rPr>
              <a:t>c. </a:t>
            </a:r>
            <a:r>
              <a:rPr lang="vi-VN" sz="3600" b="1" dirty="0">
                <a:latin typeface="Times New Roman" pitchFamily="18" charset="0"/>
                <a:cs typeface="Times New Roman" pitchFamily="18" charset="0"/>
              </a:rPr>
              <a:t>Trẻ ở tuổi dậy thì. </a:t>
            </a:r>
            <a:endParaRPr lang="en-US" sz="3600" b="1" dirty="0">
              <a:latin typeface="Times New Roman" pitchFamily="18" charset="0"/>
              <a:cs typeface="Times New Roman" pitchFamily="18" charset="0"/>
            </a:endParaRPr>
          </a:p>
          <a:p>
            <a:pPr algn="just"/>
            <a:r>
              <a:rPr lang="en-US" sz="3600" b="1" dirty="0">
                <a:latin typeface="Times New Roman" pitchFamily="18" charset="0"/>
                <a:cs typeface="Times New Roman" pitchFamily="18" charset="0"/>
              </a:rPr>
              <a:t>d. </a:t>
            </a:r>
            <a:r>
              <a:rPr lang="vi-VN" sz="3600" b="1" dirty="0">
                <a:latin typeface="Times New Roman" pitchFamily="18" charset="0"/>
                <a:cs typeface="Times New Roman" pitchFamily="18" charset="0"/>
              </a:rPr>
              <a:t>Phụ nữ mang thai. </a:t>
            </a:r>
            <a:endParaRPr lang="en-US" sz="3600" b="1" dirty="0">
              <a:latin typeface="Times New Roman" pitchFamily="18" charset="0"/>
              <a:cs typeface="Times New Roman" pitchFamily="18" charset="0"/>
            </a:endParaRPr>
          </a:p>
          <a:p>
            <a:pPr algn="just"/>
            <a:r>
              <a:rPr lang="vi-VN" sz="3600" b="1" i="1" dirty="0">
                <a:latin typeface="Times New Roman" pitchFamily="18" charset="0"/>
                <a:cs typeface="Times New Roman" pitchFamily="18" charset="0"/>
              </a:rPr>
              <a:t>12</a:t>
            </a:r>
            <a:r>
              <a:rPr lang="en-US" sz="3600" b="1" i="1" dirty="0">
                <a:latin typeface="Times New Roman" pitchFamily="18" charset="0"/>
                <a:cs typeface="Times New Roman" pitchFamily="18" charset="0"/>
              </a:rPr>
              <a:t>.</a:t>
            </a:r>
            <a:r>
              <a:rPr lang="vi-VN" sz="3600" b="1" i="1" dirty="0">
                <a:latin typeface="Times New Roman" pitchFamily="18" charset="0"/>
                <a:cs typeface="Times New Roman" pitchFamily="18" charset="0"/>
              </a:rPr>
              <a:t> Cho ví dụ về những tác hại của việc thừa hoặc thiếu các chất dinh dưỡn</a:t>
            </a:r>
            <a:r>
              <a:rPr lang="en-US" sz="3600" b="1" i="1" dirty="0">
                <a:latin typeface="Times New Roman" pitchFamily="18" charset="0"/>
                <a:cs typeface="Times New Roman" pitchFamily="18" charset="0"/>
              </a:rPr>
              <a:t>g?</a:t>
            </a:r>
          </a:p>
        </p:txBody>
      </p:sp>
      <p:sp>
        <p:nvSpPr>
          <p:cNvPr id="3" name="TextBox 2">
            <a:extLst>
              <a:ext uri="{FF2B5EF4-FFF2-40B4-BE49-F238E27FC236}">
                <a16:creationId xmlns:a16="http://schemas.microsoft.com/office/drawing/2014/main" id="{C8F7D510-99BA-4BD1-B7AF-549F80FE9D04}"/>
              </a:ext>
            </a:extLst>
          </p:cNvPr>
          <p:cNvSpPr txBox="1"/>
          <p:nvPr/>
        </p:nvSpPr>
        <p:spPr>
          <a:xfrm>
            <a:off x="381000" y="228600"/>
            <a:ext cx="8610600"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THẢO LUẬN NHÓM</a:t>
            </a:r>
          </a:p>
        </p:txBody>
      </p:sp>
    </p:spTree>
    <p:extLst>
      <p:ext uri="{BB962C8B-B14F-4D97-AF65-F5344CB8AC3E}">
        <p14:creationId xmlns:p14="http://schemas.microsoft.com/office/powerpoint/2010/main" val="200657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213747"/>
            <a:ext cx="9067800" cy="6263253"/>
          </a:xfrm>
          <a:prstGeom prst="rect">
            <a:avLst/>
          </a:prstGeom>
        </p:spPr>
        <p:txBody>
          <a:bodyPr wrap="square">
            <a:spAutoFit/>
          </a:bodyPr>
          <a:lstStyle/>
          <a:p>
            <a:pPr algn="just"/>
            <a:r>
              <a:rPr lang="vi-VN" sz="2700" dirty="0">
                <a:solidFill>
                  <a:srgbClr val="0000FF"/>
                </a:solidFill>
                <a:latin typeface="Times New Roman" pitchFamily="18" charset="0"/>
                <a:cs typeface="Times New Roman" pitchFamily="18" charset="0"/>
              </a:rPr>
              <a:t>11</a:t>
            </a:r>
            <a:r>
              <a:rPr lang="en-US" sz="2700" dirty="0">
                <a:solidFill>
                  <a:srgbClr val="0000FF"/>
                </a:solidFill>
                <a:latin typeface="Times New Roman" pitchFamily="18" charset="0"/>
                <a:cs typeface="Times New Roman" pitchFamily="18" charset="0"/>
              </a:rPr>
              <a:t>.</a:t>
            </a:r>
            <a:r>
              <a:rPr lang="vi-VN" sz="2700" dirty="0">
                <a:solidFill>
                  <a:srgbClr val="0000FF"/>
                </a:solidFill>
                <a:latin typeface="Times New Roman" pitchFamily="18" charset="0"/>
                <a:cs typeface="Times New Roman" pitchFamily="18" charset="0"/>
              </a:rPr>
              <a:t> </a:t>
            </a:r>
            <a:r>
              <a:rPr lang="en-US" sz="2700" dirty="0">
                <a:solidFill>
                  <a:srgbClr val="0000FF"/>
                </a:solidFill>
                <a:latin typeface="Times New Roman" pitchFamily="18" charset="0"/>
                <a:cs typeface="Times New Roman" pitchFamily="18" charset="0"/>
              </a:rPr>
              <a:t>a. </a:t>
            </a:r>
            <a:r>
              <a:rPr lang="en-US" sz="2700" dirty="0" err="1">
                <a:solidFill>
                  <a:srgbClr val="0000FF"/>
                </a:solidFill>
                <a:latin typeface="Times New Roman" pitchFamily="18" charset="0"/>
                <a:cs typeface="Times New Roman" pitchFamily="18" charset="0"/>
              </a:rPr>
              <a:t>Thợ</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xây</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dựng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nhu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cầu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dinh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dưỡng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cao</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vì</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đây</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là</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những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người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lao</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động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nặng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có</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cường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độ</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trao</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đổi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chất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cao</a:t>
            </a:r>
            <a:r>
              <a:rPr lang="en-US" sz="2700" dirty="0">
                <a:solidFill>
                  <a:srgbClr val="0000FF"/>
                </a:solidFill>
                <a:latin typeface="Times New Roman" pitchFamily="18" charset="0"/>
                <a:cs typeface="Times New Roman" pitchFamily="18" charset="0"/>
              </a:rPr>
              <a:t>.</a:t>
            </a:r>
          </a:p>
          <a:p>
            <a:pPr lvl="0" algn="just"/>
            <a:r>
              <a:rPr lang="en-US" sz="2700" dirty="0">
                <a:solidFill>
                  <a:srgbClr val="0000FF"/>
                </a:solidFill>
                <a:latin typeface="Times New Roman" pitchFamily="18" charset="0"/>
                <a:cs typeface="Times New Roman" pitchFamily="18" charset="0"/>
              </a:rPr>
              <a:t>b. </a:t>
            </a:r>
            <a:r>
              <a:rPr lang="en-US" sz="2700" dirty="0" err="1">
                <a:solidFill>
                  <a:srgbClr val="0000FF"/>
                </a:solidFill>
                <a:latin typeface="Times New Roman" pitchFamily="18" charset="0"/>
                <a:cs typeface="Times New Roman" pitchFamily="18" charset="0"/>
              </a:rPr>
              <a:t>Nhân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viên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văn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phòng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nhu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cầu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dinh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dưỡng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vừa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đủ</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vì</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họ</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không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phải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lao</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động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nặng</a:t>
            </a:r>
            <a:r>
              <a:rPr lang="en-US" sz="2700" dirty="0">
                <a:solidFill>
                  <a:srgbClr val="0000FF"/>
                </a:solidFill>
                <a:latin typeface="Times New Roman" pitchFamily="18" charset="0"/>
                <a:cs typeface="Times New Roman" pitchFamily="18" charset="0"/>
              </a:rPr>
              <a:t>.</a:t>
            </a:r>
          </a:p>
          <a:p>
            <a:pPr lvl="0" algn="just"/>
            <a:r>
              <a:rPr lang="en-US" sz="2700" dirty="0">
                <a:solidFill>
                  <a:srgbClr val="0000FF"/>
                </a:solidFill>
                <a:latin typeface="Times New Roman" pitchFamily="18" charset="0"/>
                <a:cs typeface="Times New Roman" pitchFamily="18" charset="0"/>
              </a:rPr>
              <a:t>c. </a:t>
            </a:r>
            <a:r>
              <a:rPr lang="en-US" sz="2700" dirty="0" err="1">
                <a:solidFill>
                  <a:srgbClr val="0000FF"/>
                </a:solidFill>
                <a:latin typeface="Times New Roman" pitchFamily="18" charset="0"/>
                <a:cs typeface="Times New Roman" pitchFamily="18" charset="0"/>
              </a:rPr>
              <a:t>Trẻ</a:t>
            </a:r>
            <a:r>
              <a:rPr lang="en-US" sz="2700" dirty="0">
                <a:solidFill>
                  <a:srgbClr val="0000FF"/>
                </a:solidFill>
                <a:latin typeface="Times New Roman" pitchFamily="18" charset="0"/>
                <a:cs typeface="Times New Roman" pitchFamily="18" charset="0"/>
              </a:rPr>
              <a:t> ở </a:t>
            </a:r>
            <a:r>
              <a:rPr lang="en-US" sz="2700" dirty="0" err="1">
                <a:solidFill>
                  <a:srgbClr val="0000FF"/>
                </a:solidFill>
                <a:latin typeface="Times New Roman" pitchFamily="18" charset="0"/>
                <a:cs typeface="Times New Roman" pitchFamily="18" charset="0"/>
              </a:rPr>
              <a:t>tuổi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dậy</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thì</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nhu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cầu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dinh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dưỡng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cao</a:t>
            </a:r>
            <a:r>
              <a:rPr lang="en-US" sz="2700" dirty="0">
                <a:solidFill>
                  <a:srgbClr val="0000FF"/>
                </a:solidFill>
                <a:latin typeface="Times New Roman" pitchFamily="18" charset="0"/>
                <a:cs typeface="Times New Roman" pitchFamily="18" charset="0"/>
              </a:rPr>
              <a:t> do </a:t>
            </a:r>
            <a:r>
              <a:rPr lang="en-US" sz="2700" dirty="0" err="1">
                <a:solidFill>
                  <a:srgbClr val="0000FF"/>
                </a:solidFill>
                <a:latin typeface="Times New Roman" pitchFamily="18" charset="0"/>
                <a:cs typeface="Times New Roman" pitchFamily="18" charset="0"/>
              </a:rPr>
              <a:t>đây</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là</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giai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đoạn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cần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cung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cấp</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nhiều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chất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dinh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dưỡng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để</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cơ</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thể</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sinh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trưởng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và</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phát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triển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nhanh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chóng</a:t>
            </a:r>
            <a:r>
              <a:rPr lang="en-US" sz="2700" dirty="0">
                <a:solidFill>
                  <a:srgbClr val="0000FF"/>
                </a:solidFill>
                <a:latin typeface="Times New Roman" pitchFamily="18" charset="0"/>
                <a:cs typeface="Times New Roman" pitchFamily="18" charset="0"/>
              </a:rPr>
              <a:t>.</a:t>
            </a:r>
          </a:p>
          <a:p>
            <a:pPr lvl="0" algn="just"/>
            <a:r>
              <a:rPr lang="en-US" sz="2500" dirty="0">
                <a:solidFill>
                  <a:srgbClr val="0000FF"/>
                </a:solidFill>
                <a:latin typeface="Times New Roman" pitchFamily="18" charset="0"/>
                <a:cs typeface="Times New Roman" pitchFamily="18" charset="0"/>
              </a:rPr>
              <a:t>d. </a:t>
            </a:r>
            <a:r>
              <a:rPr lang="en-US" sz="2500" dirty="0" err="1">
                <a:solidFill>
                  <a:srgbClr val="0000FF"/>
                </a:solidFill>
                <a:latin typeface="Times New Roman" pitchFamily="18" charset="0"/>
                <a:cs typeface="Times New Roman" pitchFamily="18" charset="0"/>
              </a:rPr>
              <a:t>Phụ</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nữ</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mang</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thai</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nhu</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cầu</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dinh</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dưỡng</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cao</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vì</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các</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chất</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dinh</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dưỡng</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ngoài</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việc</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cung</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cấp</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cho</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người</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mẹ</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còn</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cung</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cấp</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cho</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thai</a:t>
            </a:r>
            <a:r>
              <a:rPr lang="en-US" sz="2500" dirty="0">
                <a:solidFill>
                  <a:srgbClr val="0000FF"/>
                </a:solidFill>
                <a:latin typeface="Times New Roman" pitchFamily="18" charset="0"/>
                <a:cs typeface="Times New Roman" pitchFamily="18" charset="0"/>
              </a:rPr>
              <a:t> </a:t>
            </a:r>
            <a:r>
              <a:rPr lang="en-US" sz="2500" dirty="0" err="1">
                <a:solidFill>
                  <a:srgbClr val="0000FF"/>
                </a:solidFill>
                <a:latin typeface="Times New Roman" pitchFamily="18" charset="0"/>
                <a:cs typeface="Times New Roman" pitchFamily="18" charset="0"/>
              </a:rPr>
              <a:t>nhi</a:t>
            </a:r>
            <a:r>
              <a:rPr lang="en-US" sz="2500" dirty="0">
                <a:solidFill>
                  <a:srgbClr val="0000FF"/>
                </a:solidFill>
                <a:latin typeface="Times New Roman" pitchFamily="18" charset="0"/>
                <a:cs typeface="Times New Roman" pitchFamily="18" charset="0"/>
              </a:rPr>
              <a:t>.</a:t>
            </a:r>
          </a:p>
          <a:p>
            <a:pPr algn="just"/>
            <a:r>
              <a:rPr lang="vi-VN" sz="2700" dirty="0">
                <a:solidFill>
                  <a:srgbClr val="0000FF"/>
                </a:solidFill>
                <a:latin typeface="Times New Roman" pitchFamily="18" charset="0"/>
                <a:cs typeface="Times New Roman" pitchFamily="18" charset="0"/>
              </a:rPr>
              <a:t>12</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Thừa</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chất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dinh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dưỡng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gây</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một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số</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bệnh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lí</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như</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béo</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phì</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thừa</a:t>
            </a:r>
            <a:r>
              <a:rPr lang="en-US" sz="2700" dirty="0">
                <a:solidFill>
                  <a:srgbClr val="0000FF"/>
                </a:solidFill>
                <a:latin typeface="Times New Roman" pitchFamily="18" charset="0"/>
                <a:cs typeface="Times New Roman" pitchFamily="18" charset="0"/>
              </a:rPr>
              <a:t> lipid </a:t>
            </a:r>
            <a:r>
              <a:rPr lang="en-US" sz="2700" dirty="0" err="1">
                <a:solidFill>
                  <a:srgbClr val="0000FF"/>
                </a:solidFill>
                <a:latin typeface="Times New Roman" pitchFamily="18" charset="0"/>
                <a:cs typeface="Times New Roman" pitchFamily="18" charset="0"/>
              </a:rPr>
              <a:t>gây</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các</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bệnh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về</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tim</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mạch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thừa</a:t>
            </a:r>
            <a:r>
              <a:rPr lang="en-US" sz="2700" dirty="0">
                <a:solidFill>
                  <a:srgbClr val="0000FF"/>
                </a:solidFill>
                <a:latin typeface="Times New Roman" pitchFamily="18" charset="0"/>
                <a:cs typeface="Times New Roman" pitchFamily="18" charset="0"/>
              </a:rPr>
              <a:t> glucose </a:t>
            </a:r>
            <a:r>
              <a:rPr lang="en-US" sz="2700" dirty="0" err="1">
                <a:solidFill>
                  <a:srgbClr val="0000FF"/>
                </a:solidFill>
                <a:latin typeface="Times New Roman" pitchFamily="18" charset="0"/>
                <a:cs typeface="Times New Roman" pitchFamily="18" charset="0"/>
              </a:rPr>
              <a:t>gây</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tiểu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đường</a:t>
            </a:r>
            <a:r>
              <a:rPr lang="en-US" sz="2700" dirty="0">
                <a:solidFill>
                  <a:srgbClr val="0000FF"/>
                </a:solidFill>
                <a:latin typeface="Times New Roman" pitchFamily="18" charset="0"/>
                <a:cs typeface="Times New Roman" pitchFamily="18" charset="0"/>
              </a:rPr>
              <a:t>,...</a:t>
            </a:r>
          </a:p>
          <a:p>
            <a:pPr lvl="0" algn="just"/>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Thiếu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chất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dinh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dưỡng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thiếu</a:t>
            </a:r>
            <a:r>
              <a:rPr lang="en-US" sz="2700" dirty="0">
                <a:solidFill>
                  <a:srgbClr val="0000FF"/>
                </a:solidFill>
                <a:latin typeface="Times New Roman" pitchFamily="18" charset="0"/>
                <a:cs typeface="Times New Roman" pitchFamily="18" charset="0"/>
              </a:rPr>
              <a:t> iodine </a:t>
            </a:r>
            <a:r>
              <a:rPr lang="en-US" sz="2700" dirty="0" err="1">
                <a:solidFill>
                  <a:srgbClr val="0000FF"/>
                </a:solidFill>
                <a:latin typeface="Times New Roman" pitchFamily="18" charset="0"/>
                <a:cs typeface="Times New Roman" pitchFamily="18" charset="0"/>
              </a:rPr>
              <a:t>gây</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một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số</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bệnh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lí</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như</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bướu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cổ</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thiếu</a:t>
            </a:r>
            <a:r>
              <a:rPr lang="en-US" sz="2700" dirty="0">
                <a:solidFill>
                  <a:srgbClr val="0000FF"/>
                </a:solidFill>
                <a:latin typeface="Times New Roman" pitchFamily="18" charset="0"/>
                <a:cs typeface="Times New Roman" pitchFamily="18" charset="0"/>
              </a:rPr>
              <a:t> vitamin C </a:t>
            </a:r>
            <a:r>
              <a:rPr lang="en-US" sz="2700" dirty="0" err="1">
                <a:solidFill>
                  <a:srgbClr val="0000FF"/>
                </a:solidFill>
                <a:latin typeface="Times New Roman" pitchFamily="18" charset="0"/>
                <a:cs typeface="Times New Roman" pitchFamily="18" charset="0"/>
              </a:rPr>
              <a:t>làm</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giảm</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sức</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đề</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kháng</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thiếu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sắt</a:t>
            </a:r>
            <a:r>
              <a:rPr lang="en-US" sz="2700" dirty="0">
                <a:solidFill>
                  <a:srgbClr val="0000FF"/>
                </a:solidFill>
                <a:latin typeface="Times New Roman" pitchFamily="18" charset="0"/>
                <a:cs typeface="Times New Roman" pitchFamily="18" charset="0"/>
              </a:rPr>
              <a:t>, vitamin B12, </a:t>
            </a:r>
            <a:r>
              <a:rPr lang="en-US" sz="2700" dirty="0" err="1">
                <a:solidFill>
                  <a:srgbClr val="0000FF"/>
                </a:solidFill>
                <a:latin typeface="Times New Roman" pitchFamily="18" charset="0"/>
                <a:cs typeface="Times New Roman" pitchFamily="18" charset="0"/>
              </a:rPr>
              <a:t>dẫn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đến</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thiếu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máu</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thiếu</a:t>
            </a:r>
            <a:r>
              <a:rPr lang="en-US" sz="2700" dirty="0">
                <a:solidFill>
                  <a:srgbClr val="0000FF"/>
                </a:solidFill>
                <a:latin typeface="Times New Roman" pitchFamily="18" charset="0"/>
                <a:cs typeface="Times New Roman" pitchFamily="18" charset="0"/>
              </a:rPr>
              <a:t> vitamin A </a:t>
            </a:r>
            <a:r>
              <a:rPr lang="en-US" sz="2700" dirty="0" err="1">
                <a:solidFill>
                  <a:srgbClr val="0000FF"/>
                </a:solidFill>
                <a:latin typeface="Times New Roman" pitchFamily="18" charset="0"/>
                <a:cs typeface="Times New Roman" pitchFamily="18" charset="0"/>
              </a:rPr>
              <a:t>gây</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một</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số</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bệnh</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về</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mắt</a:t>
            </a:r>
            <a:r>
              <a:rPr lang="en-US" sz="27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76719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wipe(down)">
                                      <p:cBhvr>
                                        <p:cTn id="21" dur="500"/>
                                        <p:tgtEl>
                                          <p:spTgt spid="7">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wipe(down)">
                                      <p:cBhvr>
                                        <p:cTn id="2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81108" y="342509"/>
            <a:ext cx="959201" cy="7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1109171"/>
            <a:ext cx="8915400" cy="1077218"/>
          </a:xfrm>
          <a:prstGeom prst="rect">
            <a:avLst/>
          </a:prstGeom>
        </p:spPr>
        <p:txBody>
          <a:bodyPr wrap="square">
            <a:spAutoFit/>
          </a:bodyPr>
          <a:lstStyle/>
          <a:p>
            <a:pPr algn="just"/>
            <a:r>
              <a:rPr lang="en-US" sz="3200" b="1" dirty="0">
                <a:solidFill>
                  <a:srgbClr val="0000FF"/>
                </a:solidFill>
                <a:latin typeface="Times New Roman" pitchFamily="18" charset="0"/>
                <a:cs typeface="Times New Roman" pitchFamily="18" charset="0"/>
              </a:rPr>
              <a:t>4. </a:t>
            </a:r>
            <a:r>
              <a:rPr lang="en-US" sz="3200" b="1" dirty="0" err="1">
                <a:solidFill>
                  <a:srgbClr val="0000FF"/>
                </a:solidFill>
                <a:latin typeface="Times New Roman" pitchFamily="18" charset="0"/>
                <a:cs typeface="Times New Roman" pitchFamily="18" charset="0"/>
              </a:rPr>
              <a:t>Vận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dụng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hiểu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biết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trao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đổi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hóa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năng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lượng</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tiễn</a:t>
            </a:r>
            <a:endParaRPr lang="en-US" sz="3200" b="1" dirty="0">
              <a:solidFill>
                <a:srgbClr val="0000FF"/>
              </a:solidFill>
              <a:latin typeface="Times New Roman" pitchFamily="18" charset="0"/>
              <a:cs typeface="Times New Roman" pitchFamily="18" charset="0"/>
            </a:endParaRPr>
          </a:p>
        </p:txBody>
      </p:sp>
      <p:sp>
        <p:nvSpPr>
          <p:cNvPr id="2" name="Text Box 20">
            <a:extLst>
              <a:ext uri="{FF2B5EF4-FFF2-40B4-BE49-F238E27FC236}">
                <a16:creationId xmlns:a16="http://schemas.microsoft.com/office/drawing/2014/main" id="{AA0F471C-6A4B-34B1-35FF-5F8FF6E91953}"/>
              </a:ext>
            </a:extLst>
          </p:cNvPr>
          <p:cNvSpPr txBox="1">
            <a:spLocks noChangeArrowheads="1"/>
          </p:cNvSpPr>
          <p:nvPr/>
        </p:nvSpPr>
        <p:spPr bwMode="auto">
          <a:xfrm>
            <a:off x="76200" y="122856"/>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a:solidFill>
                  <a:srgbClr val="FF0000"/>
                </a:solidFill>
                <a:latin typeface="Times New Roman" pitchFamily="18" charset="0"/>
                <a:cs typeface="Times New Roman" pitchFamily="18" charset="0"/>
              </a:rPr>
              <a:t>BÀI 30. TRAO ĐỔI NƯỚC VÀ CÁC CHẤT DINH DƯỠNG Ở ĐỘNG VẬT</a:t>
            </a:r>
          </a:p>
        </p:txBody>
      </p:sp>
      <p:sp>
        <p:nvSpPr>
          <p:cNvPr id="3" name="TextBox 2">
            <a:extLst>
              <a:ext uri="{FF2B5EF4-FFF2-40B4-BE49-F238E27FC236}">
                <a16:creationId xmlns:a16="http://schemas.microsoft.com/office/drawing/2014/main" id="{DAFAB4C7-96EF-438C-8DA8-C1671397113D}"/>
              </a:ext>
            </a:extLst>
          </p:cNvPr>
          <p:cNvSpPr txBox="1"/>
          <p:nvPr/>
        </p:nvSpPr>
        <p:spPr>
          <a:xfrm>
            <a:off x="76200" y="2209800"/>
            <a:ext cx="88392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dưỡng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7C535BA-92AF-4B55-A2CC-13524B1B6771}"/>
              </a:ext>
            </a:extLst>
          </p:cNvPr>
          <p:cNvSpPr/>
          <p:nvPr/>
        </p:nvSpPr>
        <p:spPr>
          <a:xfrm>
            <a:off x="109194" y="2786719"/>
            <a:ext cx="8915400" cy="3416320"/>
          </a:xfrm>
          <a:prstGeom prst="rect">
            <a:avLst/>
          </a:prstGeom>
        </p:spPr>
        <p:txBody>
          <a:bodyPr wrap="square">
            <a:spAutoFit/>
          </a:bodyPr>
          <a:lstStyle/>
          <a:p>
            <a:pPr algn="just"/>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Nhu cầu dinh dưỡng của mỗi người là khác nhau t</a:t>
            </a:r>
            <a:r>
              <a:rPr lang="en-US" sz="3600" b="1" dirty="0" err="1">
                <a:latin typeface="Times New Roman" pitchFamily="18" charset="0"/>
                <a:cs typeface="Times New Roman" pitchFamily="18" charset="0"/>
              </a:rPr>
              <a:t>ùy</a:t>
            </a:r>
            <a:r>
              <a:rPr lang="vi-VN" sz="3600" b="1" dirty="0">
                <a:latin typeface="Times New Roman" pitchFamily="18" charset="0"/>
                <a:cs typeface="Times New Roman" pitchFamily="18" charset="0"/>
              </a:rPr>
              <a:t> thuộc vào độ tuổi, trạng thái sinh lí, giới tính, hoạt động hằng ngày, … Để cơ thể hoạt động bình thường, cần có chế độ dinh dưỡng hợp lí, không ăn quá thừa hoặc quá thiếu các chất cần thiết.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0615667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7ED80F0-BB7E-4A0C-900C-4EB92A0CE7D8}"/>
  <p:tag name="ISPRING_SLIDE_INDENT_LEVEL" val="0"/>
  <p:tag name="ISPRING_PLAYER_PLAYLIST_ID" val="4c9d75714e40f6bfc53fe8dc5fa778dd091f6c7b"/>
  <p:tag name="ISPRING_PRESENTER_ID" val="{B15B3F40-15B8-40DF-8C85-639F9D45C2A9}"/>
  <p:tag name="GENSWF_ADVANCE_TIME" val="2.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1746</Words>
  <Application>Microsoft Office PowerPoint</Application>
  <PresentationFormat>On-screen Show (4:3)</PresentationFormat>
  <Paragraphs>137</Paragraphs>
  <Slides>21</Slides>
  <Notes>1</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Calibri</vt:lpstr>
      <vt:lpstr>Calibri Light</vt:lpstr>
      <vt:lpstr>Tahoma</vt:lpstr>
      <vt:lpstr>Times New Roman</vt:lpstr>
      <vt:lpstr>Trebuchet MS</vt:lpstr>
      <vt:lpstr>Wingdings 3</vt:lpstr>
      <vt:lpstr>Office Theme</vt:lpstr>
      <vt:lpstr>1_Office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145</cp:revision>
  <dcterms:created xsi:type="dcterms:W3CDTF">2022-08-18T12:46:37Z</dcterms:created>
  <dcterms:modified xsi:type="dcterms:W3CDTF">2025-02-21T00:33:32Z</dcterms:modified>
</cp:coreProperties>
</file>