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4"/>
  </p:sldMasterIdLst>
  <p:notesMasterIdLst>
    <p:notesMasterId r:id="rId39"/>
  </p:notesMasterIdLst>
  <p:handoutMasterIdLst>
    <p:handoutMasterId r:id="rId40"/>
  </p:handoutMasterIdLst>
  <p:sldIdLst>
    <p:sldId id="2499" r:id="rId5"/>
    <p:sldId id="2502" r:id="rId6"/>
    <p:sldId id="2503" r:id="rId7"/>
    <p:sldId id="2433" r:id="rId8"/>
    <p:sldId id="2478" r:id="rId9"/>
    <p:sldId id="2446" r:id="rId10"/>
    <p:sldId id="2447" r:id="rId11"/>
    <p:sldId id="2449" r:id="rId12"/>
    <p:sldId id="2506" r:id="rId13"/>
    <p:sldId id="2454" r:id="rId14"/>
    <p:sldId id="2479" r:id="rId15"/>
    <p:sldId id="2508" r:id="rId16"/>
    <p:sldId id="2464" r:id="rId17"/>
    <p:sldId id="2458" r:id="rId18"/>
    <p:sldId id="2455" r:id="rId19"/>
    <p:sldId id="2465" r:id="rId20"/>
    <p:sldId id="2459" r:id="rId21"/>
    <p:sldId id="2507" r:id="rId22"/>
    <p:sldId id="2481" r:id="rId23"/>
    <p:sldId id="2466" r:id="rId24"/>
    <p:sldId id="2463" r:id="rId25"/>
    <p:sldId id="2469" r:id="rId26"/>
    <p:sldId id="2470" r:id="rId27"/>
    <p:sldId id="2495" r:id="rId28"/>
    <p:sldId id="2452" r:id="rId29"/>
    <p:sldId id="2483" r:id="rId30"/>
    <p:sldId id="2484" r:id="rId31"/>
    <p:sldId id="2485" r:id="rId32"/>
    <p:sldId id="2486" r:id="rId33"/>
    <p:sldId id="2497" r:id="rId34"/>
    <p:sldId id="2510" r:id="rId35"/>
    <p:sldId id="2467" r:id="rId36"/>
    <p:sldId id="2494" r:id="rId37"/>
    <p:sldId id="24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2" autoAdjust="0"/>
  </p:normalViewPr>
  <p:slideViewPr>
    <p:cSldViewPr snapToGrid="0" showGuides="1">
      <p:cViewPr varScale="1">
        <p:scale>
          <a:sx n="67" d="100"/>
          <a:sy n="67" d="100"/>
        </p:scale>
        <p:origin x="-336" y="90"/>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10/18/2022</a:t>
            </a:fld>
            <a:endParaRPr lang="en-US" dirty="0"/>
          </a:p>
        </p:txBody>
      </p:sp>
      <p:sp>
        <p:nvSpPr>
          <p:cNvPr id="4" name="Footer Placeholder 3">
            <a:extLst>
              <a:ext uri="{FF2B5EF4-FFF2-40B4-BE49-F238E27FC236}">
                <a16:creationId xmlns:a16="http://schemas.microsoft.com/office/drawing/2014/main"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dirty="0"/>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10/18/2022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t>
            </a:r>
            <a:r>
              <a:rPr lang="en-US" baseline="0"/>
              <a:t> làm hiệu ứng giúpnhes. Để slide này và viết bảng mọi vật đều có… (phần c,d)</a:t>
            </a:r>
          </a:p>
        </p:txBody>
      </p:sp>
      <p:sp>
        <p:nvSpPr>
          <p:cNvPr id="4" name="Slide Number Placeholder 3"/>
          <p:cNvSpPr>
            <a:spLocks noGrp="1"/>
          </p:cNvSpPr>
          <p:nvPr>
            <p:ph type="sldNum" sz="quarter" idx="10"/>
          </p:nvPr>
        </p:nvSpPr>
        <p:spPr/>
        <p:txBody>
          <a:bodyPr/>
          <a:lstStyle/>
          <a:p>
            <a:fld id="{C22109BC-39F4-43B1-850C-D5EB0E6480C8}" type="slidenum">
              <a:rPr lang="en-US" smtClean="0"/>
              <a:t>7</a:t>
            </a:fld>
            <a:endParaRPr lang="en-US" dirty="0"/>
          </a:p>
        </p:txBody>
      </p:sp>
    </p:spTree>
    <p:extLst>
      <p:ext uri="{BB962C8B-B14F-4D97-AF65-F5344CB8AC3E}">
        <p14:creationId xmlns:p14="http://schemas.microsoft.com/office/powerpoint/2010/main" val="80738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27</a:t>
            </a:fld>
            <a:endParaRPr lang="en-US" dirty="0"/>
          </a:p>
        </p:txBody>
      </p:sp>
    </p:spTree>
    <p:extLst>
      <p:ext uri="{BB962C8B-B14F-4D97-AF65-F5344CB8AC3E}">
        <p14:creationId xmlns:p14="http://schemas.microsoft.com/office/powerpoint/2010/main" val="305339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303326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đó</a:t>
            </a:r>
            <a:r>
              <a:rPr lang="en-US" baseline="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12</a:t>
            </a:fld>
            <a:endParaRPr lang="en-US" dirty="0"/>
          </a:p>
        </p:txBody>
      </p:sp>
    </p:spTree>
    <p:extLst>
      <p:ext uri="{BB962C8B-B14F-4D97-AF65-F5344CB8AC3E}">
        <p14:creationId xmlns:p14="http://schemas.microsoft.com/office/powerpoint/2010/main" val="188539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Jhgfjhgfjhgfhg</a:t>
            </a:r>
            <a:r>
              <a:rPr lang="en-US" dirty="0"/>
              <a:t> </a:t>
            </a:r>
          </a:p>
          <a:p>
            <a:r>
              <a:rPr lang="en-US" dirty="0" err="1"/>
              <a:t>Kfhfhbf</a:t>
            </a:r>
            <a:r>
              <a:rPr lang="en-US" dirty="0"/>
              <a:t> </a:t>
            </a:r>
          </a:p>
          <a:p>
            <a:r>
              <a:rPr lang="en-US" dirty="0" err="1"/>
              <a:t>Hfhfhbf</a:t>
            </a:r>
            <a:endParaRPr lang="en-US" dirty="0"/>
          </a:p>
          <a:p>
            <a:r>
              <a:rPr lang="en-US" dirty="0" err="1"/>
              <a:t>Jfhfhifgif</a:t>
            </a:r>
            <a:r>
              <a:rPr lang="en-US" dirty="0"/>
              <a:t> </a:t>
            </a:r>
          </a:p>
          <a:p>
            <a:r>
              <a:rPr lang="en-US" dirty="0" err="1"/>
              <a:t>Jgifgif</a:t>
            </a:r>
            <a:r>
              <a:rPr lang="en-US" dirty="0"/>
              <a:t> </a:t>
            </a:r>
          </a:p>
          <a:p>
            <a:r>
              <a:rPr lang="en-US" dirty="0" err="1"/>
              <a:t>fhfg</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15</a:t>
            </a:fld>
            <a:endParaRPr lang="en-US" dirty="0"/>
          </a:p>
        </p:txBody>
      </p:sp>
    </p:spTree>
    <p:extLst>
      <p:ext uri="{BB962C8B-B14F-4D97-AF65-F5344CB8AC3E}">
        <p14:creationId xmlns:p14="http://schemas.microsoft.com/office/powerpoint/2010/main" val="340109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đó</a:t>
            </a:r>
            <a:r>
              <a:rPr lang="en-US" baseline="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17</a:t>
            </a:fld>
            <a:endParaRPr lang="en-US" dirty="0"/>
          </a:p>
        </p:txBody>
      </p:sp>
    </p:spTree>
    <p:extLst>
      <p:ext uri="{BB962C8B-B14F-4D97-AF65-F5344CB8AC3E}">
        <p14:creationId xmlns:p14="http://schemas.microsoft.com/office/powerpoint/2010/main" val="252490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Lúc</a:t>
            </a:r>
            <a:r>
              <a:rPr lang="en-US" baseline="0"/>
              <a:t> ý: ko cân những vật nặng hơn GHĐ … Kolamf việc quá sức…</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21</a:t>
            </a:fld>
            <a:endParaRPr lang="en-US" dirty="0"/>
          </a:p>
        </p:txBody>
      </p:sp>
    </p:spTree>
    <p:extLst>
      <p:ext uri="{BB962C8B-B14F-4D97-AF65-F5344CB8AC3E}">
        <p14:creationId xmlns:p14="http://schemas.microsoft.com/office/powerpoint/2010/main" val="291573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nguyên</a:t>
            </a:r>
            <a:r>
              <a:rPr lang="en-US" baseline="0"/>
              <a:t> slide này và giới thiệu cả lớp cân đồng hồ loại 5 kg và vận dụng đo khối lượng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23</a:t>
            </a:fld>
            <a:endParaRPr lang="en-US" dirty="0"/>
          </a:p>
        </p:txBody>
      </p:sp>
    </p:spTree>
    <p:extLst>
      <p:ext uri="{BB962C8B-B14F-4D97-AF65-F5344CB8AC3E}">
        <p14:creationId xmlns:p14="http://schemas.microsoft.com/office/powerpoint/2010/main" val="317832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a:t>
            </a:r>
            <a:r>
              <a:rPr lang="en-US" baseline="0"/>
              <a:t> cầu Hs tự nêu cách đo khối lg dựa vào cách đô độ dài, thể tích</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25</a:t>
            </a:fld>
            <a:endParaRPr lang="en-US" dirty="0"/>
          </a:p>
        </p:txBody>
      </p:sp>
    </p:spTree>
    <p:extLst>
      <p:ext uri="{BB962C8B-B14F-4D97-AF65-F5344CB8AC3E}">
        <p14:creationId xmlns:p14="http://schemas.microsoft.com/office/powerpoint/2010/main" val="279367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Với mỗi dòng sản phẩm sẽ thường có cách sử dụng khác nhau tùy thuộc vào từng chức năng của cân. Đồng thời, cách sử dụng cân điện tử đúng cách cũng phụ thuộc vào từng thiết kế của bàn phím và thiết kế của cân</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26</a:t>
            </a:fld>
            <a:endParaRPr lang="en-US" dirty="0"/>
          </a:p>
        </p:txBody>
      </p:sp>
    </p:spTree>
    <p:extLst>
      <p:ext uri="{BB962C8B-B14F-4D97-AF65-F5344CB8AC3E}">
        <p14:creationId xmlns:p14="http://schemas.microsoft.com/office/powerpoint/2010/main" val="253617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96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031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097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1113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3745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403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4734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65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Click to 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Oval 6">
            <a:extLst>
              <a:ext uri="{FF2B5EF4-FFF2-40B4-BE49-F238E27FC236}">
                <a16:creationId xmlns:a16="http://schemas.microsoft.com/office/drawing/2014/main" id="{F9F73F03-C520-46D7-9DF8-F4E3F2A27BEE}"/>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D2AB3ACE-1248-471A-B9D7-B322D8104FBB}"/>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883ABE6B-A863-454F-A2CA-B2189BA72155}"/>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6A48EC69-F810-486A-A6E5-67DDAE825F9E}"/>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88CB2CD1-4EB1-4E33-BF77-A297CC62C29E}"/>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AEC67D9-81AC-48D1-8FA9-CA0E41A1663A}"/>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50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4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006997F7-D709-48B5-BA7C-09D0BD2B8C5F}"/>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8" name="Freeform: Shape 7">
            <a:extLst>
              <a:ext uri="{FF2B5EF4-FFF2-40B4-BE49-F238E27FC236}">
                <a16:creationId xmlns:a16="http://schemas.microsoft.com/office/drawing/2014/main" id="{55ADE78B-817C-4EB3-AAB9-BA70ADE54659}"/>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052BA37A-2853-4985-8A0B-9440D4FB322D}"/>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B2789EC-E6C4-49E9-B6DA-B914F2BA775A}"/>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7796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
        <p:nvSpPr>
          <p:cNvPr id="8" name="Oval 7">
            <a:extLst>
              <a:ext uri="{FF2B5EF4-FFF2-40B4-BE49-F238E27FC236}">
                <a16:creationId xmlns:a16="http://schemas.microsoft.com/office/drawing/2014/main" id="{5A5F6C79-C5B7-4AA7-953A-42CAFCEEA6FD}"/>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E18A1928-A1EE-4665-B5B8-30920F245AA9}"/>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0BCF736D-9EB6-40A0-A795-7714154029F3}"/>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1" name="Oval 10">
            <a:extLst>
              <a:ext uri="{FF2B5EF4-FFF2-40B4-BE49-F238E27FC236}">
                <a16:creationId xmlns:a16="http://schemas.microsoft.com/office/drawing/2014/main" id="{F178E958-5E89-402D-A354-9DCF91F19539}"/>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2" name="Freeform: Shape 11">
            <a:extLst>
              <a:ext uri="{FF2B5EF4-FFF2-40B4-BE49-F238E27FC236}">
                <a16:creationId xmlns:a16="http://schemas.microsoft.com/office/drawing/2014/main" id="{59D1D90E-A520-44FD-8EBA-DEAC0AAFD774}"/>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BE18A448-D849-475E-B803-653599F65452}"/>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73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Oval 9">
            <a:extLst>
              <a:ext uri="{FF2B5EF4-FFF2-40B4-BE49-F238E27FC236}">
                <a16:creationId xmlns:a16="http://schemas.microsoft.com/office/drawing/2014/main" id="{83C66E53-4492-4489-9B50-785C7739BBD0}"/>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Oval 10">
            <a:extLst>
              <a:ext uri="{FF2B5EF4-FFF2-40B4-BE49-F238E27FC236}">
                <a16:creationId xmlns:a16="http://schemas.microsoft.com/office/drawing/2014/main" id="{CB990207-E8AF-4917-BD5E-296BB27EBDA7}"/>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2" name="Oval 11">
            <a:extLst>
              <a:ext uri="{FF2B5EF4-FFF2-40B4-BE49-F238E27FC236}">
                <a16:creationId xmlns:a16="http://schemas.microsoft.com/office/drawing/2014/main" id="{DF52ACD3-37D4-4499-83F7-F3D041C06685}"/>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3" name="Oval 12">
            <a:extLst>
              <a:ext uri="{FF2B5EF4-FFF2-40B4-BE49-F238E27FC236}">
                <a16:creationId xmlns:a16="http://schemas.microsoft.com/office/drawing/2014/main" id="{07101B9B-0B68-4970-888E-AF52C035622B}"/>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4" name="Freeform: Shape 13">
            <a:extLst>
              <a:ext uri="{FF2B5EF4-FFF2-40B4-BE49-F238E27FC236}">
                <a16:creationId xmlns:a16="http://schemas.microsoft.com/office/drawing/2014/main" id="{CF99B314-7499-46B0-957C-4B71D47C6B24}"/>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7183D9-0F6A-4865-9E77-C0D26D618C7E}"/>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579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Oval 5">
            <a:extLst>
              <a:ext uri="{FF2B5EF4-FFF2-40B4-BE49-F238E27FC236}">
                <a16:creationId xmlns:a16="http://schemas.microsoft.com/office/drawing/2014/main" id="{7C2F3FA8-FD97-4829-92B9-DA8E24A278A5}"/>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7" name="Oval 6">
            <a:extLst>
              <a:ext uri="{FF2B5EF4-FFF2-40B4-BE49-F238E27FC236}">
                <a16:creationId xmlns:a16="http://schemas.microsoft.com/office/drawing/2014/main" id="{DF2CCE8A-EAC2-42EE-B6C5-C966D534F062}"/>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17DABC4B-C892-4811-89B6-6815C95228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A0B0655A-F7FA-4F3F-8894-3B4DE2306A54}"/>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0" name="Freeform: Shape 9">
            <a:extLst>
              <a:ext uri="{FF2B5EF4-FFF2-40B4-BE49-F238E27FC236}">
                <a16:creationId xmlns:a16="http://schemas.microsoft.com/office/drawing/2014/main" id="{B6132623-DB84-4736-A757-B18C97F608D3}"/>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2904C782-8B80-4C26-84FE-A0E506290E36}"/>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189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Oval 4">
            <a:extLst>
              <a:ext uri="{FF2B5EF4-FFF2-40B4-BE49-F238E27FC236}">
                <a16:creationId xmlns:a16="http://schemas.microsoft.com/office/drawing/2014/main" id="{6096253C-2EE7-47CB-A13A-F8943E69DA13}"/>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id="{77601AC7-112C-49BA-B1C7-80A4C9FA14E7}"/>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7" name="Oval 6">
            <a:extLst>
              <a:ext uri="{FF2B5EF4-FFF2-40B4-BE49-F238E27FC236}">
                <a16:creationId xmlns:a16="http://schemas.microsoft.com/office/drawing/2014/main" id="{6D225A46-3314-4395-B325-4BF5489696B9}"/>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A3AC9D40-7C19-4E59-9CA9-EEC8835AA9C0}"/>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Freeform: Shape 8">
            <a:extLst>
              <a:ext uri="{FF2B5EF4-FFF2-40B4-BE49-F238E27FC236}">
                <a16:creationId xmlns:a16="http://schemas.microsoft.com/office/drawing/2014/main" id="{AD31F2AB-5AF4-4574-87DF-6667A1BE3F12}"/>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C0FD7D6A-5FAB-4334-9ED8-73DC26F14CB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863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8" name="Oval 7">
            <a:extLst>
              <a:ext uri="{FF2B5EF4-FFF2-40B4-BE49-F238E27FC236}">
                <a16:creationId xmlns:a16="http://schemas.microsoft.com/office/drawing/2014/main" id="{5C38BF4F-3A32-455A-99C0-311FB6480D5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17D6999E-8240-450E-9557-ECA8774AD902}"/>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6CFB4729-A66B-4FB8-BF8D-617E73FD405C}"/>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1" name="Oval 10">
            <a:extLst>
              <a:ext uri="{FF2B5EF4-FFF2-40B4-BE49-F238E27FC236}">
                <a16:creationId xmlns:a16="http://schemas.microsoft.com/office/drawing/2014/main" id="{54B151FA-B43C-4256-A136-7AAE668115E0}"/>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2" name="Freeform: Shape 11">
            <a:extLst>
              <a:ext uri="{FF2B5EF4-FFF2-40B4-BE49-F238E27FC236}">
                <a16:creationId xmlns:a16="http://schemas.microsoft.com/office/drawing/2014/main" id="{84F2FD4A-19C3-4C19-9A01-B8D3CF9BF822}"/>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2E982BA-AD73-4D6E-A9A3-A2EA62EEEF9D}"/>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4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513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cxnSp>
        <p:nvCxnSpPr>
          <p:cNvPr id="18" name="Straight Connector 17">
            <a:extLst>
              <a:ext uri="{FF2B5EF4-FFF2-40B4-BE49-F238E27FC236}">
                <a16:creationId xmlns:a16="http://schemas.microsoft.com/office/drawing/2014/main" id="{6A006E4E-114B-48B5-B55F-87F930930D60}"/>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Shape 61">
            <a:extLst>
              <a:ext uri="{FF2B5EF4-FFF2-40B4-BE49-F238E27FC236}">
                <a16:creationId xmlns:a16="http://schemas.microsoft.com/office/drawing/2014/main" id="{A2153331-09EE-4FAF-85D2-B63F28111677}"/>
              </a:ext>
            </a:extLst>
          </p:cNvPr>
          <p:cNvSpPr/>
          <p:nvPr userDrawn="1"/>
        </p:nvSpPr>
        <p:spPr>
          <a:xfrm rot="16200000">
            <a:off x="-1548505" y="3225098"/>
            <a:ext cx="4216420" cy="407804"/>
          </a:xfrm>
          <a:prstGeom prst="rect">
            <a:avLst/>
          </a:prstGeom>
          <a:ln w="3175">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30" name="Номер слайда 21">
            <a:extLst>
              <a:ext uri="{FF2B5EF4-FFF2-40B4-BE49-F238E27FC236}">
                <a16:creationId xmlns:a16="http://schemas.microsoft.com/office/drawing/2014/main" id="{224FE48D-B461-4333-973C-8256A7A7864B}"/>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cxnSp>
        <p:nvCxnSpPr>
          <p:cNvPr id="31" name="Straight Connector 30">
            <a:extLst>
              <a:ext uri="{FF2B5EF4-FFF2-40B4-BE49-F238E27FC236}">
                <a16:creationId xmlns:a16="http://schemas.microsoft.com/office/drawing/2014/main" id="{A58CBC55-92B3-4838-8391-A836CB48F58A}"/>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94472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650" r:id="rId17"/>
    <p:sldLayoutId id="2147483677" r:id="rId18"/>
    <p:sldLayoutId id="2147483673" r:id="rId19"/>
    <p:sldLayoutId id="2147483674" r:id="rId20"/>
    <p:sldLayoutId id="2147483680" r:id="rId21"/>
    <p:sldLayoutId id="2147483678" r:id="rId22"/>
    <p:sldLayoutId id="2147483679" r:id="rId2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36FAF03-132F-4251-9E5D-AD3B48769A5A}"/>
              </a:ext>
            </a:extLst>
          </p:cNvPr>
          <p:cNvGrpSpPr/>
          <p:nvPr/>
        </p:nvGrpSpPr>
        <p:grpSpPr>
          <a:xfrm>
            <a:off x="1920240" y="0"/>
            <a:ext cx="3236976" cy="6483096"/>
            <a:chOff x="1920240" y="307990"/>
            <a:chExt cx="3236976" cy="6175106"/>
          </a:xfrm>
        </p:grpSpPr>
        <p:pic>
          <p:nvPicPr>
            <p:cNvPr id="5" name="Picture 4">
              <a:extLst>
                <a:ext uri="{FF2B5EF4-FFF2-40B4-BE49-F238E27FC236}">
                  <a16:creationId xmlns:a16="http://schemas.microsoft.com/office/drawing/2014/main" id="{FBB1555F-FAD5-4CC4-BA26-BA33AD6CD7BD}"/>
                </a:ext>
              </a:extLst>
            </p:cNvPr>
            <p:cNvPicPr>
              <a:picLocks noChangeAspect="1"/>
            </p:cNvPicPr>
            <p:nvPr/>
          </p:nvPicPr>
          <p:blipFill rotWithShape="1">
            <a:blip r:embed="rId2"/>
            <a:srcRect l="29520" r="25168"/>
            <a:stretch/>
          </p:blipFill>
          <p:spPr>
            <a:xfrm>
              <a:off x="1920240" y="307990"/>
              <a:ext cx="3236976" cy="6175106"/>
            </a:xfrm>
            <a:prstGeom prst="rect">
              <a:avLst/>
            </a:prstGeom>
          </p:spPr>
        </p:pic>
        <p:sp>
          <p:nvSpPr>
            <p:cNvPr id="8" name="TextBox 7">
              <a:extLst>
                <a:ext uri="{FF2B5EF4-FFF2-40B4-BE49-F238E27FC236}">
                  <a16:creationId xmlns:a16="http://schemas.microsoft.com/office/drawing/2014/main" id="{F3F18084-3D27-42F2-9AD0-558620E9157C}"/>
                </a:ext>
              </a:extLst>
            </p:cNvPr>
            <p:cNvSpPr txBox="1"/>
            <p:nvPr/>
          </p:nvSpPr>
          <p:spPr>
            <a:xfrm>
              <a:off x="3035808" y="5449824"/>
              <a:ext cx="585216" cy="369332"/>
            </a:xfrm>
            <a:prstGeom prst="rect">
              <a:avLst/>
            </a:prstGeom>
            <a:noFill/>
          </p:spPr>
          <p:txBody>
            <a:bodyPr wrap="square" rtlCol="0">
              <a:spAutoFit/>
            </a:bodyPr>
            <a:lstStyle/>
            <a:p>
              <a:pPr algn="ctr"/>
              <a:r>
                <a:rPr lang="en-US" b="1" dirty="0"/>
                <a:t>5l</a:t>
              </a:r>
            </a:p>
          </p:txBody>
        </p:sp>
      </p:grpSp>
      <p:grpSp>
        <p:nvGrpSpPr>
          <p:cNvPr id="11" name="Group 10">
            <a:extLst>
              <a:ext uri="{FF2B5EF4-FFF2-40B4-BE49-F238E27FC236}">
                <a16:creationId xmlns:a16="http://schemas.microsoft.com/office/drawing/2014/main" id="{3D27333C-D703-46B5-9492-8601210511F0}"/>
              </a:ext>
            </a:extLst>
          </p:cNvPr>
          <p:cNvGrpSpPr/>
          <p:nvPr/>
        </p:nvGrpSpPr>
        <p:grpSpPr>
          <a:xfrm>
            <a:off x="6096000" y="374904"/>
            <a:ext cx="2798064" cy="6108192"/>
            <a:chOff x="6096000" y="374904"/>
            <a:chExt cx="2798064" cy="6108192"/>
          </a:xfrm>
        </p:grpSpPr>
        <p:pic>
          <p:nvPicPr>
            <p:cNvPr id="7" name="Picture 6">
              <a:extLst>
                <a:ext uri="{FF2B5EF4-FFF2-40B4-BE49-F238E27FC236}">
                  <a16:creationId xmlns:a16="http://schemas.microsoft.com/office/drawing/2014/main" id="{9F8BDAA3-FC08-4096-B597-ED226E8F09D6}"/>
                </a:ext>
              </a:extLst>
            </p:cNvPr>
            <p:cNvPicPr>
              <a:picLocks noChangeAspect="1"/>
            </p:cNvPicPr>
            <p:nvPr/>
          </p:nvPicPr>
          <p:blipFill rotWithShape="1">
            <a:blip r:embed="rId3"/>
            <a:srcRect l="38124" t="5733" r="21076" b="5200"/>
            <a:stretch/>
          </p:blipFill>
          <p:spPr>
            <a:xfrm>
              <a:off x="6096000" y="374904"/>
              <a:ext cx="2798064" cy="6108192"/>
            </a:xfrm>
            <a:prstGeom prst="rect">
              <a:avLst/>
            </a:prstGeom>
          </p:spPr>
        </p:pic>
        <p:sp>
          <p:nvSpPr>
            <p:cNvPr id="10" name="TextBox 9">
              <a:extLst>
                <a:ext uri="{FF2B5EF4-FFF2-40B4-BE49-F238E27FC236}">
                  <a16:creationId xmlns:a16="http://schemas.microsoft.com/office/drawing/2014/main" id="{51419A7E-F7A4-419D-B3AB-CC70026A2008}"/>
                </a:ext>
              </a:extLst>
            </p:cNvPr>
            <p:cNvSpPr txBox="1"/>
            <p:nvPr/>
          </p:nvSpPr>
          <p:spPr>
            <a:xfrm>
              <a:off x="7202424" y="5449824"/>
              <a:ext cx="585216" cy="369332"/>
            </a:xfrm>
            <a:prstGeom prst="rect">
              <a:avLst/>
            </a:prstGeom>
            <a:noFill/>
          </p:spPr>
          <p:txBody>
            <a:bodyPr wrap="square" rtlCol="0">
              <a:spAutoFit/>
            </a:bodyPr>
            <a:lstStyle/>
            <a:p>
              <a:pPr algn="ctr"/>
              <a:r>
                <a:rPr lang="en-US" b="1" dirty="0"/>
                <a:t>5l</a:t>
              </a:r>
            </a:p>
          </p:txBody>
        </p:sp>
      </p:grpSp>
      <p:sp>
        <p:nvSpPr>
          <p:cNvPr id="13" name="TextBox 12">
            <a:extLst>
              <a:ext uri="{FF2B5EF4-FFF2-40B4-BE49-F238E27FC236}">
                <a16:creationId xmlns:a16="http://schemas.microsoft.com/office/drawing/2014/main" id="{DB72CC39-80DA-4385-858A-53381AFBF9EA}"/>
              </a:ext>
            </a:extLst>
          </p:cNvPr>
          <p:cNvSpPr txBox="1"/>
          <p:nvPr/>
        </p:nvSpPr>
        <p:spPr>
          <a:xfrm>
            <a:off x="2761488" y="6345936"/>
            <a:ext cx="1207008" cy="369332"/>
          </a:xfrm>
          <a:prstGeom prst="rect">
            <a:avLst/>
          </a:prstGeom>
          <a:noFill/>
        </p:spPr>
        <p:txBody>
          <a:bodyPr wrap="square" rtlCol="0">
            <a:spAutoFit/>
          </a:bodyPr>
          <a:lstStyle/>
          <a:p>
            <a:pPr algn="ctr"/>
            <a:r>
              <a:rPr lang="en-US" b="1" dirty="0" err="1">
                <a:solidFill>
                  <a:srgbClr val="FF0000"/>
                </a:solidFill>
              </a:rPr>
              <a:t>Nước</a:t>
            </a:r>
            <a:endParaRPr lang="en-US" b="1" dirty="0">
              <a:solidFill>
                <a:srgbClr val="FF0000"/>
              </a:solidFill>
            </a:endParaRPr>
          </a:p>
        </p:txBody>
      </p:sp>
      <p:sp>
        <p:nvSpPr>
          <p:cNvPr id="14" name="TextBox 13">
            <a:extLst>
              <a:ext uri="{FF2B5EF4-FFF2-40B4-BE49-F238E27FC236}">
                <a16:creationId xmlns:a16="http://schemas.microsoft.com/office/drawing/2014/main" id="{AD9E78C8-8938-4085-9EF4-EDCA04657185}"/>
              </a:ext>
            </a:extLst>
          </p:cNvPr>
          <p:cNvSpPr txBox="1"/>
          <p:nvPr/>
        </p:nvSpPr>
        <p:spPr>
          <a:xfrm>
            <a:off x="6961634" y="6364224"/>
            <a:ext cx="1207008" cy="369332"/>
          </a:xfrm>
          <a:prstGeom prst="rect">
            <a:avLst/>
          </a:prstGeom>
          <a:noFill/>
        </p:spPr>
        <p:txBody>
          <a:bodyPr wrap="square" rtlCol="0">
            <a:spAutoFit/>
          </a:bodyPr>
          <a:lstStyle/>
          <a:p>
            <a:pPr algn="ctr"/>
            <a:r>
              <a:rPr lang="en-US" b="1" dirty="0" err="1">
                <a:solidFill>
                  <a:srgbClr val="FF0000"/>
                </a:solidFill>
              </a:rPr>
              <a:t>Dầu</a:t>
            </a:r>
            <a:r>
              <a:rPr lang="en-US" b="1" dirty="0">
                <a:solidFill>
                  <a:srgbClr val="FF0000"/>
                </a:solidFill>
              </a:rPr>
              <a:t> </a:t>
            </a:r>
            <a:r>
              <a:rPr lang="en-US" b="1" dirty="0" err="1">
                <a:solidFill>
                  <a:srgbClr val="FF0000"/>
                </a:solidFill>
              </a:rPr>
              <a:t>ăn</a:t>
            </a:r>
            <a:endParaRPr lang="en-US" b="1" dirty="0">
              <a:solidFill>
                <a:srgbClr val="FF0000"/>
              </a:solidFill>
            </a:endParaRPr>
          </a:p>
        </p:txBody>
      </p:sp>
    </p:spTree>
    <p:extLst>
      <p:ext uri="{BB962C8B-B14F-4D97-AF65-F5344CB8AC3E}">
        <p14:creationId xmlns:p14="http://schemas.microsoft.com/office/powerpoint/2010/main" val="5856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5">
                    <a:lumMod val="75000"/>
                  </a:schemeClr>
                </a:solidFill>
              </a:rPr>
              <a:t>BÀI 6: ĐO KHỐI LƯỢNG</a:t>
            </a:r>
          </a:p>
        </p:txBody>
      </p:sp>
      <p:sp>
        <p:nvSpPr>
          <p:cNvPr id="31" name="Text Box 47"/>
          <p:cNvSpPr txBox="1">
            <a:spLocks noChangeArrowheads="1"/>
          </p:cNvSpPr>
          <p:nvPr/>
        </p:nvSpPr>
        <p:spPr bwMode="auto">
          <a:xfrm>
            <a:off x="1047751" y="41288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 </a:t>
            </a:r>
            <a:r>
              <a:rPr lang="en-US" sz="3600" b="1" dirty="0" err="1">
                <a:solidFill>
                  <a:srgbClr val="002060"/>
                </a:solidFill>
              </a:rPr>
              <a:t>Đơn</a:t>
            </a:r>
            <a:r>
              <a:rPr lang="en-US" sz="3600" b="1" dirty="0">
                <a:solidFill>
                  <a:srgbClr val="002060"/>
                </a:solidFill>
              </a:rPr>
              <a:t> </a:t>
            </a:r>
            <a:r>
              <a:rPr lang="en-US" sz="3600" b="1" dirty="0" err="1">
                <a:solidFill>
                  <a:srgbClr val="002060"/>
                </a:solidFill>
              </a:rPr>
              <a:t>vị</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849446" y="1248267"/>
            <a:ext cx="97144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lgn="just" eaLnBrk="1" hangingPunct="1">
              <a:spcBef>
                <a:spcPct val="50000"/>
              </a:spcBef>
              <a:buFont typeface="Wingdings" panose="05000000000000000000" pitchFamily="2" charset="2"/>
              <a:buChar char="Ø"/>
            </a:pPr>
            <a:r>
              <a:rPr lang="en-US" sz="3600" b="1" dirty="0" err="1">
                <a:solidFill>
                  <a:srgbClr val="002060"/>
                </a:solidFill>
                <a:sym typeface="Wingdings" panose="05000000000000000000" pitchFamily="2" charset="2"/>
              </a:rPr>
              <a:t>Khối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lượng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là</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số</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đo</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lượng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chất</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của</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vật</a:t>
            </a:r>
            <a:r>
              <a:rPr lang="en-US" sz="3600" b="1" dirty="0">
                <a:solidFill>
                  <a:srgbClr val="002060"/>
                </a:solidFill>
                <a:sym typeface="Wingdings" panose="05000000000000000000" pitchFamily="2" charset="2"/>
              </a:rPr>
              <a:t>. </a:t>
            </a:r>
          </a:p>
        </p:txBody>
      </p:sp>
      <p:pic>
        <p:nvPicPr>
          <p:cNvPr id="8" name="Picture 3">
            <a:extLst>
              <a:ext uri="{FF2B5EF4-FFF2-40B4-BE49-F238E27FC236}">
                <a16:creationId xmlns:a16="http://schemas.microsoft.com/office/drawing/2014/main" id="{6002C348-0EC9-445B-9219-BEEB29AD13E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2426" y="1212254"/>
            <a:ext cx="4809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C26C5A4B-90BD-4370-8FEC-21E42993C9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0506" y="1895006"/>
            <a:ext cx="4809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9">
            <a:extLst>
              <a:ext uri="{FF2B5EF4-FFF2-40B4-BE49-F238E27FC236}">
                <a16:creationId xmlns:a16="http://schemas.microsoft.com/office/drawing/2014/main" id="{3F82A14A-4600-4AD4-8A0E-CC67B629F0D2}"/>
              </a:ext>
            </a:extLst>
          </p:cNvPr>
          <p:cNvSpPr txBox="1">
            <a:spLocks noChangeArrowheads="1"/>
          </p:cNvSpPr>
          <p:nvPr/>
        </p:nvSpPr>
        <p:spPr bwMode="auto">
          <a:xfrm>
            <a:off x="1763360" y="1895006"/>
            <a:ext cx="971440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lgn="just" eaLnBrk="1" hangingPunct="1">
              <a:spcBef>
                <a:spcPct val="50000"/>
              </a:spcBef>
              <a:buFont typeface="Wingdings" panose="05000000000000000000" pitchFamily="2" charset="2"/>
              <a:buChar char="Ø"/>
            </a:pPr>
            <a:r>
              <a:rPr lang="en-US" sz="3600" b="1" dirty="0" err="1">
                <a:solidFill>
                  <a:srgbClr val="FF0000"/>
                </a:solidFill>
                <a:sym typeface="Wingdings" panose="05000000000000000000" pitchFamily="2" charset="2"/>
              </a:rPr>
              <a:t>Trong</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hệ</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đơn</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vị</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đo</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lường</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hợp</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pháp</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của</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nước</a:t>
            </a:r>
            <a:r>
              <a:rPr lang="en-US" sz="3600" b="1" dirty="0">
                <a:solidFill>
                  <a:srgbClr val="FF0000"/>
                </a:solidFill>
                <a:sym typeface="Wingdings" panose="05000000000000000000" pitchFamily="2" charset="2"/>
              </a:rPr>
              <a:t> ta </a:t>
            </a:r>
            <a:r>
              <a:rPr lang="en-US" sz="3600" b="1" dirty="0" err="1">
                <a:solidFill>
                  <a:srgbClr val="FF0000"/>
                </a:solidFill>
                <a:sym typeface="Wingdings" panose="05000000000000000000" pitchFamily="2" charset="2"/>
              </a:rPr>
              <a:t>đơn</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vị</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cơ</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bản</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đo</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khối</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lượng</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là</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kilogam</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kí</a:t>
            </a:r>
            <a:r>
              <a:rPr lang="en-US" sz="3600" b="1" dirty="0">
                <a:solidFill>
                  <a:srgbClr val="FF0000"/>
                </a:solidFill>
                <a:sym typeface="Wingdings" panose="05000000000000000000" pitchFamily="2" charset="2"/>
              </a:rPr>
              <a:t> </a:t>
            </a:r>
            <a:r>
              <a:rPr lang="en-US" sz="3600" b="1" dirty="0" err="1">
                <a:solidFill>
                  <a:srgbClr val="FF0000"/>
                </a:solidFill>
                <a:sym typeface="Wingdings" panose="05000000000000000000" pitchFamily="2" charset="2"/>
              </a:rPr>
              <a:t>hiệu</a:t>
            </a:r>
            <a:r>
              <a:rPr lang="en-US" sz="3600" b="1" dirty="0">
                <a:solidFill>
                  <a:srgbClr val="FF0000"/>
                </a:solidFill>
                <a:sym typeface="Wingdings" panose="05000000000000000000" pitchFamily="2" charset="2"/>
              </a:rPr>
              <a:t> kg</a:t>
            </a:r>
            <a:r>
              <a:rPr lang="en-US" sz="3600" dirty="0">
                <a:solidFill>
                  <a:srgbClr val="FF0000"/>
                </a:solidFill>
                <a:sym typeface="Wingdings" panose="05000000000000000000" pitchFamily="2" charset="2"/>
              </a:rPr>
              <a:t>.</a:t>
            </a:r>
            <a:endParaRPr lang="en-US" sz="3600" dirty="0">
              <a:solidFill>
                <a:srgbClr val="FF0000"/>
              </a:solidFill>
            </a:endParaRPr>
          </a:p>
        </p:txBody>
      </p:sp>
      <p:pic>
        <p:nvPicPr>
          <p:cNvPr id="4" name="Picture 3">
            <a:extLst>
              <a:ext uri="{FF2B5EF4-FFF2-40B4-BE49-F238E27FC236}">
                <a16:creationId xmlns:a16="http://schemas.microsoft.com/office/drawing/2014/main" id="{5069920D-BB91-4224-B6C4-0B4F032B2A6F}"/>
              </a:ext>
            </a:extLst>
          </p:cNvPr>
          <p:cNvPicPr>
            <a:picLocks noChangeAspect="1"/>
          </p:cNvPicPr>
          <p:nvPr/>
        </p:nvPicPr>
        <p:blipFill rotWithShape="1">
          <a:blip r:embed="rId3"/>
          <a:srcRect l="29400" t="45953" r="27100" b="28454"/>
          <a:stretch/>
        </p:blipFill>
        <p:spPr>
          <a:xfrm>
            <a:off x="1047751" y="3649332"/>
            <a:ext cx="11144249" cy="3208668"/>
          </a:xfrm>
          <a:prstGeom prst="rect">
            <a:avLst/>
          </a:prstGeom>
        </p:spPr>
      </p:pic>
      <p:pic>
        <p:nvPicPr>
          <p:cNvPr id="11" name="Picture 3">
            <a:extLst>
              <a:ext uri="{FF2B5EF4-FFF2-40B4-BE49-F238E27FC236}">
                <a16:creationId xmlns:a16="http://schemas.microsoft.com/office/drawing/2014/main" id="{FA0796C8-E60A-42B0-84CB-879F2D1D3D7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2615" y="3423780"/>
            <a:ext cx="4809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16" presetClass="entr" presetSubtype="2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39495" y="0"/>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cụ</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8"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pic>
        <p:nvPicPr>
          <p:cNvPr id="3" name="Picture 2">
            <a:extLst>
              <a:ext uri="{FF2B5EF4-FFF2-40B4-BE49-F238E27FC236}">
                <a16:creationId xmlns:a16="http://schemas.microsoft.com/office/drawing/2014/main" id="{FAF071DF-B3A2-4068-9A3D-995DC097B858}"/>
              </a:ext>
            </a:extLst>
          </p:cNvPr>
          <p:cNvPicPr>
            <a:picLocks noChangeAspect="1"/>
          </p:cNvPicPr>
          <p:nvPr/>
        </p:nvPicPr>
        <p:blipFill>
          <a:blip r:embed="rId4"/>
          <a:stretch>
            <a:fillRect/>
          </a:stretch>
        </p:blipFill>
        <p:spPr>
          <a:xfrm>
            <a:off x="1697025" y="996934"/>
            <a:ext cx="9555480" cy="5907024"/>
          </a:xfrm>
          <a:prstGeom prst="rect">
            <a:avLst/>
          </a:prstGeom>
        </p:spPr>
      </p:pic>
      <p:pic>
        <p:nvPicPr>
          <p:cNvPr id="4" name="Gioi thieu các loai can">
            <a:hlinkClick r:id="" action="ppaction://media"/>
            <a:extLst>
              <a:ext uri="{FF2B5EF4-FFF2-40B4-BE49-F238E27FC236}">
                <a16:creationId xmlns:a16="http://schemas.microsoft.com/office/drawing/2014/main" id="{90D35DC5-ADBB-4ACD-8DB7-5803C00085D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29968" y="1161526"/>
            <a:ext cx="8848248" cy="4870430"/>
          </a:xfrm>
          <a:prstGeom prst="rect">
            <a:avLst/>
          </a:prstGeom>
        </p:spPr>
      </p:pic>
    </p:spTree>
    <p:extLst>
      <p:ext uri="{BB962C8B-B14F-4D97-AF65-F5344CB8AC3E}">
        <p14:creationId xmlns:p14="http://schemas.microsoft.com/office/powerpoint/2010/main" val="18466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5988" y="838000"/>
            <a:ext cx="5494588" cy="442619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5"/>
          <p:cNvSpPr txBox="1">
            <a:spLocks noChangeArrowheads="1"/>
          </p:cNvSpPr>
          <p:nvPr/>
        </p:nvSpPr>
        <p:spPr bwMode="auto">
          <a:xfrm>
            <a:off x="4789462" y="5373669"/>
            <a:ext cx="3287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Rô</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béc</a:t>
            </a:r>
            <a:r>
              <a:rPr lang="en-US" sz="3600" b="1" dirty="0">
                <a:solidFill>
                  <a:srgbClr val="002060"/>
                </a:solidFill>
                <a:cs typeface="Times New Roman" panose="02020603050405020304" pitchFamily="18" charset="0"/>
              </a:rPr>
              <a:t> van</a:t>
            </a: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16168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398877"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đòn</a:t>
            </a:r>
            <a:endParaRPr lang="en-US" sz="3600" b="1" dirty="0">
              <a:solidFill>
                <a:srgbClr val="002060"/>
              </a:solidFill>
              <a:cs typeface="Times New Roman" panose="02020603050405020304" pitchFamily="18" charset="0"/>
            </a:endParaRPr>
          </a:p>
        </p:txBody>
      </p:sp>
      <p:pic>
        <p:nvPicPr>
          <p:cNvPr id="2050" name="Picture 2" descr="Can canh bo suu tap can co doc nhat Viet Nam-Hin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25" y="1017669"/>
            <a:ext cx="4385731" cy="421276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7401" y="1017669"/>
            <a:ext cx="4250199" cy="421484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08619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6282" y="193257"/>
            <a:ext cx="3705935"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39" y="3585029"/>
            <a:ext cx="3676650"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8239" y="193257"/>
            <a:ext cx="3676650"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2101" y="3585029"/>
            <a:ext cx="3705935"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4728300" y="2636137"/>
            <a:ext cx="3712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dirty="0" err="1">
                <a:solidFill>
                  <a:srgbClr val="002060"/>
                </a:solidFill>
                <a:cs typeface="Times New Roman" panose="02020603050405020304" pitchFamily="18" charset="0"/>
              </a:rPr>
              <a:t>Cân</a:t>
            </a:r>
            <a:endParaRPr lang="en-US" sz="4400" b="1" dirty="0">
              <a:solidFill>
                <a:srgbClr val="002060"/>
              </a:solidFill>
              <a:cs typeface="Times New Roman" panose="02020603050405020304" pitchFamily="18" charset="0"/>
            </a:endParaRPr>
          </a:p>
          <a:p>
            <a:pPr algn="ctr" eaLnBrk="1" hangingPunct="1"/>
            <a:r>
              <a:rPr lang="en-US" sz="4400" b="1" dirty="0" err="1">
                <a:solidFill>
                  <a:srgbClr val="002060"/>
                </a:solidFill>
                <a:cs typeface="Times New Roman" panose="02020603050405020304" pitchFamily="18" charset="0"/>
              </a:rPr>
              <a:t>Đồng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hồ</a:t>
            </a:r>
            <a:endParaRPr lang="en-US" sz="4400" b="1" dirty="0">
              <a:solidFill>
                <a:srgbClr val="002060"/>
              </a:solidFill>
              <a:cs typeface="Times New Roman" panose="02020603050405020304" pitchFamily="18" charset="0"/>
            </a:endParaRPr>
          </a:p>
        </p:txBody>
      </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9997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736" y="702860"/>
            <a:ext cx="7021086" cy="3962400"/>
            <a:chOff x="2442736" y="702860"/>
            <a:chExt cx="7021086" cy="3962400"/>
          </a:xfrm>
        </p:grpSpPr>
        <p:pic>
          <p:nvPicPr>
            <p:cNvPr id="1638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736" y="702860"/>
              <a:ext cx="3095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8597" y="2522135"/>
              <a:ext cx="2435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618891" y="5405306"/>
            <a:ext cx="3395306" cy="650036"/>
            <a:chOff x="4618891" y="5405306"/>
            <a:chExt cx="3395306" cy="650036"/>
          </a:xfrm>
        </p:grpSpPr>
        <p:sp>
          <p:nvSpPr>
            <p:cNvPr id="8" name="Text Box 15"/>
            <p:cNvSpPr txBox="1">
              <a:spLocks noChangeArrowheads="1"/>
            </p:cNvSpPr>
            <p:nvPr/>
          </p:nvSpPr>
          <p:spPr bwMode="auto">
            <a:xfrm>
              <a:off x="5371581" y="5409011"/>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y </a:t>
              </a:r>
              <a:r>
                <a:rPr lang="en-US" sz="3600" b="1" dirty="0" err="1">
                  <a:solidFill>
                    <a:srgbClr val="002060"/>
                  </a:solidFill>
                  <a:cs typeface="Times New Roman" panose="02020603050405020304" pitchFamily="18" charset="0"/>
                </a:rPr>
                <a:t>tế</a:t>
              </a:r>
              <a:endParaRPr lang="en-US" sz="3600" b="1" dirty="0">
                <a:solidFill>
                  <a:srgbClr val="002060"/>
                </a:solidFill>
                <a:cs typeface="Times New Roman" panose="02020603050405020304" pitchFamily="18" charset="0"/>
              </a:endParaRPr>
            </a:p>
          </p:txBody>
        </p:sp>
        <p:sp>
          <p:nvSpPr>
            <p:cNvPr id="16390" name="Text Box 6"/>
            <p:cNvSpPr txBox="1">
              <a:spLocks noChangeArrowheads="1"/>
            </p:cNvSpPr>
            <p:nvPr/>
          </p:nvSpPr>
          <p:spPr bwMode="auto">
            <a:xfrm>
              <a:off x="4618891" y="540530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3200" b="1" dirty="0">
                <a:solidFill>
                  <a:srgbClr val="002060"/>
                </a:solidFill>
                <a:latin typeface="VNI-Times" pitchFamily="2" charset="0"/>
                <a:cs typeface="Arial" panose="020B0604020202020204" pitchFamily="34" charset="0"/>
              </a:endParaRPr>
            </a:p>
          </p:txBody>
        </p:sp>
      </p:gr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1152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207808"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tạ</a:t>
            </a:r>
            <a:endParaRPr lang="en-US" sz="3600" b="1" dirty="0">
              <a:solidFill>
                <a:srgbClr val="002060"/>
              </a:solidFill>
              <a:cs typeface="Times New Roman" panose="02020603050405020304" pitchFamily="18" charset="0"/>
            </a:endParaRPr>
          </a:p>
        </p:txBody>
      </p:sp>
      <p:pic>
        <p:nvPicPr>
          <p:cNvPr id="1026" name="Picture 2" descr="Cân bàn điện tử hay cân bàn c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43" y="887105"/>
            <a:ext cx="9534335" cy="42444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74200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50" y="0"/>
            <a:ext cx="6401334" cy="57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4774692" y="5498865"/>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điện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tử</a:t>
            </a:r>
            <a:endParaRPr lang="en-US" sz="3600" b="1" dirty="0">
              <a:solidFill>
                <a:srgbClr val="002060"/>
              </a:solidFill>
              <a:cs typeface="Times New Roman" panose="02020603050405020304" pitchFamily="18" charset="0"/>
            </a:endParaRP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008588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440183"/>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cụ</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654178" y="1585567"/>
            <a:ext cx="97144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lgn="just" eaLnBrk="1" hangingPunct="1">
              <a:spcBef>
                <a:spcPct val="50000"/>
              </a:spcBef>
              <a:buFont typeface="Wingdings" panose="05000000000000000000" pitchFamily="2" charset="2"/>
              <a:buChar char="Ø"/>
            </a:pP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Dụng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cụ</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để</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đo</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khối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lượng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là</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endParaRPr lang="en-US" sz="3600" b="1" dirty="0">
              <a:solidFill>
                <a:srgbClr val="002060"/>
              </a:solidFill>
              <a:sym typeface="Wingdings" panose="05000000000000000000" pitchFamily="2" charset="2"/>
            </a:endParaRPr>
          </a:p>
          <a:p>
            <a:pPr algn="just" eaLnBrk="1" hangingPunct="1">
              <a:spcBef>
                <a:spcPct val="50000"/>
              </a:spcBef>
            </a:pPr>
            <a:r>
              <a:rPr lang="en-US" sz="3600" b="1" dirty="0">
                <a:solidFill>
                  <a:srgbClr val="002060"/>
                </a:solidFill>
                <a:sym typeface="Wingdings" panose="05000000000000000000" pitchFamily="2" charset="2"/>
              </a:rPr>
              <a:t>  </a:t>
            </a:r>
          </a:p>
          <a:p>
            <a:pPr marL="571500" indent="-571500" algn="just" eaLnBrk="1" hangingPunct="1">
              <a:buFont typeface="Wingdings" panose="05000000000000000000" pitchFamily="2" charset="2"/>
              <a:buChar char="Ø"/>
            </a:pP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Một</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số</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loại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y </a:t>
            </a:r>
            <a:r>
              <a:rPr lang="en-US" sz="3600" b="1" dirty="0" err="1">
                <a:solidFill>
                  <a:srgbClr val="002060"/>
                </a:solidFill>
                <a:sym typeface="Wingdings" panose="05000000000000000000" pitchFamily="2" charset="2"/>
              </a:rPr>
              <a:t>tế</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tạ</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đòn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sp>
        <p:nvSpPr>
          <p:cNvPr id="8"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pic>
        <p:nvPicPr>
          <p:cNvPr id="5" name="Picture 3">
            <a:extLst>
              <a:ext uri="{FF2B5EF4-FFF2-40B4-BE49-F238E27FC236}">
                <a16:creationId xmlns:a16="http://schemas.microsoft.com/office/drawing/2014/main" id="{763624ED-B990-46C0-B607-340B0F2027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8821" y="1583421"/>
            <a:ext cx="4809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D771BAE-9D25-46C6-A60F-8E4AA60630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3205" y="2979405"/>
            <a:ext cx="4809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4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pic>
        <p:nvPicPr>
          <p:cNvPr id="6" name="Picture 2" descr="Kết quả hình ảnh cho hoạt động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21" y="4020598"/>
            <a:ext cx="4577036" cy="2516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4770" y="300251"/>
            <a:ext cx="5308979" cy="646331"/>
          </a:xfrm>
          <a:prstGeom prst="rect">
            <a:avLst/>
          </a:prstGeom>
          <a:noFill/>
          <a:ln>
            <a:solidFill>
              <a:schemeClr val="bg2"/>
            </a:solidFill>
          </a:ln>
          <a:effectLst>
            <a:glow rad="228600">
              <a:schemeClr val="accent5">
                <a:satMod val="175000"/>
                <a:alpha val="40000"/>
              </a:schemeClr>
            </a:glow>
            <a:innerShdw blurRad="63500" dist="50800" dir="5400000">
              <a:prstClr val="black">
                <a:alpha val="50000"/>
              </a:prstClr>
            </a:innerShdw>
          </a:effectLst>
        </p:spPr>
        <p:txBody>
          <a:bodyPr wrap="square" rtlCol="0">
            <a:spAutoFit/>
          </a:bodyPr>
          <a:lstStyle/>
          <a:p>
            <a:pPr algn="ctr"/>
            <a:r>
              <a:rPr lang="en-US" sz="3600" dirty="0">
                <a:solidFill>
                  <a:srgbClr val="002060"/>
                </a:solidFill>
                <a:latin typeface="#9Slide03 BoosterNextFYBlack" panose="02000A03000000020004" pitchFamily="2" charset="0"/>
              </a:rPr>
              <a:t>HOẠT ĐỘNG NHÓM</a:t>
            </a:r>
          </a:p>
        </p:txBody>
      </p:sp>
      <p:sp>
        <p:nvSpPr>
          <p:cNvPr id="9" name="TextBox 8"/>
          <p:cNvSpPr txBox="1"/>
          <p:nvPr/>
        </p:nvSpPr>
        <p:spPr>
          <a:xfrm>
            <a:off x="1296536" y="1417387"/>
            <a:ext cx="9785445" cy="1490344"/>
          </a:xfrm>
          <a:prstGeom prst="rect">
            <a:avLst/>
          </a:prstGeom>
          <a:noFill/>
        </p:spPr>
        <p:txBody>
          <a:bodyPr wrap="square" rtlCol="0">
            <a:spAutoFit/>
          </a:bodyPr>
          <a:lstStyle/>
          <a:p>
            <a:pPr>
              <a:lnSpc>
                <a:spcPct val="150000"/>
              </a:lnSpc>
            </a:pPr>
            <a:r>
              <a:rPr lang="en-US" sz="2800" dirty="0">
                <a:solidFill>
                  <a:srgbClr val="002060"/>
                </a:solidFill>
              </a:rPr>
              <a:t>      </a:t>
            </a:r>
            <a:r>
              <a:rPr lang="en-US" sz="3200" b="1" dirty="0" err="1">
                <a:solidFill>
                  <a:srgbClr val="002060"/>
                </a:solidFill>
              </a:rPr>
              <a:t>Mô</a:t>
            </a:r>
            <a:r>
              <a:rPr lang="en-US" sz="3200" b="1" dirty="0">
                <a:solidFill>
                  <a:srgbClr val="002060"/>
                </a:solidFill>
              </a:rPr>
              <a:t> </a:t>
            </a:r>
            <a:r>
              <a:rPr lang="en-US" sz="3200" b="1" dirty="0" err="1">
                <a:solidFill>
                  <a:srgbClr val="002060"/>
                </a:solidFill>
              </a:rPr>
              <a:t>tả</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tình</a:t>
            </a:r>
            <a:r>
              <a:rPr lang="en-US" sz="3200" b="1" dirty="0">
                <a:solidFill>
                  <a:srgbClr val="002060"/>
                </a:solidFill>
              </a:rPr>
              <a:t> </a:t>
            </a:r>
            <a:r>
              <a:rPr lang="en-US" sz="3200" b="1" dirty="0" err="1">
                <a:solidFill>
                  <a:srgbClr val="002060"/>
                </a:solidFill>
              </a:rPr>
              <a:t>huống</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thấy</a:t>
            </a:r>
            <a:r>
              <a:rPr lang="en-US" sz="3200" b="1" dirty="0">
                <a:solidFill>
                  <a:srgbClr val="002060"/>
                </a:solidFill>
              </a:rPr>
              <a:t> </a:t>
            </a:r>
            <a:r>
              <a:rPr lang="en-US" sz="3200" b="1" dirty="0" err="1">
                <a:solidFill>
                  <a:srgbClr val="002060"/>
                </a:solidFill>
              </a:rPr>
              <a:t>sự</a:t>
            </a:r>
            <a:r>
              <a:rPr lang="en-US" sz="3200" b="1" dirty="0">
                <a:solidFill>
                  <a:srgbClr val="002060"/>
                </a:solidFill>
              </a:rPr>
              <a:t> </a:t>
            </a:r>
            <a:r>
              <a:rPr lang="en-US" sz="3200" b="1" dirty="0" err="1">
                <a:solidFill>
                  <a:srgbClr val="002060"/>
                </a:solidFill>
              </a:rPr>
              <a:t>cần</a:t>
            </a:r>
            <a:r>
              <a:rPr lang="en-US" sz="3200" b="1" dirty="0">
                <a:solidFill>
                  <a:srgbClr val="002060"/>
                </a:solidFill>
              </a:rPr>
              <a:t> </a:t>
            </a:r>
            <a:r>
              <a:rPr lang="en-US" sz="3200" b="1" dirty="0" err="1">
                <a:solidFill>
                  <a:srgbClr val="002060"/>
                </a:solidFill>
              </a:rPr>
              <a:t>thiết</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việc</a:t>
            </a:r>
            <a:r>
              <a:rPr lang="en-US" sz="3200" b="1" dirty="0">
                <a:solidFill>
                  <a:srgbClr val="002060"/>
                </a:solidFill>
              </a:rPr>
              <a:t> </a:t>
            </a:r>
            <a:r>
              <a:rPr lang="en-US" sz="3200" b="1" dirty="0" err="1">
                <a:solidFill>
                  <a:srgbClr val="002060"/>
                </a:solidFill>
              </a:rPr>
              <a:t>ước</a:t>
            </a:r>
            <a:r>
              <a:rPr lang="en-US" sz="3200" b="1" dirty="0">
                <a:solidFill>
                  <a:srgbClr val="002060"/>
                </a:solidFill>
              </a:rPr>
              <a:t> </a:t>
            </a:r>
            <a:r>
              <a:rPr lang="en-US" sz="3200" b="1" dirty="0" err="1">
                <a:solidFill>
                  <a:srgbClr val="002060"/>
                </a:solidFill>
              </a:rPr>
              <a:t>lượng</a:t>
            </a:r>
            <a:r>
              <a:rPr lang="en-US" sz="3200" b="1" dirty="0">
                <a:solidFill>
                  <a:srgbClr val="002060"/>
                </a:solidFill>
              </a:rPr>
              <a:t> </a:t>
            </a:r>
            <a:r>
              <a:rPr lang="en-US" sz="3200" b="1" dirty="0" err="1">
                <a:solidFill>
                  <a:srgbClr val="002060"/>
                </a:solidFill>
              </a:rPr>
              <a:t>khối</a:t>
            </a:r>
            <a:r>
              <a:rPr lang="en-US" sz="3200" b="1" dirty="0">
                <a:solidFill>
                  <a:srgbClr val="002060"/>
                </a:solidFill>
              </a:rPr>
              <a:t> </a:t>
            </a:r>
            <a:r>
              <a:rPr lang="en-US" sz="3200" b="1" dirty="0" err="1">
                <a:solidFill>
                  <a:srgbClr val="002060"/>
                </a:solidFill>
              </a:rPr>
              <a:t>lượng</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đời</a:t>
            </a:r>
            <a:r>
              <a:rPr lang="en-US" sz="3200" b="1" dirty="0">
                <a:solidFill>
                  <a:srgbClr val="002060"/>
                </a:solidFill>
              </a:rPr>
              <a:t> </a:t>
            </a:r>
            <a:r>
              <a:rPr lang="en-US" sz="3200" b="1" dirty="0" err="1">
                <a:solidFill>
                  <a:srgbClr val="002060"/>
                </a:solidFill>
              </a:rPr>
              <a:t>sống</a:t>
            </a:r>
            <a:r>
              <a:rPr lang="en-US" sz="3200" b="1" dirty="0">
                <a:solidFill>
                  <a:srgbClr val="002060"/>
                </a:solidFill>
              </a:rPr>
              <a:t>.</a:t>
            </a:r>
          </a:p>
        </p:txBody>
      </p:sp>
      <p:grpSp>
        <p:nvGrpSpPr>
          <p:cNvPr id="10" name="Group 9"/>
          <p:cNvGrpSpPr/>
          <p:nvPr/>
        </p:nvGrpSpPr>
        <p:grpSpPr>
          <a:xfrm rot="16200000">
            <a:off x="8431374" y="3788948"/>
            <a:ext cx="1728788" cy="3317580"/>
            <a:chOff x="3896054" y="3809540"/>
            <a:chExt cx="1728788" cy="278765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54" y="3809540"/>
              <a:ext cx="17287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7204" y="5698665"/>
              <a:ext cx="1211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1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CA06B-BC78-4AEE-B60D-6FA90D4E6030}"/>
              </a:ext>
            </a:extLst>
          </p:cNvPr>
          <p:cNvPicPr>
            <a:picLocks noChangeAspect="1"/>
          </p:cNvPicPr>
          <p:nvPr/>
        </p:nvPicPr>
        <p:blipFill rotWithShape="1">
          <a:blip r:embed="rId2"/>
          <a:srcRect l="26700" t="27989" r="23350" b="22120"/>
          <a:stretch/>
        </p:blipFill>
        <p:spPr>
          <a:xfrm>
            <a:off x="0" y="0"/>
            <a:ext cx="12192000" cy="6858000"/>
          </a:xfrm>
          <a:prstGeom prst="rect">
            <a:avLst/>
          </a:prstGeom>
        </p:spPr>
      </p:pic>
    </p:spTree>
    <p:extLst>
      <p:ext uri="{BB962C8B-B14F-4D97-AF65-F5344CB8AC3E}">
        <p14:creationId xmlns:p14="http://schemas.microsoft.com/office/powerpoint/2010/main" val="11724788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221819"/>
            <a:ext cx="74104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III.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đo</a:t>
            </a:r>
            <a:r>
              <a:rPr lang="en-US" sz="4400" b="1" dirty="0">
                <a:solidFill>
                  <a:srgbClr val="002060"/>
                </a:solidFill>
              </a:rPr>
              <a:t> </a:t>
            </a:r>
            <a:r>
              <a:rPr lang="en-US" sz="4400" b="1" dirty="0" err="1">
                <a:solidFill>
                  <a:srgbClr val="002060"/>
                </a:solidFill>
              </a:rPr>
              <a:t>khối</a:t>
            </a:r>
            <a:r>
              <a:rPr lang="en-US" sz="4400" b="1" dirty="0">
                <a:solidFill>
                  <a:srgbClr val="002060"/>
                </a:solidFill>
              </a:rPr>
              <a:t> </a:t>
            </a:r>
            <a:r>
              <a:rPr lang="en-US" sz="4400" b="1" dirty="0" err="1">
                <a:solidFill>
                  <a:srgbClr val="002060"/>
                </a:solidFill>
              </a:rPr>
              <a:t>lượng</a:t>
            </a:r>
            <a:endParaRPr lang="en-US" sz="3600" b="1" dirty="0">
              <a:solidFill>
                <a:srgbClr val="002060"/>
              </a:solidFill>
            </a:endParaRPr>
          </a:p>
        </p:txBody>
      </p:sp>
      <p:sp>
        <p:nvSpPr>
          <p:cNvPr id="32" name="Text Box 49"/>
          <p:cNvSpPr txBox="1">
            <a:spLocks noChangeArrowheads="1"/>
          </p:cNvSpPr>
          <p:nvPr/>
        </p:nvSpPr>
        <p:spPr bwMode="auto">
          <a:xfrm>
            <a:off x="1654178" y="1063363"/>
            <a:ext cx="7452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1.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pic>
        <p:nvPicPr>
          <p:cNvPr id="7" name="Picture 1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7906" y="2309614"/>
            <a:ext cx="4116387" cy="42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AutoShape 31"/>
          <p:cNvSpPr>
            <a:spLocks noChangeArrowheads="1"/>
          </p:cNvSpPr>
          <p:nvPr/>
        </p:nvSpPr>
        <p:spPr bwMode="auto">
          <a:xfrm>
            <a:off x="8362949" y="1170432"/>
            <a:ext cx="2152650" cy="1078523"/>
          </a:xfrm>
          <a:prstGeom prst="wedgeEllipseCallout">
            <a:avLst>
              <a:gd name="adj1" fmla="val -85213"/>
              <a:gd name="adj2" fmla="val 60806"/>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Đĩa cân</a:t>
            </a:r>
          </a:p>
        </p:txBody>
      </p:sp>
      <p:sp>
        <p:nvSpPr>
          <p:cNvPr id="12" name="AutoShape 32"/>
          <p:cNvSpPr>
            <a:spLocks noChangeArrowheads="1"/>
          </p:cNvSpPr>
          <p:nvPr/>
        </p:nvSpPr>
        <p:spPr bwMode="auto">
          <a:xfrm>
            <a:off x="3314699" y="5447738"/>
            <a:ext cx="2381250" cy="1078523"/>
          </a:xfrm>
          <a:prstGeom prst="wedgeEllipseCallout">
            <a:avLst>
              <a:gd name="adj1" fmla="val 111118"/>
              <a:gd name="adj2" fmla="val -195670"/>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Kim cân</a:t>
            </a:r>
          </a:p>
        </p:txBody>
      </p:sp>
      <p:sp>
        <p:nvSpPr>
          <p:cNvPr id="13" name="AutoShape 33"/>
          <p:cNvSpPr>
            <a:spLocks noChangeArrowheads="1"/>
          </p:cNvSpPr>
          <p:nvPr/>
        </p:nvSpPr>
        <p:spPr bwMode="auto">
          <a:xfrm>
            <a:off x="2476501" y="2739698"/>
            <a:ext cx="2209800" cy="1333500"/>
          </a:xfrm>
          <a:prstGeom prst="wedgeEllipseCallout">
            <a:avLst>
              <a:gd name="adj1" fmla="val 139296"/>
              <a:gd name="adj2" fmla="val -32498"/>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dirty="0" err="1">
                <a:solidFill>
                  <a:srgbClr val="FFFF00"/>
                </a:solidFill>
              </a:rPr>
              <a:t>Ốc</a:t>
            </a:r>
            <a:r>
              <a:rPr lang="en-US" sz="3200" b="1" dirty="0">
                <a:solidFill>
                  <a:srgbClr val="FFFF00"/>
                </a:solidFill>
              </a:rPr>
              <a:t> </a:t>
            </a:r>
            <a:r>
              <a:rPr lang="en-US" sz="3200" b="1" dirty="0" err="1">
                <a:solidFill>
                  <a:srgbClr val="FFFF00"/>
                </a:solidFill>
              </a:rPr>
              <a:t>điều</a:t>
            </a:r>
            <a:r>
              <a:rPr lang="en-US" sz="3200" b="1" dirty="0">
                <a:solidFill>
                  <a:srgbClr val="FFFF00"/>
                </a:solidFill>
              </a:rPr>
              <a:t> </a:t>
            </a:r>
            <a:r>
              <a:rPr lang="en-US" sz="3200" b="1" dirty="0" err="1">
                <a:solidFill>
                  <a:srgbClr val="FFFF00"/>
                </a:solidFill>
              </a:rPr>
              <a:t>chỉnh</a:t>
            </a:r>
            <a:endParaRPr lang="en-US" sz="3200" b="1" dirty="0">
              <a:solidFill>
                <a:srgbClr val="FFFF00"/>
              </a:solidFill>
            </a:endParaRPr>
          </a:p>
        </p:txBody>
      </p:sp>
      <p:sp>
        <p:nvSpPr>
          <p:cNvPr id="14" name="AutoShape 34"/>
          <p:cNvSpPr>
            <a:spLocks noChangeArrowheads="1"/>
          </p:cNvSpPr>
          <p:nvPr/>
        </p:nvSpPr>
        <p:spPr bwMode="auto">
          <a:xfrm>
            <a:off x="9106606" y="3697990"/>
            <a:ext cx="2209094" cy="1485900"/>
          </a:xfrm>
          <a:prstGeom prst="wedgeEllipseCallout">
            <a:avLst>
              <a:gd name="adj1" fmla="val -87787"/>
              <a:gd name="adj2" fmla="val -13065"/>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Bảng </a:t>
            </a:r>
          </a:p>
          <a:p>
            <a:pPr algn="ctr" eaLnBrk="1" hangingPunct="1"/>
            <a:r>
              <a:rPr lang="en-US" sz="3200" b="1">
                <a:solidFill>
                  <a:srgbClr val="FFFF00"/>
                </a:solidFill>
              </a:rPr>
              <a:t>chia độ</a:t>
            </a:r>
          </a:p>
        </p:txBody>
      </p:sp>
      <p:sp>
        <p:nvSpPr>
          <p:cNvPr id="15" name="Oval 35"/>
          <p:cNvSpPr>
            <a:spLocks noChangeArrowheads="1"/>
          </p:cNvSpPr>
          <p:nvPr/>
        </p:nvSpPr>
        <p:spPr bwMode="auto">
          <a:xfrm>
            <a:off x="6262688" y="3738564"/>
            <a:ext cx="1814512" cy="1630423"/>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947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8" presetID="3" presetClass="entr" presetSubtype="10" repeatCount="indefinite"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
          <p:cNvSpPr txBox="1">
            <a:spLocks noChangeArrowheads="1"/>
          </p:cNvSpPr>
          <p:nvPr/>
        </p:nvSpPr>
        <p:spPr bwMode="auto">
          <a:xfrm>
            <a:off x="1355393" y="90113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eaLnBrk="1" hangingPunct="1">
              <a:spcBef>
                <a:spcPct val="50000"/>
              </a:spcBef>
            </a:pPr>
            <a:r>
              <a:rPr lang="en-US" sz="3600" b="1" dirty="0">
                <a:solidFill>
                  <a:srgbClr val="002060"/>
                </a:solidFill>
              </a:rPr>
              <a:t>GHĐ:</a:t>
            </a:r>
          </a:p>
          <a:p>
            <a:pPr eaLnBrk="1" hangingPunct="1">
              <a:spcBef>
                <a:spcPct val="50000"/>
              </a:spcBef>
            </a:pPr>
            <a:r>
              <a:rPr lang="en-US" sz="3600" b="1" dirty="0">
                <a:solidFill>
                  <a:srgbClr val="002060"/>
                </a:solidFill>
              </a:rPr>
              <a:t>ĐCNN:</a:t>
            </a:r>
          </a:p>
        </p:txBody>
      </p:sp>
      <p:pic>
        <p:nvPicPr>
          <p:cNvPr id="3074" name="Picture 2" descr="can-dong-ho-lo-xo-nhon-hoa-100kg-nhs-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6" y="503261"/>
            <a:ext cx="7846893" cy="6102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
        <p:nvSpPr>
          <p:cNvPr id="2" name="TextBox 1">
            <a:extLst>
              <a:ext uri="{FF2B5EF4-FFF2-40B4-BE49-F238E27FC236}">
                <a16:creationId xmlns:a16="http://schemas.microsoft.com/office/drawing/2014/main" id="{8684BF9A-9AF2-47D7-95BD-BD56E1DE09DC}"/>
              </a:ext>
            </a:extLst>
          </p:cNvPr>
          <p:cNvSpPr txBox="1"/>
          <p:nvPr/>
        </p:nvSpPr>
        <p:spPr>
          <a:xfrm>
            <a:off x="2718139" y="2360173"/>
            <a:ext cx="1908230" cy="646331"/>
          </a:xfrm>
          <a:prstGeom prst="rect">
            <a:avLst/>
          </a:prstGeom>
          <a:noFill/>
        </p:spPr>
        <p:txBody>
          <a:bodyPr wrap="square" rtlCol="0">
            <a:spAutoFit/>
          </a:bodyPr>
          <a:lstStyle/>
          <a:p>
            <a:r>
              <a:rPr lang="en-US" sz="3600" b="1" dirty="0">
                <a:solidFill>
                  <a:srgbClr val="FF0000"/>
                </a:solidFill>
              </a:rPr>
              <a:t>100 kg</a:t>
            </a:r>
          </a:p>
        </p:txBody>
      </p:sp>
      <p:sp>
        <p:nvSpPr>
          <p:cNvPr id="6" name="TextBox 5">
            <a:extLst>
              <a:ext uri="{FF2B5EF4-FFF2-40B4-BE49-F238E27FC236}">
                <a16:creationId xmlns:a16="http://schemas.microsoft.com/office/drawing/2014/main" id="{E5793DA3-4CAC-4E68-B12A-DAC577271D64}"/>
              </a:ext>
            </a:extLst>
          </p:cNvPr>
          <p:cNvSpPr txBox="1"/>
          <p:nvPr/>
        </p:nvSpPr>
        <p:spPr>
          <a:xfrm>
            <a:off x="2977558" y="3205166"/>
            <a:ext cx="1908230" cy="646331"/>
          </a:xfrm>
          <a:prstGeom prst="rect">
            <a:avLst/>
          </a:prstGeom>
          <a:noFill/>
        </p:spPr>
        <p:txBody>
          <a:bodyPr wrap="square" rtlCol="0">
            <a:spAutoFit/>
          </a:bodyPr>
          <a:lstStyle/>
          <a:p>
            <a:r>
              <a:rPr lang="en-US" sz="3600" b="1" dirty="0">
                <a:solidFill>
                  <a:srgbClr val="FF0000"/>
                </a:solidFill>
              </a:rPr>
              <a:t>0,2 kg</a:t>
            </a:r>
          </a:p>
        </p:txBody>
      </p:sp>
    </p:spTree>
    <p:extLst>
      <p:ext uri="{BB962C8B-B14F-4D97-AF65-F5344CB8AC3E}">
        <p14:creationId xmlns:p14="http://schemas.microsoft.com/office/powerpoint/2010/main" val="13074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 name="Picture 2" descr="Trong hình, cân đồng hồ sau đang bị thiếu kim. Các bạn học sinh 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4" y="0"/>
            <a:ext cx="6569075" cy="6529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1378284" y="106840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eaLnBrk="1" hangingPunct="1">
              <a:spcBef>
                <a:spcPct val="50000"/>
              </a:spcBef>
            </a:pPr>
            <a:r>
              <a:rPr lang="en-US" sz="3600" b="1" dirty="0">
                <a:solidFill>
                  <a:srgbClr val="002060"/>
                </a:solidFill>
              </a:rPr>
              <a:t>GHĐ:</a:t>
            </a:r>
          </a:p>
          <a:p>
            <a:pPr eaLnBrk="1" hangingPunct="1">
              <a:spcBef>
                <a:spcPct val="50000"/>
              </a:spcBef>
            </a:pPr>
            <a:r>
              <a:rPr lang="en-US" sz="3600" b="1" dirty="0">
                <a:solidFill>
                  <a:srgbClr val="002060"/>
                </a:solidFill>
              </a:rPr>
              <a:t>ĐCNN:</a:t>
            </a:r>
          </a:p>
        </p:txBody>
      </p:sp>
      <p:sp>
        <p:nvSpPr>
          <p:cNvPr id="2" name="Title 1"/>
          <p:cNvSpPr>
            <a:spLocks noGrp="1"/>
          </p:cNvSpPr>
          <p:nvPr>
            <p:ph type="title"/>
          </p:nvPr>
        </p:nvSpPr>
        <p:spPr/>
        <p:txBody>
          <a:bodyPr/>
          <a:lstStyle/>
          <a:p>
            <a:endParaRPr lang="en-US"/>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
        <p:nvSpPr>
          <p:cNvPr id="11" name="Text Box 16"/>
          <p:cNvSpPr txBox="1">
            <a:spLocks noChangeArrowheads="1"/>
          </p:cNvSpPr>
          <p:nvPr/>
        </p:nvSpPr>
        <p:spPr bwMode="auto">
          <a:xfrm>
            <a:off x="1378284" y="4214394"/>
            <a:ext cx="4743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Kết</a:t>
            </a:r>
            <a:r>
              <a:rPr lang="en-US" sz="3600" b="1" dirty="0">
                <a:solidFill>
                  <a:srgbClr val="FF0000"/>
                </a:solidFill>
              </a:rPr>
              <a:t> </a:t>
            </a:r>
            <a:r>
              <a:rPr lang="en-US" sz="3600" b="1" dirty="0" err="1">
                <a:solidFill>
                  <a:srgbClr val="FF0000"/>
                </a:solidFill>
              </a:rPr>
              <a:t>quả</a:t>
            </a:r>
            <a:r>
              <a:rPr lang="en-US" sz="3600" b="1" dirty="0">
                <a:solidFill>
                  <a:srgbClr val="FF0000"/>
                </a:solidFill>
              </a:rPr>
              <a:t> </a:t>
            </a:r>
            <a:r>
              <a:rPr lang="en-US" sz="3600" b="1" dirty="0" err="1">
                <a:solidFill>
                  <a:srgbClr val="FF0000"/>
                </a:solidFill>
              </a:rPr>
              <a:t>đo</a:t>
            </a:r>
            <a:endParaRPr lang="en-US" b="1" dirty="0">
              <a:solidFill>
                <a:srgbClr val="FF0000"/>
              </a:solidFill>
            </a:endParaRPr>
          </a:p>
          <a:p>
            <a:pPr algn="ctr" eaLnBrk="1" hangingPunct="1">
              <a:spcBef>
                <a:spcPct val="50000"/>
              </a:spcBef>
            </a:pPr>
            <a:r>
              <a:rPr lang="en-US" sz="3600" b="1" dirty="0">
                <a:solidFill>
                  <a:srgbClr val="002060"/>
                </a:solidFill>
              </a:rPr>
              <a:t>2 kg</a:t>
            </a:r>
          </a:p>
        </p:txBody>
      </p:sp>
      <p:sp>
        <p:nvSpPr>
          <p:cNvPr id="12" name="TextBox 11">
            <a:extLst>
              <a:ext uri="{FF2B5EF4-FFF2-40B4-BE49-F238E27FC236}">
                <a16:creationId xmlns:a16="http://schemas.microsoft.com/office/drawing/2014/main" id="{9C216D85-A089-4B82-9C31-2EBB92151413}"/>
              </a:ext>
            </a:extLst>
          </p:cNvPr>
          <p:cNvSpPr txBox="1"/>
          <p:nvPr/>
        </p:nvSpPr>
        <p:spPr>
          <a:xfrm>
            <a:off x="2923800" y="2540000"/>
            <a:ext cx="1908230" cy="646331"/>
          </a:xfrm>
          <a:prstGeom prst="rect">
            <a:avLst/>
          </a:prstGeom>
          <a:noFill/>
        </p:spPr>
        <p:txBody>
          <a:bodyPr wrap="square" rtlCol="0">
            <a:spAutoFit/>
          </a:bodyPr>
          <a:lstStyle/>
          <a:p>
            <a:r>
              <a:rPr lang="en-US" sz="3600" b="1" dirty="0">
                <a:solidFill>
                  <a:srgbClr val="FF0000"/>
                </a:solidFill>
              </a:rPr>
              <a:t>10 kg</a:t>
            </a:r>
          </a:p>
        </p:txBody>
      </p:sp>
      <p:sp>
        <p:nvSpPr>
          <p:cNvPr id="13" name="TextBox 12">
            <a:extLst>
              <a:ext uri="{FF2B5EF4-FFF2-40B4-BE49-F238E27FC236}">
                <a16:creationId xmlns:a16="http://schemas.microsoft.com/office/drawing/2014/main" id="{9CC3F219-4E1C-41D0-AB3C-3AB1462AE70C}"/>
              </a:ext>
            </a:extLst>
          </p:cNvPr>
          <p:cNvSpPr txBox="1"/>
          <p:nvPr/>
        </p:nvSpPr>
        <p:spPr>
          <a:xfrm>
            <a:off x="3162366" y="3348504"/>
            <a:ext cx="1908230" cy="646331"/>
          </a:xfrm>
          <a:prstGeom prst="rect">
            <a:avLst/>
          </a:prstGeom>
          <a:noFill/>
        </p:spPr>
        <p:txBody>
          <a:bodyPr wrap="square" rtlCol="0">
            <a:spAutoFit/>
          </a:bodyPr>
          <a:lstStyle/>
          <a:p>
            <a:r>
              <a:rPr lang="en-US" sz="3600" b="1" dirty="0">
                <a:solidFill>
                  <a:srgbClr val="FF0000"/>
                </a:solidFill>
              </a:rPr>
              <a:t>0,25 kg</a:t>
            </a:r>
          </a:p>
        </p:txBody>
      </p:sp>
    </p:spTree>
    <p:extLst>
      <p:ext uri="{BB962C8B-B14F-4D97-AF65-F5344CB8AC3E}">
        <p14:creationId xmlns:p14="http://schemas.microsoft.com/office/powerpoint/2010/main" val="11539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9495" y="1579503"/>
            <a:ext cx="11040703" cy="4445576"/>
          </a:xfrm>
          <a:prstGeom prst="rect">
            <a:avLst/>
          </a:prstGeom>
        </p:spPr>
        <p:txBody>
          <a:bodyPr wrap="square">
            <a:spAutoFit/>
          </a:bodyPr>
          <a:lstStyle/>
          <a:p>
            <a:pPr algn="just">
              <a:lnSpc>
                <a:spcPct val="150000"/>
              </a:lnSpc>
            </a:pPr>
            <a:r>
              <a:rPr lang="en-US" sz="3200" b="1" dirty="0">
                <a:solidFill>
                  <a:srgbClr val="FF0000"/>
                </a:solidFill>
                <a:latin typeface="open sans"/>
              </a:rPr>
              <a:t>B1.</a:t>
            </a:r>
            <a:r>
              <a:rPr lang="en-US" sz="3200" b="1" dirty="0">
                <a:solidFill>
                  <a:srgbClr val="002060"/>
                </a:solidFill>
                <a:latin typeface="open sans"/>
              </a:rPr>
              <a:t> </a:t>
            </a:r>
            <a:r>
              <a:rPr lang="en-US" sz="3200" b="1" dirty="0" err="1">
                <a:solidFill>
                  <a:srgbClr val="002060"/>
                </a:solidFill>
                <a:latin typeface="open sans"/>
              </a:rPr>
              <a:t>Ước</a:t>
            </a:r>
            <a:r>
              <a:rPr lang="en-US" sz="3200" b="1" dirty="0">
                <a:solidFill>
                  <a:srgbClr val="002060"/>
                </a:solidFill>
                <a:latin typeface="open sans"/>
              </a:rPr>
              <a:t> </a:t>
            </a:r>
            <a:r>
              <a:rPr lang="en-US" sz="3200" b="1" dirty="0" err="1">
                <a:solidFill>
                  <a:srgbClr val="002060"/>
                </a:solidFill>
                <a:latin typeface="open sans"/>
              </a:rPr>
              <a:t>lượng</a:t>
            </a:r>
            <a:r>
              <a:rPr lang="en-US" sz="3200" b="1" dirty="0">
                <a:solidFill>
                  <a:srgbClr val="002060"/>
                </a:solidFill>
                <a:latin typeface="open sans"/>
              </a:rPr>
              <a:t> </a:t>
            </a:r>
            <a:r>
              <a:rPr lang="en-US" sz="3200" b="1" dirty="0" err="1">
                <a:solidFill>
                  <a:srgbClr val="002060"/>
                </a:solidFill>
                <a:latin typeface="open sans"/>
              </a:rPr>
              <a:t>khối</a:t>
            </a:r>
            <a:r>
              <a:rPr lang="en-US" sz="3200" b="1" dirty="0">
                <a:solidFill>
                  <a:srgbClr val="002060"/>
                </a:solidFill>
                <a:latin typeface="open sans"/>
              </a:rPr>
              <a:t> </a:t>
            </a:r>
            <a:r>
              <a:rPr lang="en-US" sz="3200" b="1" dirty="0" err="1">
                <a:solidFill>
                  <a:srgbClr val="002060"/>
                </a:solidFill>
                <a:latin typeface="open sans"/>
              </a:rPr>
              <a:t>lượng</a:t>
            </a:r>
            <a:r>
              <a:rPr lang="en-US" sz="3200" b="1" dirty="0">
                <a:solidFill>
                  <a:srgbClr val="002060"/>
                </a:solidFill>
                <a:latin typeface="open sans"/>
              </a:rPr>
              <a:t> </a:t>
            </a:r>
            <a:r>
              <a:rPr lang="en-US" sz="3200" b="1" dirty="0" err="1">
                <a:solidFill>
                  <a:srgbClr val="002060"/>
                </a:solidFill>
                <a:latin typeface="open sans"/>
              </a:rPr>
              <a:t>cần</a:t>
            </a:r>
            <a:r>
              <a:rPr lang="en-US" sz="3200" b="1" dirty="0">
                <a:solidFill>
                  <a:srgbClr val="002060"/>
                </a:solidFill>
                <a:latin typeface="open sans"/>
              </a:rPr>
              <a:t> </a:t>
            </a:r>
            <a:r>
              <a:rPr lang="en-US" sz="3200" b="1" dirty="0" err="1">
                <a:solidFill>
                  <a:srgbClr val="002060"/>
                </a:solidFill>
                <a:latin typeface="open sans"/>
              </a:rPr>
              <a:t>đo</a:t>
            </a:r>
            <a:r>
              <a:rPr lang="en-US" sz="3200" b="1" dirty="0">
                <a:solidFill>
                  <a:srgbClr val="002060"/>
                </a:solidFill>
                <a:latin typeface="open sans"/>
              </a:rPr>
              <a:t> </a:t>
            </a:r>
            <a:r>
              <a:rPr lang="en-US" sz="3200" b="1" dirty="0" err="1">
                <a:solidFill>
                  <a:srgbClr val="002060"/>
                </a:solidFill>
                <a:latin typeface="open sans"/>
              </a:rPr>
              <a:t>để</a:t>
            </a:r>
            <a:r>
              <a:rPr lang="en-US" sz="3200" b="1" dirty="0">
                <a:solidFill>
                  <a:srgbClr val="002060"/>
                </a:solidFill>
                <a:latin typeface="open sans"/>
              </a:rPr>
              <a:t> </a:t>
            </a:r>
            <a:r>
              <a:rPr lang="en-US" sz="3200" b="1" dirty="0" err="1">
                <a:solidFill>
                  <a:srgbClr val="002060"/>
                </a:solidFill>
                <a:latin typeface="open sans"/>
              </a:rPr>
              <a:t>chọn</a:t>
            </a:r>
            <a:r>
              <a:rPr lang="en-US" sz="3200" b="1" dirty="0">
                <a:solidFill>
                  <a:srgbClr val="002060"/>
                </a:solidFill>
                <a:latin typeface="open sans"/>
              </a:rPr>
              <a:t> </a:t>
            </a:r>
            <a:r>
              <a:rPr lang="en-US" sz="3200" b="1" dirty="0" err="1">
                <a:solidFill>
                  <a:srgbClr val="002060"/>
                </a:solidFill>
                <a:latin typeface="open sans"/>
              </a:rPr>
              <a:t>cân</a:t>
            </a:r>
            <a:r>
              <a:rPr lang="en-US" sz="3200" b="1" dirty="0">
                <a:solidFill>
                  <a:srgbClr val="002060"/>
                </a:solidFill>
                <a:latin typeface="open sans"/>
              </a:rPr>
              <a:t> </a:t>
            </a:r>
            <a:r>
              <a:rPr lang="en-US" sz="3200" b="1" dirty="0" err="1">
                <a:solidFill>
                  <a:srgbClr val="002060"/>
                </a:solidFill>
                <a:latin typeface="open sans"/>
              </a:rPr>
              <a:t>có</a:t>
            </a:r>
            <a:r>
              <a:rPr lang="en-US" sz="3200" b="1" dirty="0">
                <a:solidFill>
                  <a:srgbClr val="002060"/>
                </a:solidFill>
                <a:latin typeface="open sans"/>
              </a:rPr>
              <a:t> GHĐ </a:t>
            </a:r>
            <a:r>
              <a:rPr lang="en-US" sz="3200" b="1" dirty="0" err="1">
                <a:solidFill>
                  <a:srgbClr val="002060"/>
                </a:solidFill>
                <a:latin typeface="open sans"/>
              </a:rPr>
              <a:t>và</a:t>
            </a:r>
            <a:r>
              <a:rPr lang="en-US" sz="3200" b="1" dirty="0">
                <a:solidFill>
                  <a:srgbClr val="002060"/>
                </a:solidFill>
                <a:latin typeface="open sans"/>
              </a:rPr>
              <a:t> ĐCNN </a:t>
            </a:r>
            <a:r>
              <a:rPr lang="en-US" sz="3200" b="1" dirty="0" err="1">
                <a:solidFill>
                  <a:srgbClr val="002060"/>
                </a:solidFill>
                <a:latin typeface="open sans"/>
              </a:rPr>
              <a:t>thích</a:t>
            </a:r>
            <a:r>
              <a:rPr lang="en-US" sz="3200" b="1" dirty="0">
                <a:solidFill>
                  <a:srgbClr val="002060"/>
                </a:solidFill>
                <a:latin typeface="open sans"/>
              </a:rPr>
              <a:t> </a:t>
            </a:r>
            <a:r>
              <a:rPr lang="en-US" sz="3200" b="1" dirty="0" err="1">
                <a:solidFill>
                  <a:srgbClr val="002060"/>
                </a:solidFill>
                <a:latin typeface="open sans"/>
              </a:rPr>
              <a:t>hợp</a:t>
            </a:r>
            <a:r>
              <a:rPr lang="en-US" sz="3200" b="1" dirty="0">
                <a:solidFill>
                  <a:srgbClr val="002060"/>
                </a:solidFill>
                <a:latin typeface="open sans"/>
              </a:rPr>
              <a:t>.</a:t>
            </a:r>
          </a:p>
          <a:p>
            <a:pPr algn="just">
              <a:lnSpc>
                <a:spcPct val="150000"/>
              </a:lnSpc>
            </a:pPr>
            <a:r>
              <a:rPr lang="en-US" sz="3200" b="1" dirty="0">
                <a:solidFill>
                  <a:srgbClr val="FF0000"/>
                </a:solidFill>
                <a:latin typeface="open sans"/>
              </a:rPr>
              <a:t>B2.</a:t>
            </a:r>
            <a:r>
              <a:rPr lang="en-US" sz="3200" b="1" dirty="0">
                <a:solidFill>
                  <a:srgbClr val="002060"/>
                </a:solidFill>
                <a:latin typeface="open sans"/>
              </a:rPr>
              <a:t> </a:t>
            </a:r>
            <a:r>
              <a:rPr lang="en-US" sz="3200" b="1" dirty="0" err="1">
                <a:solidFill>
                  <a:srgbClr val="002060"/>
                </a:solidFill>
                <a:latin typeface="open sans"/>
              </a:rPr>
              <a:t>Vặn</a:t>
            </a:r>
            <a:r>
              <a:rPr lang="en-US" sz="3200" b="1" dirty="0">
                <a:solidFill>
                  <a:srgbClr val="002060"/>
                </a:solidFill>
                <a:latin typeface="open sans"/>
              </a:rPr>
              <a:t> </a:t>
            </a:r>
            <a:r>
              <a:rPr lang="en-US" sz="3200" b="1" dirty="0" err="1">
                <a:solidFill>
                  <a:srgbClr val="002060"/>
                </a:solidFill>
                <a:latin typeface="open sans"/>
              </a:rPr>
              <a:t>ốc</a:t>
            </a:r>
            <a:r>
              <a:rPr lang="en-US" sz="3200" b="1" dirty="0">
                <a:solidFill>
                  <a:srgbClr val="002060"/>
                </a:solidFill>
                <a:latin typeface="open sans"/>
              </a:rPr>
              <a:t> </a:t>
            </a:r>
            <a:r>
              <a:rPr lang="en-US" sz="3200" b="1" dirty="0" err="1">
                <a:solidFill>
                  <a:srgbClr val="002060"/>
                </a:solidFill>
                <a:latin typeface="open sans"/>
              </a:rPr>
              <a:t>điều</a:t>
            </a:r>
            <a:r>
              <a:rPr lang="en-US" sz="3200" b="1" dirty="0">
                <a:solidFill>
                  <a:srgbClr val="002060"/>
                </a:solidFill>
                <a:latin typeface="open sans"/>
              </a:rPr>
              <a:t> </a:t>
            </a:r>
            <a:r>
              <a:rPr lang="en-US" sz="3200" b="1" dirty="0" err="1">
                <a:solidFill>
                  <a:srgbClr val="002060"/>
                </a:solidFill>
                <a:latin typeface="open sans"/>
              </a:rPr>
              <a:t>chỉnh</a:t>
            </a:r>
            <a:r>
              <a:rPr lang="en-US" sz="3200" b="1" dirty="0">
                <a:solidFill>
                  <a:srgbClr val="002060"/>
                </a:solidFill>
                <a:latin typeface="open sans"/>
              </a:rPr>
              <a:t> </a:t>
            </a:r>
            <a:r>
              <a:rPr lang="en-US" sz="3200" b="1" dirty="0" err="1">
                <a:solidFill>
                  <a:srgbClr val="002060"/>
                </a:solidFill>
                <a:latin typeface="open sans"/>
              </a:rPr>
              <a:t>để</a:t>
            </a:r>
            <a:r>
              <a:rPr lang="en-US" sz="3200" b="1" dirty="0">
                <a:solidFill>
                  <a:srgbClr val="002060"/>
                </a:solidFill>
                <a:latin typeface="open sans"/>
              </a:rPr>
              <a:t> </a:t>
            </a:r>
            <a:r>
              <a:rPr lang="en-US" sz="3200" b="1" dirty="0" err="1">
                <a:solidFill>
                  <a:srgbClr val="002060"/>
                </a:solidFill>
                <a:latin typeface="open sans"/>
              </a:rPr>
              <a:t>kim</a:t>
            </a:r>
            <a:r>
              <a:rPr lang="en-US" sz="3200" b="1" dirty="0">
                <a:solidFill>
                  <a:srgbClr val="002060"/>
                </a:solidFill>
                <a:latin typeface="open sans"/>
              </a:rPr>
              <a:t> </a:t>
            </a:r>
            <a:r>
              <a:rPr lang="en-US" sz="3200" b="1" dirty="0" err="1">
                <a:solidFill>
                  <a:srgbClr val="002060"/>
                </a:solidFill>
                <a:latin typeface="open sans"/>
              </a:rPr>
              <a:t>chỉ</a:t>
            </a:r>
            <a:r>
              <a:rPr lang="en-US" sz="3200" b="1" dirty="0">
                <a:solidFill>
                  <a:srgbClr val="002060"/>
                </a:solidFill>
                <a:latin typeface="open sans"/>
              </a:rPr>
              <a:t> </a:t>
            </a:r>
            <a:r>
              <a:rPr lang="en-US" sz="3200" b="1" dirty="0" err="1">
                <a:solidFill>
                  <a:srgbClr val="002060"/>
                </a:solidFill>
                <a:latin typeface="open sans"/>
              </a:rPr>
              <a:t>thị</a:t>
            </a:r>
            <a:r>
              <a:rPr lang="en-US" sz="3200" b="1" dirty="0">
                <a:solidFill>
                  <a:srgbClr val="002060"/>
                </a:solidFill>
                <a:latin typeface="open sans"/>
              </a:rPr>
              <a:t> </a:t>
            </a:r>
            <a:r>
              <a:rPr lang="en-US" sz="3200" b="1" dirty="0" err="1">
                <a:solidFill>
                  <a:srgbClr val="002060"/>
                </a:solidFill>
                <a:latin typeface="open sans"/>
              </a:rPr>
              <a:t>về</a:t>
            </a:r>
            <a:r>
              <a:rPr lang="en-US" sz="3200" b="1" dirty="0">
                <a:solidFill>
                  <a:srgbClr val="002060"/>
                </a:solidFill>
                <a:latin typeface="open sans"/>
              </a:rPr>
              <a:t> </a:t>
            </a:r>
            <a:r>
              <a:rPr lang="en-US" sz="3200" b="1" dirty="0" err="1">
                <a:solidFill>
                  <a:srgbClr val="002060"/>
                </a:solidFill>
                <a:latin typeface="open sans"/>
              </a:rPr>
              <a:t>vạch</a:t>
            </a:r>
            <a:r>
              <a:rPr lang="en-US" sz="3200" b="1" dirty="0">
                <a:solidFill>
                  <a:srgbClr val="002060"/>
                </a:solidFill>
                <a:latin typeface="open sans"/>
              </a:rPr>
              <a:t> 0.</a:t>
            </a:r>
          </a:p>
          <a:p>
            <a:pPr algn="just">
              <a:lnSpc>
                <a:spcPct val="150000"/>
              </a:lnSpc>
            </a:pPr>
            <a:r>
              <a:rPr lang="en-US" sz="3200" b="1" dirty="0">
                <a:solidFill>
                  <a:srgbClr val="FF0000"/>
                </a:solidFill>
                <a:latin typeface="open sans"/>
              </a:rPr>
              <a:t>B3.</a:t>
            </a:r>
            <a:r>
              <a:rPr lang="en-US" sz="3200" b="1" dirty="0">
                <a:solidFill>
                  <a:srgbClr val="002060"/>
                </a:solidFill>
                <a:latin typeface="open sans"/>
              </a:rPr>
              <a:t> </a:t>
            </a:r>
            <a:r>
              <a:rPr lang="en-US" sz="3200" b="1" dirty="0" err="1">
                <a:solidFill>
                  <a:srgbClr val="002060"/>
                </a:solidFill>
                <a:latin typeface="open sans"/>
              </a:rPr>
              <a:t>Đặt</a:t>
            </a:r>
            <a:r>
              <a:rPr lang="en-US" sz="3200" b="1" dirty="0">
                <a:solidFill>
                  <a:srgbClr val="002060"/>
                </a:solidFill>
                <a:latin typeface="open sans"/>
              </a:rPr>
              <a:t> </a:t>
            </a:r>
            <a:r>
              <a:rPr lang="en-US" sz="3200" b="1" dirty="0" err="1">
                <a:solidFill>
                  <a:srgbClr val="002060"/>
                </a:solidFill>
                <a:latin typeface="open sans"/>
              </a:rPr>
              <a:t>vật</a:t>
            </a:r>
            <a:r>
              <a:rPr lang="en-US" sz="3200" b="1" dirty="0">
                <a:solidFill>
                  <a:srgbClr val="002060"/>
                </a:solidFill>
                <a:latin typeface="open sans"/>
              </a:rPr>
              <a:t> </a:t>
            </a:r>
            <a:r>
              <a:rPr lang="en-US" sz="3200" b="1" dirty="0" err="1">
                <a:solidFill>
                  <a:srgbClr val="002060"/>
                </a:solidFill>
                <a:latin typeface="open sans"/>
              </a:rPr>
              <a:t>cần</a:t>
            </a:r>
            <a:r>
              <a:rPr lang="en-US" sz="3200" b="1" dirty="0">
                <a:solidFill>
                  <a:srgbClr val="002060"/>
                </a:solidFill>
                <a:latin typeface="open sans"/>
              </a:rPr>
              <a:t> </a:t>
            </a:r>
            <a:r>
              <a:rPr lang="en-US" sz="3200" b="1" dirty="0" err="1">
                <a:solidFill>
                  <a:srgbClr val="002060"/>
                </a:solidFill>
                <a:latin typeface="open sans"/>
              </a:rPr>
              <a:t>cân</a:t>
            </a:r>
            <a:r>
              <a:rPr lang="en-US" sz="3200" b="1" dirty="0">
                <a:solidFill>
                  <a:srgbClr val="002060"/>
                </a:solidFill>
                <a:latin typeface="open sans"/>
              </a:rPr>
              <a:t> </a:t>
            </a:r>
            <a:r>
              <a:rPr lang="en-US" sz="3200" b="1" dirty="0" err="1">
                <a:solidFill>
                  <a:srgbClr val="002060"/>
                </a:solidFill>
                <a:latin typeface="open sans"/>
              </a:rPr>
              <a:t>lên</a:t>
            </a:r>
            <a:r>
              <a:rPr lang="en-US" sz="3200" b="1" dirty="0">
                <a:solidFill>
                  <a:srgbClr val="002060"/>
                </a:solidFill>
                <a:latin typeface="open sans"/>
              </a:rPr>
              <a:t> </a:t>
            </a:r>
            <a:r>
              <a:rPr lang="en-US" sz="3200" b="1" dirty="0" err="1">
                <a:solidFill>
                  <a:srgbClr val="002060"/>
                </a:solidFill>
                <a:latin typeface="open sans"/>
              </a:rPr>
              <a:t>đĩa</a:t>
            </a:r>
            <a:r>
              <a:rPr lang="en-US" sz="3200" b="1" dirty="0">
                <a:solidFill>
                  <a:srgbClr val="002060"/>
                </a:solidFill>
                <a:latin typeface="open sans"/>
              </a:rPr>
              <a:t> </a:t>
            </a:r>
            <a:r>
              <a:rPr lang="en-US" sz="3200" b="1" dirty="0" err="1">
                <a:solidFill>
                  <a:srgbClr val="002060"/>
                </a:solidFill>
                <a:latin typeface="open sans"/>
              </a:rPr>
              <a:t>cân</a:t>
            </a:r>
            <a:endParaRPr lang="en-US" sz="3200" b="1" dirty="0">
              <a:solidFill>
                <a:srgbClr val="002060"/>
              </a:solidFill>
              <a:latin typeface="open sans"/>
            </a:endParaRPr>
          </a:p>
          <a:p>
            <a:pPr algn="just">
              <a:lnSpc>
                <a:spcPct val="150000"/>
              </a:lnSpc>
            </a:pPr>
            <a:r>
              <a:rPr lang="en-US" sz="3200" b="1" dirty="0">
                <a:solidFill>
                  <a:srgbClr val="FF0000"/>
                </a:solidFill>
                <a:latin typeface="open sans"/>
              </a:rPr>
              <a:t>B4.</a:t>
            </a:r>
            <a:r>
              <a:rPr lang="en-US" sz="3200" b="1" dirty="0">
                <a:solidFill>
                  <a:srgbClr val="002060"/>
                </a:solidFill>
                <a:latin typeface="open sans"/>
              </a:rPr>
              <a:t> </a:t>
            </a:r>
            <a:r>
              <a:rPr lang="en-US" sz="3200" b="1" dirty="0" err="1">
                <a:solidFill>
                  <a:srgbClr val="002060"/>
                </a:solidFill>
                <a:latin typeface="open sans"/>
              </a:rPr>
              <a:t>Mắt</a:t>
            </a:r>
            <a:r>
              <a:rPr lang="en-US" sz="3200" b="1" dirty="0">
                <a:solidFill>
                  <a:srgbClr val="002060"/>
                </a:solidFill>
                <a:latin typeface="open sans"/>
              </a:rPr>
              <a:t> </a:t>
            </a:r>
            <a:r>
              <a:rPr lang="en-US" sz="3200" b="1" dirty="0" err="1">
                <a:solidFill>
                  <a:srgbClr val="002060"/>
                </a:solidFill>
                <a:latin typeface="open sans"/>
              </a:rPr>
              <a:t>nhìn</a:t>
            </a:r>
            <a:r>
              <a:rPr lang="en-US" sz="3200" b="1" dirty="0">
                <a:solidFill>
                  <a:srgbClr val="002060"/>
                </a:solidFill>
                <a:latin typeface="open sans"/>
              </a:rPr>
              <a:t> </a:t>
            </a:r>
            <a:r>
              <a:rPr lang="en-US" sz="3200" b="1" dirty="0" err="1">
                <a:solidFill>
                  <a:srgbClr val="002060"/>
                </a:solidFill>
                <a:latin typeface="open sans"/>
              </a:rPr>
              <a:t>vuông</a:t>
            </a:r>
            <a:r>
              <a:rPr lang="en-US" sz="3200" b="1" dirty="0">
                <a:solidFill>
                  <a:srgbClr val="002060"/>
                </a:solidFill>
                <a:latin typeface="open sans"/>
              </a:rPr>
              <a:t> </a:t>
            </a:r>
            <a:r>
              <a:rPr lang="en-US" sz="3200" b="1" dirty="0" err="1">
                <a:solidFill>
                  <a:srgbClr val="002060"/>
                </a:solidFill>
                <a:latin typeface="open sans"/>
              </a:rPr>
              <a:t>góc</a:t>
            </a:r>
            <a:r>
              <a:rPr lang="en-US" sz="3200" b="1" dirty="0">
                <a:solidFill>
                  <a:srgbClr val="002060"/>
                </a:solidFill>
                <a:latin typeface="open sans"/>
              </a:rPr>
              <a:t> </a:t>
            </a:r>
            <a:r>
              <a:rPr lang="en-US" sz="3200" b="1" dirty="0" err="1">
                <a:solidFill>
                  <a:srgbClr val="002060"/>
                </a:solidFill>
                <a:latin typeface="open sans"/>
              </a:rPr>
              <a:t>với</a:t>
            </a:r>
            <a:r>
              <a:rPr lang="en-US" sz="3200" b="1" dirty="0">
                <a:solidFill>
                  <a:srgbClr val="002060"/>
                </a:solidFill>
                <a:latin typeface="open sans"/>
              </a:rPr>
              <a:t> </a:t>
            </a:r>
            <a:r>
              <a:rPr lang="en-US" sz="3200" b="1" dirty="0" err="1">
                <a:solidFill>
                  <a:srgbClr val="002060"/>
                </a:solidFill>
                <a:latin typeface="open sans"/>
              </a:rPr>
              <a:t>vạch</a:t>
            </a:r>
            <a:r>
              <a:rPr lang="en-US" sz="3200" b="1" dirty="0">
                <a:solidFill>
                  <a:srgbClr val="002060"/>
                </a:solidFill>
                <a:latin typeface="open sans"/>
              </a:rPr>
              <a:t> chia ở </a:t>
            </a:r>
            <a:r>
              <a:rPr lang="en-US" sz="3200" b="1" dirty="0" err="1">
                <a:solidFill>
                  <a:srgbClr val="002060"/>
                </a:solidFill>
                <a:latin typeface="open sans"/>
              </a:rPr>
              <a:t>đầu</a:t>
            </a:r>
            <a:r>
              <a:rPr lang="en-US" sz="3200" b="1" dirty="0">
                <a:solidFill>
                  <a:srgbClr val="002060"/>
                </a:solidFill>
                <a:latin typeface="open sans"/>
              </a:rPr>
              <a:t> </a:t>
            </a:r>
            <a:r>
              <a:rPr lang="en-US" sz="3200" b="1" dirty="0" err="1">
                <a:solidFill>
                  <a:srgbClr val="002060"/>
                </a:solidFill>
                <a:latin typeface="open sans"/>
              </a:rPr>
              <a:t>kim</a:t>
            </a:r>
            <a:r>
              <a:rPr lang="en-US" sz="3200" b="1" dirty="0">
                <a:solidFill>
                  <a:srgbClr val="002060"/>
                </a:solidFill>
                <a:latin typeface="open sans"/>
              </a:rPr>
              <a:t> </a:t>
            </a:r>
            <a:r>
              <a:rPr lang="en-US" sz="3200" b="1" dirty="0" err="1">
                <a:solidFill>
                  <a:srgbClr val="002060"/>
                </a:solidFill>
                <a:latin typeface="open sans"/>
              </a:rPr>
              <a:t>cân</a:t>
            </a:r>
            <a:r>
              <a:rPr lang="en-US" sz="3200" b="1" dirty="0">
                <a:solidFill>
                  <a:srgbClr val="002060"/>
                </a:solidFill>
                <a:latin typeface="open sans"/>
              </a:rPr>
              <a:t>. </a:t>
            </a:r>
          </a:p>
          <a:p>
            <a:pPr algn="just">
              <a:lnSpc>
                <a:spcPct val="150000"/>
              </a:lnSpc>
            </a:pPr>
            <a:r>
              <a:rPr lang="en-US" sz="3200" b="1" dirty="0">
                <a:solidFill>
                  <a:srgbClr val="FF0000"/>
                </a:solidFill>
                <a:latin typeface="open sans"/>
              </a:rPr>
              <a:t>B5.</a:t>
            </a:r>
            <a:r>
              <a:rPr lang="en-US" sz="3200" b="1" dirty="0">
                <a:solidFill>
                  <a:srgbClr val="002060"/>
                </a:solidFill>
                <a:latin typeface="open sans"/>
              </a:rPr>
              <a:t> </a:t>
            </a:r>
            <a:r>
              <a:rPr lang="en-US" sz="3200" b="1" dirty="0" err="1">
                <a:solidFill>
                  <a:srgbClr val="002060"/>
                </a:solidFill>
                <a:latin typeface="open sans"/>
              </a:rPr>
              <a:t>Đọc</a:t>
            </a:r>
            <a:r>
              <a:rPr lang="en-US" sz="3200" b="1" dirty="0">
                <a:solidFill>
                  <a:srgbClr val="002060"/>
                </a:solidFill>
                <a:latin typeface="open sans"/>
              </a:rPr>
              <a:t> </a:t>
            </a:r>
            <a:r>
              <a:rPr lang="en-US" sz="3200" b="1" dirty="0" err="1">
                <a:solidFill>
                  <a:srgbClr val="002060"/>
                </a:solidFill>
                <a:latin typeface="open sans"/>
              </a:rPr>
              <a:t>và</a:t>
            </a:r>
            <a:r>
              <a:rPr lang="en-US" sz="3200" b="1" dirty="0">
                <a:solidFill>
                  <a:srgbClr val="002060"/>
                </a:solidFill>
                <a:latin typeface="open sans"/>
              </a:rPr>
              <a:t> </a:t>
            </a:r>
            <a:r>
              <a:rPr lang="en-US" sz="3200" b="1" dirty="0" err="1">
                <a:solidFill>
                  <a:srgbClr val="002060"/>
                </a:solidFill>
                <a:latin typeface="open sans"/>
              </a:rPr>
              <a:t>ghi</a:t>
            </a:r>
            <a:r>
              <a:rPr lang="en-US" sz="3200" b="1" dirty="0">
                <a:solidFill>
                  <a:srgbClr val="002060"/>
                </a:solidFill>
                <a:latin typeface="open sans"/>
              </a:rPr>
              <a:t> </a:t>
            </a:r>
            <a:r>
              <a:rPr lang="en-US" sz="3200" b="1" dirty="0" err="1">
                <a:solidFill>
                  <a:srgbClr val="002060"/>
                </a:solidFill>
                <a:latin typeface="open sans"/>
              </a:rPr>
              <a:t>kết</a:t>
            </a:r>
            <a:r>
              <a:rPr lang="en-US" sz="3200" b="1" dirty="0">
                <a:solidFill>
                  <a:srgbClr val="002060"/>
                </a:solidFill>
                <a:latin typeface="open sans"/>
              </a:rPr>
              <a:t> </a:t>
            </a:r>
            <a:r>
              <a:rPr lang="en-US" sz="3200" b="1" dirty="0" err="1">
                <a:solidFill>
                  <a:srgbClr val="002060"/>
                </a:solidFill>
                <a:latin typeface="open sans"/>
              </a:rPr>
              <a:t>quả</a:t>
            </a:r>
            <a:r>
              <a:rPr lang="en-US" sz="3200" b="1" dirty="0">
                <a:solidFill>
                  <a:srgbClr val="002060"/>
                </a:solidFill>
                <a:latin typeface="open sans"/>
              </a:rPr>
              <a:t> </a:t>
            </a:r>
            <a:r>
              <a:rPr lang="en-US" sz="3200" b="1" dirty="0" err="1">
                <a:solidFill>
                  <a:srgbClr val="002060"/>
                </a:solidFill>
                <a:latin typeface="open sans"/>
              </a:rPr>
              <a:t>đo</a:t>
            </a:r>
            <a:r>
              <a:rPr lang="en-US" sz="3200" b="1" dirty="0">
                <a:solidFill>
                  <a:srgbClr val="002060"/>
                </a:solidFill>
                <a:latin typeface="open sans"/>
              </a:rPr>
              <a:t>.</a:t>
            </a:r>
            <a:endParaRPr lang="en-US" sz="3200" b="1" i="0" dirty="0">
              <a:solidFill>
                <a:srgbClr val="002060"/>
              </a:solidFill>
              <a:effectLst/>
              <a:latin typeface="open sans"/>
            </a:endParaRPr>
          </a:p>
        </p:txBody>
      </p:sp>
      <p:grpSp>
        <p:nvGrpSpPr>
          <p:cNvPr id="4" name="Group 3"/>
          <p:cNvGrpSpPr/>
          <p:nvPr/>
        </p:nvGrpSpPr>
        <p:grpSpPr>
          <a:xfrm>
            <a:off x="1261869" y="305708"/>
            <a:ext cx="10930131" cy="896948"/>
            <a:chOff x="2200957" y="122829"/>
            <a:chExt cx="9690792" cy="322055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569" y="122829"/>
              <a:ext cx="1658180" cy="2753436"/>
            </a:xfrm>
            <a:prstGeom prst="rect">
              <a:avLst/>
            </a:prstGeom>
          </p:spPr>
        </p:pic>
        <p:sp>
          <p:nvSpPr>
            <p:cNvPr id="3" name="TextBox 2"/>
            <p:cNvSpPr txBox="1"/>
            <p:nvPr/>
          </p:nvSpPr>
          <p:spPr>
            <a:xfrm>
              <a:off x="2200957" y="442767"/>
              <a:ext cx="8173619" cy="2900616"/>
            </a:xfrm>
            <a:prstGeom prst="rect">
              <a:avLst/>
            </a:prstGeom>
            <a:noFill/>
          </p:spPr>
          <p:txBody>
            <a:bodyPr wrap="square" rtlCol="0">
              <a:spAutoFit/>
            </a:bodyPr>
            <a:lstStyle/>
            <a:p>
              <a:pPr>
                <a:lnSpc>
                  <a:spcPct val="150000"/>
                </a:lnSpc>
              </a:pPr>
              <a:r>
                <a:rPr lang="en-US" sz="3600" b="1" dirty="0" err="1">
                  <a:solidFill>
                    <a:srgbClr val="FF0000"/>
                  </a:solidFill>
                  <a:latin typeface="open sans"/>
                </a:rPr>
                <a:t>Cách</a:t>
              </a:r>
              <a:r>
                <a:rPr lang="en-US" sz="3600" b="1" dirty="0">
                  <a:solidFill>
                    <a:srgbClr val="FF0000"/>
                  </a:solidFill>
                  <a:latin typeface="open sans"/>
                </a:rPr>
                <a:t> </a:t>
              </a:r>
              <a:r>
                <a:rPr lang="en-US" sz="3600" b="1" dirty="0" err="1">
                  <a:solidFill>
                    <a:srgbClr val="FF0000"/>
                  </a:solidFill>
                  <a:latin typeface="open sans"/>
                </a:rPr>
                <a:t>dùng</a:t>
              </a:r>
              <a:r>
                <a:rPr lang="en-US" sz="3600" b="1" dirty="0">
                  <a:solidFill>
                    <a:srgbClr val="FF0000"/>
                  </a:solidFill>
                  <a:latin typeface="open sans"/>
                </a:rPr>
                <a:t> </a:t>
              </a:r>
              <a:r>
                <a:rPr lang="en-US" sz="3600" b="1" dirty="0" err="1">
                  <a:solidFill>
                    <a:srgbClr val="FF0000"/>
                  </a:solidFill>
                  <a:latin typeface="open sans"/>
                </a:rPr>
                <a:t>cân</a:t>
              </a:r>
              <a:r>
                <a:rPr lang="en-US" sz="3600" b="1" dirty="0">
                  <a:solidFill>
                    <a:srgbClr val="FF0000"/>
                  </a:solidFill>
                  <a:latin typeface="open sans"/>
                </a:rPr>
                <a:t> </a:t>
              </a:r>
              <a:r>
                <a:rPr lang="en-US" sz="3600" b="1" dirty="0" err="1">
                  <a:solidFill>
                    <a:srgbClr val="FF0000"/>
                  </a:solidFill>
                  <a:latin typeface="open sans"/>
                </a:rPr>
                <a:t>đồng</a:t>
              </a:r>
              <a:r>
                <a:rPr lang="en-US" sz="3600" b="1" dirty="0">
                  <a:solidFill>
                    <a:srgbClr val="FF0000"/>
                  </a:solidFill>
                  <a:latin typeface="open sans"/>
                </a:rPr>
                <a:t> </a:t>
              </a:r>
              <a:r>
                <a:rPr lang="en-US" sz="3600" b="1" dirty="0" err="1">
                  <a:solidFill>
                    <a:srgbClr val="FF0000"/>
                  </a:solidFill>
                  <a:latin typeface="open sans"/>
                </a:rPr>
                <a:t>hồ</a:t>
              </a:r>
              <a:r>
                <a:rPr lang="en-US" sz="3600" b="1" dirty="0">
                  <a:solidFill>
                    <a:srgbClr val="FF0000"/>
                  </a:solidFill>
                  <a:latin typeface="open sans"/>
                </a:rPr>
                <a:t> </a:t>
              </a:r>
              <a:r>
                <a:rPr lang="en-US" sz="3600" b="1" dirty="0" err="1">
                  <a:solidFill>
                    <a:srgbClr val="FF0000"/>
                  </a:solidFill>
                  <a:latin typeface="open sans"/>
                </a:rPr>
                <a:t>đo</a:t>
              </a:r>
              <a:r>
                <a:rPr lang="en-US" sz="3600" b="1" dirty="0">
                  <a:solidFill>
                    <a:srgbClr val="FF0000"/>
                  </a:solidFill>
                  <a:latin typeface="open sans"/>
                </a:rPr>
                <a:t> </a:t>
              </a:r>
              <a:r>
                <a:rPr lang="en-US" sz="3600" b="1" dirty="0" err="1">
                  <a:solidFill>
                    <a:srgbClr val="FF0000"/>
                  </a:solidFill>
                  <a:latin typeface="open sans"/>
                </a:rPr>
                <a:t>khối</a:t>
              </a:r>
              <a:r>
                <a:rPr lang="en-US" sz="3600" b="1" dirty="0">
                  <a:solidFill>
                    <a:srgbClr val="FF0000"/>
                  </a:solidFill>
                  <a:latin typeface="open sans"/>
                </a:rPr>
                <a:t> </a:t>
              </a:r>
              <a:r>
                <a:rPr lang="en-US" sz="3600" b="1" dirty="0" err="1">
                  <a:solidFill>
                    <a:srgbClr val="FF0000"/>
                  </a:solidFill>
                  <a:latin typeface="open sans"/>
                </a:rPr>
                <a:t>lượng</a:t>
              </a:r>
              <a:r>
                <a:rPr lang="en-US" sz="3600" b="1" dirty="0">
                  <a:solidFill>
                    <a:srgbClr val="FF0000"/>
                  </a:solidFill>
                  <a:latin typeface="open sans"/>
                </a:rPr>
                <a:t>:</a:t>
              </a:r>
            </a:p>
          </p:txBody>
        </p:sp>
      </p:grpSp>
      <p:sp>
        <p:nvSpPr>
          <p:cNvPr id="8" name="TextBox 7"/>
          <p:cNvSpPr txBox="1"/>
          <p:nvPr/>
        </p:nvSpPr>
        <p:spPr>
          <a:xfrm>
            <a:off x="8137180" y="2649308"/>
            <a:ext cx="3835021" cy="646331"/>
          </a:xfrm>
          <a:prstGeom prst="rect">
            <a:avLst/>
          </a:prstGeom>
          <a:noFill/>
        </p:spPr>
        <p:txBody>
          <a:bodyPr wrap="square" rtlCol="0">
            <a:spAutoFit/>
          </a:bodyPr>
          <a:lstStyle/>
          <a:p>
            <a:endParaRPr lang="en-US" dirty="0">
              <a:solidFill>
                <a:srgbClr val="002060"/>
              </a:solidFill>
              <a:latin typeface="open sans"/>
            </a:endParaRPr>
          </a:p>
          <a:p>
            <a:endParaRPr lang="en-US" dirty="0">
              <a:solidFill>
                <a:srgbClr val="002060"/>
              </a:solidFill>
              <a:latin typeface="open sans"/>
            </a:endParaRPr>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5659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circle(in)">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diamond(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468" y="177353"/>
            <a:ext cx="6043717" cy="523220"/>
          </a:xfrm>
          <a:prstGeom prst="rect">
            <a:avLst/>
          </a:prstGeom>
          <a:solidFill>
            <a:schemeClr val="accent1">
              <a:lumMod val="20000"/>
              <a:lumOff val="80000"/>
            </a:schemeClr>
          </a:solidFill>
          <a:ln>
            <a:solidFill>
              <a:schemeClr val="accent1">
                <a:lumMod val="20000"/>
                <a:lumOff val="80000"/>
              </a:schemeClr>
            </a:solidFill>
          </a:ln>
          <a:effectLst>
            <a:outerShdw blurRad="50800" dist="38100" dir="8100000" algn="tr" rotWithShape="0">
              <a:prstClr val="black">
                <a:alpha val="40000"/>
              </a:prstClr>
            </a:outerShdw>
          </a:effectLst>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HOẠT ĐỘNG NHÓM: THỰC HÀNH</a:t>
            </a:r>
          </a:p>
        </p:txBody>
      </p:sp>
      <p:grpSp>
        <p:nvGrpSpPr>
          <p:cNvPr id="13" name="Group 12"/>
          <p:cNvGrpSpPr/>
          <p:nvPr/>
        </p:nvGrpSpPr>
        <p:grpSpPr>
          <a:xfrm>
            <a:off x="9192474" y="516307"/>
            <a:ext cx="2625969" cy="2133600"/>
            <a:chOff x="5873261" y="3270738"/>
            <a:chExt cx="3364523" cy="2579077"/>
          </a:xfrm>
        </p:grpSpPr>
        <p:pic>
          <p:nvPicPr>
            <p:cNvPr id="9" name="Picture 8"/>
            <p:cNvPicPr>
              <a:picLocks noChangeAspect="1"/>
            </p:cNvPicPr>
            <p:nvPr/>
          </p:nvPicPr>
          <p:blipFill rotWithShape="1">
            <a:blip r:embed="rId2"/>
            <a:srcRect l="51698" t="42814" r="9471" b="4270"/>
            <a:stretch/>
          </p:blipFill>
          <p:spPr>
            <a:xfrm>
              <a:off x="5873261" y="3270738"/>
              <a:ext cx="3364523" cy="2579077"/>
            </a:xfrm>
            <a:prstGeom prst="rect">
              <a:avLst/>
            </a:prstGeom>
          </p:spPr>
        </p:pic>
        <p:sp>
          <p:nvSpPr>
            <p:cNvPr id="10" name="Rectangle 9"/>
            <p:cNvSpPr/>
            <p:nvPr/>
          </p:nvSpPr>
          <p:spPr bwMode="auto">
            <a:xfrm>
              <a:off x="6986955" y="3270738"/>
              <a:ext cx="808892" cy="445478"/>
            </a:xfrm>
            <a:prstGeom prst="rect">
              <a:avLst/>
            </a:prstGeom>
            <a:solidFill>
              <a:srgbClr val="C1DA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5873261" y="3270738"/>
              <a:ext cx="1336799" cy="4454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Hình</a:t>
              </a:r>
              <a:r>
                <a:rPr kumimoji="0" lang="en-US" sz="2000" b="0" i="0" u="none" strike="noStrike" cap="none" normalizeH="0" dirty="0">
                  <a:ln>
                    <a:noFill/>
                  </a:ln>
                  <a:solidFill>
                    <a:schemeClr val="tx1"/>
                  </a:solidFill>
                  <a:effectLst/>
                  <a:latin typeface="Arial" charset="0"/>
                </a:rPr>
                <a:t> 1</a:t>
              </a:r>
              <a:endParaRPr kumimoji="0" lang="en-US" sz="2000" b="0" i="0" u="none" strike="noStrike" cap="none" normalizeH="0" baseline="0" dirty="0">
                <a:ln>
                  <a:noFill/>
                </a:ln>
                <a:solidFill>
                  <a:schemeClr val="tx1"/>
                </a:solidFill>
                <a:effectLst/>
                <a:latin typeface="Arial" charset="0"/>
              </a:endParaRPr>
            </a:p>
          </p:txBody>
        </p:sp>
      </p:grpSp>
      <p:sp>
        <p:nvSpPr>
          <p:cNvPr id="14" name="TextBox 13"/>
          <p:cNvSpPr txBox="1"/>
          <p:nvPr/>
        </p:nvSpPr>
        <p:spPr>
          <a:xfrm>
            <a:off x="982639" y="884839"/>
            <a:ext cx="8042546" cy="255454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1.</a:t>
            </a:r>
          </a:p>
          <a:p>
            <a:pPr algn="just"/>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Thực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hộp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bút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cặp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Hoàn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mẫu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bảng</a:t>
            </a:r>
            <a:r>
              <a:rPr lang="en-US" sz="3200" b="1" dirty="0">
                <a:solidFill>
                  <a:srgbClr val="002060"/>
                </a:solidFill>
                <a:latin typeface="Times New Roman" panose="02020603050405020304" pitchFamily="18" charset="0"/>
                <a:cs typeface="Times New Roman" panose="02020603050405020304" pitchFamily="18" charset="0"/>
              </a:rPr>
              <a:t> </a:t>
            </a:r>
          </a:p>
        </p:txBody>
      </p:sp>
      <p:graphicFrame>
        <p:nvGraphicFramePr>
          <p:cNvPr id="15" name="Table 14"/>
          <p:cNvGraphicFramePr>
            <a:graphicFrameLocks noGrp="1"/>
          </p:cNvGraphicFramePr>
          <p:nvPr>
            <p:extLst>
              <p:ext uri="{D42A27DB-BD31-4B8C-83A1-F6EECF244321}">
                <p14:modId xmlns:p14="http://schemas.microsoft.com/office/powerpoint/2010/main" val="2108763523"/>
              </p:ext>
            </p:extLst>
          </p:nvPr>
        </p:nvGraphicFramePr>
        <p:xfrm>
          <a:off x="373557" y="3845935"/>
          <a:ext cx="11466575" cy="2853040"/>
        </p:xfrm>
        <a:graphic>
          <a:graphicData uri="http://schemas.openxmlformats.org/drawingml/2006/table">
            <a:tbl>
              <a:tblPr firstRow="1" bandRow="1">
                <a:tableStyleId>{5C22544A-7EE6-4342-B048-85BDC9FD1C3A}</a:tableStyleId>
              </a:tblPr>
              <a:tblGrid>
                <a:gridCol w="1274064">
                  <a:extLst>
                    <a:ext uri="{9D8B030D-6E8A-4147-A177-3AD203B41FA5}">
                      <a16:colId xmlns:a16="http://schemas.microsoft.com/office/drawing/2014/main" val="20000"/>
                    </a:ext>
                  </a:extLst>
                </a:gridCol>
                <a:gridCol w="1274064">
                  <a:extLst>
                    <a:ext uri="{9D8B030D-6E8A-4147-A177-3AD203B41FA5}">
                      <a16:colId xmlns:a16="http://schemas.microsoft.com/office/drawing/2014/main" val="20001"/>
                    </a:ext>
                  </a:extLst>
                </a:gridCol>
                <a:gridCol w="1274064">
                  <a:extLst>
                    <a:ext uri="{9D8B030D-6E8A-4147-A177-3AD203B41FA5}">
                      <a16:colId xmlns:a16="http://schemas.microsoft.com/office/drawing/2014/main" val="20002"/>
                    </a:ext>
                  </a:extLst>
                </a:gridCol>
                <a:gridCol w="1274064">
                  <a:extLst>
                    <a:ext uri="{9D8B030D-6E8A-4147-A177-3AD203B41FA5}">
                      <a16:colId xmlns:a16="http://schemas.microsoft.com/office/drawing/2014/main" val="20003"/>
                    </a:ext>
                  </a:extLst>
                </a:gridCol>
                <a:gridCol w="1274064">
                  <a:extLst>
                    <a:ext uri="{9D8B030D-6E8A-4147-A177-3AD203B41FA5}">
                      <a16:colId xmlns:a16="http://schemas.microsoft.com/office/drawing/2014/main" val="20004"/>
                    </a:ext>
                  </a:extLst>
                </a:gridCol>
                <a:gridCol w="1053011">
                  <a:extLst>
                    <a:ext uri="{9D8B030D-6E8A-4147-A177-3AD203B41FA5}">
                      <a16:colId xmlns:a16="http://schemas.microsoft.com/office/drawing/2014/main" val="20005"/>
                    </a:ext>
                  </a:extLst>
                </a:gridCol>
                <a:gridCol w="1098708">
                  <a:extLst>
                    <a:ext uri="{9D8B030D-6E8A-4147-A177-3AD203B41FA5}">
                      <a16:colId xmlns:a16="http://schemas.microsoft.com/office/drawing/2014/main" val="20006"/>
                    </a:ext>
                  </a:extLst>
                </a:gridCol>
                <a:gridCol w="1157306">
                  <a:extLst>
                    <a:ext uri="{9D8B030D-6E8A-4147-A177-3AD203B41FA5}">
                      <a16:colId xmlns:a16="http://schemas.microsoft.com/office/drawing/2014/main" val="20007"/>
                    </a:ext>
                  </a:extLst>
                </a:gridCol>
                <a:gridCol w="1787230">
                  <a:extLst>
                    <a:ext uri="{9D8B030D-6E8A-4147-A177-3AD203B41FA5}">
                      <a16:colId xmlns:a16="http://schemas.microsoft.com/office/drawing/2014/main" val="20008"/>
                    </a:ext>
                  </a:extLst>
                </a:gridCol>
              </a:tblGrid>
              <a:tr h="6645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Vật</a:t>
                      </a:r>
                      <a:r>
                        <a:rPr lang="en-US" sz="2000" b="1" baseline="0" dirty="0">
                          <a:solidFill>
                            <a:srgbClr val="002060"/>
                          </a:solidFill>
                        </a:rPr>
                        <a:t> </a:t>
                      </a:r>
                      <a:r>
                        <a:rPr lang="en-US" sz="2000" b="1" baseline="0" dirty="0" err="1">
                          <a:solidFill>
                            <a:srgbClr val="002060"/>
                          </a:solidFill>
                        </a:rPr>
                        <a:t>cần</a:t>
                      </a:r>
                      <a:r>
                        <a:rPr lang="en-US" sz="2000" b="1" baseline="0" dirty="0">
                          <a:solidFill>
                            <a:srgbClr val="002060"/>
                          </a:solidFill>
                        </a:rPr>
                        <a:t> </a:t>
                      </a:r>
                      <a:r>
                        <a:rPr lang="en-US" sz="2000" b="1" baseline="0" dirty="0" err="1">
                          <a:solidFill>
                            <a:srgbClr val="002060"/>
                          </a:solidFill>
                        </a:rPr>
                        <a:t>đo</a:t>
                      </a:r>
                      <a:endParaRPr lang="en-US" sz="2000" b="1" dirty="0">
                        <a:solidFill>
                          <a:srgbClr val="002060"/>
                        </a:solidFill>
                      </a:endParaRPr>
                    </a:p>
                    <a:p>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a:r>
                        <a:rPr lang="en-US" sz="2000" b="1" dirty="0" err="1">
                          <a:solidFill>
                            <a:srgbClr val="002060"/>
                          </a:solidFill>
                        </a:rPr>
                        <a:t>Khối</a:t>
                      </a:r>
                      <a:r>
                        <a:rPr lang="en-US" sz="2000" b="1" baseline="0" dirty="0">
                          <a:solidFill>
                            <a:srgbClr val="002060"/>
                          </a:solidFill>
                        </a:rPr>
                        <a:t> </a:t>
                      </a:r>
                      <a:r>
                        <a:rPr lang="en-US" sz="2000" b="1" baseline="0" dirty="0" err="1">
                          <a:solidFill>
                            <a:srgbClr val="002060"/>
                          </a:solidFill>
                        </a:rPr>
                        <a:t>lượng</a:t>
                      </a:r>
                      <a:r>
                        <a:rPr lang="en-US" sz="2000" b="1" baseline="0" dirty="0">
                          <a:solidFill>
                            <a:srgbClr val="002060"/>
                          </a:solidFill>
                        </a:rPr>
                        <a:t> </a:t>
                      </a:r>
                      <a:r>
                        <a:rPr lang="en-US" sz="2000" b="1" baseline="0" dirty="0" err="1">
                          <a:solidFill>
                            <a:srgbClr val="002060"/>
                          </a:solidFill>
                        </a:rPr>
                        <a:t>ước</a:t>
                      </a:r>
                      <a:r>
                        <a:rPr lang="en-US" sz="2000" b="1" baseline="0" dirty="0">
                          <a:solidFill>
                            <a:srgbClr val="002060"/>
                          </a:solidFill>
                        </a:rPr>
                        <a:t> </a:t>
                      </a:r>
                      <a:r>
                        <a:rPr lang="en-US" sz="2000" b="1" baseline="0" dirty="0" err="1">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3">
                  <a:txBody>
                    <a:bodyPr/>
                    <a:lstStyle/>
                    <a:p>
                      <a:pPr algn="ctr"/>
                      <a:r>
                        <a:rPr lang="en-US" sz="2000" b="1" dirty="0" err="1">
                          <a:solidFill>
                            <a:srgbClr val="002060"/>
                          </a:solidFill>
                        </a:rPr>
                        <a:t>Chọn</a:t>
                      </a:r>
                      <a:r>
                        <a:rPr lang="en-US" sz="2000" b="1" baseline="0" dirty="0">
                          <a:solidFill>
                            <a:srgbClr val="002060"/>
                          </a:solidFill>
                        </a:rPr>
                        <a:t> </a:t>
                      </a:r>
                      <a:r>
                        <a:rPr lang="en-US" sz="2000" b="1" baseline="0" dirty="0" err="1">
                          <a:solidFill>
                            <a:srgbClr val="002060"/>
                          </a:solidFill>
                        </a:rPr>
                        <a:t>dụng</a:t>
                      </a:r>
                      <a:r>
                        <a:rPr lang="en-US" sz="2000" b="1" baseline="0" dirty="0">
                          <a:solidFill>
                            <a:srgbClr val="002060"/>
                          </a:solidFill>
                        </a:rPr>
                        <a:t> </a:t>
                      </a:r>
                      <a:r>
                        <a:rPr lang="en-US" sz="2000" b="1" baseline="0" dirty="0" err="1">
                          <a:solidFill>
                            <a:srgbClr val="002060"/>
                          </a:solidFill>
                        </a:rPr>
                        <a:t>cụ</a:t>
                      </a:r>
                      <a:r>
                        <a:rPr lang="en-US" sz="2000" b="1" baseline="0" dirty="0">
                          <a:solidFill>
                            <a:srgbClr val="002060"/>
                          </a:solidFill>
                        </a:rPr>
                        <a:t> </a:t>
                      </a:r>
                      <a:r>
                        <a:rPr lang="en-US" sz="2000" b="1" baseline="0" dirty="0" err="1">
                          <a:solidFill>
                            <a:srgbClr val="002060"/>
                          </a:solidFill>
                        </a:rPr>
                        <a:t>đo</a:t>
                      </a:r>
                      <a:r>
                        <a:rPr lang="en-US" sz="2000" b="1" baseline="0" dirty="0">
                          <a:solidFill>
                            <a:srgbClr val="002060"/>
                          </a:solidFill>
                        </a:rPr>
                        <a:t> </a:t>
                      </a:r>
                      <a:r>
                        <a:rPr lang="en-US" sz="2000" b="1" baseline="0" dirty="0" err="1">
                          <a:solidFill>
                            <a:srgbClr val="002060"/>
                          </a:solidFill>
                        </a:rPr>
                        <a:t>khối</a:t>
                      </a:r>
                      <a:r>
                        <a:rPr lang="en-US" sz="2000" b="1" baseline="0" dirty="0">
                          <a:solidFill>
                            <a:srgbClr val="002060"/>
                          </a:solidFill>
                        </a:rPr>
                        <a:t> </a:t>
                      </a:r>
                      <a:r>
                        <a:rPr lang="en-US" sz="2000" b="1" baseline="0" dirty="0" err="1">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4">
                  <a:txBody>
                    <a:bodyPr/>
                    <a:lstStyle/>
                    <a:p>
                      <a:pPr algn="ctr"/>
                      <a:r>
                        <a:rPr lang="en-US" sz="2000" b="1" dirty="0" err="1">
                          <a:solidFill>
                            <a:srgbClr val="002060"/>
                          </a:solidFill>
                        </a:rPr>
                        <a:t>Kết</a:t>
                      </a:r>
                      <a:r>
                        <a:rPr lang="en-US" sz="2000" b="1" baseline="0" dirty="0">
                          <a:solidFill>
                            <a:srgbClr val="002060"/>
                          </a:solidFill>
                        </a:rPr>
                        <a:t> </a:t>
                      </a:r>
                      <a:r>
                        <a:rPr lang="en-US" sz="2000" b="1" baseline="0" dirty="0" err="1">
                          <a:solidFill>
                            <a:srgbClr val="002060"/>
                          </a:solidFill>
                        </a:rPr>
                        <a:t>quả</a:t>
                      </a:r>
                      <a:r>
                        <a:rPr lang="en-US" sz="2000" b="1" baseline="0" dirty="0">
                          <a:solidFill>
                            <a:srgbClr val="002060"/>
                          </a:solidFill>
                        </a:rPr>
                        <a:t> </a:t>
                      </a:r>
                      <a:r>
                        <a:rPr lang="en-US" sz="2000" b="1" baseline="0" dirty="0" err="1">
                          <a:solidFill>
                            <a:srgbClr val="002060"/>
                          </a:solidFill>
                        </a:rPr>
                        <a:t>đo</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6645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baseline="0" dirty="0" err="1">
                          <a:solidFill>
                            <a:srgbClr val="002060"/>
                          </a:solidFill>
                        </a:rPr>
                        <a:t>Dụng</a:t>
                      </a:r>
                      <a:r>
                        <a:rPr lang="en-US" sz="2000" b="1" baseline="0" dirty="0">
                          <a:solidFill>
                            <a:srgbClr val="002060"/>
                          </a:solidFill>
                        </a:rPr>
                        <a:t> </a:t>
                      </a:r>
                      <a:r>
                        <a:rPr lang="en-US" sz="2000" b="1" baseline="0" dirty="0" err="1">
                          <a:solidFill>
                            <a:srgbClr val="002060"/>
                          </a:solidFill>
                        </a:rPr>
                        <a:t>cụ</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GHĐ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ĐCNN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1 (l</a:t>
                      </a:r>
                      <a:r>
                        <a:rPr lang="en-US" sz="2000" b="1" baseline="-25000" dirty="0">
                          <a:solidFill>
                            <a:srgbClr val="002060"/>
                          </a:solidFill>
                        </a:rPr>
                        <a:t>1</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2 (l</a:t>
                      </a:r>
                      <a:r>
                        <a:rPr lang="en-US" sz="2000" b="1" baseline="-25000" dirty="0">
                          <a:solidFill>
                            <a:srgbClr val="002060"/>
                          </a:solidFill>
                        </a:rPr>
                        <a:t>2</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3 (l</a:t>
                      </a:r>
                      <a:r>
                        <a:rPr lang="en-US" sz="2000" b="1" baseline="-25000" dirty="0">
                          <a:solidFill>
                            <a:srgbClr val="002060"/>
                          </a:solidFill>
                        </a:rPr>
                        <a:t>3</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TB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664520">
                <a:tc>
                  <a:txBody>
                    <a:bodyPr/>
                    <a:lstStyle/>
                    <a:p>
                      <a:r>
                        <a:rPr lang="en-US" sz="2400" dirty="0" err="1">
                          <a:solidFill>
                            <a:srgbClr val="002060"/>
                          </a:solidFill>
                        </a:rPr>
                        <a:t>Hộp</a:t>
                      </a:r>
                      <a:r>
                        <a:rPr lang="en-US" sz="2400" baseline="0" dirty="0">
                          <a:solidFill>
                            <a:srgbClr val="002060"/>
                          </a:solidFill>
                        </a:rPr>
                        <a:t> </a:t>
                      </a:r>
                      <a:r>
                        <a:rPr lang="en-US" sz="2400" baseline="0" dirty="0" err="1">
                          <a:solidFill>
                            <a:srgbClr val="002060"/>
                          </a:solidFill>
                        </a:rPr>
                        <a:t>bút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754269">
                <a:tc>
                  <a:txBody>
                    <a:bodyPr/>
                    <a:lstStyle/>
                    <a:p>
                      <a:r>
                        <a:rPr lang="en-US" sz="2400" dirty="0" err="1">
                          <a:solidFill>
                            <a:srgbClr val="002060"/>
                          </a:solidFill>
                        </a:rPr>
                        <a:t>Cặp</a:t>
                      </a:r>
                      <a:r>
                        <a:rPr lang="en-US" sz="2400" baseline="0" dirty="0">
                          <a:solidFill>
                            <a:srgbClr val="002060"/>
                          </a:solidFill>
                        </a:rPr>
                        <a:t> </a:t>
                      </a:r>
                      <a:r>
                        <a:rPr lang="en-US" sz="2400" baseline="0" dirty="0" err="1">
                          <a:solidFill>
                            <a:srgbClr val="002060"/>
                          </a:solidFill>
                        </a:rPr>
                        <a:t>sách</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bl>
          </a:graphicData>
        </a:graphic>
      </p:graphicFrame>
      <p:graphicFrame>
        <p:nvGraphicFramePr>
          <p:cNvPr id="16" name="Object 15"/>
          <p:cNvGraphicFramePr>
            <a:graphicFrameLocks noChangeAspect="1"/>
          </p:cNvGraphicFramePr>
          <p:nvPr/>
        </p:nvGraphicFramePr>
        <p:xfrm>
          <a:off x="10691318" y="4760645"/>
          <a:ext cx="1127125" cy="603250"/>
        </p:xfrm>
        <a:graphic>
          <a:graphicData uri="http://schemas.openxmlformats.org/presentationml/2006/ole">
            <mc:AlternateContent xmlns:mc="http://schemas.openxmlformats.org/markup-compatibility/2006">
              <mc:Choice xmlns:v="urn:schemas-microsoft-com:vml" Requires="v">
                <p:oleObj name="Equation" r:id="rId3" imgW="736560" imgH="393480" progId="Equation.DSMT4">
                  <p:embed/>
                </p:oleObj>
              </mc:Choice>
              <mc:Fallback>
                <p:oleObj name="Equation" r:id="rId3" imgW="736560" imgH="393480" progId="Equation.DSMT4">
                  <p:embed/>
                  <p:pic>
                    <p:nvPicPr>
                      <p:cNvPr id="0" name=""/>
                      <p:cNvPicPr/>
                      <p:nvPr/>
                    </p:nvPicPr>
                    <p:blipFill>
                      <a:blip r:embed="rId4"/>
                      <a:stretch>
                        <a:fillRect/>
                      </a:stretch>
                    </p:blipFill>
                    <p:spPr>
                      <a:xfrm>
                        <a:off x="10691318" y="4760645"/>
                        <a:ext cx="1127125" cy="603250"/>
                      </a:xfrm>
                      <a:prstGeom prst="rect">
                        <a:avLst/>
                      </a:prstGeom>
                    </p:spPr>
                  </p:pic>
                </p:oleObj>
              </mc:Fallback>
            </mc:AlternateContent>
          </a:graphicData>
        </a:graphic>
      </p:graphicFrame>
      <p:sp>
        <p:nvSpPr>
          <p:cNvPr id="2" name="Rectangle 1"/>
          <p:cNvSpPr/>
          <p:nvPr/>
        </p:nvSpPr>
        <p:spPr>
          <a:xfrm>
            <a:off x="218364" y="0"/>
            <a:ext cx="764275" cy="38623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816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1280046" y="56493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III. </a:t>
            </a:r>
            <a:r>
              <a:rPr lang="en-US" sz="3600" b="1" dirty="0" err="1">
                <a:solidFill>
                  <a:srgbClr val="002060"/>
                </a:solidFill>
              </a:rPr>
              <a:t>Cách</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4" name="Text Box 47"/>
          <p:cNvSpPr txBox="1">
            <a:spLocks noChangeArrowheads="1"/>
          </p:cNvSpPr>
          <p:nvPr/>
        </p:nvSpPr>
        <p:spPr bwMode="auto">
          <a:xfrm>
            <a:off x="1894195" y="1365157"/>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2. </a:t>
            </a:r>
            <a:r>
              <a:rPr lang="en-US" sz="3600" b="1" dirty="0" err="1">
                <a:solidFill>
                  <a:srgbClr val="002060"/>
                </a:solidFill>
              </a:rPr>
              <a:t>Dùng</a:t>
            </a:r>
            <a:r>
              <a:rPr lang="en-US" sz="3600" b="1" dirty="0">
                <a:solidFill>
                  <a:srgbClr val="002060"/>
                </a:solidFill>
              </a:rPr>
              <a:t> </a:t>
            </a:r>
            <a:r>
              <a:rPr lang="en-US" sz="3600" b="1" dirty="0" err="1">
                <a:solidFill>
                  <a:srgbClr val="002060"/>
                </a:solidFill>
              </a:rPr>
              <a:t>cân</a:t>
            </a:r>
            <a:r>
              <a:rPr lang="en-US" sz="3600" b="1" dirty="0">
                <a:solidFill>
                  <a:srgbClr val="002060"/>
                </a:solidFill>
              </a:rPr>
              <a:t> </a:t>
            </a:r>
            <a:r>
              <a:rPr lang="en-US" sz="3600" b="1" dirty="0" err="1">
                <a:solidFill>
                  <a:srgbClr val="002060"/>
                </a:solidFill>
              </a:rPr>
              <a:t>điện</a:t>
            </a:r>
            <a:r>
              <a:rPr lang="en-US" sz="3600" b="1" dirty="0">
                <a:solidFill>
                  <a:srgbClr val="002060"/>
                </a:solidFill>
              </a:rPr>
              <a:t> </a:t>
            </a:r>
            <a:r>
              <a:rPr lang="en-US" sz="3600" b="1" dirty="0" err="1">
                <a:solidFill>
                  <a:srgbClr val="002060"/>
                </a:solidFill>
              </a:rPr>
              <a:t>tử</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Tree>
    <p:extLst>
      <p:ext uri="{BB962C8B-B14F-4D97-AF65-F5344CB8AC3E}">
        <p14:creationId xmlns:p14="http://schemas.microsoft.com/office/powerpoint/2010/main" val="18569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2" name="AutoShape 2" descr="Review] Top 10 Cân Điện Tử Sức Khỏe Tốt đáng mua nhất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view] Top 10 Cân Điện Tử Sức Khỏe Tốt đáng mua nhất 20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Cân điện tử 5kg UPA - Mức cân từ 1kg đến 30kg - Cân điện tử Lộc Phá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ân điện tử 5kg UPA - Mức cân từ 1kg đến 30kg - Cân điện tử Lộc Phá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ình cân điện tử 5kg u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974844" y="-330355"/>
            <a:ext cx="4299653" cy="4158680"/>
          </a:xfrm>
          <a:prstGeom prst="rect">
            <a:avLst/>
          </a:prstGeom>
        </p:spPr>
      </p:pic>
      <p:pic>
        <p:nvPicPr>
          <p:cNvPr id="1040" name="Picture 16" descr="Cân vàng PA O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810" y="0"/>
            <a:ext cx="3128986" cy="349797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Cân Sức Khỏe Điện Tử Microlife WS60A Chính Hã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Cân Sức Khỏe Điện Tử Microlife WS60A Chính Hã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Cân sức khỏe điện tử - Công ty cân điện tử Việt Nh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015" y="3005338"/>
            <a:ext cx="4043845" cy="40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2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Cân Điện Tử Nhà Bếp Loại Nào Tốt Năm 2021❤️ – TBESHOP.V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2733" y="346210"/>
            <a:ext cx="9510543" cy="616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8597" y="3698544"/>
            <a:ext cx="3220871" cy="369332"/>
          </a:xfrm>
          <a:prstGeom prst="rect">
            <a:avLst/>
          </a:prstGeom>
          <a:noFill/>
        </p:spPr>
        <p:txBody>
          <a:bodyPr wrap="square" rtlCol="0">
            <a:spAutoFit/>
          </a:bodyPr>
          <a:lstStyle/>
          <a:p>
            <a:endParaRPr lang="en-US" dirty="0">
              <a:solidFill>
                <a:srgbClr val="00B050"/>
              </a:solidFill>
            </a:endParaRPr>
          </a:p>
        </p:txBody>
      </p:sp>
      <p:sp>
        <p:nvSpPr>
          <p:cNvPr id="4"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AutoShape 2" descr="Apple | The Snack Encyclopedia Wiki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687403" y="2906973"/>
            <a:ext cx="65" cy="276999"/>
          </a:xfrm>
          <a:prstGeom prst="rect">
            <a:avLst/>
          </a:prstGeom>
          <a:noFill/>
        </p:spPr>
        <p:txBody>
          <a:bodyPr wrap="none" lIns="0" tIns="0" rIns="0" bIns="0" rtlCol="0">
            <a:spAutoFit/>
          </a:bodyPr>
          <a:lstStyle/>
          <a:p>
            <a:endParaRPr lang="en-US" dirty="0"/>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4999">
            <a:off x="4112450" y="536005"/>
            <a:ext cx="2018945" cy="1946502"/>
          </a:xfrm>
          <a:prstGeom prst="rect">
            <a:avLst/>
          </a:prstGeom>
        </p:spPr>
      </p:pic>
    </p:spTree>
    <p:extLst>
      <p:ext uri="{BB962C8B-B14F-4D97-AF65-F5344CB8AC3E}">
        <p14:creationId xmlns:p14="http://schemas.microsoft.com/office/powerpoint/2010/main" val="45594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nghiệm chọn mua cân sức khỏe điện tử tốt nhất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613" y="0"/>
            <a:ext cx="6194038" cy="63690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927749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19" y="0"/>
            <a:ext cx="2303581" cy="2293344"/>
          </a:xfrm>
          <a:prstGeom prst="rect">
            <a:avLst/>
          </a:prstGeom>
        </p:spPr>
      </p:pic>
      <p:sp>
        <p:nvSpPr>
          <p:cNvPr id="5" name="TextBox 4"/>
          <p:cNvSpPr txBox="1"/>
          <p:nvPr/>
        </p:nvSpPr>
        <p:spPr>
          <a:xfrm>
            <a:off x="1695450" y="2743200"/>
            <a:ext cx="9601200" cy="707886"/>
          </a:xfrm>
          <a:prstGeom prst="rect">
            <a:avLst/>
          </a:prstGeom>
          <a:noFill/>
        </p:spPr>
        <p:txBody>
          <a:bodyPr wrap="square" rtlCol="0">
            <a:spAutoFit/>
          </a:bodyPr>
          <a:lstStyle/>
          <a:p>
            <a:r>
              <a:rPr lang="en-US" sz="4000" dirty="0" err="1">
                <a:solidFill>
                  <a:srgbClr val="002060"/>
                </a:solidFill>
                <a:latin typeface="#9Slide03 Ample" panose="02000000000000000000" pitchFamily="2" charset="0"/>
              </a:rPr>
              <a:t>Cách</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sử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dụng</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điện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tử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để</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một</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vật</a:t>
            </a:r>
            <a:r>
              <a:rPr lang="en-US" sz="4000" dirty="0">
                <a:solidFill>
                  <a:srgbClr val="002060"/>
                </a:solidFill>
                <a:latin typeface="#9Slide03 Ample" panose="02000000000000000000" pitchFamily="2" charset="0"/>
              </a:rPr>
              <a:t>?</a:t>
            </a: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82555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B6B7FD-BF5E-4B94-85D7-063307547DE0}"/>
              </a:ext>
            </a:extLst>
          </p:cNvPr>
          <p:cNvPicPr>
            <a:picLocks noChangeAspect="1"/>
          </p:cNvPicPr>
          <p:nvPr/>
        </p:nvPicPr>
        <p:blipFill rotWithShape="1">
          <a:blip r:embed="rId2"/>
          <a:srcRect l="26849" t="27188" r="23350" b="63499"/>
          <a:stretch/>
        </p:blipFill>
        <p:spPr>
          <a:xfrm>
            <a:off x="0" y="1"/>
            <a:ext cx="12192000" cy="1280160"/>
          </a:xfrm>
          <a:prstGeom prst="rect">
            <a:avLst/>
          </a:prstGeom>
        </p:spPr>
      </p:pic>
      <p:pic>
        <p:nvPicPr>
          <p:cNvPr id="6" name="Picture 5">
            <a:extLst>
              <a:ext uri="{FF2B5EF4-FFF2-40B4-BE49-F238E27FC236}">
                <a16:creationId xmlns:a16="http://schemas.microsoft.com/office/drawing/2014/main" id="{848DC1D8-9130-42C6-B938-2A1799953406}"/>
              </a:ext>
            </a:extLst>
          </p:cNvPr>
          <p:cNvPicPr>
            <a:picLocks noChangeAspect="1"/>
          </p:cNvPicPr>
          <p:nvPr/>
        </p:nvPicPr>
        <p:blipFill rotWithShape="1">
          <a:blip r:embed="rId2"/>
          <a:srcRect l="29987" t="37167" r="55447" b="22920"/>
          <a:stretch/>
        </p:blipFill>
        <p:spPr>
          <a:xfrm>
            <a:off x="768096" y="1280162"/>
            <a:ext cx="3566160" cy="5577838"/>
          </a:xfrm>
          <a:prstGeom prst="rect">
            <a:avLst/>
          </a:prstGeom>
        </p:spPr>
      </p:pic>
      <p:pic>
        <p:nvPicPr>
          <p:cNvPr id="7" name="Picture 6">
            <a:extLst>
              <a:ext uri="{FF2B5EF4-FFF2-40B4-BE49-F238E27FC236}">
                <a16:creationId xmlns:a16="http://schemas.microsoft.com/office/drawing/2014/main" id="{3B671E16-083C-457D-B91E-EFEA5B13B757}"/>
              </a:ext>
            </a:extLst>
          </p:cNvPr>
          <p:cNvPicPr>
            <a:picLocks noChangeAspect="1"/>
          </p:cNvPicPr>
          <p:nvPr/>
        </p:nvPicPr>
        <p:blipFill rotWithShape="1">
          <a:blip r:embed="rId2"/>
          <a:srcRect l="44030" t="35970" r="39462" b="22920"/>
          <a:stretch/>
        </p:blipFill>
        <p:spPr>
          <a:xfrm>
            <a:off x="4334256" y="1280161"/>
            <a:ext cx="3913632" cy="5577838"/>
          </a:xfrm>
          <a:prstGeom prst="rect">
            <a:avLst/>
          </a:prstGeom>
        </p:spPr>
      </p:pic>
      <p:pic>
        <p:nvPicPr>
          <p:cNvPr id="8" name="Picture 7">
            <a:extLst>
              <a:ext uri="{FF2B5EF4-FFF2-40B4-BE49-F238E27FC236}">
                <a16:creationId xmlns:a16="http://schemas.microsoft.com/office/drawing/2014/main" id="{8B8FB3F0-AAE1-42A9-B0E7-E440AD09E523}"/>
              </a:ext>
            </a:extLst>
          </p:cNvPr>
          <p:cNvPicPr>
            <a:picLocks noChangeAspect="1"/>
          </p:cNvPicPr>
          <p:nvPr/>
        </p:nvPicPr>
        <p:blipFill rotWithShape="1">
          <a:blip r:embed="rId2"/>
          <a:srcRect l="58972" t="35571" r="25640" b="22920"/>
          <a:stretch/>
        </p:blipFill>
        <p:spPr>
          <a:xfrm>
            <a:off x="7863840" y="1280161"/>
            <a:ext cx="3767328" cy="5577838"/>
          </a:xfrm>
          <a:prstGeom prst="rect">
            <a:avLst/>
          </a:prstGeom>
        </p:spPr>
      </p:pic>
    </p:spTree>
    <p:extLst>
      <p:ext uri="{BB962C8B-B14F-4D97-AF65-F5344CB8AC3E}">
        <p14:creationId xmlns:p14="http://schemas.microsoft.com/office/powerpoint/2010/main" val="7816512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EDC2DF-C8CA-428C-9F2B-51499D175C86}"/>
              </a:ext>
            </a:extLst>
          </p:cNvPr>
          <p:cNvSpPr/>
          <p:nvPr/>
        </p:nvSpPr>
        <p:spPr>
          <a:xfrm>
            <a:off x="910522" y="206228"/>
            <a:ext cx="11281478" cy="6082434"/>
          </a:xfrm>
          <a:prstGeom prst="rect">
            <a:avLst/>
          </a:prstGeom>
        </p:spPr>
        <p:txBody>
          <a:bodyPr wrap="square">
            <a:spAutoFit/>
          </a:bodyPr>
          <a:lstStyle/>
          <a:p>
            <a:pPr algn="ctr">
              <a:lnSpc>
                <a:spcPct val="150000"/>
              </a:lnSpc>
              <a:spcBef>
                <a:spcPts val="100"/>
              </a:spcBef>
              <a:spcAft>
                <a:spcPts val="1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Cách</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cân</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khối</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SG" sz="3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100"/>
              </a:spcBef>
              <a:spcAft>
                <a:spcPts val="100"/>
              </a:spcAft>
              <a:buFont typeface="Wingdings" panose="05000000000000000000" pitchFamily="2" charset="2"/>
              <a:buChar char="Ø"/>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ớc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100"/>
              </a:spcBef>
              <a:spcAft>
                <a:spcPts val="100"/>
              </a:spcAft>
              <a:buFont typeface="Wingdings" panose="05000000000000000000" pitchFamily="2" charset="2"/>
              <a:buChar char="Ø"/>
            </a:pP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bề</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mẫu</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nhẹ</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đĩa</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endPar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Bef>
                <a:spcPts val="100"/>
              </a:spcBef>
              <a:spcAft>
                <a:spcPts val="100"/>
              </a:spcAft>
              <a:buFont typeface="Wingdings" panose="05000000000000000000" pitchFamily="2" charset="2"/>
              <a:buChar char="Ø"/>
            </a:pP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ớc</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kẹp</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găng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tay</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cụ</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lên</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bàn</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cân</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găng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tay</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dấu</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vân</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tay</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dầu</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mỡ</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dính</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ảnh</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đo</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123213876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5E2DB0-10B1-4CFA-ACF4-35B8C3DF58B2}"/>
              </a:ext>
            </a:extLst>
          </p:cNvPr>
          <p:cNvGrpSpPr/>
          <p:nvPr/>
        </p:nvGrpSpPr>
        <p:grpSpPr>
          <a:xfrm>
            <a:off x="829056" y="347472"/>
            <a:ext cx="10533888" cy="932688"/>
            <a:chOff x="1060704" y="457200"/>
            <a:chExt cx="10533888" cy="932688"/>
          </a:xfrm>
        </p:grpSpPr>
        <p:sp>
          <p:nvSpPr>
            <p:cNvPr id="5" name="Rectangle: Rounded Corners 4">
              <a:extLst>
                <a:ext uri="{FF2B5EF4-FFF2-40B4-BE49-F238E27FC236}">
                  <a16:creationId xmlns:a16="http://schemas.microsoft.com/office/drawing/2014/main" id="{854588D4-2228-4AA4-94C4-20C0D67E7142}"/>
                </a:ext>
              </a:extLst>
            </p:cNvPr>
            <p:cNvSpPr/>
            <p:nvPr/>
          </p:nvSpPr>
          <p:spPr>
            <a:xfrm>
              <a:off x="1060704" y="457200"/>
              <a:ext cx="10533888" cy="93268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D69E24-C50B-49E5-91B1-7EA7D791D35E}"/>
                </a:ext>
              </a:extLst>
            </p:cNvPr>
            <p:cNvSpPr txBox="1"/>
            <p:nvPr/>
          </p:nvSpPr>
          <p:spPr>
            <a:xfrm>
              <a:off x="1170432" y="469237"/>
              <a:ext cx="10369296" cy="830997"/>
            </a:xfrm>
            <a:prstGeom prst="rect">
              <a:avLst/>
            </a:prstGeom>
            <a:noFill/>
          </p:spPr>
          <p:txBody>
            <a:bodyPr wrap="square" rtlCol="0">
              <a:spAutoFit/>
            </a:bodyPr>
            <a:lstStyle/>
            <a:p>
              <a:pPr algn="just"/>
              <a:r>
                <a:rPr lang="en-US" sz="2400" b="1" dirty="0"/>
                <a:t>? </a:t>
              </a:r>
              <a:r>
                <a:rPr lang="en-US" sz="2400" b="1" dirty="0" err="1"/>
                <a:t>Các</a:t>
              </a:r>
              <a:r>
                <a:rPr lang="en-US" sz="2400" b="1" dirty="0"/>
                <a:t> </a:t>
              </a:r>
              <a:r>
                <a:rPr lang="en-US" sz="2400" b="1" dirty="0" err="1"/>
                <a:t>thao</a:t>
              </a:r>
              <a:r>
                <a:rPr lang="en-US" sz="2400" b="1" dirty="0"/>
                <a:t> </a:t>
              </a:r>
              <a:r>
                <a:rPr lang="en-US" sz="2400" b="1" dirty="0" err="1"/>
                <a:t>tác</a:t>
              </a:r>
              <a:r>
                <a:rPr lang="en-US" sz="2400" b="1" dirty="0"/>
                <a:t> </a:t>
              </a:r>
              <a:r>
                <a:rPr lang="en-US" sz="2400" b="1" dirty="0" err="1"/>
                <a:t>nào</a:t>
              </a:r>
              <a:r>
                <a:rPr lang="en-US" sz="2400" b="1" dirty="0"/>
                <a:t> </a:t>
              </a:r>
              <a:r>
                <a:rPr lang="en-US" sz="2400" b="1" dirty="0" err="1"/>
                <a:t>sau</a:t>
              </a:r>
              <a:r>
                <a:rPr lang="en-US" sz="2400" b="1" dirty="0"/>
                <a:t> </a:t>
              </a:r>
              <a:r>
                <a:rPr lang="en-US" sz="2400" b="1" dirty="0" err="1"/>
                <a:t>đây</a:t>
              </a:r>
              <a:r>
                <a:rPr lang="en-US" sz="2400" b="1" dirty="0"/>
                <a:t> </a:t>
              </a:r>
              <a:r>
                <a:rPr lang="en-US" sz="2400" b="1" dirty="0" err="1"/>
                <a:t>là</a:t>
              </a:r>
              <a:r>
                <a:rPr lang="en-US" sz="2400" b="1" dirty="0"/>
                <a:t> </a:t>
              </a:r>
              <a:r>
                <a:rPr lang="en-US" sz="2400" b="1" u="sng" dirty="0" err="1">
                  <a:solidFill>
                    <a:srgbClr val="FF0000"/>
                  </a:solidFill>
                </a:rPr>
                <a:t>sai</a:t>
              </a:r>
              <a:r>
                <a:rPr lang="en-US" sz="2400" b="1" dirty="0"/>
                <a:t> </a:t>
              </a:r>
              <a:r>
                <a:rPr lang="en-US" sz="2400" b="1" dirty="0" err="1"/>
                <a:t>khi</a:t>
              </a:r>
              <a:r>
                <a:rPr lang="en-US" sz="2400" b="1" dirty="0"/>
                <a:t> </a:t>
              </a:r>
              <a:r>
                <a:rPr lang="en-US" sz="2400" b="1" dirty="0" err="1"/>
                <a:t>dùng</a:t>
              </a:r>
              <a:r>
                <a:rPr lang="en-US" sz="2400" b="1" dirty="0"/>
                <a:t> </a:t>
              </a:r>
              <a:r>
                <a:rPr lang="en-US" sz="2400" b="1" dirty="0" err="1"/>
                <a:t>cân</a:t>
              </a:r>
              <a:r>
                <a:rPr lang="en-US" sz="2400" b="1" dirty="0"/>
                <a:t> </a:t>
              </a:r>
              <a:r>
                <a:rPr lang="en-US" sz="2400" b="1" dirty="0" err="1"/>
                <a:t>đồng</a:t>
              </a:r>
              <a:r>
                <a:rPr lang="en-US" sz="2400" b="1" dirty="0"/>
                <a:t> </a:t>
              </a:r>
              <a:r>
                <a:rPr lang="en-US" sz="2400" b="1" dirty="0" err="1"/>
                <a:t>hồ</a:t>
              </a:r>
              <a:r>
                <a:rPr lang="en-US" sz="2400" b="1" dirty="0"/>
                <a:t> </a:t>
              </a:r>
              <a:r>
                <a:rPr lang="en-US" sz="2400" b="1" dirty="0" err="1"/>
                <a:t>hoặc</a:t>
              </a:r>
              <a:r>
                <a:rPr lang="en-US" sz="2400" b="1" dirty="0"/>
                <a:t> </a:t>
              </a:r>
              <a:r>
                <a:rPr lang="en-US" sz="2400" b="1" dirty="0" err="1"/>
                <a:t>cân</a:t>
              </a:r>
              <a:r>
                <a:rPr lang="en-US" sz="2400" b="1" dirty="0"/>
                <a:t> </a:t>
              </a:r>
              <a:r>
                <a:rPr lang="en-US" sz="2400" b="1" dirty="0" err="1"/>
                <a:t>điện</a:t>
              </a:r>
              <a:r>
                <a:rPr lang="en-US" sz="2400" b="1" dirty="0"/>
                <a:t> </a:t>
              </a:r>
              <a:r>
                <a:rPr lang="en-US" sz="2400" b="1" dirty="0" err="1"/>
                <a:t>tử</a:t>
              </a:r>
              <a:r>
                <a:rPr lang="en-US" sz="2400" b="1" dirty="0"/>
                <a:t>? </a:t>
              </a:r>
              <a:r>
                <a:rPr lang="en-US" sz="2400" b="1" dirty="0" err="1"/>
                <a:t>Nêu</a:t>
              </a:r>
              <a:r>
                <a:rPr lang="en-US" sz="2400" b="1" dirty="0"/>
                <a:t> </a:t>
              </a:r>
              <a:r>
                <a:rPr lang="en-US" sz="2400" b="1" dirty="0" err="1"/>
                <a:t>cách</a:t>
              </a:r>
              <a:r>
                <a:rPr lang="en-US" sz="2400" b="1" dirty="0"/>
                <a:t> </a:t>
              </a:r>
              <a:r>
                <a:rPr lang="en-US" sz="2400" b="1" dirty="0" err="1"/>
                <a:t>khắc</a:t>
              </a:r>
              <a:r>
                <a:rPr lang="en-US" sz="2400" b="1" dirty="0"/>
                <a:t> </a:t>
              </a:r>
              <a:r>
                <a:rPr lang="en-US" sz="2400" b="1" dirty="0" err="1"/>
                <a:t>phục</a:t>
              </a:r>
              <a:r>
                <a:rPr lang="en-US" sz="2400" b="1" dirty="0"/>
                <a:t> </a:t>
              </a:r>
              <a:r>
                <a:rPr lang="en-US" sz="2400" b="1" dirty="0" err="1"/>
                <a:t>để</a:t>
              </a:r>
              <a:r>
                <a:rPr lang="en-US" sz="2400" b="1" dirty="0"/>
                <a:t> </a:t>
              </a:r>
              <a:r>
                <a:rPr lang="en-US" sz="2400" b="1" dirty="0" err="1"/>
                <a:t>thu</a:t>
              </a:r>
              <a:r>
                <a:rPr lang="en-US" sz="2400" b="1" dirty="0"/>
                <a:t> </a:t>
              </a:r>
              <a:r>
                <a:rPr lang="en-US" sz="2400" b="1" dirty="0" err="1"/>
                <a:t>được</a:t>
              </a:r>
              <a:r>
                <a:rPr lang="en-US" sz="2400" b="1" dirty="0"/>
                <a:t> </a:t>
              </a:r>
              <a:r>
                <a:rPr lang="en-US" sz="2400" b="1" dirty="0" err="1"/>
                <a:t>kết</a:t>
              </a:r>
              <a:r>
                <a:rPr lang="en-US" sz="2400" b="1" dirty="0"/>
                <a:t> </a:t>
              </a:r>
              <a:r>
                <a:rPr lang="en-US" sz="2400" b="1" dirty="0" err="1"/>
                <a:t>quả</a:t>
              </a:r>
              <a:r>
                <a:rPr lang="en-US" sz="2400" b="1" dirty="0"/>
                <a:t> </a:t>
              </a:r>
              <a:r>
                <a:rPr lang="en-US" sz="2400" b="1" dirty="0" err="1"/>
                <a:t>đo</a:t>
              </a:r>
              <a:r>
                <a:rPr lang="en-US" sz="2400" b="1" dirty="0"/>
                <a:t> </a:t>
              </a:r>
              <a:r>
                <a:rPr lang="en-US" sz="2400" b="1" dirty="0" err="1"/>
                <a:t>chính</a:t>
              </a:r>
              <a:r>
                <a:rPr lang="en-US" sz="2400" b="1" dirty="0"/>
                <a:t> </a:t>
              </a:r>
              <a:r>
                <a:rPr lang="en-US" sz="2400" b="1" dirty="0" err="1"/>
                <a:t>xác</a:t>
              </a:r>
              <a:r>
                <a:rPr lang="en-US" sz="2400" b="1" dirty="0"/>
                <a:t>?</a:t>
              </a:r>
            </a:p>
          </p:txBody>
        </p:sp>
      </p:grpSp>
      <p:grpSp>
        <p:nvGrpSpPr>
          <p:cNvPr id="10" name="Group 9">
            <a:extLst>
              <a:ext uri="{FF2B5EF4-FFF2-40B4-BE49-F238E27FC236}">
                <a16:creationId xmlns:a16="http://schemas.microsoft.com/office/drawing/2014/main" id="{BC24D85E-A4D7-4770-A5DD-D2B334E5E220}"/>
              </a:ext>
            </a:extLst>
          </p:cNvPr>
          <p:cNvGrpSpPr/>
          <p:nvPr/>
        </p:nvGrpSpPr>
        <p:grpSpPr>
          <a:xfrm>
            <a:off x="829056" y="1645920"/>
            <a:ext cx="10533888" cy="457200"/>
            <a:chOff x="1060704" y="457200"/>
            <a:chExt cx="10533888" cy="932688"/>
          </a:xfrm>
        </p:grpSpPr>
        <p:sp>
          <p:nvSpPr>
            <p:cNvPr id="11" name="Rectangle: Rounded Corners 10">
              <a:extLst>
                <a:ext uri="{FF2B5EF4-FFF2-40B4-BE49-F238E27FC236}">
                  <a16:creationId xmlns:a16="http://schemas.microsoft.com/office/drawing/2014/main" id="{15FF4984-2F0D-4237-9576-8C9898ED9F25}"/>
                </a:ext>
              </a:extLst>
            </p:cNvPr>
            <p:cNvSpPr/>
            <p:nvPr/>
          </p:nvSpPr>
          <p:spPr>
            <a:xfrm>
              <a:off x="1060704" y="457200"/>
              <a:ext cx="10533888" cy="9326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ECBA207-2595-40AA-BAE3-ACD01408088F}"/>
                </a:ext>
              </a:extLst>
            </p:cNvPr>
            <p:cNvSpPr txBox="1"/>
            <p:nvPr/>
          </p:nvSpPr>
          <p:spPr>
            <a:xfrm>
              <a:off x="1170432" y="469237"/>
              <a:ext cx="10369296" cy="461665"/>
            </a:xfrm>
            <a:prstGeom prst="rect">
              <a:avLst/>
            </a:prstGeom>
            <a:noFill/>
          </p:spPr>
          <p:txBody>
            <a:bodyPr wrap="square" rtlCol="0">
              <a:spAutoFit/>
            </a:bodyPr>
            <a:lstStyle/>
            <a:p>
              <a:pPr algn="just"/>
              <a:r>
                <a:rPr lang="en-US" sz="2400" b="1" dirty="0"/>
                <a:t>a) </a:t>
              </a:r>
              <a:r>
                <a:rPr lang="en-US" sz="2400" b="1" dirty="0" err="1"/>
                <a:t>Đặt</a:t>
              </a:r>
              <a:r>
                <a:rPr lang="en-US" sz="2400" b="1" dirty="0"/>
                <a:t> </a:t>
              </a:r>
              <a:r>
                <a:rPr lang="en-US" sz="2400" b="1" dirty="0" err="1"/>
                <a:t>cân</a:t>
              </a:r>
              <a:r>
                <a:rPr lang="en-US" sz="2400" b="1" dirty="0"/>
                <a:t> </a:t>
              </a:r>
              <a:r>
                <a:rPr lang="en-US" sz="2400" b="1" dirty="0" err="1"/>
                <a:t>trên</a:t>
              </a:r>
              <a:r>
                <a:rPr lang="en-US" sz="2400" b="1" dirty="0"/>
                <a:t> </a:t>
              </a:r>
              <a:r>
                <a:rPr lang="en-US" sz="2400" b="1" dirty="0" err="1"/>
                <a:t>bề</a:t>
              </a:r>
              <a:r>
                <a:rPr lang="en-US" sz="2400" b="1" dirty="0"/>
                <a:t> </a:t>
              </a:r>
              <a:r>
                <a:rPr lang="en-US" sz="2400" b="1" dirty="0" err="1"/>
                <a:t>mặt</a:t>
              </a:r>
              <a:r>
                <a:rPr lang="en-US" sz="2400" b="1" dirty="0"/>
                <a:t> </a:t>
              </a:r>
              <a:r>
                <a:rPr lang="en-US" sz="2400" b="1" dirty="0" err="1"/>
                <a:t>không</a:t>
              </a:r>
              <a:r>
                <a:rPr lang="en-US" sz="2400" b="1" dirty="0"/>
                <a:t> </a:t>
              </a:r>
              <a:r>
                <a:rPr lang="en-US" sz="2400" b="1" dirty="0" err="1"/>
                <a:t>bằng</a:t>
              </a:r>
              <a:r>
                <a:rPr lang="en-US" sz="2400" b="1" dirty="0"/>
                <a:t> </a:t>
              </a:r>
              <a:r>
                <a:rPr lang="en-US" sz="2400" b="1" dirty="0" err="1"/>
                <a:t>phẳng</a:t>
              </a:r>
              <a:endParaRPr lang="en-US" sz="2400" b="1" dirty="0"/>
            </a:p>
          </p:txBody>
        </p:sp>
      </p:grpSp>
      <p:grpSp>
        <p:nvGrpSpPr>
          <p:cNvPr id="13" name="Group 12">
            <a:extLst>
              <a:ext uri="{FF2B5EF4-FFF2-40B4-BE49-F238E27FC236}">
                <a16:creationId xmlns:a16="http://schemas.microsoft.com/office/drawing/2014/main" id="{9FB6CC83-DD92-4A5F-B7B9-B1C23A7F0B5E}"/>
              </a:ext>
            </a:extLst>
          </p:cNvPr>
          <p:cNvGrpSpPr/>
          <p:nvPr/>
        </p:nvGrpSpPr>
        <p:grpSpPr>
          <a:xfrm>
            <a:off x="829056" y="2543207"/>
            <a:ext cx="10533888" cy="467565"/>
            <a:chOff x="1060704" y="457200"/>
            <a:chExt cx="10533888" cy="953833"/>
          </a:xfrm>
          <a:solidFill>
            <a:schemeClr val="accent2">
              <a:lumMod val="40000"/>
              <a:lumOff val="60000"/>
            </a:schemeClr>
          </a:solidFill>
        </p:grpSpPr>
        <p:sp>
          <p:nvSpPr>
            <p:cNvPr id="14" name="Rectangle: Rounded Corners 13">
              <a:extLst>
                <a:ext uri="{FF2B5EF4-FFF2-40B4-BE49-F238E27FC236}">
                  <a16:creationId xmlns:a16="http://schemas.microsoft.com/office/drawing/2014/main" id="{2E153220-EABC-456F-A473-DCF2C4EB67A6}"/>
                </a:ext>
              </a:extLst>
            </p:cNvPr>
            <p:cNvSpPr/>
            <p:nvPr/>
          </p:nvSpPr>
          <p:spPr>
            <a:xfrm>
              <a:off x="1060704" y="457200"/>
              <a:ext cx="10533888" cy="9326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1E7531-349C-4E61-8E13-667B099EE072}"/>
                </a:ext>
              </a:extLst>
            </p:cNvPr>
            <p:cNvSpPr txBox="1"/>
            <p:nvPr/>
          </p:nvSpPr>
          <p:spPr>
            <a:xfrm>
              <a:off x="1170432" y="469236"/>
              <a:ext cx="10369296" cy="941797"/>
            </a:xfrm>
            <a:prstGeom prst="rect">
              <a:avLst/>
            </a:prstGeom>
            <a:grpFill/>
          </p:spPr>
          <p:txBody>
            <a:bodyPr wrap="square" rtlCol="0">
              <a:spAutoFit/>
            </a:bodyPr>
            <a:lstStyle/>
            <a:p>
              <a:pPr algn="just"/>
              <a:r>
                <a:rPr lang="en-US" sz="2400" b="1" dirty="0"/>
                <a:t>b) </a:t>
              </a:r>
              <a:r>
                <a:rPr lang="en-US" sz="2400" b="1" dirty="0" err="1"/>
                <a:t>Đặt</a:t>
              </a:r>
              <a:r>
                <a:rPr lang="en-US" sz="2400" b="1" dirty="0"/>
                <a:t> </a:t>
              </a:r>
              <a:r>
                <a:rPr lang="en-US" sz="2400" b="1" dirty="0" err="1"/>
                <a:t>mắt</a:t>
              </a:r>
              <a:r>
                <a:rPr lang="en-US" sz="2400" b="1" dirty="0"/>
                <a:t> </a:t>
              </a:r>
              <a:r>
                <a:rPr lang="en-US" sz="2400" b="1" dirty="0" err="1"/>
                <a:t>vuông</a:t>
              </a:r>
              <a:r>
                <a:rPr lang="en-US" sz="2400" b="1" dirty="0"/>
                <a:t> </a:t>
              </a:r>
              <a:r>
                <a:rPr lang="en-US" sz="2400" b="1" dirty="0" err="1"/>
                <a:t>góc</a:t>
              </a:r>
              <a:r>
                <a:rPr lang="en-US" sz="2400" b="1" dirty="0"/>
                <a:t> </a:t>
              </a:r>
              <a:r>
                <a:rPr lang="en-US" sz="2400" b="1" dirty="0" err="1"/>
                <a:t>với</a:t>
              </a:r>
              <a:r>
                <a:rPr lang="en-US" sz="2400" b="1" dirty="0"/>
                <a:t> </a:t>
              </a:r>
              <a:r>
                <a:rPr lang="en-US" sz="2400" b="1" dirty="0" err="1"/>
                <a:t>mặt</a:t>
              </a:r>
              <a:r>
                <a:rPr lang="en-US" sz="2400" b="1" dirty="0"/>
                <a:t> </a:t>
              </a:r>
              <a:r>
                <a:rPr lang="en-US" sz="2400" b="1" dirty="0" err="1"/>
                <a:t>đồng</a:t>
              </a:r>
              <a:r>
                <a:rPr lang="en-US" sz="2400" b="1" dirty="0"/>
                <a:t> </a:t>
              </a:r>
              <a:r>
                <a:rPr lang="en-US" sz="2400" b="1" dirty="0" err="1"/>
                <a:t>hồ</a:t>
              </a:r>
              <a:endParaRPr lang="en-US" sz="2400" b="1" dirty="0"/>
            </a:p>
          </p:txBody>
        </p:sp>
      </p:grpSp>
      <p:grpSp>
        <p:nvGrpSpPr>
          <p:cNvPr id="16" name="Group 15">
            <a:extLst>
              <a:ext uri="{FF2B5EF4-FFF2-40B4-BE49-F238E27FC236}">
                <a16:creationId xmlns:a16="http://schemas.microsoft.com/office/drawing/2014/main" id="{56CC21F6-2F73-432F-99BD-A4BB40A505F6}"/>
              </a:ext>
            </a:extLst>
          </p:cNvPr>
          <p:cNvGrpSpPr/>
          <p:nvPr/>
        </p:nvGrpSpPr>
        <p:grpSpPr>
          <a:xfrm>
            <a:off x="829056" y="3373465"/>
            <a:ext cx="10533888" cy="467565"/>
            <a:chOff x="1060704" y="457200"/>
            <a:chExt cx="10533888" cy="953833"/>
          </a:xfrm>
          <a:solidFill>
            <a:srgbClr val="00B0F0"/>
          </a:solidFill>
        </p:grpSpPr>
        <p:sp>
          <p:nvSpPr>
            <p:cNvPr id="17" name="Rectangle: Rounded Corners 16">
              <a:extLst>
                <a:ext uri="{FF2B5EF4-FFF2-40B4-BE49-F238E27FC236}">
                  <a16:creationId xmlns:a16="http://schemas.microsoft.com/office/drawing/2014/main" id="{41A0011F-1239-456D-826E-047CFCB7DA60}"/>
                </a:ext>
              </a:extLst>
            </p:cNvPr>
            <p:cNvSpPr/>
            <p:nvPr/>
          </p:nvSpPr>
          <p:spPr>
            <a:xfrm>
              <a:off x="1060704" y="457200"/>
              <a:ext cx="10533888" cy="9326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AE3A303-C858-40AA-9ED6-ABA972093655}"/>
                </a:ext>
              </a:extLst>
            </p:cNvPr>
            <p:cNvSpPr txBox="1"/>
            <p:nvPr/>
          </p:nvSpPr>
          <p:spPr>
            <a:xfrm>
              <a:off x="1170432" y="469236"/>
              <a:ext cx="10369296" cy="941797"/>
            </a:xfrm>
            <a:prstGeom prst="rect">
              <a:avLst/>
            </a:prstGeom>
            <a:grpFill/>
          </p:spPr>
          <p:txBody>
            <a:bodyPr wrap="square" rtlCol="0">
              <a:spAutoFit/>
            </a:bodyPr>
            <a:lstStyle/>
            <a:p>
              <a:pPr algn="just"/>
              <a:r>
                <a:rPr lang="en-US" sz="2400" b="1" dirty="0"/>
                <a:t>c) </a:t>
              </a:r>
              <a:r>
                <a:rPr lang="en-US" sz="2400" b="1" dirty="0" err="1"/>
                <a:t>Đặt</a:t>
              </a:r>
              <a:r>
                <a:rPr lang="en-US" sz="2400" b="1" dirty="0"/>
                <a:t> </a:t>
              </a:r>
              <a:r>
                <a:rPr lang="en-US" sz="2400" b="1" dirty="0" err="1"/>
                <a:t>vật</a:t>
              </a:r>
              <a:r>
                <a:rPr lang="en-US" sz="2400" b="1" dirty="0"/>
                <a:t> </a:t>
              </a:r>
              <a:r>
                <a:rPr lang="en-US" sz="2400" b="1" dirty="0" err="1"/>
                <a:t>cồng</a:t>
              </a:r>
              <a:r>
                <a:rPr lang="en-US" sz="2400" b="1" dirty="0"/>
                <a:t> </a:t>
              </a:r>
              <a:r>
                <a:rPr lang="en-US" sz="2400" b="1" dirty="0" err="1"/>
                <a:t>kềnh</a:t>
              </a:r>
              <a:r>
                <a:rPr lang="en-US" sz="2400" b="1" dirty="0"/>
                <a:t> </a:t>
              </a:r>
              <a:r>
                <a:rPr lang="en-US" sz="2400" b="1" dirty="0" err="1"/>
                <a:t>trên</a:t>
              </a:r>
              <a:r>
                <a:rPr lang="en-US" sz="2400" b="1" dirty="0"/>
                <a:t> </a:t>
              </a:r>
              <a:r>
                <a:rPr lang="en-US" sz="2400" b="1" dirty="0" err="1"/>
                <a:t>đĩa</a:t>
              </a:r>
              <a:r>
                <a:rPr lang="en-US" sz="2400" b="1" dirty="0"/>
                <a:t> </a:t>
              </a:r>
              <a:r>
                <a:rPr lang="en-US" sz="2400" b="1" dirty="0" err="1"/>
                <a:t>cân</a:t>
              </a:r>
              <a:endParaRPr lang="en-US" sz="2400" b="1" dirty="0"/>
            </a:p>
          </p:txBody>
        </p:sp>
      </p:grpSp>
      <p:grpSp>
        <p:nvGrpSpPr>
          <p:cNvPr id="19" name="Group 18">
            <a:extLst>
              <a:ext uri="{FF2B5EF4-FFF2-40B4-BE49-F238E27FC236}">
                <a16:creationId xmlns:a16="http://schemas.microsoft.com/office/drawing/2014/main" id="{73E87D37-136E-4145-A710-3E265AD0E94A}"/>
              </a:ext>
            </a:extLst>
          </p:cNvPr>
          <p:cNvGrpSpPr/>
          <p:nvPr/>
        </p:nvGrpSpPr>
        <p:grpSpPr>
          <a:xfrm>
            <a:off x="829056" y="4270752"/>
            <a:ext cx="10533888" cy="467565"/>
            <a:chOff x="1060704" y="457200"/>
            <a:chExt cx="10533888" cy="953833"/>
          </a:xfrm>
          <a:solidFill>
            <a:schemeClr val="accent4">
              <a:lumMod val="60000"/>
              <a:lumOff val="40000"/>
            </a:schemeClr>
          </a:solidFill>
        </p:grpSpPr>
        <p:sp>
          <p:nvSpPr>
            <p:cNvPr id="20" name="Rectangle: Rounded Corners 19">
              <a:extLst>
                <a:ext uri="{FF2B5EF4-FFF2-40B4-BE49-F238E27FC236}">
                  <a16:creationId xmlns:a16="http://schemas.microsoft.com/office/drawing/2014/main" id="{02B548A8-5D4B-406F-9D8C-BBF43398E8EE}"/>
                </a:ext>
              </a:extLst>
            </p:cNvPr>
            <p:cNvSpPr/>
            <p:nvPr/>
          </p:nvSpPr>
          <p:spPr>
            <a:xfrm>
              <a:off x="1060704" y="457200"/>
              <a:ext cx="10533888" cy="9326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B3CF19B-7923-43A3-837B-47C1F5AE1F7B}"/>
                </a:ext>
              </a:extLst>
            </p:cNvPr>
            <p:cNvSpPr txBox="1"/>
            <p:nvPr/>
          </p:nvSpPr>
          <p:spPr>
            <a:xfrm>
              <a:off x="1170432" y="469236"/>
              <a:ext cx="10369296" cy="941797"/>
            </a:xfrm>
            <a:prstGeom prst="rect">
              <a:avLst/>
            </a:prstGeom>
            <a:grpFill/>
          </p:spPr>
          <p:txBody>
            <a:bodyPr wrap="square" rtlCol="0">
              <a:spAutoFit/>
            </a:bodyPr>
            <a:lstStyle/>
            <a:p>
              <a:pPr algn="just"/>
              <a:r>
                <a:rPr lang="en-US" sz="2400" b="1" dirty="0"/>
                <a:t>d) </a:t>
              </a:r>
              <a:r>
                <a:rPr lang="en-US" sz="2400" b="1" dirty="0" err="1"/>
                <a:t>Để</a:t>
              </a:r>
              <a:r>
                <a:rPr lang="en-US" sz="2400" b="1" dirty="0"/>
                <a:t> </a:t>
              </a:r>
              <a:r>
                <a:rPr lang="en-US" sz="2400" b="1" dirty="0" err="1"/>
                <a:t>vật</a:t>
              </a:r>
              <a:r>
                <a:rPr lang="en-US" sz="2400" b="1" dirty="0"/>
                <a:t> </a:t>
              </a:r>
              <a:r>
                <a:rPr lang="en-US" sz="2400" b="1" dirty="0" err="1"/>
                <a:t>lệch</a:t>
              </a:r>
              <a:r>
                <a:rPr lang="en-US" sz="2400" b="1" dirty="0"/>
                <a:t> 1 </a:t>
              </a:r>
              <a:r>
                <a:rPr lang="en-US" sz="2400" b="1" dirty="0" err="1"/>
                <a:t>bên</a:t>
              </a:r>
              <a:r>
                <a:rPr lang="en-US" sz="2400" b="1" dirty="0"/>
                <a:t> </a:t>
              </a:r>
              <a:r>
                <a:rPr lang="en-US" sz="2400" b="1" dirty="0" err="1"/>
                <a:t>trên</a:t>
              </a:r>
              <a:r>
                <a:rPr lang="en-US" sz="2400" b="1" dirty="0"/>
                <a:t> </a:t>
              </a:r>
              <a:r>
                <a:rPr lang="en-US" sz="2400" b="1" dirty="0" err="1"/>
                <a:t>đĩa</a:t>
              </a:r>
              <a:r>
                <a:rPr lang="en-US" sz="2400" b="1" dirty="0"/>
                <a:t> </a:t>
              </a:r>
              <a:r>
                <a:rPr lang="en-US" sz="2400" b="1" dirty="0" err="1"/>
                <a:t>cân</a:t>
              </a:r>
              <a:endParaRPr lang="en-US" sz="2400" b="1" dirty="0"/>
            </a:p>
          </p:txBody>
        </p:sp>
      </p:grpSp>
      <p:grpSp>
        <p:nvGrpSpPr>
          <p:cNvPr id="22" name="Group 21">
            <a:extLst>
              <a:ext uri="{FF2B5EF4-FFF2-40B4-BE49-F238E27FC236}">
                <a16:creationId xmlns:a16="http://schemas.microsoft.com/office/drawing/2014/main" id="{BA68B744-918D-472F-A513-4C265820DC0B}"/>
              </a:ext>
            </a:extLst>
          </p:cNvPr>
          <p:cNvGrpSpPr/>
          <p:nvPr/>
        </p:nvGrpSpPr>
        <p:grpSpPr>
          <a:xfrm>
            <a:off x="829056" y="5143394"/>
            <a:ext cx="10533888" cy="467565"/>
            <a:chOff x="1060704" y="457200"/>
            <a:chExt cx="10533888" cy="953833"/>
          </a:xfrm>
          <a:solidFill>
            <a:schemeClr val="tx2">
              <a:lumMod val="40000"/>
              <a:lumOff val="60000"/>
            </a:schemeClr>
          </a:solidFill>
        </p:grpSpPr>
        <p:sp>
          <p:nvSpPr>
            <p:cNvPr id="23" name="Rectangle: Rounded Corners 22">
              <a:extLst>
                <a:ext uri="{FF2B5EF4-FFF2-40B4-BE49-F238E27FC236}">
                  <a16:creationId xmlns:a16="http://schemas.microsoft.com/office/drawing/2014/main" id="{9F9914E2-6988-43DA-B456-3FD4AEE78097}"/>
                </a:ext>
              </a:extLst>
            </p:cNvPr>
            <p:cNvSpPr/>
            <p:nvPr/>
          </p:nvSpPr>
          <p:spPr>
            <a:xfrm>
              <a:off x="1060704" y="457200"/>
              <a:ext cx="10533888" cy="9326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38DBFC0-C123-4057-90F3-428C29125B5F}"/>
                </a:ext>
              </a:extLst>
            </p:cNvPr>
            <p:cNvSpPr txBox="1"/>
            <p:nvPr/>
          </p:nvSpPr>
          <p:spPr>
            <a:xfrm>
              <a:off x="1170432" y="469236"/>
              <a:ext cx="10369296" cy="941797"/>
            </a:xfrm>
            <a:prstGeom prst="rect">
              <a:avLst/>
            </a:prstGeom>
            <a:grpFill/>
          </p:spPr>
          <p:txBody>
            <a:bodyPr wrap="square" rtlCol="0">
              <a:spAutoFit/>
            </a:bodyPr>
            <a:lstStyle/>
            <a:p>
              <a:pPr algn="just"/>
              <a:r>
                <a:rPr lang="en-US" sz="2400" b="1" dirty="0"/>
                <a:t>e) </a:t>
              </a:r>
              <a:r>
                <a:rPr lang="en-US" sz="2400" b="1" dirty="0" err="1"/>
                <a:t>Đọc</a:t>
              </a:r>
              <a:r>
                <a:rPr lang="en-US" sz="2400" b="1" dirty="0"/>
                <a:t> </a:t>
              </a:r>
              <a:r>
                <a:rPr lang="en-US" sz="2400" b="1" dirty="0" err="1"/>
                <a:t>kết</a:t>
              </a:r>
              <a:r>
                <a:rPr lang="en-US" sz="2400" b="1" dirty="0"/>
                <a:t> </a:t>
              </a:r>
              <a:r>
                <a:rPr lang="en-US" sz="2400" b="1" dirty="0" err="1"/>
                <a:t>quả</a:t>
              </a:r>
              <a:r>
                <a:rPr lang="en-US" sz="2400" b="1" dirty="0"/>
                <a:t> </a:t>
              </a:r>
              <a:r>
                <a:rPr lang="en-US" sz="2400" b="1" dirty="0" err="1"/>
                <a:t>khi</a:t>
              </a:r>
              <a:r>
                <a:rPr lang="en-US" sz="2400" b="1" dirty="0"/>
                <a:t> </a:t>
              </a:r>
              <a:r>
                <a:rPr lang="en-US" sz="2400" b="1" dirty="0" err="1"/>
                <a:t>cân</a:t>
              </a:r>
              <a:r>
                <a:rPr lang="en-US" sz="2400" b="1" dirty="0"/>
                <a:t> </a:t>
              </a:r>
              <a:r>
                <a:rPr lang="en-US" sz="2400" b="1" dirty="0" err="1"/>
                <a:t>ổn</a:t>
              </a:r>
              <a:r>
                <a:rPr lang="en-US" sz="2400" b="1" dirty="0"/>
                <a:t> </a:t>
              </a:r>
              <a:r>
                <a:rPr lang="en-US" sz="2400" b="1" dirty="0" err="1"/>
                <a:t>định</a:t>
              </a:r>
              <a:endParaRPr lang="en-US" sz="2400" b="1" dirty="0"/>
            </a:p>
          </p:txBody>
        </p:sp>
      </p:grpSp>
      <p:sp>
        <p:nvSpPr>
          <p:cNvPr id="28" name="TextBox 27">
            <a:extLst>
              <a:ext uri="{FF2B5EF4-FFF2-40B4-BE49-F238E27FC236}">
                <a16:creationId xmlns:a16="http://schemas.microsoft.com/office/drawing/2014/main" id="{648480E9-3AEC-4995-86F1-5C18C0611874}"/>
              </a:ext>
            </a:extLst>
          </p:cNvPr>
          <p:cNvSpPr txBox="1"/>
          <p:nvPr/>
        </p:nvSpPr>
        <p:spPr>
          <a:xfrm>
            <a:off x="9253728" y="1643687"/>
            <a:ext cx="822960" cy="461665"/>
          </a:xfrm>
          <a:prstGeom prst="rect">
            <a:avLst/>
          </a:prstGeom>
          <a:noFill/>
        </p:spPr>
        <p:txBody>
          <a:bodyPr wrap="square" rtlCol="0">
            <a:spAutoFit/>
          </a:bodyPr>
          <a:lstStyle/>
          <a:p>
            <a:r>
              <a:rPr lang="en-US" sz="2400" b="1" dirty="0">
                <a:solidFill>
                  <a:srgbClr val="FF0000"/>
                </a:solidFill>
              </a:rPr>
              <a:t>(</a:t>
            </a:r>
            <a:r>
              <a:rPr lang="en-US" sz="2400" b="1" dirty="0" err="1">
                <a:solidFill>
                  <a:srgbClr val="FF0000"/>
                </a:solidFill>
              </a:rPr>
              <a:t>sai</a:t>
            </a:r>
            <a:r>
              <a:rPr lang="en-US" sz="2400" b="1" dirty="0">
                <a:solidFill>
                  <a:srgbClr val="FF0000"/>
                </a:solidFill>
              </a:rPr>
              <a:t>)</a:t>
            </a:r>
            <a:endParaRPr lang="en-US" sz="1600" b="1" dirty="0">
              <a:solidFill>
                <a:srgbClr val="FF0000"/>
              </a:solidFill>
            </a:endParaRPr>
          </a:p>
        </p:txBody>
      </p:sp>
      <p:sp>
        <p:nvSpPr>
          <p:cNvPr id="29" name="TextBox 28">
            <a:extLst>
              <a:ext uri="{FF2B5EF4-FFF2-40B4-BE49-F238E27FC236}">
                <a16:creationId xmlns:a16="http://schemas.microsoft.com/office/drawing/2014/main" id="{984FED13-49EA-43D6-A863-8CCC8AAD0FC3}"/>
              </a:ext>
            </a:extLst>
          </p:cNvPr>
          <p:cNvSpPr txBox="1"/>
          <p:nvPr/>
        </p:nvSpPr>
        <p:spPr>
          <a:xfrm>
            <a:off x="9253728" y="3341926"/>
            <a:ext cx="822960" cy="461665"/>
          </a:xfrm>
          <a:prstGeom prst="rect">
            <a:avLst/>
          </a:prstGeom>
          <a:noFill/>
        </p:spPr>
        <p:txBody>
          <a:bodyPr wrap="square" rtlCol="0">
            <a:spAutoFit/>
          </a:bodyPr>
          <a:lstStyle/>
          <a:p>
            <a:r>
              <a:rPr lang="en-US" sz="2400" b="1" dirty="0">
                <a:solidFill>
                  <a:srgbClr val="FF0000"/>
                </a:solidFill>
              </a:rPr>
              <a:t>(</a:t>
            </a:r>
            <a:r>
              <a:rPr lang="en-US" sz="2400" b="1" dirty="0" err="1">
                <a:solidFill>
                  <a:srgbClr val="FF0000"/>
                </a:solidFill>
              </a:rPr>
              <a:t>sai</a:t>
            </a:r>
            <a:r>
              <a:rPr lang="en-US" sz="2400" b="1" dirty="0">
                <a:solidFill>
                  <a:srgbClr val="FF0000"/>
                </a:solidFill>
              </a:rPr>
              <a:t>)</a:t>
            </a:r>
            <a:endParaRPr lang="en-US" sz="1600" b="1" dirty="0">
              <a:solidFill>
                <a:srgbClr val="FF0000"/>
              </a:solidFill>
            </a:endParaRPr>
          </a:p>
        </p:txBody>
      </p:sp>
      <p:sp>
        <p:nvSpPr>
          <p:cNvPr id="30" name="TextBox 29">
            <a:extLst>
              <a:ext uri="{FF2B5EF4-FFF2-40B4-BE49-F238E27FC236}">
                <a16:creationId xmlns:a16="http://schemas.microsoft.com/office/drawing/2014/main" id="{50095EA4-FE76-4ACD-B110-B257F6F6196D}"/>
              </a:ext>
            </a:extLst>
          </p:cNvPr>
          <p:cNvSpPr txBox="1"/>
          <p:nvPr/>
        </p:nvSpPr>
        <p:spPr>
          <a:xfrm>
            <a:off x="9253728" y="4256281"/>
            <a:ext cx="822960" cy="461665"/>
          </a:xfrm>
          <a:prstGeom prst="rect">
            <a:avLst/>
          </a:prstGeom>
          <a:noFill/>
        </p:spPr>
        <p:txBody>
          <a:bodyPr wrap="square" rtlCol="0">
            <a:spAutoFit/>
          </a:bodyPr>
          <a:lstStyle/>
          <a:p>
            <a:r>
              <a:rPr lang="en-US" sz="2400" b="1" dirty="0">
                <a:solidFill>
                  <a:srgbClr val="FF0000"/>
                </a:solidFill>
              </a:rPr>
              <a:t>(</a:t>
            </a:r>
            <a:r>
              <a:rPr lang="en-US" sz="2400" b="1" dirty="0" err="1">
                <a:solidFill>
                  <a:srgbClr val="FF0000"/>
                </a:solidFill>
              </a:rPr>
              <a:t>sai</a:t>
            </a:r>
            <a:r>
              <a:rPr lang="en-US" sz="2400" b="1" dirty="0">
                <a:solidFill>
                  <a:srgbClr val="FF0000"/>
                </a:solidFill>
              </a:rPr>
              <a:t>)</a:t>
            </a:r>
            <a:endParaRPr lang="en-US" sz="1600" b="1" dirty="0">
              <a:solidFill>
                <a:srgbClr val="FF0000"/>
              </a:solidFill>
            </a:endParaRPr>
          </a:p>
        </p:txBody>
      </p:sp>
      <p:pic>
        <p:nvPicPr>
          <p:cNvPr id="32" name="Picture 31">
            <a:extLst>
              <a:ext uri="{FF2B5EF4-FFF2-40B4-BE49-F238E27FC236}">
                <a16:creationId xmlns:a16="http://schemas.microsoft.com/office/drawing/2014/main" id="{F28F4E4F-5128-4131-9B4A-1EFB88555B04}"/>
              </a:ext>
            </a:extLst>
          </p:cNvPr>
          <p:cNvPicPr>
            <a:picLocks noChangeAspect="1"/>
          </p:cNvPicPr>
          <p:nvPr/>
        </p:nvPicPr>
        <p:blipFill>
          <a:blip r:embed="rId2"/>
          <a:stretch>
            <a:fillRect/>
          </a:stretch>
        </p:blipFill>
        <p:spPr>
          <a:xfrm>
            <a:off x="-161163" y="352063"/>
            <a:ext cx="1099947" cy="932688"/>
          </a:xfrm>
          <a:prstGeom prst="rect">
            <a:avLst/>
          </a:prstGeom>
        </p:spPr>
      </p:pic>
    </p:spTree>
    <p:extLst>
      <p:ext uri="{BB962C8B-B14F-4D97-AF65-F5344CB8AC3E}">
        <p14:creationId xmlns:p14="http://schemas.microsoft.com/office/powerpoint/2010/main" val="272858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4"/>
          <p:cNvSpPr txBox="1">
            <a:spLocks noChangeArrowheads="1"/>
          </p:cNvSpPr>
          <p:nvPr/>
        </p:nvSpPr>
        <p:spPr bwMode="auto">
          <a:xfrm>
            <a:off x="1273791" y="1252191"/>
            <a:ext cx="7829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Đơn vị của khối lượng là kilôgam (kg).</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Người ta dùng cân để đo khối lượng.  </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Cần</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sử</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dụng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phép</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đúng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cách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để</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thu</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được</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kết</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quả</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chính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xác</a:t>
            </a:r>
            <a:r>
              <a:rPr lang="en-US" sz="3600" dirty="0">
                <a:solidFill>
                  <a:srgbClr val="002060"/>
                </a:solidFill>
                <a:latin typeface="#9Slide03 Ample" panose="02000000000000000000" pitchFamily="2" charset="0"/>
              </a:rPr>
              <a:t>.</a:t>
            </a:r>
          </a:p>
        </p:txBody>
      </p:sp>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5 Phương Pháp Ghi Nhớ Hiệu Quả, Dễ Áp Dụng - U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910997"/>
            <a:ext cx="2971800" cy="36038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083255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7" name="Rectangle 2"/>
          <p:cNvSpPr>
            <a:spLocks noChangeArrowheads="1"/>
          </p:cNvSpPr>
          <p:nvPr/>
        </p:nvSpPr>
        <p:spPr bwMode="auto">
          <a:xfrm>
            <a:off x="1254114" y="322153"/>
            <a:ext cx="100422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TRẢI NGHIỆM</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3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Tự thiết kế 1 cái cân đơn giản để sử dụng với các vật dụng như: móc áo, 2 cốc nhựa (giấy), dây treo đủ dùng, bìa, que xiên, bút, các loại thước, que kem, lò xo ....</a:t>
            </a:r>
            <a:endParaRPr kumimoji="0" lang="en-US" sz="3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pic>
        <p:nvPicPr>
          <p:cNvPr id="8"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16" y="3253941"/>
            <a:ext cx="9704408" cy="34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68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49" y="857250"/>
            <a:ext cx="2863850" cy="33528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9" name="AutoShape 52"/>
          <p:cNvSpPr>
            <a:spLocks noChangeArrowheads="1"/>
          </p:cNvSpPr>
          <p:nvPr/>
        </p:nvSpPr>
        <p:spPr bwMode="auto">
          <a:xfrm>
            <a:off x="8045449" y="4657444"/>
            <a:ext cx="2006600" cy="1428188"/>
          </a:xfrm>
          <a:prstGeom prst="wedgeEllipseCallout">
            <a:avLst>
              <a:gd name="adj1" fmla="val 106247"/>
              <a:gd name="adj2" fmla="val -126069"/>
            </a:avLst>
          </a:prstGeom>
          <a:solidFill>
            <a:srgbClr val="00B0F0"/>
          </a:solidFill>
          <a:ln w="57150">
            <a:solidFill>
              <a:srgbClr val="FF0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800" b="1" dirty="0">
                <a:solidFill>
                  <a:srgbClr val="FFFF00"/>
                </a:solidFill>
                <a:latin typeface="VNI-Times" pitchFamily="2" charset="0"/>
              </a:rPr>
              <a:t>397g</a:t>
            </a:r>
          </a:p>
        </p:txBody>
      </p:sp>
      <p:sp>
        <p:nvSpPr>
          <p:cNvPr id="31" name="Text Box 47"/>
          <p:cNvSpPr txBox="1">
            <a:spLocks noChangeArrowheads="1"/>
          </p:cNvSpPr>
          <p:nvPr/>
        </p:nvSpPr>
        <p:spPr bwMode="auto">
          <a:xfrm>
            <a:off x="1356427" y="857250"/>
            <a:ext cx="741044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a:t>
            </a:r>
            <a:r>
              <a:rPr lang="en-US" sz="3600" b="1" dirty="0" err="1">
                <a:solidFill>
                  <a:srgbClr val="002060"/>
                </a:solidFill>
              </a:rPr>
              <a:t>Trên</a:t>
            </a:r>
            <a:r>
              <a:rPr lang="en-US" sz="3600" b="1" dirty="0">
                <a:solidFill>
                  <a:srgbClr val="002060"/>
                </a:solidFill>
              </a:rPr>
              <a:t> </a:t>
            </a:r>
            <a:r>
              <a:rPr lang="en-US" sz="3600" b="1" dirty="0" err="1">
                <a:solidFill>
                  <a:srgbClr val="002060"/>
                </a:solidFill>
              </a:rPr>
              <a:t>vỏ</a:t>
            </a:r>
            <a:r>
              <a:rPr lang="en-US" sz="3600" b="1" dirty="0">
                <a:solidFill>
                  <a:srgbClr val="002060"/>
                </a:solidFill>
              </a:rPr>
              <a:t> </a:t>
            </a:r>
            <a:r>
              <a:rPr lang="en-US" sz="3600" b="1" dirty="0" err="1">
                <a:solidFill>
                  <a:srgbClr val="002060"/>
                </a:solidFill>
              </a:rPr>
              <a:t>hộp</a:t>
            </a:r>
            <a:r>
              <a:rPr lang="en-US" sz="3600" b="1" dirty="0">
                <a:solidFill>
                  <a:srgbClr val="002060"/>
                </a:solidFill>
              </a:rPr>
              <a:t> </a:t>
            </a:r>
            <a:r>
              <a:rPr lang="en-US" sz="3600" b="1" dirty="0" err="1">
                <a:solidFill>
                  <a:srgbClr val="002060"/>
                </a:solidFill>
              </a:rPr>
              <a:t>sữa</a:t>
            </a:r>
            <a:r>
              <a:rPr lang="en-US" sz="3600" b="1" dirty="0">
                <a:solidFill>
                  <a:srgbClr val="002060"/>
                </a:solidFill>
              </a:rPr>
              <a:t> </a:t>
            </a:r>
            <a:r>
              <a:rPr lang="en-US" sz="3600" b="1" dirty="0" err="1">
                <a:solidFill>
                  <a:srgbClr val="002060"/>
                </a:solidFill>
              </a:rPr>
              <a:t>Ông</a:t>
            </a:r>
            <a:r>
              <a:rPr lang="en-US" sz="3600" b="1" dirty="0">
                <a:solidFill>
                  <a:srgbClr val="002060"/>
                </a:solidFill>
              </a:rPr>
              <a:t> </a:t>
            </a:r>
            <a:r>
              <a:rPr lang="en-US" sz="3600" b="1" dirty="0" err="1">
                <a:solidFill>
                  <a:srgbClr val="002060"/>
                </a:solidFill>
              </a:rPr>
              <a:t>Thọ</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ghi</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r>
              <a:rPr lang="en-US" sz="3600" b="1" dirty="0">
                <a:solidFill>
                  <a:srgbClr val="002060"/>
                </a:solidFill>
              </a:rPr>
              <a:t> </a:t>
            </a:r>
            <a:r>
              <a:rPr lang="en-US" sz="3600" b="1" dirty="0" err="1">
                <a:solidFill>
                  <a:srgbClr val="002060"/>
                </a:solidFill>
              </a:rPr>
              <a:t>tịnh</a:t>
            </a:r>
            <a:r>
              <a:rPr lang="en-US" sz="3600" b="1" dirty="0">
                <a:solidFill>
                  <a:srgbClr val="002060"/>
                </a:solidFill>
              </a:rPr>
              <a:t> 397g”. </a:t>
            </a:r>
            <a:r>
              <a:rPr lang="en-US" sz="3600" b="1" dirty="0" err="1">
                <a:solidFill>
                  <a:srgbClr val="002060"/>
                </a:solidFill>
              </a:rPr>
              <a:t>Số</a:t>
            </a:r>
            <a:r>
              <a:rPr lang="en-US" sz="3600" b="1" dirty="0">
                <a:solidFill>
                  <a:srgbClr val="002060"/>
                </a:solidFill>
              </a:rPr>
              <a:t> </a:t>
            </a:r>
            <a:r>
              <a:rPr lang="en-US" sz="3600" b="1" dirty="0" err="1">
                <a:solidFill>
                  <a:srgbClr val="002060"/>
                </a:solidFill>
              </a:rPr>
              <a:t>đó</a:t>
            </a:r>
            <a:r>
              <a:rPr lang="en-US" sz="3600" b="1" dirty="0">
                <a:solidFill>
                  <a:srgbClr val="002060"/>
                </a:solidFill>
              </a:rPr>
              <a:t> </a:t>
            </a:r>
            <a:r>
              <a:rPr lang="en-US" sz="3600" b="1" dirty="0" err="1">
                <a:solidFill>
                  <a:srgbClr val="002060"/>
                </a:solidFill>
              </a:rPr>
              <a:t>chỉ</a:t>
            </a:r>
            <a:r>
              <a:rPr lang="en-US" sz="3600" b="1" dirty="0">
                <a:solidFill>
                  <a:srgbClr val="002060"/>
                </a:solidFill>
              </a:rPr>
              <a:t> </a:t>
            </a:r>
            <a:r>
              <a:rPr lang="en-US" sz="3600" b="1" i="1" u="sng" dirty="0" err="1">
                <a:solidFill>
                  <a:srgbClr val="002060"/>
                </a:solidFill>
              </a:rPr>
              <a:t>sức</a:t>
            </a:r>
            <a:r>
              <a:rPr lang="en-US" sz="3600" b="1" i="1" u="sng" dirty="0">
                <a:solidFill>
                  <a:srgbClr val="002060"/>
                </a:solidFill>
              </a:rPr>
              <a:t> </a:t>
            </a:r>
            <a:r>
              <a:rPr lang="en-US" sz="3600" b="1" i="1" u="sng" dirty="0" err="1">
                <a:solidFill>
                  <a:srgbClr val="002060"/>
                </a:solidFill>
              </a:rPr>
              <a:t>nặng</a:t>
            </a:r>
            <a:r>
              <a:rPr lang="en-US" sz="3600" b="1" i="1" u="sng" dirty="0">
                <a:solidFill>
                  <a:srgbClr val="002060"/>
                </a:solidFill>
              </a:rPr>
              <a:t> </a:t>
            </a:r>
            <a:r>
              <a:rPr lang="en-US" sz="3600" b="1" dirty="0" err="1">
                <a:solidFill>
                  <a:srgbClr val="002060"/>
                </a:solidFill>
              </a:rPr>
              <a:t>của</a:t>
            </a:r>
            <a:r>
              <a:rPr lang="en-US" sz="3600" b="1" dirty="0">
                <a:solidFill>
                  <a:srgbClr val="002060"/>
                </a:solidFill>
              </a:rPr>
              <a:t> </a:t>
            </a:r>
            <a:r>
              <a:rPr lang="en-US" sz="3600" b="1" dirty="0" err="1">
                <a:solidFill>
                  <a:srgbClr val="002060"/>
                </a:solidFill>
              </a:rPr>
              <a:t>hộp</a:t>
            </a:r>
            <a:r>
              <a:rPr lang="en-US" sz="3600" b="1" dirty="0">
                <a:solidFill>
                  <a:srgbClr val="002060"/>
                </a:solidFill>
              </a:rPr>
              <a:t> </a:t>
            </a:r>
            <a:r>
              <a:rPr lang="en-US" sz="3600" b="1" dirty="0" err="1">
                <a:solidFill>
                  <a:srgbClr val="002060"/>
                </a:solidFill>
              </a:rPr>
              <a:t>sữa</a:t>
            </a:r>
            <a:r>
              <a:rPr lang="en-US" sz="3600" b="1" dirty="0">
                <a:solidFill>
                  <a:srgbClr val="002060"/>
                </a:solidFill>
              </a:rPr>
              <a:t> hay </a:t>
            </a:r>
            <a:r>
              <a:rPr lang="en-US" sz="3600" b="1" i="1" u="sng" dirty="0" err="1">
                <a:solidFill>
                  <a:srgbClr val="002060"/>
                </a:solidFill>
              </a:rPr>
              <a:t>lượng</a:t>
            </a:r>
            <a:r>
              <a:rPr lang="en-US" sz="3600" b="1" i="1" u="sng" dirty="0">
                <a:solidFill>
                  <a:srgbClr val="002060"/>
                </a:solidFill>
              </a:rPr>
              <a:t> </a:t>
            </a:r>
            <a:r>
              <a:rPr lang="en-US" sz="3600" b="1" i="1" u="sng" dirty="0" err="1">
                <a:solidFill>
                  <a:srgbClr val="002060"/>
                </a:solidFill>
              </a:rPr>
              <a:t>sữa</a:t>
            </a:r>
            <a:r>
              <a:rPr lang="en-US" sz="3600" b="1" i="1" u="sng"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hộp</a:t>
            </a:r>
            <a:r>
              <a:rPr lang="en-US" sz="3600" b="1" dirty="0">
                <a:solidFill>
                  <a:srgbClr val="002060"/>
                </a:solidFill>
              </a:rPr>
              <a:t>?</a:t>
            </a:r>
          </a:p>
        </p:txBody>
      </p:sp>
      <p:sp>
        <p:nvSpPr>
          <p:cNvPr id="32" name="Text Box 49"/>
          <p:cNvSpPr txBox="1">
            <a:spLocks noChangeArrowheads="1"/>
          </p:cNvSpPr>
          <p:nvPr/>
        </p:nvSpPr>
        <p:spPr bwMode="auto">
          <a:xfrm>
            <a:off x="1230494" y="3958845"/>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 </a:t>
            </a:r>
            <a:r>
              <a:rPr lang="en-US" sz="3600" b="1" dirty="0">
                <a:solidFill>
                  <a:srgbClr val="002060"/>
                </a:solidFill>
              </a:rPr>
              <a:t>397g </a:t>
            </a:r>
            <a:r>
              <a:rPr lang="en-US" sz="3600" b="1" dirty="0" err="1">
                <a:solidFill>
                  <a:srgbClr val="002060"/>
                </a:solidFill>
              </a:rPr>
              <a:t>chỉ</a:t>
            </a:r>
            <a:r>
              <a:rPr lang="en-US" sz="3600" b="1" dirty="0">
                <a:solidFill>
                  <a:srgbClr val="002060"/>
                </a:solidFill>
              </a:rPr>
              <a:t> </a:t>
            </a:r>
            <a:r>
              <a:rPr lang="en-US" sz="3600" b="1" u="sng" dirty="0" err="1">
                <a:solidFill>
                  <a:srgbClr val="FF0000"/>
                </a:solidFill>
              </a:rPr>
              <a:t>lượng</a:t>
            </a:r>
            <a:r>
              <a:rPr lang="en-US" sz="3600" b="1" u="sng" dirty="0">
                <a:solidFill>
                  <a:srgbClr val="FF0000"/>
                </a:solidFill>
              </a:rPr>
              <a:t> </a:t>
            </a:r>
            <a:r>
              <a:rPr lang="en-US" sz="3600" b="1" u="sng" dirty="0" err="1">
                <a:solidFill>
                  <a:srgbClr val="FF0000"/>
                </a:solidFill>
              </a:rPr>
              <a:t>sữa</a:t>
            </a:r>
            <a:r>
              <a:rPr lang="en-US" sz="3600" b="1" dirty="0">
                <a:solidFill>
                  <a:srgbClr val="FF000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hộp</a:t>
            </a:r>
            <a:r>
              <a:rPr lang="en-US" sz="3600" b="1" dirty="0">
                <a:solidFill>
                  <a:srgbClr val="002060"/>
                </a:solidFill>
              </a:rPr>
              <a:t>.</a:t>
            </a:r>
          </a:p>
        </p:txBody>
      </p:sp>
      <p:sp>
        <p:nvSpPr>
          <p:cNvPr id="11" name="Oval 10">
            <a:extLst>
              <a:ext uri="{FF2B5EF4-FFF2-40B4-BE49-F238E27FC236}">
                <a16:creationId xmlns:a16="http://schemas.microsoft.com/office/drawing/2014/main" id="{A44E9535-ECDE-4F87-98C0-379AA188E3FB}"/>
              </a:ext>
            </a:extLst>
          </p:cNvPr>
          <p:cNvSpPr/>
          <p:nvPr/>
        </p:nvSpPr>
        <p:spPr>
          <a:xfrm>
            <a:off x="10925032" y="2994387"/>
            <a:ext cx="761000" cy="58859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w="76200">
                <a:solidFill>
                  <a:schemeClr val="tx1"/>
                </a:solidFill>
              </a:ln>
            </a:endParaRPr>
          </a:p>
        </p:txBody>
      </p:sp>
      <p:sp>
        <p:nvSpPr>
          <p:cNvPr id="16" name="Title 2">
            <a:extLst>
              <a:ext uri="{FF2B5EF4-FFF2-40B4-BE49-F238E27FC236}">
                <a16:creationId xmlns:a16="http://schemas.microsoft.com/office/drawing/2014/main" id="{3ADDAA1F-C281-4483-93A2-ECDAE0A16D0D}"/>
              </a:ext>
            </a:extLst>
          </p:cNvPr>
          <p:cNvSpPr txBox="1">
            <a:spLocks/>
          </p:cNvSpPr>
          <p:nvPr/>
        </p:nvSpPr>
        <p:spPr>
          <a:xfrm rot="16200000">
            <a:off x="-1407170" y="2937432"/>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Tree>
    <p:extLst>
      <p:ext uri="{BB962C8B-B14F-4D97-AF65-F5344CB8AC3E}">
        <p14:creationId xmlns:p14="http://schemas.microsoft.com/office/powerpoint/2010/main" val="27790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heckerboard(across)">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Sữa đặc Ông Thọ"/>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437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ADA9C5C-3A90-4204-B9D9-9698080C7FA0}"/>
              </a:ext>
            </a:extLst>
          </p:cNvPr>
          <p:cNvSpPr/>
          <p:nvPr/>
        </p:nvSpPr>
        <p:spPr>
          <a:xfrm>
            <a:off x="3225784" y="5823408"/>
            <a:ext cx="573206" cy="51515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w="76200">
                <a:solidFill>
                  <a:schemeClr val="tx1"/>
                </a:solidFill>
              </a:ln>
            </a:endParaRPr>
          </a:p>
        </p:txBody>
      </p:sp>
      <p:sp>
        <p:nvSpPr>
          <p:cNvPr id="8" name="Oval 7">
            <a:extLst>
              <a:ext uri="{FF2B5EF4-FFF2-40B4-BE49-F238E27FC236}">
                <a16:creationId xmlns:a16="http://schemas.microsoft.com/office/drawing/2014/main" id="{87D1CF06-2434-481F-BFDA-2F4AD3F1405A}"/>
              </a:ext>
            </a:extLst>
          </p:cNvPr>
          <p:cNvSpPr/>
          <p:nvPr/>
        </p:nvSpPr>
        <p:spPr>
          <a:xfrm>
            <a:off x="5522794" y="5823408"/>
            <a:ext cx="573206" cy="51515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w="76200">
                <a:solidFill>
                  <a:schemeClr val="tx1"/>
                </a:solidFill>
              </a:ln>
            </a:endParaRPr>
          </a:p>
        </p:txBody>
      </p:sp>
      <p:sp>
        <p:nvSpPr>
          <p:cNvPr id="9" name="Oval 8">
            <a:extLst>
              <a:ext uri="{FF2B5EF4-FFF2-40B4-BE49-F238E27FC236}">
                <a16:creationId xmlns:a16="http://schemas.microsoft.com/office/drawing/2014/main" id="{EB85B269-F357-443F-96C5-80344AC8E62B}"/>
              </a:ext>
            </a:extLst>
          </p:cNvPr>
          <p:cNvSpPr/>
          <p:nvPr/>
        </p:nvSpPr>
        <p:spPr>
          <a:xfrm>
            <a:off x="8284191" y="6085266"/>
            <a:ext cx="573206" cy="51515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w="76200">
                <a:solidFill>
                  <a:schemeClr val="tx1"/>
                </a:solidFill>
              </a:ln>
            </a:endParaRPr>
          </a:p>
        </p:txBody>
      </p:sp>
      <p:sp>
        <p:nvSpPr>
          <p:cNvPr id="12" name="Oval 11">
            <a:extLst>
              <a:ext uri="{FF2B5EF4-FFF2-40B4-BE49-F238E27FC236}">
                <a16:creationId xmlns:a16="http://schemas.microsoft.com/office/drawing/2014/main" id="{DF590CCB-BFE2-455F-A226-554F6061383E}"/>
              </a:ext>
            </a:extLst>
          </p:cNvPr>
          <p:cNvSpPr/>
          <p:nvPr/>
        </p:nvSpPr>
        <p:spPr>
          <a:xfrm>
            <a:off x="10326987" y="5215266"/>
            <a:ext cx="499509" cy="51515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42895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1402557" y="890559"/>
            <a:ext cx="741044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a:solidFill>
                  <a:srgbClr val="002060"/>
                </a:solidFill>
              </a:rPr>
              <a:t>  </a:t>
            </a:r>
            <a:r>
              <a:rPr lang="en-US" sz="3600" b="1">
                <a:solidFill>
                  <a:srgbClr val="002060"/>
                </a:solidFill>
              </a:rPr>
              <a:t>? Trên vỏ túi bột giặt OMO có ghi “500g”. Số đó chỉ gì?</a:t>
            </a:r>
          </a:p>
          <a:p>
            <a:pPr algn="just" eaLnBrk="1" hangingPunct="1">
              <a:spcBef>
                <a:spcPct val="50000"/>
              </a:spcBef>
            </a:pPr>
            <a:endParaRPr lang="en-US" sz="3600" b="1">
              <a:solidFill>
                <a:srgbClr val="002060"/>
              </a:solidFill>
            </a:endParaRPr>
          </a:p>
        </p:txBody>
      </p:sp>
      <p:sp>
        <p:nvSpPr>
          <p:cNvPr id="32" name="Text Box 49"/>
          <p:cNvSpPr txBox="1">
            <a:spLocks noChangeArrowheads="1"/>
          </p:cNvSpPr>
          <p:nvPr/>
        </p:nvSpPr>
        <p:spPr bwMode="auto">
          <a:xfrm>
            <a:off x="1268060" y="3244751"/>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 </a:t>
            </a:r>
            <a:r>
              <a:rPr lang="en-US" sz="3600" b="1" dirty="0">
                <a:solidFill>
                  <a:srgbClr val="002060"/>
                </a:solidFill>
              </a:rPr>
              <a:t>500g </a:t>
            </a:r>
            <a:r>
              <a:rPr lang="en-US" sz="3600" b="1" dirty="0" err="1">
                <a:solidFill>
                  <a:srgbClr val="002060"/>
                </a:solidFill>
              </a:rPr>
              <a:t>chỉ</a:t>
            </a:r>
            <a:r>
              <a:rPr lang="en-US" sz="3600" b="1" dirty="0">
                <a:solidFill>
                  <a:srgbClr val="002060"/>
                </a:solidFill>
              </a:rPr>
              <a:t> </a:t>
            </a:r>
            <a:r>
              <a:rPr lang="en-US" sz="3600" b="1" u="sng" dirty="0" err="1">
                <a:solidFill>
                  <a:srgbClr val="FF0000"/>
                </a:solidFill>
              </a:rPr>
              <a:t>lượng</a:t>
            </a:r>
            <a:r>
              <a:rPr lang="en-US" sz="3600" b="1" u="sng" dirty="0">
                <a:solidFill>
                  <a:srgbClr val="FF0000"/>
                </a:solidFill>
              </a:rPr>
              <a:t> </a:t>
            </a:r>
            <a:r>
              <a:rPr lang="en-US" sz="3600" b="1" u="sng" dirty="0" err="1">
                <a:solidFill>
                  <a:srgbClr val="FF0000"/>
                </a:solidFill>
              </a:rPr>
              <a:t>bột</a:t>
            </a:r>
            <a:r>
              <a:rPr lang="en-US" sz="3600" b="1" u="sng" dirty="0">
                <a:solidFill>
                  <a:srgbClr val="FF0000"/>
                </a:solidFill>
              </a:rPr>
              <a:t> </a:t>
            </a:r>
            <a:r>
              <a:rPr lang="en-US" sz="3600" b="1" u="sng" dirty="0" err="1">
                <a:solidFill>
                  <a:srgbClr val="FF0000"/>
                </a:solidFill>
              </a:rPr>
              <a:t>giặt</a:t>
            </a:r>
            <a:r>
              <a:rPr lang="en-US" sz="3600" b="1" dirty="0">
                <a:solidFill>
                  <a:srgbClr val="FF000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a:t>
            </a:r>
          </a:p>
        </p:txBody>
      </p:sp>
      <p:grpSp>
        <p:nvGrpSpPr>
          <p:cNvPr id="2" name="Group 1"/>
          <p:cNvGrpSpPr/>
          <p:nvPr/>
        </p:nvGrpSpPr>
        <p:grpSpPr>
          <a:xfrm>
            <a:off x="9036048" y="344179"/>
            <a:ext cx="3369378" cy="3457575"/>
            <a:chOff x="9036048" y="344179"/>
            <a:chExt cx="3369378" cy="3457575"/>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6048" y="344179"/>
              <a:ext cx="30099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11057639" y="3109813"/>
              <a:ext cx="1347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FFFF00"/>
                  </a:solidFill>
                  <a:latin typeface="VNI-Times" pitchFamily="2" charset="0"/>
                </a:rPr>
                <a:t>500g</a:t>
              </a:r>
            </a:p>
          </p:txBody>
        </p:sp>
      </p:grpSp>
      <p:sp>
        <p:nvSpPr>
          <p:cNvPr id="29" name="AutoShape 52"/>
          <p:cNvSpPr>
            <a:spLocks noChangeArrowheads="1"/>
          </p:cNvSpPr>
          <p:nvPr/>
        </p:nvSpPr>
        <p:spPr bwMode="auto">
          <a:xfrm>
            <a:off x="7733506" y="4733644"/>
            <a:ext cx="2006600" cy="1428188"/>
          </a:xfrm>
          <a:prstGeom prst="wedgeEllipseCallout">
            <a:avLst>
              <a:gd name="adj1" fmla="val 120487"/>
              <a:gd name="adj2" fmla="val -132738"/>
            </a:avLst>
          </a:prstGeom>
          <a:solidFill>
            <a:srgbClr val="00B0F0"/>
          </a:solidFill>
          <a:ln w="57150">
            <a:solidFill>
              <a:schemeClr val="tx2"/>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FF0000"/>
                </a:solidFill>
                <a:latin typeface="VNI-Times" pitchFamily="2" charset="0"/>
              </a:rPr>
              <a:t>500g</a:t>
            </a:r>
          </a:p>
        </p:txBody>
      </p:sp>
      <p:sp>
        <p:nvSpPr>
          <p:cNvPr id="13" name="Oval 12">
            <a:extLst>
              <a:ext uri="{FF2B5EF4-FFF2-40B4-BE49-F238E27FC236}">
                <a16:creationId xmlns:a16="http://schemas.microsoft.com/office/drawing/2014/main" id="{BD73CE14-A281-40BC-89A7-05AF25B54B2C}"/>
              </a:ext>
            </a:extLst>
          </p:cNvPr>
          <p:cNvSpPr/>
          <p:nvPr/>
        </p:nvSpPr>
        <p:spPr>
          <a:xfrm>
            <a:off x="10925032" y="2871217"/>
            <a:ext cx="943880" cy="74834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n w="76200">
                <a:solidFill>
                  <a:schemeClr val="tx1"/>
                </a:solidFill>
              </a:ln>
            </a:endParaRPr>
          </a:p>
        </p:txBody>
      </p:sp>
      <p:sp>
        <p:nvSpPr>
          <p:cNvPr id="14" name="Title 2">
            <a:extLst>
              <a:ext uri="{FF2B5EF4-FFF2-40B4-BE49-F238E27FC236}">
                <a16:creationId xmlns:a16="http://schemas.microsoft.com/office/drawing/2014/main" id="{F0E31F15-4F7B-4DB8-BBBE-0B698459FD90}"/>
              </a:ext>
            </a:extLst>
          </p:cNvPr>
          <p:cNvSpPr txBox="1">
            <a:spLocks/>
          </p:cNvSpPr>
          <p:nvPr/>
        </p:nvSpPr>
        <p:spPr>
          <a:xfrm rot="16200000">
            <a:off x="-1407170" y="2937432"/>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Tree>
    <p:extLst>
      <p:ext uri="{BB962C8B-B14F-4D97-AF65-F5344CB8AC3E}">
        <p14:creationId xmlns:p14="http://schemas.microsoft.com/office/powerpoint/2010/main" val="8585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heckerboard(across)">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400" b="1" dirty="0">
                <a:solidFill>
                  <a:schemeClr val="accent5">
                    <a:lumMod val="75000"/>
                  </a:schemeClr>
                </a:solidFill>
              </a:rPr>
              <a:t>BÀI 6: ĐO KHỐI LƯỢNG</a:t>
            </a:r>
          </a:p>
        </p:txBody>
      </p:sp>
      <p:sp>
        <p:nvSpPr>
          <p:cNvPr id="8" name="Text Box 13"/>
          <p:cNvSpPr txBox="1">
            <a:spLocks noChangeArrowheads="1"/>
          </p:cNvSpPr>
          <p:nvPr/>
        </p:nvSpPr>
        <p:spPr bwMode="auto">
          <a:xfrm>
            <a:off x="1389750" y="740401"/>
            <a:ext cx="844891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sz="3600" dirty="0">
                <a:solidFill>
                  <a:srgbClr val="002060"/>
                </a:solidFill>
                <a:latin typeface="VNI-Times" pitchFamily="2" charset="0"/>
              </a:rPr>
              <a:t>       </a:t>
            </a:r>
            <a:r>
              <a:rPr lang="en-US" sz="3200" dirty="0">
                <a:solidFill>
                  <a:srgbClr val="00B050"/>
                </a:solidFill>
                <a:latin typeface="VNI-Times" pitchFamily="2" charset="0"/>
              </a:rPr>
              <a:t>* </a:t>
            </a:r>
            <a:r>
              <a:rPr lang="en-US" sz="3200" b="1" dirty="0" err="1">
                <a:solidFill>
                  <a:srgbClr val="00B050"/>
                </a:solidFill>
                <a:latin typeface="VNI-Times" pitchFamily="2" charset="0"/>
              </a:rPr>
              <a:t>Haõy</a:t>
            </a:r>
            <a:r>
              <a:rPr lang="en-US" sz="3200" b="1" dirty="0">
                <a:solidFill>
                  <a:srgbClr val="00B050"/>
                </a:solidFill>
                <a:latin typeface="VNI-Times" pitchFamily="2" charset="0"/>
              </a:rPr>
              <a:t> </a:t>
            </a:r>
            <a:r>
              <a:rPr lang="en-US" sz="3200" b="1" dirty="0" err="1">
                <a:solidFill>
                  <a:srgbClr val="00B050"/>
                </a:solidFill>
                <a:latin typeface="VNI-Times" pitchFamily="2" charset="0"/>
              </a:rPr>
              <a:t>chọn</a:t>
            </a:r>
            <a:r>
              <a:rPr lang="en-US" sz="3200" b="1" dirty="0">
                <a:solidFill>
                  <a:srgbClr val="00B050"/>
                </a:solidFill>
                <a:latin typeface="VNI-Times" pitchFamily="2" charset="0"/>
              </a:rPr>
              <a:t> </a:t>
            </a:r>
            <a:r>
              <a:rPr lang="en-US" sz="3200" b="1" dirty="0" err="1">
                <a:solidFill>
                  <a:srgbClr val="00B050"/>
                </a:solidFill>
                <a:latin typeface="VNI-Times" pitchFamily="2" charset="0"/>
              </a:rPr>
              <a:t>töø</a:t>
            </a:r>
            <a:r>
              <a:rPr lang="en-US" sz="3200" b="1" dirty="0">
                <a:solidFill>
                  <a:srgbClr val="00B050"/>
                </a:solidFill>
                <a:latin typeface="VNI-Times" pitchFamily="2" charset="0"/>
              </a:rPr>
              <a:t> </a:t>
            </a:r>
            <a:r>
              <a:rPr lang="en-US" sz="3200" b="1" dirty="0" err="1">
                <a:solidFill>
                  <a:srgbClr val="00B050"/>
                </a:solidFill>
                <a:latin typeface="VNI-Times" pitchFamily="2" charset="0"/>
              </a:rPr>
              <a:t>hoaëc</a:t>
            </a:r>
            <a:r>
              <a:rPr lang="en-US" sz="3200" b="1" dirty="0">
                <a:solidFill>
                  <a:srgbClr val="00B050"/>
                </a:solidFill>
                <a:latin typeface="VNI-Times" pitchFamily="2" charset="0"/>
              </a:rPr>
              <a:t> </a:t>
            </a:r>
            <a:r>
              <a:rPr lang="en-US" sz="3200" b="1" dirty="0" err="1">
                <a:solidFill>
                  <a:srgbClr val="00B050"/>
                </a:solidFill>
                <a:latin typeface="VNI-Times" pitchFamily="2" charset="0"/>
              </a:rPr>
              <a:t>soá</a:t>
            </a:r>
            <a:r>
              <a:rPr lang="en-US" sz="3200" b="1" dirty="0">
                <a:solidFill>
                  <a:srgbClr val="00B050"/>
                </a:solidFill>
                <a:latin typeface="VNI-Times" pitchFamily="2" charset="0"/>
              </a:rPr>
              <a:t> </a:t>
            </a:r>
            <a:r>
              <a:rPr lang="en-US" sz="3200" b="1" dirty="0" err="1">
                <a:solidFill>
                  <a:srgbClr val="00B050"/>
                </a:solidFill>
                <a:latin typeface="VNI-Times" pitchFamily="2" charset="0"/>
              </a:rPr>
              <a:t>thích</a:t>
            </a:r>
            <a:r>
              <a:rPr lang="en-US" sz="3200" b="1" dirty="0">
                <a:solidFill>
                  <a:srgbClr val="00B050"/>
                </a:solidFill>
                <a:latin typeface="VNI-Times" pitchFamily="2" charset="0"/>
              </a:rPr>
              <a:t> </a:t>
            </a:r>
            <a:r>
              <a:rPr lang="en-US" sz="3200" b="1" dirty="0" err="1">
                <a:solidFill>
                  <a:srgbClr val="00B050"/>
                </a:solidFill>
                <a:latin typeface="VNI-Times" pitchFamily="2" charset="0"/>
              </a:rPr>
              <a:t>hôïp</a:t>
            </a:r>
            <a:r>
              <a:rPr lang="en-US" sz="3200" b="1" dirty="0">
                <a:solidFill>
                  <a:srgbClr val="00B050"/>
                </a:solidFill>
                <a:latin typeface="VNI-Times" pitchFamily="2" charset="0"/>
              </a:rPr>
              <a:t> </a:t>
            </a:r>
            <a:r>
              <a:rPr lang="en-US" sz="3200" b="1" dirty="0" err="1">
                <a:solidFill>
                  <a:srgbClr val="00B050"/>
                </a:solidFill>
                <a:latin typeface="VNI-Times" pitchFamily="2" charset="0"/>
              </a:rPr>
              <a:t>ñieàn</a:t>
            </a:r>
            <a:r>
              <a:rPr lang="en-US" sz="3200" b="1" dirty="0">
                <a:solidFill>
                  <a:srgbClr val="00B050"/>
                </a:solidFill>
                <a:latin typeface="VNI-Times" pitchFamily="2" charset="0"/>
              </a:rPr>
              <a:t> </a:t>
            </a:r>
            <a:r>
              <a:rPr lang="en-US" sz="3200" b="1" dirty="0" err="1">
                <a:solidFill>
                  <a:srgbClr val="00B050"/>
                </a:solidFill>
                <a:latin typeface="VNI-Times" pitchFamily="2" charset="0"/>
              </a:rPr>
              <a:t>vaøo</a:t>
            </a:r>
            <a:r>
              <a:rPr lang="en-US" sz="3200" b="1" dirty="0">
                <a:solidFill>
                  <a:srgbClr val="00B050"/>
                </a:solidFill>
                <a:latin typeface="VNI-Times" pitchFamily="2" charset="0"/>
              </a:rPr>
              <a:t> ……. </a:t>
            </a:r>
            <a:r>
              <a:rPr lang="en-US" sz="3200" b="1" dirty="0" err="1">
                <a:solidFill>
                  <a:srgbClr val="00B050"/>
                </a:solidFill>
                <a:latin typeface="VNI-Times" pitchFamily="2" charset="0"/>
              </a:rPr>
              <a:t>trong</a:t>
            </a:r>
            <a:r>
              <a:rPr lang="en-US" sz="3200" b="1" dirty="0">
                <a:solidFill>
                  <a:srgbClr val="00B050"/>
                </a:solidFill>
                <a:latin typeface="VNI-Times" pitchFamily="2" charset="0"/>
              </a:rPr>
              <a:t> </a:t>
            </a:r>
            <a:r>
              <a:rPr lang="en-US" sz="3200" b="1" dirty="0" err="1">
                <a:solidFill>
                  <a:srgbClr val="00B050"/>
                </a:solidFill>
                <a:latin typeface="VNI-Times" pitchFamily="2" charset="0"/>
              </a:rPr>
              <a:t>caùc</a:t>
            </a:r>
            <a:r>
              <a:rPr lang="en-US" sz="3200" b="1" dirty="0">
                <a:solidFill>
                  <a:srgbClr val="00B050"/>
                </a:solidFill>
                <a:latin typeface="VNI-Times" pitchFamily="2" charset="0"/>
              </a:rPr>
              <a:t> </a:t>
            </a:r>
            <a:r>
              <a:rPr lang="en-US" sz="3200" b="1" dirty="0" err="1">
                <a:solidFill>
                  <a:srgbClr val="00B050"/>
                </a:solidFill>
                <a:latin typeface="VNI-Times" pitchFamily="2" charset="0"/>
              </a:rPr>
              <a:t>caâu</a:t>
            </a:r>
            <a:r>
              <a:rPr lang="en-US" sz="3200" b="1" dirty="0">
                <a:solidFill>
                  <a:srgbClr val="00B050"/>
                </a:solidFill>
                <a:latin typeface="VNI-Times" pitchFamily="2" charset="0"/>
              </a:rPr>
              <a:t> </a:t>
            </a:r>
            <a:r>
              <a:rPr lang="en-US" sz="3200" b="1" dirty="0" err="1">
                <a:solidFill>
                  <a:srgbClr val="00B050"/>
                </a:solidFill>
                <a:latin typeface="VNI-Times" pitchFamily="2" charset="0"/>
              </a:rPr>
              <a:t>sau</a:t>
            </a:r>
            <a:r>
              <a:rPr lang="en-US" sz="3200" b="1" dirty="0">
                <a:solidFill>
                  <a:srgbClr val="00B050"/>
                </a:solidFill>
                <a:latin typeface="VNI-Times" pitchFamily="2" charset="0"/>
              </a:rPr>
              <a:t> </a:t>
            </a:r>
            <a:r>
              <a:rPr lang="en-US" sz="3200" b="1" dirty="0" err="1">
                <a:solidFill>
                  <a:srgbClr val="00B050"/>
                </a:solidFill>
                <a:latin typeface="VNI-Times" pitchFamily="2" charset="0"/>
              </a:rPr>
              <a:t>ñaây</a:t>
            </a:r>
            <a:r>
              <a:rPr lang="en-US" sz="3200" b="1" dirty="0">
                <a:solidFill>
                  <a:srgbClr val="00B050"/>
                </a:solidFill>
                <a:latin typeface="VNI-Times" pitchFamily="2" charset="0"/>
              </a:rPr>
              <a:t>:</a:t>
            </a:r>
          </a:p>
          <a:p>
            <a:pPr algn="just" eaLnBrk="1" hangingPunct="1">
              <a:lnSpc>
                <a:spcPct val="150000"/>
              </a:lnSpc>
            </a:pPr>
            <a:r>
              <a:rPr lang="en-US" sz="3200" b="1" dirty="0">
                <a:solidFill>
                  <a:srgbClr val="002060"/>
                </a:solidFill>
                <a:latin typeface="VNI-Times" pitchFamily="2" charset="0"/>
              </a:rPr>
              <a:t>a. </a:t>
            </a:r>
            <a:r>
              <a:rPr lang="en-US" sz="3200" b="1" dirty="0" err="1">
                <a:solidFill>
                  <a:srgbClr val="002060"/>
                </a:solidFill>
                <a:latin typeface="VNI-Times" pitchFamily="2" charset="0"/>
              </a:rPr>
              <a:t>Moïi</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ñeàu</a:t>
            </a:r>
            <a:r>
              <a:rPr lang="en-US" sz="3200" b="1" dirty="0">
                <a:solidFill>
                  <a:srgbClr val="002060"/>
                </a:solidFill>
                <a:latin typeface="VNI-Times" pitchFamily="2" charset="0"/>
              </a:rPr>
              <a:t> </a:t>
            </a:r>
            <a:r>
              <a:rPr lang="en-US" sz="3200" b="1" dirty="0" err="1">
                <a:solidFill>
                  <a:srgbClr val="002060"/>
                </a:solidFill>
                <a:latin typeface="VNI-Times" pitchFamily="2" charset="0"/>
              </a:rPr>
              <a:t>coù</a:t>
            </a:r>
            <a:r>
              <a:rPr lang="en-US" sz="3200" b="1" dirty="0">
                <a:solidFill>
                  <a:srgbClr val="002060"/>
                </a:solidFill>
                <a:latin typeface="VNI-Times" pitchFamily="2" charset="0"/>
              </a:rPr>
              <a:t> …………………………….</a:t>
            </a:r>
          </a:p>
          <a:p>
            <a:pPr algn="just" eaLnBrk="1" hangingPunct="1">
              <a:lnSpc>
                <a:spcPct val="150000"/>
              </a:lnSpc>
            </a:pPr>
            <a:r>
              <a:rPr lang="en-US" sz="3200" b="1" dirty="0">
                <a:solidFill>
                  <a:srgbClr val="002060"/>
                </a:solidFill>
                <a:latin typeface="VNI-Times" pitchFamily="2" charset="0"/>
              </a:rPr>
              <a:t>b. </a:t>
            </a:r>
            <a:r>
              <a:rPr lang="en-US" sz="3200" b="1" dirty="0" err="1">
                <a:solidFill>
                  <a:srgbClr val="002060"/>
                </a:solidFill>
                <a:latin typeface="VNI-Times" pitchFamily="2" charset="0"/>
              </a:rPr>
              <a:t>Khoái</a:t>
            </a:r>
            <a:r>
              <a:rPr lang="en-US" sz="3200" b="1" dirty="0">
                <a:solidFill>
                  <a:srgbClr val="002060"/>
                </a:solidFill>
                <a:latin typeface="VNI-Times" pitchFamily="2" charset="0"/>
              </a:rPr>
              <a:t> </a:t>
            </a:r>
            <a:r>
              <a:rPr lang="en-US" sz="3200" b="1" dirty="0" err="1">
                <a:solidFill>
                  <a:srgbClr val="002060"/>
                </a:solidFill>
                <a:latin typeface="VNI-Times" pitchFamily="2" charset="0"/>
              </a:rPr>
              <a:t>löôïng</a:t>
            </a:r>
            <a:r>
              <a:rPr lang="en-US" sz="3200" b="1" dirty="0">
                <a:solidFill>
                  <a:srgbClr val="002060"/>
                </a:solidFill>
                <a:latin typeface="VNI-Times" pitchFamily="2" charset="0"/>
              </a:rPr>
              <a:t> </a:t>
            </a:r>
            <a:r>
              <a:rPr lang="en-US" sz="3200" b="1" dirty="0" err="1">
                <a:solidFill>
                  <a:srgbClr val="002060"/>
                </a:solidFill>
                <a:latin typeface="VNI-Times" pitchFamily="2" charset="0"/>
              </a:rPr>
              <a:t>cuûa</a:t>
            </a:r>
            <a:r>
              <a:rPr lang="en-US" sz="3200" b="1" dirty="0">
                <a:solidFill>
                  <a:srgbClr val="002060"/>
                </a:solidFill>
                <a:latin typeface="VNI-Times" pitchFamily="2" charset="0"/>
              </a:rPr>
              <a:t> </a:t>
            </a:r>
            <a:r>
              <a:rPr lang="en-US" sz="3200" b="1" dirty="0" err="1">
                <a:solidFill>
                  <a:srgbClr val="002060"/>
                </a:solidFill>
                <a:latin typeface="VNI-Times" pitchFamily="2" charset="0"/>
              </a:rPr>
              <a:t>moät</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chæ</a:t>
            </a:r>
            <a:r>
              <a:rPr lang="en-US" sz="3200" b="1" dirty="0">
                <a:solidFill>
                  <a:srgbClr val="002060"/>
                </a:solidFill>
                <a:latin typeface="VNI-Times" pitchFamily="2" charset="0"/>
              </a:rPr>
              <a:t> ……………….……… </a:t>
            </a:r>
          </a:p>
          <a:p>
            <a:pPr algn="just" eaLnBrk="1" hangingPunct="1">
              <a:lnSpc>
                <a:spcPct val="150000"/>
              </a:lnSpc>
            </a:pPr>
            <a:r>
              <a:rPr lang="en-US" sz="3200" b="1" dirty="0" err="1">
                <a:solidFill>
                  <a:srgbClr val="002060"/>
                </a:solidFill>
                <a:latin typeface="VNI-Times" pitchFamily="2" charset="0"/>
              </a:rPr>
              <a:t>của</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a:t>
            </a:r>
          </a:p>
        </p:txBody>
      </p:sp>
      <p:sp>
        <p:nvSpPr>
          <p:cNvPr id="9" name="Rectangle 14"/>
          <p:cNvSpPr>
            <a:spLocks noChangeArrowheads="1"/>
          </p:cNvSpPr>
          <p:nvPr/>
        </p:nvSpPr>
        <p:spPr bwMode="auto">
          <a:xfrm>
            <a:off x="10083800" y="1087438"/>
            <a:ext cx="2374900" cy="3889375"/>
          </a:xfrm>
          <a:prstGeom prst="rect">
            <a:avLst/>
          </a:prstGeom>
          <a:noFill/>
          <a:ln w="9525">
            <a:solidFill>
              <a:schemeClr val="bg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99FF"/>
                </a:solidFill>
              </a14:hiddenFill>
            </a:ext>
          </a:extLst>
        </p:spPr>
        <p:txBody>
          <a:bodyPr wrap="none" anchor="ctr"/>
          <a:lstStyle/>
          <a:p>
            <a:pPr algn="ctr" eaLnBrk="1" hangingPunct="1"/>
            <a:endParaRPr lang="en-US" sz="2400">
              <a:solidFill>
                <a:srgbClr val="00FF00"/>
              </a:solidFill>
              <a:latin typeface="VNI-Times" pitchFamily="2" charset="0"/>
            </a:endParaRPr>
          </a:p>
        </p:txBody>
      </p:sp>
      <p:sp>
        <p:nvSpPr>
          <p:cNvPr id="15" name="Text Box 22"/>
          <p:cNvSpPr txBox="1">
            <a:spLocks noChangeArrowheads="1"/>
          </p:cNvSpPr>
          <p:nvPr/>
        </p:nvSpPr>
        <p:spPr bwMode="auto">
          <a:xfrm>
            <a:off x="10094951" y="2173354"/>
            <a:ext cx="2082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löôïng</a:t>
            </a:r>
            <a:r>
              <a:rPr lang="en-US" sz="3200" b="1" dirty="0">
                <a:solidFill>
                  <a:srgbClr val="FF0000"/>
                </a:solidFill>
                <a:latin typeface="VNI-Times" pitchFamily="2" charset="0"/>
              </a:rPr>
              <a:t> </a:t>
            </a:r>
            <a:r>
              <a:rPr lang="en-US" sz="3200" b="1" dirty="0" err="1">
                <a:solidFill>
                  <a:srgbClr val="FF0000"/>
                </a:solidFill>
                <a:latin typeface="VNI-Times" pitchFamily="2" charset="0"/>
              </a:rPr>
              <a:t>chất</a:t>
            </a:r>
            <a:endParaRPr lang="en-US" sz="3200" b="1" dirty="0">
              <a:solidFill>
                <a:srgbClr val="FF0000"/>
              </a:solidFill>
              <a:latin typeface="VNI-Times" pitchFamily="2" charset="0"/>
            </a:endParaRPr>
          </a:p>
        </p:txBody>
      </p:sp>
      <p:sp>
        <p:nvSpPr>
          <p:cNvPr id="16" name="Text Box 23"/>
          <p:cNvSpPr txBox="1">
            <a:spLocks noChangeArrowheads="1"/>
          </p:cNvSpPr>
          <p:nvPr/>
        </p:nvSpPr>
        <p:spPr bwMode="auto">
          <a:xfrm>
            <a:off x="10080523" y="3234310"/>
            <a:ext cx="209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khoái</a:t>
            </a:r>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149" y="-157311"/>
            <a:ext cx="1998243" cy="1522470"/>
          </a:xfrm>
          <a:prstGeom prst="rect">
            <a:avLst/>
          </a:prstGeom>
        </p:spPr>
      </p:pic>
      <p:sp>
        <p:nvSpPr>
          <p:cNvPr id="10" name="Text Box 23"/>
          <p:cNvSpPr txBox="1">
            <a:spLocks noChangeArrowheads="1"/>
          </p:cNvSpPr>
          <p:nvPr/>
        </p:nvSpPr>
        <p:spPr bwMode="auto">
          <a:xfrm>
            <a:off x="10434234" y="4105561"/>
            <a:ext cx="1298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spTree>
    <p:extLst>
      <p:ext uri="{BB962C8B-B14F-4D97-AF65-F5344CB8AC3E}">
        <p14:creationId xmlns:p14="http://schemas.microsoft.com/office/powerpoint/2010/main" val="36054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5078 0.00671 L -0.36615 -0.12685 " pathEditMode="relative" rAng="0" ptsTypes="AA">
                                      <p:cBhvr>
                                        <p:cTn id="13" dur="2000" fill="hold"/>
                                        <p:tgtEl>
                                          <p:spTgt spid="16"/>
                                        </p:tgtEl>
                                        <p:attrNameLst>
                                          <p:attrName>ppt_x</p:attrName>
                                          <p:attrName>ppt_y</p:attrName>
                                        </p:attrNameLst>
                                      </p:cBhvr>
                                      <p:rCtr x="-20846" y="-669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45833E-6 -7.40741E-7 L -0.64974 0.23843 " pathEditMode="relative" rAng="0" ptsTypes="AA">
                                      <p:cBhvr>
                                        <p:cTn id="17" dur="2000" fill="hold"/>
                                        <p:tgtEl>
                                          <p:spTgt spid="15"/>
                                        </p:tgtEl>
                                        <p:attrNameLst>
                                          <p:attrName>ppt_x</p:attrName>
                                          <p:attrName>ppt_y</p:attrName>
                                        </p:attrNameLst>
                                      </p:cBhvr>
                                      <p:rCtr x="-32487" y="1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33656" y="3016887"/>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grpSp>
        <p:nvGrpSpPr>
          <p:cNvPr id="2" name="Group 1"/>
          <p:cNvGrpSpPr/>
          <p:nvPr/>
        </p:nvGrpSpPr>
        <p:grpSpPr>
          <a:xfrm>
            <a:off x="1197653" y="681029"/>
            <a:ext cx="10324733" cy="2262294"/>
            <a:chOff x="1197653" y="373252"/>
            <a:chExt cx="10324733" cy="2262294"/>
          </a:xfrm>
        </p:grpSpPr>
        <p:sp>
          <p:nvSpPr>
            <p:cNvPr id="8" name="Text Box 33"/>
            <p:cNvSpPr txBox="1">
              <a:spLocks noChangeArrowheads="1"/>
            </p:cNvSpPr>
            <p:nvPr/>
          </p:nvSpPr>
          <p:spPr bwMode="auto">
            <a:xfrm>
              <a:off x="1197653" y="1558328"/>
              <a:ext cx="102623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eaLnBrk="1" hangingPunct="1">
                <a:buFont typeface="Wingdings" panose="05000000000000000000" pitchFamily="2" charset="2"/>
                <a:buChar char="Ø"/>
              </a:pPr>
              <a:r>
                <a:rPr lang="en-US" sz="2800" b="1" i="1" dirty="0">
                  <a:solidFill>
                    <a:srgbClr val="FF0000"/>
                  </a:solidFill>
                </a:rPr>
                <a:t>  </a:t>
              </a:r>
              <a:r>
                <a:rPr lang="en-US" sz="3200" b="1" i="1" dirty="0" err="1">
                  <a:solidFill>
                    <a:srgbClr val="FF0000"/>
                  </a:solidFill>
                </a:rPr>
                <a:t>Kilôgam</a:t>
              </a:r>
              <a:r>
                <a:rPr lang="en-US" sz="3200" b="1" dirty="0">
                  <a:solidFill>
                    <a:srgbClr val="0000FF"/>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khối</a:t>
              </a:r>
              <a:r>
                <a:rPr lang="en-US" sz="3200" b="1" dirty="0">
                  <a:solidFill>
                    <a:srgbClr val="002060"/>
                  </a:solidFill>
                </a:rPr>
                <a:t> </a:t>
              </a:r>
              <a:r>
                <a:rPr lang="en-US" sz="3200" b="1" dirty="0" err="1">
                  <a:solidFill>
                    <a:srgbClr val="002060"/>
                  </a:solidFill>
                </a:rPr>
                <a:t>lượng</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quả</a:t>
              </a:r>
              <a:r>
                <a:rPr lang="en-US" sz="3200" b="1" dirty="0">
                  <a:solidFill>
                    <a:srgbClr val="002060"/>
                  </a:solidFill>
                </a:rPr>
                <a:t> </a:t>
              </a:r>
              <a:r>
                <a:rPr lang="en-US" sz="3200" b="1" dirty="0" err="1">
                  <a:solidFill>
                    <a:srgbClr val="002060"/>
                  </a:solidFill>
                </a:rPr>
                <a:t>cân</a:t>
              </a:r>
              <a:r>
                <a:rPr lang="en-US" sz="3200" b="1" dirty="0">
                  <a:solidFill>
                    <a:srgbClr val="002060"/>
                  </a:solidFill>
                </a:rPr>
                <a:t> </a:t>
              </a:r>
              <a:r>
                <a:rPr lang="en-US" sz="3200" b="1" dirty="0" err="1">
                  <a:solidFill>
                    <a:srgbClr val="002060"/>
                  </a:solidFill>
                </a:rPr>
                <a:t>mẫu</a:t>
              </a:r>
              <a:r>
                <a:rPr lang="en-US" sz="3200" b="1" dirty="0">
                  <a:solidFill>
                    <a:srgbClr val="002060"/>
                  </a:solidFill>
                </a:rPr>
                <a:t>, </a:t>
              </a:r>
              <a:r>
                <a:rPr lang="en-US" sz="3200" b="1" dirty="0" err="1">
                  <a:solidFill>
                    <a:srgbClr val="002060"/>
                  </a:solidFill>
                </a:rPr>
                <a:t>đặt</a:t>
              </a:r>
              <a:r>
                <a:rPr lang="en-US" sz="3200" b="1" dirty="0">
                  <a:solidFill>
                    <a:srgbClr val="002060"/>
                  </a:solidFill>
                </a:rPr>
                <a:t> </a:t>
              </a:r>
              <a:r>
                <a:rPr lang="en-US" sz="3200" b="1" dirty="0" err="1">
                  <a:solidFill>
                    <a:srgbClr val="002060"/>
                  </a:solidFill>
                </a:rPr>
                <a:t>tại</a:t>
              </a:r>
              <a:r>
                <a:rPr lang="en-US" sz="3200" b="1" dirty="0">
                  <a:solidFill>
                    <a:srgbClr val="002060"/>
                  </a:solidFill>
                </a:rPr>
                <a:t> </a:t>
              </a:r>
              <a:r>
                <a:rPr lang="en-US" sz="3200" b="1" dirty="0" err="1">
                  <a:solidFill>
                    <a:srgbClr val="002060"/>
                  </a:solidFill>
                </a:rPr>
                <a:t>Viện</a:t>
              </a:r>
              <a:r>
                <a:rPr lang="en-US" sz="3200" b="1" dirty="0">
                  <a:solidFill>
                    <a:srgbClr val="002060"/>
                  </a:solidFill>
                </a:rPr>
                <a:t> </a:t>
              </a:r>
              <a:r>
                <a:rPr lang="en-US" sz="3200" b="1" dirty="0" err="1">
                  <a:solidFill>
                    <a:srgbClr val="002060"/>
                  </a:solidFill>
                </a:rPr>
                <a:t>Đo</a:t>
              </a:r>
              <a:r>
                <a:rPr lang="en-US" sz="3200" b="1" dirty="0">
                  <a:solidFill>
                    <a:srgbClr val="002060"/>
                  </a:solidFill>
                </a:rPr>
                <a:t> </a:t>
              </a:r>
              <a:r>
                <a:rPr lang="en-US" sz="3200" b="1" dirty="0" err="1">
                  <a:solidFill>
                    <a:srgbClr val="002060"/>
                  </a:solidFill>
                </a:rPr>
                <a:t>lường</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tế</a:t>
              </a:r>
              <a:r>
                <a:rPr lang="en-US" sz="3200" b="1" dirty="0">
                  <a:solidFill>
                    <a:srgbClr val="002060"/>
                  </a:solidFill>
                </a:rPr>
                <a:t> ở </a:t>
              </a:r>
              <a:r>
                <a:rPr lang="en-US" sz="3200" b="1" dirty="0" err="1">
                  <a:solidFill>
                    <a:srgbClr val="002060"/>
                  </a:solidFill>
                </a:rPr>
                <a:t>Pháp</a:t>
              </a:r>
              <a:r>
                <a:rPr lang="en-US" sz="3200" b="1" dirty="0">
                  <a:solidFill>
                    <a:srgbClr val="002060"/>
                  </a:solidFill>
                </a:rPr>
                <a:t>.</a:t>
              </a:r>
              <a:endParaRPr lang="en-US" sz="2800" b="1" dirty="0">
                <a:solidFill>
                  <a:srgbClr val="002060"/>
                </a:solidFill>
              </a:endParaRPr>
            </a:p>
          </p:txBody>
        </p:sp>
        <p:sp>
          <p:nvSpPr>
            <p:cNvPr id="12" name="Text Box 32"/>
            <p:cNvSpPr txBox="1">
              <a:spLocks noChangeArrowheads="1"/>
            </p:cNvSpPr>
            <p:nvPr/>
          </p:nvSpPr>
          <p:spPr bwMode="auto">
            <a:xfrm>
              <a:off x="1260082" y="373252"/>
              <a:ext cx="102623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eaLnBrk="1" hangingPunct="1">
                <a:buFont typeface="Wingdings" panose="05000000000000000000" pitchFamily="2" charset="2"/>
                <a:buChar char="Ø"/>
              </a:pPr>
              <a:r>
                <a:rPr lang="en-US" sz="3200" b="1" dirty="0" err="1">
                  <a:solidFill>
                    <a:srgbClr val="002060"/>
                  </a:solidFill>
                </a:rPr>
                <a:t>Trong</a:t>
              </a:r>
              <a:r>
                <a:rPr lang="en-US" sz="3200" b="1" dirty="0">
                  <a:solidFill>
                    <a:srgbClr val="002060"/>
                  </a:solidFill>
                </a:rPr>
                <a:t> </a:t>
              </a:r>
              <a:r>
                <a:rPr lang="en-US" sz="3200" b="1" dirty="0" err="1">
                  <a:solidFill>
                    <a:srgbClr val="002060"/>
                  </a:solidFill>
                </a:rPr>
                <a:t>hệ</a:t>
              </a:r>
              <a:r>
                <a:rPr lang="en-US" sz="3200" b="1" dirty="0">
                  <a:solidFill>
                    <a:srgbClr val="002060"/>
                  </a:solidFill>
                </a:rPr>
                <a:t> </a:t>
              </a:r>
              <a:r>
                <a:rPr lang="en-US" sz="3200" b="1" dirty="0" err="1">
                  <a:solidFill>
                    <a:srgbClr val="002060"/>
                  </a:solidFill>
                </a:rPr>
                <a:t>thống</a:t>
              </a:r>
              <a:r>
                <a:rPr lang="en-US" sz="3200" b="1" dirty="0">
                  <a:solidFill>
                    <a:srgbClr val="002060"/>
                  </a:solidFill>
                </a:rPr>
                <a:t> </a:t>
              </a:r>
              <a:r>
                <a:rPr lang="en-US" sz="3200" b="1" dirty="0" err="1">
                  <a:solidFill>
                    <a:srgbClr val="002060"/>
                  </a:solidFill>
                </a:rPr>
                <a:t>đo</a:t>
              </a:r>
              <a:r>
                <a:rPr lang="en-US" sz="3200" b="1" dirty="0">
                  <a:solidFill>
                    <a:srgbClr val="002060"/>
                  </a:solidFill>
                </a:rPr>
                <a:t> </a:t>
              </a:r>
              <a:r>
                <a:rPr lang="en-US" sz="3200" b="1" dirty="0" err="1">
                  <a:solidFill>
                    <a:srgbClr val="002060"/>
                  </a:solidFill>
                </a:rPr>
                <a:t>lường</a:t>
              </a:r>
              <a:r>
                <a:rPr lang="en-US" sz="3200" b="1" dirty="0">
                  <a:solidFill>
                    <a:srgbClr val="002060"/>
                  </a:solidFill>
                </a:rPr>
                <a:t> </a:t>
              </a:r>
              <a:r>
                <a:rPr lang="en-US" sz="3200" b="1" dirty="0" err="1">
                  <a:solidFill>
                    <a:srgbClr val="002060"/>
                  </a:solidFill>
                </a:rPr>
                <a:t>hợp</a:t>
              </a:r>
              <a:r>
                <a:rPr lang="en-US" sz="3200" b="1" dirty="0">
                  <a:solidFill>
                    <a:srgbClr val="002060"/>
                  </a:solidFill>
                </a:rPr>
                <a:t> </a:t>
              </a:r>
              <a:r>
                <a:rPr lang="en-US" sz="3200" b="1" dirty="0" err="1">
                  <a:solidFill>
                    <a:srgbClr val="002060"/>
                  </a:solidFill>
                </a:rPr>
                <a:t>pháp</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Việt</a:t>
              </a:r>
              <a:r>
                <a:rPr lang="en-US" sz="3200" b="1" dirty="0">
                  <a:solidFill>
                    <a:srgbClr val="002060"/>
                  </a:solidFill>
                </a:rPr>
                <a:t> Nam, </a:t>
              </a:r>
              <a:r>
                <a:rPr lang="en-US" sz="3200" b="1" dirty="0" err="1">
                  <a:solidFill>
                    <a:srgbClr val="002060"/>
                  </a:solidFill>
                </a:rPr>
                <a:t>đơn</a:t>
              </a:r>
              <a:r>
                <a:rPr lang="en-US" sz="3200" b="1" dirty="0">
                  <a:solidFill>
                    <a:srgbClr val="002060"/>
                  </a:solidFill>
                </a:rPr>
                <a:t> </a:t>
              </a:r>
              <a:r>
                <a:rPr lang="en-US" sz="3200" b="1" dirty="0" err="1">
                  <a:solidFill>
                    <a:srgbClr val="002060"/>
                  </a:solidFill>
                </a:rPr>
                <a:t>vị</a:t>
              </a:r>
              <a:r>
                <a:rPr lang="en-US" sz="3200" b="1" dirty="0">
                  <a:solidFill>
                    <a:srgbClr val="002060"/>
                  </a:solidFill>
                </a:rPr>
                <a:t> </a:t>
              </a:r>
              <a:r>
                <a:rPr lang="en-US" sz="3200" b="1" dirty="0" err="1">
                  <a:solidFill>
                    <a:srgbClr val="002060"/>
                  </a:solidFill>
                </a:rPr>
                <a:t>đo</a:t>
              </a:r>
              <a:r>
                <a:rPr lang="en-US" sz="3200" b="1" dirty="0">
                  <a:solidFill>
                    <a:srgbClr val="002060"/>
                  </a:solidFill>
                </a:rPr>
                <a:t> </a:t>
              </a:r>
              <a:r>
                <a:rPr lang="en-US" sz="3200" b="1" dirty="0" err="1">
                  <a:solidFill>
                    <a:srgbClr val="002060"/>
                  </a:solidFill>
                </a:rPr>
                <a:t>khối</a:t>
              </a:r>
              <a:r>
                <a:rPr lang="en-US" sz="3200" b="1" dirty="0">
                  <a:solidFill>
                    <a:srgbClr val="002060"/>
                  </a:solidFill>
                </a:rPr>
                <a:t> </a:t>
              </a:r>
              <a:r>
                <a:rPr lang="en-US" sz="3200" b="1" dirty="0" err="1">
                  <a:solidFill>
                    <a:srgbClr val="002060"/>
                  </a:solidFill>
                </a:rPr>
                <a:t>lượng</a:t>
              </a:r>
              <a:r>
                <a:rPr lang="en-US" sz="3200" b="1" dirty="0">
                  <a:solidFill>
                    <a:srgbClr val="002060"/>
                  </a:solidFill>
                </a:rPr>
                <a:t> </a:t>
              </a:r>
              <a:r>
                <a:rPr lang="en-US" sz="3200" b="1" dirty="0" err="1">
                  <a:solidFill>
                    <a:srgbClr val="002060"/>
                  </a:solidFill>
                </a:rPr>
                <a:t>là</a:t>
              </a:r>
              <a:r>
                <a:rPr lang="en-US" sz="3200" b="1" dirty="0">
                  <a:solidFill>
                    <a:srgbClr val="0000FF"/>
                  </a:solidFill>
                </a:rPr>
                <a:t> </a:t>
              </a:r>
              <a:r>
                <a:rPr lang="en-US" sz="3200" b="1" i="1" dirty="0" err="1">
                  <a:solidFill>
                    <a:srgbClr val="FF0000"/>
                  </a:solidFill>
                </a:rPr>
                <a:t>kilôgam</a:t>
              </a:r>
              <a:r>
                <a:rPr lang="en-US" sz="3200" b="1" dirty="0">
                  <a:solidFill>
                    <a:srgbClr val="0000FF"/>
                  </a:solidFill>
                </a:rPr>
                <a:t> </a:t>
              </a:r>
              <a:r>
                <a:rPr lang="en-US" sz="3200" b="1" dirty="0">
                  <a:solidFill>
                    <a:srgbClr val="002060"/>
                  </a:solidFill>
                </a:rPr>
                <a:t>(</a:t>
              </a:r>
              <a:r>
                <a:rPr lang="en-US" sz="3200" b="1" dirty="0" err="1">
                  <a:solidFill>
                    <a:srgbClr val="002060"/>
                  </a:solidFill>
                </a:rPr>
                <a:t>Kí</a:t>
              </a:r>
              <a:r>
                <a:rPr lang="en-US" sz="3200" b="1" dirty="0">
                  <a:solidFill>
                    <a:srgbClr val="002060"/>
                  </a:solidFill>
                </a:rPr>
                <a:t> </a:t>
              </a:r>
              <a:r>
                <a:rPr lang="en-US" sz="3200" b="1" dirty="0" err="1">
                  <a:solidFill>
                    <a:srgbClr val="002060"/>
                  </a:solidFill>
                </a:rPr>
                <a:t>hiệu</a:t>
              </a:r>
              <a:r>
                <a:rPr lang="en-US" sz="3200" b="1" dirty="0">
                  <a:solidFill>
                    <a:srgbClr val="002060"/>
                  </a:solidFill>
                </a:rPr>
                <a:t>: </a:t>
              </a:r>
              <a:r>
                <a:rPr lang="en-US" sz="3200" b="1" i="1" dirty="0">
                  <a:solidFill>
                    <a:srgbClr val="FF0000"/>
                  </a:solidFill>
                </a:rPr>
                <a:t>kg</a:t>
              </a:r>
              <a:r>
                <a:rPr lang="en-US" sz="3200" b="1" dirty="0">
                  <a:solidFill>
                    <a:srgbClr val="002060"/>
                  </a:solidFill>
                </a:rPr>
                <a:t>)</a:t>
              </a:r>
              <a:endParaRPr lang="en-US" sz="2800" b="1" dirty="0">
                <a:solidFill>
                  <a:srgbClr val="002060"/>
                </a:solidFill>
              </a:endParaRPr>
            </a:p>
          </p:txBody>
        </p:sp>
      </p:grpSp>
      <p:grpSp>
        <p:nvGrpSpPr>
          <p:cNvPr id="4" name="Group 3"/>
          <p:cNvGrpSpPr/>
          <p:nvPr/>
        </p:nvGrpSpPr>
        <p:grpSpPr>
          <a:xfrm>
            <a:off x="1188720" y="3291840"/>
            <a:ext cx="10821293" cy="3496601"/>
            <a:chOff x="1389888" y="3914677"/>
            <a:chExt cx="10821293" cy="2873764"/>
          </a:xfrm>
        </p:grpSpPr>
        <p:pic>
          <p:nvPicPr>
            <p:cNvPr id="4098" name="Picture 2" descr="Quả cân mẫu - Vật lý 6 - Nguyễn Phú Quảng - Thư viện Tư liệu giáo dục"/>
            <p:cNvPicPr>
              <a:picLocks noChangeAspect="1" noChangeArrowheads="1"/>
            </p:cNvPicPr>
            <p:nvPr/>
          </p:nvPicPr>
          <p:blipFill rotWithShape="1">
            <a:blip r:embed="rId2">
              <a:extLst>
                <a:ext uri="{28A0092B-C50C-407E-A947-70E740481C1C}">
                  <a14:useLocalDpi xmlns:a14="http://schemas.microsoft.com/office/drawing/2010/main" val="0"/>
                </a:ext>
              </a:extLst>
            </a:blip>
            <a:srcRect l="11887" r="10896"/>
            <a:stretch/>
          </p:blipFill>
          <p:spPr bwMode="auto">
            <a:xfrm>
              <a:off x="1389888" y="3926179"/>
              <a:ext cx="2673940" cy="2862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ịch sử hơn 1 thế kỷ của quả cân 1 kilogram được cất giữ như bả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713" y="3914677"/>
              <a:ext cx="3431468" cy="28737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35"/>
          <p:cNvSpPr txBox="1">
            <a:spLocks noChangeArrowheads="1"/>
          </p:cNvSpPr>
          <p:nvPr/>
        </p:nvSpPr>
        <p:spPr bwMode="auto">
          <a:xfrm>
            <a:off x="3895344" y="3318904"/>
            <a:ext cx="4663440" cy="341632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000"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Naêm</a:t>
            </a:r>
            <a:r>
              <a:rPr lang="en-US" b="1" dirty="0">
                <a:solidFill>
                  <a:srgbClr val="000000"/>
                </a:solidFill>
                <a:latin typeface="VNI-Times" pitchFamily="2" charset="0"/>
                <a:cs typeface="Arial" panose="020B0604020202020204" pitchFamily="34" charset="0"/>
              </a:rPr>
              <a:t> 1889, </a:t>
            </a:r>
            <a:r>
              <a:rPr lang="en-US" b="1" dirty="0" err="1">
                <a:solidFill>
                  <a:srgbClr val="000000"/>
                </a:solidFill>
                <a:latin typeface="VNI-Times" pitchFamily="2" charset="0"/>
                <a:cs typeface="Arial" panose="020B0604020202020204" pitchFamily="34" charset="0"/>
              </a:rPr>
              <a:t>Hoäi</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nghò</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Quoác</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teá</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Ño</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löôøng</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laàn</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thöù</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nhaát</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ñaõ</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quyeát</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ñònh</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choïn</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kiloâgam</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maãu</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laø</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khoái</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löôïng</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cuûa</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moät</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quaû</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caân</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hình</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truï</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baèng</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hôïp</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kim</a:t>
            </a:r>
            <a:r>
              <a:rPr lang="en-US" b="1" dirty="0">
                <a:solidFill>
                  <a:srgbClr val="000000"/>
                </a:solidFill>
                <a:latin typeface="VNI-Times" pitchFamily="2" charset="0"/>
                <a:cs typeface="Arial" panose="020B0604020202020204" pitchFamily="34" charset="0"/>
              </a:rPr>
              <a:t> </a:t>
            </a:r>
            <a:r>
              <a:rPr lang="en-US" b="1" i="1" dirty="0" err="1">
                <a:solidFill>
                  <a:srgbClr val="FF0000"/>
                </a:solidFill>
                <a:latin typeface="VNI-Times" pitchFamily="2" charset="0"/>
                <a:cs typeface="Arial" panose="020B0604020202020204" pitchFamily="34" charset="0"/>
              </a:rPr>
              <a:t>platini</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vaø</a:t>
            </a:r>
            <a:r>
              <a:rPr lang="en-US" b="1" dirty="0">
                <a:solidFill>
                  <a:srgbClr val="000000"/>
                </a:solidFill>
                <a:latin typeface="VNI-Times" pitchFamily="2" charset="0"/>
                <a:cs typeface="Arial" panose="020B0604020202020204" pitchFamily="34" charset="0"/>
              </a:rPr>
              <a:t> </a:t>
            </a:r>
            <a:r>
              <a:rPr lang="en-US" b="1" i="1" dirty="0" err="1">
                <a:solidFill>
                  <a:srgbClr val="FF0000"/>
                </a:solidFill>
                <a:latin typeface="VNI-Times" pitchFamily="2" charset="0"/>
                <a:cs typeface="Arial" panose="020B0604020202020204" pitchFamily="34" charset="0"/>
              </a:rPr>
              <a:t>iridi</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coù</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ñöôøng</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kính</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ñaùy</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vaø</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chieàu</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cao</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laø</a:t>
            </a:r>
            <a:r>
              <a:rPr lang="en-US" b="1" dirty="0">
                <a:solidFill>
                  <a:srgbClr val="000000"/>
                </a:solidFill>
                <a:latin typeface="VNI-Times" pitchFamily="2" charset="0"/>
                <a:cs typeface="Arial" panose="020B0604020202020204" pitchFamily="34" charset="0"/>
              </a:rPr>
              <a:t> </a:t>
            </a:r>
            <a:r>
              <a:rPr lang="en-US" b="1" i="1" dirty="0">
                <a:solidFill>
                  <a:srgbClr val="FF0000"/>
                </a:solidFill>
                <a:latin typeface="VNI-Times" pitchFamily="2" charset="0"/>
                <a:cs typeface="Arial" panose="020B0604020202020204" pitchFamily="34" charset="0"/>
              </a:rPr>
              <a:t>39mm</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Moãi</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nước</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ñeàu</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coù</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baûn</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sao</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cuûa</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quaû</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caân</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maãu</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naøy</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ñaët</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taïi</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trung</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taâm</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ño</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löôøng</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quoác</a:t>
            </a:r>
            <a:r>
              <a:rPr lang="en-US" b="1" dirty="0">
                <a:solidFill>
                  <a:srgbClr val="000000"/>
                </a:solidFill>
                <a:latin typeface="VNI-Times" pitchFamily="2" charset="0"/>
                <a:cs typeface="Arial" panose="020B0604020202020204" pitchFamily="34" charset="0"/>
              </a:rPr>
              <a:t> </a:t>
            </a:r>
            <a:r>
              <a:rPr lang="en-US" b="1" dirty="0" err="1">
                <a:solidFill>
                  <a:srgbClr val="000000"/>
                </a:solidFill>
                <a:latin typeface="VNI-Times" pitchFamily="2" charset="0"/>
                <a:cs typeface="Arial" panose="020B0604020202020204" pitchFamily="34" charset="0"/>
              </a:rPr>
              <a:t>gia</a:t>
            </a:r>
            <a:r>
              <a:rPr lang="en-US" b="1" dirty="0">
                <a:solidFill>
                  <a:srgbClr val="000000"/>
                </a:solidFill>
                <a:latin typeface="VNI-Times" pitchFamily="2" charset="0"/>
                <a:cs typeface="Arial" panose="020B0604020202020204" pitchFamily="34" charset="0"/>
              </a:rPr>
              <a:t>.</a:t>
            </a:r>
            <a:endParaRPr lang="en-US" sz="2000" b="1" dirty="0">
              <a:solidFill>
                <a:srgbClr val="000000"/>
              </a:solidFill>
              <a:latin typeface="VNI-Times" pitchFamily="2" charset="0"/>
              <a:cs typeface="Arial" panose="020B0604020202020204" pitchFamily="34" charset="0"/>
            </a:endParaRPr>
          </a:p>
        </p:txBody>
      </p:sp>
    </p:spTree>
    <p:extLst>
      <p:ext uri="{BB962C8B-B14F-4D97-AF65-F5344CB8AC3E}">
        <p14:creationId xmlns:p14="http://schemas.microsoft.com/office/powerpoint/2010/main" val="27006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292" y="1395067"/>
            <a:ext cx="7868991" cy="1446550"/>
          </a:xfrm>
          <a:prstGeom prst="rect">
            <a:avLst/>
          </a:prstGeom>
          <a:noFill/>
        </p:spPr>
        <p:txBody>
          <a:bodyPr wrap="square" rtlCol="0">
            <a:spAutoFit/>
          </a:bodyPr>
          <a:lstStyle/>
          <a:p>
            <a:r>
              <a:rPr lang="en-US" sz="4000" b="1" dirty="0" err="1">
                <a:solidFill>
                  <a:srgbClr val="002060"/>
                </a:solidFill>
              </a:rPr>
              <a:t>tấn</a:t>
            </a:r>
            <a:r>
              <a:rPr lang="en-US" sz="4000" b="1" dirty="0">
                <a:solidFill>
                  <a:srgbClr val="002060"/>
                </a:solidFill>
              </a:rPr>
              <a:t> 		   </a:t>
            </a:r>
            <a:r>
              <a:rPr lang="en-US" sz="4000" b="1" dirty="0" err="1">
                <a:solidFill>
                  <a:srgbClr val="002060"/>
                </a:solidFill>
              </a:rPr>
              <a:t>tạ</a:t>
            </a:r>
            <a:r>
              <a:rPr lang="en-US" sz="4000" b="1" dirty="0">
                <a:solidFill>
                  <a:srgbClr val="002060"/>
                </a:solidFill>
              </a:rPr>
              <a:t> 	     </a:t>
            </a:r>
            <a:r>
              <a:rPr lang="en-US" sz="4000" b="1" dirty="0" err="1">
                <a:solidFill>
                  <a:srgbClr val="002060"/>
                </a:solidFill>
              </a:rPr>
              <a:t>yến</a:t>
            </a:r>
            <a:r>
              <a:rPr lang="en-US" sz="4000" b="1" dirty="0">
                <a:solidFill>
                  <a:srgbClr val="002060"/>
                </a:solidFill>
              </a:rPr>
              <a:t> 	     </a:t>
            </a:r>
            <a:r>
              <a:rPr lang="en-US" sz="4000" b="1" dirty="0">
                <a:solidFill>
                  <a:srgbClr val="FF0000"/>
                </a:solidFill>
              </a:rPr>
              <a:t>kg</a:t>
            </a:r>
          </a:p>
          <a:p>
            <a:endParaRPr lang="en-US" sz="4800" b="1" dirty="0">
              <a:solidFill>
                <a:srgbClr val="00B0F0"/>
              </a:solidFill>
            </a:endParaRPr>
          </a:p>
        </p:txBody>
      </p:sp>
      <p:sp>
        <p:nvSpPr>
          <p:cNvPr id="31" name="Oval 30"/>
          <p:cNvSpPr/>
          <p:nvPr/>
        </p:nvSpPr>
        <p:spPr>
          <a:xfrm>
            <a:off x="6927205" y="950063"/>
            <a:ext cx="500075" cy="4849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TextBox 2"/>
          <p:cNvSpPr txBox="1"/>
          <p:nvPr/>
        </p:nvSpPr>
        <p:spPr>
          <a:xfrm>
            <a:off x="2215109" y="5117790"/>
            <a:ext cx="8734568" cy="584775"/>
          </a:xfrm>
          <a:prstGeom prst="rect">
            <a:avLst/>
          </a:prstGeom>
          <a:noFill/>
        </p:spPr>
        <p:txBody>
          <a:bodyPr wrap="square" rtlCol="0">
            <a:spAutoFit/>
          </a:bodyPr>
          <a:lstStyle/>
          <a:p>
            <a:r>
              <a:rPr lang="en-US" sz="3200" dirty="0">
                <a:solidFill>
                  <a:srgbClr val="002060"/>
                </a:solidFill>
                <a:latin typeface="#9Slide03 AllRoundGothic" panose="020B0703020202020104" pitchFamily="34" charset="0"/>
              </a:rPr>
              <a:t>		</a:t>
            </a:r>
          </a:p>
        </p:txBody>
      </p:sp>
      <p:sp>
        <p:nvSpPr>
          <p:cNvPr id="30" name="Text Box 32">
            <a:extLst>
              <a:ext uri="{FF2B5EF4-FFF2-40B4-BE49-F238E27FC236}">
                <a16:creationId xmlns:a16="http://schemas.microsoft.com/office/drawing/2014/main" id="{B0B11913-8341-4D0D-B743-056F6B0CA0E4}"/>
              </a:ext>
            </a:extLst>
          </p:cNvPr>
          <p:cNvSpPr txBox="1">
            <a:spLocks noChangeArrowheads="1"/>
          </p:cNvSpPr>
          <p:nvPr/>
        </p:nvSpPr>
        <p:spPr bwMode="auto">
          <a:xfrm>
            <a:off x="473711" y="-137553"/>
            <a:ext cx="579245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b="1" dirty="0">
                <a:solidFill>
                  <a:srgbClr val="0000FF"/>
                </a:solidFill>
              </a:rPr>
              <a:t>  </a:t>
            </a:r>
            <a:r>
              <a:rPr lang="en-US" sz="2800" b="1" dirty="0" err="1">
                <a:solidFill>
                  <a:srgbClr val="002060"/>
                </a:solidFill>
              </a:rPr>
              <a:t>Ngoài</a:t>
            </a:r>
            <a:r>
              <a:rPr lang="en-US" sz="2800" b="1" dirty="0">
                <a:solidFill>
                  <a:srgbClr val="002060"/>
                </a:solidFill>
              </a:rPr>
              <a:t> ra </a:t>
            </a:r>
            <a:r>
              <a:rPr lang="en-US" sz="2800" b="1" dirty="0" err="1">
                <a:solidFill>
                  <a:srgbClr val="002060"/>
                </a:solidFill>
              </a:rPr>
              <a:t>còn</a:t>
            </a:r>
            <a:r>
              <a:rPr lang="en-US" sz="2800" b="1" dirty="0">
                <a:solidFill>
                  <a:srgbClr val="002060"/>
                </a:solidFill>
              </a:rPr>
              <a:t> </a:t>
            </a:r>
            <a:r>
              <a:rPr lang="en-US" sz="2800" b="1" dirty="0" err="1">
                <a:solidFill>
                  <a:srgbClr val="002060"/>
                </a:solidFill>
              </a:rPr>
              <a:t>có</a:t>
            </a:r>
            <a:r>
              <a:rPr lang="en-US" sz="2800" b="1" dirty="0">
                <a:solidFill>
                  <a:srgbClr val="002060"/>
                </a:solidFill>
              </a:rPr>
              <a:t> </a:t>
            </a:r>
            <a:r>
              <a:rPr lang="en-US" sz="2800" b="1" dirty="0" err="1">
                <a:solidFill>
                  <a:srgbClr val="002060"/>
                </a:solidFill>
              </a:rPr>
              <a:t>các</a:t>
            </a:r>
            <a:r>
              <a:rPr lang="en-US" sz="2800" b="1" dirty="0">
                <a:solidFill>
                  <a:srgbClr val="002060"/>
                </a:solidFill>
              </a:rPr>
              <a:t> </a:t>
            </a:r>
            <a:r>
              <a:rPr lang="en-US" sz="2800" b="1" dirty="0" err="1">
                <a:solidFill>
                  <a:srgbClr val="002060"/>
                </a:solidFill>
              </a:rPr>
              <a:t>đơn</a:t>
            </a:r>
            <a:r>
              <a:rPr lang="en-US" sz="2800" b="1" dirty="0">
                <a:solidFill>
                  <a:srgbClr val="002060"/>
                </a:solidFill>
              </a:rPr>
              <a:t> </a:t>
            </a:r>
            <a:r>
              <a:rPr lang="en-US" sz="2800" b="1" dirty="0" err="1">
                <a:solidFill>
                  <a:srgbClr val="002060"/>
                </a:solidFill>
              </a:rPr>
              <a:t>vị</a:t>
            </a:r>
            <a:r>
              <a:rPr lang="en-US" sz="2800" b="1" dirty="0">
                <a:solidFill>
                  <a:srgbClr val="002060"/>
                </a:solidFill>
              </a:rPr>
              <a:t> </a:t>
            </a:r>
            <a:r>
              <a:rPr lang="en-US" sz="2800" b="1" dirty="0" err="1">
                <a:solidFill>
                  <a:srgbClr val="002060"/>
                </a:solidFill>
              </a:rPr>
              <a:t>khác</a:t>
            </a:r>
            <a:r>
              <a:rPr lang="en-US" sz="2800" b="1" dirty="0">
                <a:solidFill>
                  <a:srgbClr val="002060"/>
                </a:solidFill>
              </a:rPr>
              <a:t>:</a:t>
            </a:r>
          </a:p>
        </p:txBody>
      </p:sp>
      <p:grpSp>
        <p:nvGrpSpPr>
          <p:cNvPr id="5" name="Group 4">
            <a:extLst>
              <a:ext uri="{FF2B5EF4-FFF2-40B4-BE49-F238E27FC236}">
                <a16:creationId xmlns:a16="http://schemas.microsoft.com/office/drawing/2014/main" id="{6E062516-DEBA-4013-B214-18C316380A8F}"/>
              </a:ext>
            </a:extLst>
          </p:cNvPr>
          <p:cNvGrpSpPr/>
          <p:nvPr/>
        </p:nvGrpSpPr>
        <p:grpSpPr>
          <a:xfrm>
            <a:off x="2018303" y="679323"/>
            <a:ext cx="1584433" cy="828685"/>
            <a:chOff x="1847088" y="3738882"/>
            <a:chExt cx="1798571" cy="1000680"/>
          </a:xfrm>
        </p:grpSpPr>
        <p:sp>
          <p:nvSpPr>
            <p:cNvPr id="17" name="TextBox 16"/>
            <p:cNvSpPr txBox="1"/>
            <p:nvPr/>
          </p:nvSpPr>
          <p:spPr>
            <a:xfrm>
              <a:off x="2158148" y="3738882"/>
              <a:ext cx="1171977"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a:t>
              </a:r>
            </a:p>
          </p:txBody>
        </p:sp>
        <p:sp>
          <p:nvSpPr>
            <p:cNvPr id="4" name="Arrow: Curved Down 3">
              <a:extLst>
                <a:ext uri="{FF2B5EF4-FFF2-40B4-BE49-F238E27FC236}">
                  <a16:creationId xmlns:a16="http://schemas.microsoft.com/office/drawing/2014/main" id="{459C3BE4-18BE-4BC4-83EA-7FAB1AB75E51}"/>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a:extLst>
              <a:ext uri="{FF2B5EF4-FFF2-40B4-BE49-F238E27FC236}">
                <a16:creationId xmlns:a16="http://schemas.microsoft.com/office/drawing/2014/main" id="{487221F2-50F9-42C2-853B-C0A741021E0C}"/>
              </a:ext>
            </a:extLst>
          </p:cNvPr>
          <p:cNvGrpSpPr/>
          <p:nvPr/>
        </p:nvGrpSpPr>
        <p:grpSpPr>
          <a:xfrm>
            <a:off x="3926602" y="671792"/>
            <a:ext cx="1584433" cy="828685"/>
            <a:chOff x="1847088" y="3738882"/>
            <a:chExt cx="1798571" cy="1000680"/>
          </a:xfrm>
        </p:grpSpPr>
        <p:sp>
          <p:nvSpPr>
            <p:cNvPr id="29" name="TextBox 28">
              <a:extLst>
                <a:ext uri="{FF2B5EF4-FFF2-40B4-BE49-F238E27FC236}">
                  <a16:creationId xmlns:a16="http://schemas.microsoft.com/office/drawing/2014/main" id="{0F0139FC-1820-4F5B-B531-78DBD5BCCBD5}"/>
                </a:ext>
              </a:extLst>
            </p:cNvPr>
            <p:cNvSpPr txBox="1"/>
            <p:nvPr/>
          </p:nvSpPr>
          <p:spPr>
            <a:xfrm>
              <a:off x="2158148" y="3738882"/>
              <a:ext cx="1171977"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a:t>
              </a:r>
            </a:p>
          </p:txBody>
        </p:sp>
        <p:sp>
          <p:nvSpPr>
            <p:cNvPr id="34" name="Arrow: Curved Down 33">
              <a:extLst>
                <a:ext uri="{FF2B5EF4-FFF2-40B4-BE49-F238E27FC236}">
                  <a16:creationId xmlns:a16="http://schemas.microsoft.com/office/drawing/2014/main" id="{94E7CFC0-403B-4298-B041-B96576A26A17}"/>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a:extLst>
              <a:ext uri="{FF2B5EF4-FFF2-40B4-BE49-F238E27FC236}">
                <a16:creationId xmlns:a16="http://schemas.microsoft.com/office/drawing/2014/main" id="{65295D99-1F50-40BF-B8C5-10242D8861BA}"/>
              </a:ext>
            </a:extLst>
          </p:cNvPr>
          <p:cNvGrpSpPr/>
          <p:nvPr/>
        </p:nvGrpSpPr>
        <p:grpSpPr>
          <a:xfrm>
            <a:off x="5793815" y="596320"/>
            <a:ext cx="1584433" cy="828685"/>
            <a:chOff x="1847088" y="3738882"/>
            <a:chExt cx="1798571" cy="1000680"/>
          </a:xfrm>
        </p:grpSpPr>
        <p:sp>
          <p:nvSpPr>
            <p:cNvPr id="46" name="TextBox 45">
              <a:extLst>
                <a:ext uri="{FF2B5EF4-FFF2-40B4-BE49-F238E27FC236}">
                  <a16:creationId xmlns:a16="http://schemas.microsoft.com/office/drawing/2014/main" id="{9ECE2A0B-D1D4-4890-A0FE-E31D587E7D6F}"/>
                </a:ext>
              </a:extLst>
            </p:cNvPr>
            <p:cNvSpPr txBox="1"/>
            <p:nvPr/>
          </p:nvSpPr>
          <p:spPr>
            <a:xfrm>
              <a:off x="2158148" y="3738882"/>
              <a:ext cx="1171977"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a:t>
              </a:r>
            </a:p>
          </p:txBody>
        </p:sp>
        <p:sp>
          <p:nvSpPr>
            <p:cNvPr id="47" name="Arrow: Curved Down 46">
              <a:extLst>
                <a:ext uri="{FF2B5EF4-FFF2-40B4-BE49-F238E27FC236}">
                  <a16:creationId xmlns:a16="http://schemas.microsoft.com/office/drawing/2014/main" id="{CF2D811F-157C-455D-84CD-DD00DD533DEC}"/>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BF62B07F-5465-45EF-BF6A-5B8C4E011F69}"/>
              </a:ext>
            </a:extLst>
          </p:cNvPr>
          <p:cNvGrpSpPr/>
          <p:nvPr/>
        </p:nvGrpSpPr>
        <p:grpSpPr>
          <a:xfrm>
            <a:off x="5793815" y="2147452"/>
            <a:ext cx="1584433" cy="969440"/>
            <a:chOff x="6635063" y="2147452"/>
            <a:chExt cx="1584433" cy="969440"/>
          </a:xfrm>
        </p:grpSpPr>
        <p:sp>
          <p:nvSpPr>
            <p:cNvPr id="50" name="Arrow: Curved Down 49">
              <a:extLst>
                <a:ext uri="{FF2B5EF4-FFF2-40B4-BE49-F238E27FC236}">
                  <a16:creationId xmlns:a16="http://schemas.microsoft.com/office/drawing/2014/main" id="{8DDD0F24-07F4-4A55-98FA-1082BEB51EE5}"/>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895CD54F-AEA4-4286-B20F-B0F76078C5A7}"/>
                </a:ext>
              </a:extLst>
            </p:cNvPr>
            <p:cNvSpPr txBox="1"/>
            <p:nvPr/>
          </p:nvSpPr>
          <p:spPr>
            <a:xfrm>
              <a:off x="7162580" y="2655227"/>
              <a:ext cx="79505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a:t>
              </a:r>
            </a:p>
          </p:txBody>
        </p:sp>
      </p:grpSp>
      <p:grpSp>
        <p:nvGrpSpPr>
          <p:cNvPr id="51" name="Group 50">
            <a:extLst>
              <a:ext uri="{FF2B5EF4-FFF2-40B4-BE49-F238E27FC236}">
                <a16:creationId xmlns:a16="http://schemas.microsoft.com/office/drawing/2014/main" id="{AE279886-4ECD-4171-BCB5-F20B69087A60}"/>
              </a:ext>
            </a:extLst>
          </p:cNvPr>
          <p:cNvGrpSpPr/>
          <p:nvPr/>
        </p:nvGrpSpPr>
        <p:grpSpPr>
          <a:xfrm>
            <a:off x="3840480" y="2118342"/>
            <a:ext cx="1584433" cy="969440"/>
            <a:chOff x="6635063" y="2147452"/>
            <a:chExt cx="1584433" cy="969440"/>
          </a:xfrm>
        </p:grpSpPr>
        <p:sp>
          <p:nvSpPr>
            <p:cNvPr id="52" name="Arrow: Curved Down 51">
              <a:extLst>
                <a:ext uri="{FF2B5EF4-FFF2-40B4-BE49-F238E27FC236}">
                  <a16:creationId xmlns:a16="http://schemas.microsoft.com/office/drawing/2014/main" id="{3F40D82C-0CEF-4268-943E-CAB5AEA6188A}"/>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870EF488-494A-4008-937E-157BA2D767B9}"/>
                </a:ext>
              </a:extLst>
            </p:cNvPr>
            <p:cNvSpPr txBox="1"/>
            <p:nvPr/>
          </p:nvSpPr>
          <p:spPr>
            <a:xfrm>
              <a:off x="7162580" y="2655227"/>
              <a:ext cx="79505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a:t>
              </a:r>
            </a:p>
          </p:txBody>
        </p:sp>
      </p:grpSp>
      <p:grpSp>
        <p:nvGrpSpPr>
          <p:cNvPr id="54" name="Group 53">
            <a:extLst>
              <a:ext uri="{FF2B5EF4-FFF2-40B4-BE49-F238E27FC236}">
                <a16:creationId xmlns:a16="http://schemas.microsoft.com/office/drawing/2014/main" id="{1231C3C4-FD6C-4DF3-BFCD-5CB55D4B0032}"/>
              </a:ext>
            </a:extLst>
          </p:cNvPr>
          <p:cNvGrpSpPr/>
          <p:nvPr/>
        </p:nvGrpSpPr>
        <p:grpSpPr>
          <a:xfrm>
            <a:off x="1982724" y="2141397"/>
            <a:ext cx="1584433" cy="969440"/>
            <a:chOff x="6635063" y="2147452"/>
            <a:chExt cx="1584433" cy="969440"/>
          </a:xfrm>
        </p:grpSpPr>
        <p:sp>
          <p:nvSpPr>
            <p:cNvPr id="55" name="Arrow: Curved Down 54">
              <a:extLst>
                <a:ext uri="{FF2B5EF4-FFF2-40B4-BE49-F238E27FC236}">
                  <a16:creationId xmlns:a16="http://schemas.microsoft.com/office/drawing/2014/main" id="{70BE1DB6-7FFF-4FA4-A17D-EB6D32E13059}"/>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572F2FB3-9679-43E6-83B7-44D518D883AF}"/>
                </a:ext>
              </a:extLst>
            </p:cNvPr>
            <p:cNvSpPr txBox="1"/>
            <p:nvPr/>
          </p:nvSpPr>
          <p:spPr>
            <a:xfrm>
              <a:off x="7162580" y="2655227"/>
              <a:ext cx="79505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a:t>
              </a:r>
            </a:p>
          </p:txBody>
        </p:sp>
      </p:grpSp>
      <p:sp>
        <p:nvSpPr>
          <p:cNvPr id="57" name="TextBox 56">
            <a:extLst>
              <a:ext uri="{FF2B5EF4-FFF2-40B4-BE49-F238E27FC236}">
                <a16:creationId xmlns:a16="http://schemas.microsoft.com/office/drawing/2014/main" id="{AB027D9D-9011-427E-90F5-84CCA8E811FC}"/>
              </a:ext>
            </a:extLst>
          </p:cNvPr>
          <p:cNvSpPr txBox="1"/>
          <p:nvPr/>
        </p:nvSpPr>
        <p:spPr>
          <a:xfrm>
            <a:off x="1253204" y="4071211"/>
            <a:ext cx="7868991" cy="1446550"/>
          </a:xfrm>
          <a:prstGeom prst="rect">
            <a:avLst/>
          </a:prstGeom>
          <a:noFill/>
        </p:spPr>
        <p:txBody>
          <a:bodyPr wrap="square" rtlCol="0">
            <a:spAutoFit/>
          </a:bodyPr>
          <a:lstStyle/>
          <a:p>
            <a:r>
              <a:rPr lang="en-US" sz="4000" b="1" dirty="0">
                <a:solidFill>
                  <a:srgbClr val="002060"/>
                </a:solidFill>
              </a:rPr>
              <a:t> kg 		   hg</a:t>
            </a:r>
            <a:r>
              <a:rPr lang="en-US" sz="3200" b="1" i="1" dirty="0">
                <a:solidFill>
                  <a:srgbClr val="002060"/>
                </a:solidFill>
              </a:rPr>
              <a:t>(</a:t>
            </a:r>
            <a:r>
              <a:rPr lang="en-US" sz="3200" b="1" i="1" dirty="0" err="1">
                <a:solidFill>
                  <a:srgbClr val="002060"/>
                </a:solidFill>
              </a:rPr>
              <a:t>lạng</a:t>
            </a:r>
            <a:r>
              <a:rPr lang="en-US" sz="3200" b="1" i="1" dirty="0">
                <a:solidFill>
                  <a:srgbClr val="002060"/>
                </a:solidFill>
              </a:rPr>
              <a:t>) </a:t>
            </a:r>
            <a:r>
              <a:rPr lang="en-US" sz="4000" b="1" dirty="0">
                <a:solidFill>
                  <a:srgbClr val="002060"/>
                </a:solidFill>
              </a:rPr>
              <a:t>	dg 	     </a:t>
            </a:r>
            <a:r>
              <a:rPr lang="en-US" sz="4000" b="1" dirty="0">
                <a:solidFill>
                  <a:srgbClr val="FF0000"/>
                </a:solidFill>
              </a:rPr>
              <a:t>g</a:t>
            </a:r>
          </a:p>
          <a:p>
            <a:endParaRPr lang="en-US" sz="4800" b="1" dirty="0">
              <a:solidFill>
                <a:srgbClr val="00B0F0"/>
              </a:solidFill>
            </a:endParaRPr>
          </a:p>
        </p:txBody>
      </p:sp>
      <p:grpSp>
        <p:nvGrpSpPr>
          <p:cNvPr id="58" name="Group 57">
            <a:extLst>
              <a:ext uri="{FF2B5EF4-FFF2-40B4-BE49-F238E27FC236}">
                <a16:creationId xmlns:a16="http://schemas.microsoft.com/office/drawing/2014/main" id="{5B81D154-F8F1-4F02-A325-12A2AE1C1E6B}"/>
              </a:ext>
            </a:extLst>
          </p:cNvPr>
          <p:cNvGrpSpPr/>
          <p:nvPr/>
        </p:nvGrpSpPr>
        <p:grpSpPr>
          <a:xfrm>
            <a:off x="1695215" y="3355467"/>
            <a:ext cx="1584433" cy="828685"/>
            <a:chOff x="1847088" y="3738882"/>
            <a:chExt cx="1798571" cy="1000680"/>
          </a:xfrm>
        </p:grpSpPr>
        <p:sp>
          <p:nvSpPr>
            <p:cNvPr id="59" name="TextBox 58">
              <a:extLst>
                <a:ext uri="{FF2B5EF4-FFF2-40B4-BE49-F238E27FC236}">
                  <a16:creationId xmlns:a16="http://schemas.microsoft.com/office/drawing/2014/main" id="{AA4ED9A2-F65E-4BA1-85DA-6B1BBBC84572}"/>
                </a:ext>
              </a:extLst>
            </p:cNvPr>
            <p:cNvSpPr txBox="1"/>
            <p:nvPr/>
          </p:nvSpPr>
          <p:spPr>
            <a:xfrm>
              <a:off x="2158148" y="3738882"/>
              <a:ext cx="1171977"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a:t>
              </a:r>
            </a:p>
          </p:txBody>
        </p:sp>
        <p:sp>
          <p:nvSpPr>
            <p:cNvPr id="60" name="Arrow: Curved Down 59">
              <a:extLst>
                <a:ext uri="{FF2B5EF4-FFF2-40B4-BE49-F238E27FC236}">
                  <a16:creationId xmlns:a16="http://schemas.microsoft.com/office/drawing/2014/main" id="{8843BCDB-8311-49BA-B94F-2EFD8B892ABB}"/>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a:extLst>
              <a:ext uri="{FF2B5EF4-FFF2-40B4-BE49-F238E27FC236}">
                <a16:creationId xmlns:a16="http://schemas.microsoft.com/office/drawing/2014/main" id="{741BF87B-3999-4B95-9B78-4E9038393D3F}"/>
              </a:ext>
            </a:extLst>
          </p:cNvPr>
          <p:cNvGrpSpPr/>
          <p:nvPr/>
        </p:nvGrpSpPr>
        <p:grpSpPr>
          <a:xfrm>
            <a:off x="3603514" y="3347936"/>
            <a:ext cx="1584433" cy="828685"/>
            <a:chOff x="1847088" y="3738882"/>
            <a:chExt cx="1798571" cy="1000680"/>
          </a:xfrm>
        </p:grpSpPr>
        <p:sp>
          <p:nvSpPr>
            <p:cNvPr id="62" name="TextBox 61">
              <a:extLst>
                <a:ext uri="{FF2B5EF4-FFF2-40B4-BE49-F238E27FC236}">
                  <a16:creationId xmlns:a16="http://schemas.microsoft.com/office/drawing/2014/main" id="{7BF28F62-936D-4947-A9D4-6D310EACB443}"/>
                </a:ext>
              </a:extLst>
            </p:cNvPr>
            <p:cNvSpPr txBox="1"/>
            <p:nvPr/>
          </p:nvSpPr>
          <p:spPr>
            <a:xfrm>
              <a:off x="2158148" y="3738882"/>
              <a:ext cx="1171977"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a:t>
              </a:r>
            </a:p>
          </p:txBody>
        </p:sp>
        <p:sp>
          <p:nvSpPr>
            <p:cNvPr id="63" name="Arrow: Curved Down 62">
              <a:extLst>
                <a:ext uri="{FF2B5EF4-FFF2-40B4-BE49-F238E27FC236}">
                  <a16:creationId xmlns:a16="http://schemas.microsoft.com/office/drawing/2014/main" id="{9F5EFF21-4767-420F-9809-DA72D35103FA}"/>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a:extLst>
              <a:ext uri="{FF2B5EF4-FFF2-40B4-BE49-F238E27FC236}">
                <a16:creationId xmlns:a16="http://schemas.microsoft.com/office/drawing/2014/main" id="{0FFFF64C-A2F5-461C-9BC9-2FC05F28CB77}"/>
              </a:ext>
            </a:extLst>
          </p:cNvPr>
          <p:cNvGrpSpPr/>
          <p:nvPr/>
        </p:nvGrpSpPr>
        <p:grpSpPr>
          <a:xfrm>
            <a:off x="5470727" y="3272464"/>
            <a:ext cx="1584433" cy="828685"/>
            <a:chOff x="1847088" y="3738882"/>
            <a:chExt cx="1798571" cy="1000680"/>
          </a:xfrm>
        </p:grpSpPr>
        <p:sp>
          <p:nvSpPr>
            <p:cNvPr id="65" name="TextBox 64">
              <a:extLst>
                <a:ext uri="{FF2B5EF4-FFF2-40B4-BE49-F238E27FC236}">
                  <a16:creationId xmlns:a16="http://schemas.microsoft.com/office/drawing/2014/main" id="{5196BCC1-E6A9-4FEB-B91E-022B1CD2C7D6}"/>
                </a:ext>
              </a:extLst>
            </p:cNvPr>
            <p:cNvSpPr txBox="1"/>
            <p:nvPr/>
          </p:nvSpPr>
          <p:spPr>
            <a:xfrm>
              <a:off x="2158148" y="3738882"/>
              <a:ext cx="1171977"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a:t>
              </a:r>
            </a:p>
          </p:txBody>
        </p:sp>
        <p:sp>
          <p:nvSpPr>
            <p:cNvPr id="66" name="Arrow: Curved Down 65">
              <a:extLst>
                <a:ext uri="{FF2B5EF4-FFF2-40B4-BE49-F238E27FC236}">
                  <a16:creationId xmlns:a16="http://schemas.microsoft.com/office/drawing/2014/main" id="{7ECCED55-C71D-42AC-8407-3A74AB265D1F}"/>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a:extLst>
              <a:ext uri="{FF2B5EF4-FFF2-40B4-BE49-F238E27FC236}">
                <a16:creationId xmlns:a16="http://schemas.microsoft.com/office/drawing/2014/main" id="{2C2DDB3F-C54A-4D2B-AFF4-570EA3F3E241}"/>
              </a:ext>
            </a:extLst>
          </p:cNvPr>
          <p:cNvGrpSpPr/>
          <p:nvPr/>
        </p:nvGrpSpPr>
        <p:grpSpPr>
          <a:xfrm>
            <a:off x="5470727" y="4823596"/>
            <a:ext cx="1584433" cy="969440"/>
            <a:chOff x="6635063" y="2147452"/>
            <a:chExt cx="1584433" cy="969440"/>
          </a:xfrm>
        </p:grpSpPr>
        <p:sp>
          <p:nvSpPr>
            <p:cNvPr id="68" name="Arrow: Curved Down 67">
              <a:extLst>
                <a:ext uri="{FF2B5EF4-FFF2-40B4-BE49-F238E27FC236}">
                  <a16:creationId xmlns:a16="http://schemas.microsoft.com/office/drawing/2014/main" id="{094F7E9F-11D1-48D9-96B1-8225EAE45C0F}"/>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TextBox 68">
              <a:extLst>
                <a:ext uri="{FF2B5EF4-FFF2-40B4-BE49-F238E27FC236}">
                  <a16:creationId xmlns:a16="http://schemas.microsoft.com/office/drawing/2014/main" id="{5B2CFBA4-085A-4E1E-93E5-CACF51B367D6}"/>
                </a:ext>
              </a:extLst>
            </p:cNvPr>
            <p:cNvSpPr txBox="1"/>
            <p:nvPr/>
          </p:nvSpPr>
          <p:spPr>
            <a:xfrm>
              <a:off x="7162580" y="2655227"/>
              <a:ext cx="79505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a:t>
              </a:r>
            </a:p>
          </p:txBody>
        </p:sp>
      </p:grpSp>
      <p:grpSp>
        <p:nvGrpSpPr>
          <p:cNvPr id="70" name="Group 69">
            <a:extLst>
              <a:ext uri="{FF2B5EF4-FFF2-40B4-BE49-F238E27FC236}">
                <a16:creationId xmlns:a16="http://schemas.microsoft.com/office/drawing/2014/main" id="{75110145-AD77-4E26-B30D-4CA82AC88CC7}"/>
              </a:ext>
            </a:extLst>
          </p:cNvPr>
          <p:cNvGrpSpPr/>
          <p:nvPr/>
        </p:nvGrpSpPr>
        <p:grpSpPr>
          <a:xfrm>
            <a:off x="3517392" y="4794486"/>
            <a:ext cx="1584433" cy="969440"/>
            <a:chOff x="6635063" y="2147452"/>
            <a:chExt cx="1584433" cy="969440"/>
          </a:xfrm>
        </p:grpSpPr>
        <p:sp>
          <p:nvSpPr>
            <p:cNvPr id="71" name="Arrow: Curved Down 70">
              <a:extLst>
                <a:ext uri="{FF2B5EF4-FFF2-40B4-BE49-F238E27FC236}">
                  <a16:creationId xmlns:a16="http://schemas.microsoft.com/office/drawing/2014/main" id="{0DBFD096-3D56-4228-B556-6D02AA18704A}"/>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a:extLst>
                <a:ext uri="{FF2B5EF4-FFF2-40B4-BE49-F238E27FC236}">
                  <a16:creationId xmlns:a16="http://schemas.microsoft.com/office/drawing/2014/main" id="{C955C7DD-B0DA-4BCE-AC42-1DD10D835BE4}"/>
                </a:ext>
              </a:extLst>
            </p:cNvPr>
            <p:cNvSpPr txBox="1"/>
            <p:nvPr/>
          </p:nvSpPr>
          <p:spPr>
            <a:xfrm>
              <a:off x="7162580" y="2655227"/>
              <a:ext cx="79505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a:t>
              </a:r>
            </a:p>
          </p:txBody>
        </p:sp>
      </p:grpSp>
      <p:grpSp>
        <p:nvGrpSpPr>
          <p:cNvPr id="73" name="Group 72">
            <a:extLst>
              <a:ext uri="{FF2B5EF4-FFF2-40B4-BE49-F238E27FC236}">
                <a16:creationId xmlns:a16="http://schemas.microsoft.com/office/drawing/2014/main" id="{16F860E2-386D-4C42-BE0F-19F3A34F46A4}"/>
              </a:ext>
            </a:extLst>
          </p:cNvPr>
          <p:cNvGrpSpPr/>
          <p:nvPr/>
        </p:nvGrpSpPr>
        <p:grpSpPr>
          <a:xfrm>
            <a:off x="1659636" y="4817541"/>
            <a:ext cx="1584433" cy="969440"/>
            <a:chOff x="6635063" y="2147452"/>
            <a:chExt cx="1584433" cy="969440"/>
          </a:xfrm>
        </p:grpSpPr>
        <p:sp>
          <p:nvSpPr>
            <p:cNvPr id="74" name="Arrow: Curved Down 73">
              <a:extLst>
                <a:ext uri="{FF2B5EF4-FFF2-40B4-BE49-F238E27FC236}">
                  <a16:creationId xmlns:a16="http://schemas.microsoft.com/office/drawing/2014/main" id="{809CCDB5-C038-4ABB-B542-2977753F9726}"/>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a:extLst>
                <a:ext uri="{FF2B5EF4-FFF2-40B4-BE49-F238E27FC236}">
                  <a16:creationId xmlns:a16="http://schemas.microsoft.com/office/drawing/2014/main" id="{BE3E2C1C-9A6B-476A-BB62-D3235ECD6B02}"/>
                </a:ext>
              </a:extLst>
            </p:cNvPr>
            <p:cNvSpPr txBox="1"/>
            <p:nvPr/>
          </p:nvSpPr>
          <p:spPr>
            <a:xfrm>
              <a:off x="7162580" y="2655227"/>
              <a:ext cx="79505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a:t>
              </a:r>
            </a:p>
          </p:txBody>
        </p:sp>
      </p:grpSp>
      <p:sp>
        <p:nvSpPr>
          <p:cNvPr id="44" name="TextBox 43">
            <a:extLst>
              <a:ext uri="{FF2B5EF4-FFF2-40B4-BE49-F238E27FC236}">
                <a16:creationId xmlns:a16="http://schemas.microsoft.com/office/drawing/2014/main" id="{8996A65D-68AD-4451-942B-DDB9A529E61F}"/>
              </a:ext>
            </a:extLst>
          </p:cNvPr>
          <p:cNvSpPr txBox="1"/>
          <p:nvPr/>
        </p:nvSpPr>
        <p:spPr>
          <a:xfrm>
            <a:off x="8432938" y="1451289"/>
            <a:ext cx="2731235" cy="707886"/>
          </a:xfrm>
          <a:prstGeom prst="rect">
            <a:avLst/>
          </a:prstGeom>
          <a:noFill/>
        </p:spPr>
        <p:txBody>
          <a:bodyPr wrap="square" rtlCol="0">
            <a:spAutoFit/>
          </a:bodyPr>
          <a:lstStyle/>
          <a:p>
            <a:r>
              <a:rPr lang="en-US" sz="4000" b="1" dirty="0">
                <a:solidFill>
                  <a:srgbClr val="FF0000"/>
                </a:solidFill>
              </a:rPr>
              <a:t>g         mg</a:t>
            </a:r>
          </a:p>
        </p:txBody>
      </p:sp>
      <p:grpSp>
        <p:nvGrpSpPr>
          <p:cNvPr id="45" name="Group 44">
            <a:extLst>
              <a:ext uri="{FF2B5EF4-FFF2-40B4-BE49-F238E27FC236}">
                <a16:creationId xmlns:a16="http://schemas.microsoft.com/office/drawing/2014/main" id="{A18F86CE-4F15-4F52-A1B8-25C49B3A4AD7}"/>
              </a:ext>
            </a:extLst>
          </p:cNvPr>
          <p:cNvGrpSpPr/>
          <p:nvPr/>
        </p:nvGrpSpPr>
        <p:grpSpPr>
          <a:xfrm>
            <a:off x="8700005" y="618318"/>
            <a:ext cx="1584433" cy="828685"/>
            <a:chOff x="1847088" y="3738882"/>
            <a:chExt cx="1798571" cy="1000680"/>
          </a:xfrm>
        </p:grpSpPr>
        <p:sp>
          <p:nvSpPr>
            <p:cNvPr id="48" name="TextBox 47">
              <a:extLst>
                <a:ext uri="{FF2B5EF4-FFF2-40B4-BE49-F238E27FC236}">
                  <a16:creationId xmlns:a16="http://schemas.microsoft.com/office/drawing/2014/main" id="{D357FA3A-2F7B-42D2-8C19-EB1E0167D766}"/>
                </a:ext>
              </a:extLst>
            </p:cNvPr>
            <p:cNvSpPr txBox="1"/>
            <p:nvPr/>
          </p:nvSpPr>
          <p:spPr>
            <a:xfrm>
              <a:off x="2158148" y="3738882"/>
              <a:ext cx="1171977" cy="483154"/>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1000</a:t>
              </a:r>
            </a:p>
          </p:txBody>
        </p:sp>
        <p:sp>
          <p:nvSpPr>
            <p:cNvPr id="49" name="Arrow: Curved Down 48">
              <a:extLst>
                <a:ext uri="{FF2B5EF4-FFF2-40B4-BE49-F238E27FC236}">
                  <a16:creationId xmlns:a16="http://schemas.microsoft.com/office/drawing/2014/main" id="{6D2503C2-B9EC-4BCB-8B39-D852E13ADD00}"/>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a:extLst>
              <a:ext uri="{FF2B5EF4-FFF2-40B4-BE49-F238E27FC236}">
                <a16:creationId xmlns:a16="http://schemas.microsoft.com/office/drawing/2014/main" id="{ED8CAEF4-E51D-451F-8E99-6CCF580A6EC3}"/>
              </a:ext>
            </a:extLst>
          </p:cNvPr>
          <p:cNvGrpSpPr/>
          <p:nvPr/>
        </p:nvGrpSpPr>
        <p:grpSpPr>
          <a:xfrm>
            <a:off x="8700005" y="2169450"/>
            <a:ext cx="1584433" cy="969440"/>
            <a:chOff x="6635063" y="2147452"/>
            <a:chExt cx="1584433" cy="969440"/>
          </a:xfrm>
        </p:grpSpPr>
        <p:sp>
          <p:nvSpPr>
            <p:cNvPr id="77" name="Arrow: Curved Down 76">
              <a:extLst>
                <a:ext uri="{FF2B5EF4-FFF2-40B4-BE49-F238E27FC236}">
                  <a16:creationId xmlns:a16="http://schemas.microsoft.com/office/drawing/2014/main" id="{1C10A5FA-E4C6-43A2-A0CB-929F1C3D1CE8}"/>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a:extLst>
                <a:ext uri="{FF2B5EF4-FFF2-40B4-BE49-F238E27FC236}">
                  <a16:creationId xmlns:a16="http://schemas.microsoft.com/office/drawing/2014/main" id="{F35FD1D8-7672-4BC0-ACDE-4402EDF56CDF}"/>
                </a:ext>
              </a:extLst>
            </p:cNvPr>
            <p:cNvSpPr txBox="1"/>
            <p:nvPr/>
          </p:nvSpPr>
          <p:spPr>
            <a:xfrm>
              <a:off x="7162580" y="2655227"/>
              <a:ext cx="92776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:1000</a:t>
              </a:r>
            </a:p>
          </p:txBody>
        </p:sp>
      </p:grpSp>
      <p:sp>
        <p:nvSpPr>
          <p:cNvPr id="79" name="TextBox 78">
            <a:extLst>
              <a:ext uri="{FF2B5EF4-FFF2-40B4-BE49-F238E27FC236}">
                <a16:creationId xmlns:a16="http://schemas.microsoft.com/office/drawing/2014/main" id="{532980D4-05B8-4A64-88FF-59878859FB62}"/>
              </a:ext>
            </a:extLst>
          </p:cNvPr>
          <p:cNvSpPr txBox="1"/>
          <p:nvPr/>
        </p:nvSpPr>
        <p:spPr>
          <a:xfrm>
            <a:off x="8417523" y="3996033"/>
            <a:ext cx="2731235" cy="707886"/>
          </a:xfrm>
          <a:prstGeom prst="rect">
            <a:avLst/>
          </a:prstGeom>
          <a:noFill/>
        </p:spPr>
        <p:txBody>
          <a:bodyPr wrap="square" rtlCol="0">
            <a:spAutoFit/>
          </a:bodyPr>
          <a:lstStyle/>
          <a:p>
            <a:r>
              <a:rPr lang="en-US" sz="4000" b="1">
                <a:solidFill>
                  <a:srgbClr val="FF0000"/>
                </a:solidFill>
              </a:rPr>
              <a:t>kg        g</a:t>
            </a:r>
            <a:endParaRPr lang="en-US" sz="4000" b="1" dirty="0">
              <a:solidFill>
                <a:srgbClr val="FF0000"/>
              </a:solidFill>
            </a:endParaRPr>
          </a:p>
        </p:txBody>
      </p:sp>
      <p:grpSp>
        <p:nvGrpSpPr>
          <p:cNvPr id="80" name="Group 79">
            <a:extLst>
              <a:ext uri="{FF2B5EF4-FFF2-40B4-BE49-F238E27FC236}">
                <a16:creationId xmlns:a16="http://schemas.microsoft.com/office/drawing/2014/main" id="{E4014F3C-76FC-4C3F-9A2F-FD8785ADD71C}"/>
              </a:ext>
            </a:extLst>
          </p:cNvPr>
          <p:cNvGrpSpPr/>
          <p:nvPr/>
        </p:nvGrpSpPr>
        <p:grpSpPr>
          <a:xfrm>
            <a:off x="8684590" y="3163062"/>
            <a:ext cx="1584433" cy="828685"/>
            <a:chOff x="1847088" y="3738882"/>
            <a:chExt cx="1798571" cy="1000680"/>
          </a:xfrm>
        </p:grpSpPr>
        <p:sp>
          <p:nvSpPr>
            <p:cNvPr id="81" name="TextBox 80">
              <a:extLst>
                <a:ext uri="{FF2B5EF4-FFF2-40B4-BE49-F238E27FC236}">
                  <a16:creationId xmlns:a16="http://schemas.microsoft.com/office/drawing/2014/main" id="{5172505F-A235-4245-89A1-79BD60D71D30}"/>
                </a:ext>
              </a:extLst>
            </p:cNvPr>
            <p:cNvSpPr txBox="1"/>
            <p:nvPr/>
          </p:nvSpPr>
          <p:spPr>
            <a:xfrm>
              <a:off x="2158148" y="3738882"/>
              <a:ext cx="1171977" cy="483154"/>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x 1000</a:t>
              </a:r>
            </a:p>
          </p:txBody>
        </p:sp>
        <p:sp>
          <p:nvSpPr>
            <p:cNvPr id="82" name="Arrow: Curved Down 81">
              <a:extLst>
                <a:ext uri="{FF2B5EF4-FFF2-40B4-BE49-F238E27FC236}">
                  <a16:creationId xmlns:a16="http://schemas.microsoft.com/office/drawing/2014/main" id="{DC7F5A40-9951-43C7-8656-0E0D53EE386E}"/>
                </a:ext>
              </a:extLst>
            </p:cNvPr>
            <p:cNvSpPr/>
            <p:nvPr/>
          </p:nvSpPr>
          <p:spPr>
            <a:xfrm>
              <a:off x="1847088" y="4096651"/>
              <a:ext cx="1798571" cy="642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a:extLst>
              <a:ext uri="{FF2B5EF4-FFF2-40B4-BE49-F238E27FC236}">
                <a16:creationId xmlns:a16="http://schemas.microsoft.com/office/drawing/2014/main" id="{997A7D47-1240-455C-9A34-900E65645954}"/>
              </a:ext>
            </a:extLst>
          </p:cNvPr>
          <p:cNvGrpSpPr/>
          <p:nvPr/>
        </p:nvGrpSpPr>
        <p:grpSpPr>
          <a:xfrm>
            <a:off x="8684590" y="4714194"/>
            <a:ext cx="1584433" cy="969440"/>
            <a:chOff x="6635063" y="2147452"/>
            <a:chExt cx="1584433" cy="969440"/>
          </a:xfrm>
        </p:grpSpPr>
        <p:sp>
          <p:nvSpPr>
            <p:cNvPr id="84" name="Arrow: Curved Down 83">
              <a:extLst>
                <a:ext uri="{FF2B5EF4-FFF2-40B4-BE49-F238E27FC236}">
                  <a16:creationId xmlns:a16="http://schemas.microsoft.com/office/drawing/2014/main" id="{A4E76926-7F82-4B54-99F2-F8C4D84325FA}"/>
                </a:ext>
              </a:extLst>
            </p:cNvPr>
            <p:cNvSpPr/>
            <p:nvPr/>
          </p:nvSpPr>
          <p:spPr>
            <a:xfrm rot="10800000">
              <a:off x="6635063" y="2147452"/>
              <a:ext cx="1584433" cy="532409"/>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TextBox 84">
              <a:extLst>
                <a:ext uri="{FF2B5EF4-FFF2-40B4-BE49-F238E27FC236}">
                  <a16:creationId xmlns:a16="http://schemas.microsoft.com/office/drawing/2014/main" id="{AADB032F-2D4A-487D-8D10-AEB55D781ADE}"/>
                </a:ext>
              </a:extLst>
            </p:cNvPr>
            <p:cNvSpPr txBox="1"/>
            <p:nvPr/>
          </p:nvSpPr>
          <p:spPr>
            <a:xfrm>
              <a:off x="7162580" y="2655227"/>
              <a:ext cx="92776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:1000</a:t>
              </a:r>
            </a:p>
          </p:txBody>
        </p:sp>
      </p:grpSp>
    </p:spTree>
    <p:extLst>
      <p:ext uri="{BB962C8B-B14F-4D97-AF65-F5344CB8AC3E}">
        <p14:creationId xmlns:p14="http://schemas.microsoft.com/office/powerpoint/2010/main" val="12784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Vertic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arn(inVertic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barn(inVertical)">
                                      <p:cBhvr>
                                        <p:cTn id="67" dur="500"/>
                                        <p:tgtEl>
                                          <p:spTgt spid="7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arn(inVertical)">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arn(inVertical)">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barn(inVertical)">
                                      <p:cBhvr>
                                        <p:cTn id="87" dur="500"/>
                                        <p:tgtEl>
                                          <p:spTgt spid="7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fade">
                                      <p:cBhvr>
                                        <p:cTn id="92" dur="500"/>
                                        <p:tgtEl>
                                          <p:spTgt spid="7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arn(inVertical)">
                                      <p:cBhvr>
                                        <p:cTn id="97" dur="500"/>
                                        <p:tgtEl>
                                          <p:spTgt spid="8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barn(inVertical)">
                                      <p:cBhvr>
                                        <p:cTn id="10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44" grpId="0"/>
      <p:bldP spid="7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DA07E-9A1F-402C-A357-ABD24F8C703B}">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0B596E-8E5F-4DB7-9C0B-A416410C0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1317</Words>
  <Application>Microsoft Office PowerPoint</Application>
  <PresentationFormat>Widescreen</PresentationFormat>
  <Paragraphs>178</Paragraphs>
  <Slides>34</Slides>
  <Notes>10</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#9Slide03 AllRoundGothic</vt:lpstr>
      <vt:lpstr>#9Slide03 Ample</vt:lpstr>
      <vt:lpstr>#9Slide03 BoosterNextFYBlack</vt:lpstr>
      <vt:lpstr>Arial</vt:lpstr>
      <vt:lpstr>Calibri</vt:lpstr>
      <vt:lpstr>open sans</vt:lpstr>
      <vt:lpstr>Times New Roman</vt:lpstr>
      <vt:lpstr>Trebuchet MS</vt:lpstr>
      <vt:lpstr>VNI-Times</vt:lpstr>
      <vt:lpstr>Wingdings</vt:lpstr>
      <vt:lpstr>Wingdings 3</vt:lpstr>
      <vt:lpstr>Facet</vt:lpstr>
      <vt:lpstr>Equation</vt:lpstr>
      <vt:lpstr>PowerPoint Presentation</vt:lpstr>
      <vt:lpstr>PowerPoint Presentation</vt:lpstr>
      <vt:lpstr>PowerPoint Presentation</vt:lpstr>
      <vt:lpstr>PowerPoint Presentation</vt:lpstr>
      <vt:lpstr>PowerPoint Presentation</vt:lpstr>
      <vt:lpstr>PowerPoint Presentation</vt:lpstr>
      <vt:lpstr>BÀI 6: ĐO KHỐI LƯỢNG</vt:lpstr>
      <vt:lpstr>KHỐI LƯỢNG - ĐO KHỐI LƯỢNG</vt:lpstr>
      <vt:lpstr>PowerPoint Presentation</vt:lpstr>
      <vt:lpstr>KHỐI LƯỢNG - ĐO KHỐI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2020-08-21T03:01:28Z</dcterms:created>
  <dcterms:modified xsi:type="dcterms:W3CDTF">2022-10-18T09:32:57Z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