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302" r:id="rId2"/>
    <p:sldId id="257" r:id="rId3"/>
    <p:sldId id="306" r:id="rId4"/>
    <p:sldId id="307" r:id="rId5"/>
    <p:sldId id="308" r:id="rId6"/>
    <p:sldId id="321" r:id="rId7"/>
    <p:sldId id="322" r:id="rId8"/>
    <p:sldId id="323" r:id="rId9"/>
    <p:sldId id="309" r:id="rId10"/>
    <p:sldId id="310" r:id="rId11"/>
    <p:sldId id="324" r:id="rId12"/>
    <p:sldId id="311" r:id="rId13"/>
    <p:sldId id="325" r:id="rId14"/>
    <p:sldId id="312" r:id="rId15"/>
    <p:sldId id="313" r:id="rId16"/>
    <p:sldId id="314" r:id="rId17"/>
    <p:sldId id="315" r:id="rId18"/>
    <p:sldId id="261" r:id="rId19"/>
    <p:sldId id="326" r:id="rId20"/>
    <p:sldId id="317" r:id="rId21"/>
    <p:sldId id="318" r:id="rId22"/>
    <p:sldId id="319" r:id="rId23"/>
    <p:sldId id="320" r:id="rId24"/>
    <p:sldId id="280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66"/>
    <a:srgbClr val="92CDE6"/>
    <a:srgbClr val="FFCC66"/>
    <a:srgbClr val="F49BDD"/>
    <a:srgbClr val="00FF00"/>
    <a:srgbClr val="255F93"/>
    <a:srgbClr val="2E30B6"/>
    <a:srgbClr val="92B1E6"/>
    <a:srgbClr val="927EE6"/>
    <a:srgbClr val="54A8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184A37-23D9-49E6-BD8E-02AE33620A06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ECC24F-3941-472F-AC8D-0D3C3C3E38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449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6594475"/>
            <a:ext cx="12192000" cy="254000"/>
          </a:xfrm>
          <a:prstGeom prst="rect">
            <a:avLst/>
          </a:prstGeom>
          <a:solidFill>
            <a:srgbClr val="22B1B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342689" y="781965"/>
            <a:ext cx="11602860" cy="5735782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AB74A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41365">
            <a:off x="11455400" y="220671"/>
            <a:ext cx="865604" cy="865604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725158">
            <a:off x="-81530" y="3311480"/>
            <a:ext cx="848439" cy="84843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1850" y="5786665"/>
            <a:ext cx="692042" cy="692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04377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C7B39F-5C9B-45E3-94DF-FDF92F85350F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E6C3EA-E12F-4579-9C17-C79A0C3E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885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C7B39F-5C9B-45E3-94DF-FDF92F85350F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E6C3EA-E12F-4579-9C17-C79A0C3E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307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C7B39F-5C9B-45E3-94DF-FDF92F85350F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E6C3EA-E12F-4579-9C17-C79A0C3E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1605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C7B39F-5C9B-45E3-94DF-FDF92F85350F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E6C3EA-E12F-4579-9C17-C79A0C3E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298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C7B39F-5C9B-45E3-94DF-FDF92F85350F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E6C3EA-E12F-4579-9C17-C79A0C3E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463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C7B39F-5C9B-45E3-94DF-FDF92F85350F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E6C3EA-E12F-4579-9C17-C79A0C3E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540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C7B39F-5C9B-45E3-94DF-FDF92F85350F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E6C3EA-E12F-4579-9C17-C79A0C3E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067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C7B39F-5C9B-45E3-94DF-FDF92F85350F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E6C3EA-E12F-4579-9C17-C79A0C3E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599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C7B39F-5C9B-45E3-94DF-FDF92F85350F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E6C3EA-E12F-4579-9C17-C79A0C3E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199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C7B39F-5C9B-45E3-94DF-FDF92F85350F}" type="datetimeFigureOut">
              <a:rPr lang="en-US" smtClean="0"/>
              <a:t>12/9/2022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9E6C3EA-E12F-4579-9C17-C79A0C3E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738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92000" cy="581891"/>
          </a:xfrm>
          <a:prstGeom prst="rect">
            <a:avLst/>
          </a:prstGeom>
          <a:solidFill>
            <a:srgbClr val="22B1BF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Bài</a:t>
            </a:r>
            <a:r>
              <a:rPr lang="en-US" sz="2600" b="1" baseline="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2. AN TOÀN TRONG PHÒNG THỰC HÀNH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594475"/>
            <a:ext cx="12192000" cy="254000"/>
          </a:xfrm>
          <a:prstGeom prst="rect">
            <a:avLst/>
          </a:prstGeom>
          <a:solidFill>
            <a:srgbClr val="22B1B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 rot="1454166">
            <a:off x="10768390" y="-169322"/>
            <a:ext cx="150165" cy="96358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 rot="1454166">
            <a:off x="11034630" y="-181611"/>
            <a:ext cx="150165" cy="96358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 rot="1454166">
            <a:off x="11275207" y="-169321"/>
            <a:ext cx="153368" cy="96358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342689" y="781965"/>
            <a:ext cx="11602860" cy="5735782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0AB74A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41365">
            <a:off x="11455400" y="220671"/>
            <a:ext cx="865604" cy="86560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131" y="-2733"/>
            <a:ext cx="585115" cy="61770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725158">
            <a:off x="-81530" y="3311480"/>
            <a:ext cx="848439" cy="84843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91850" y="5786665"/>
            <a:ext cx="692042" cy="692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5242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3" Type="http://schemas.openxmlformats.org/officeDocument/2006/relationships/slide" Target="slide9.xml"/><Relationship Id="rId7" Type="http://schemas.openxmlformats.org/officeDocument/2006/relationships/slide" Target="slide13.xml"/><Relationship Id="rId2" Type="http://schemas.openxmlformats.org/officeDocument/2006/relationships/slide" Target="slide18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2.xml"/><Relationship Id="rId5" Type="http://schemas.openxmlformats.org/officeDocument/2006/relationships/slide" Target="slide11.xml"/><Relationship Id="rId10" Type="http://schemas.openxmlformats.org/officeDocument/2006/relationships/slide" Target="slide16.xml"/><Relationship Id="rId4" Type="http://schemas.openxmlformats.org/officeDocument/2006/relationships/slide" Target="slide10.xml"/><Relationship Id="rId9" Type="http://schemas.openxmlformats.org/officeDocument/2006/relationships/slide" Target="slide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 txBox="1">
            <a:spLocks/>
          </p:cNvSpPr>
          <p:nvPr/>
        </p:nvSpPr>
        <p:spPr>
          <a:xfrm>
            <a:off x="11409680" y="6527164"/>
            <a:ext cx="558800" cy="34861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1</a:t>
            </a:r>
          </a:p>
        </p:txBody>
      </p:sp>
      <p:sp>
        <p:nvSpPr>
          <p:cNvPr id="5" name="Footer Placeholder 2"/>
          <p:cNvSpPr txBox="1">
            <a:spLocks/>
          </p:cNvSpPr>
          <p:nvPr/>
        </p:nvSpPr>
        <p:spPr>
          <a:xfrm>
            <a:off x="86360" y="6538912"/>
            <a:ext cx="1468120" cy="3368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KHTN 6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7247467" y="1193269"/>
            <a:ext cx="4565698" cy="4665661"/>
          </a:xfrm>
          <a:prstGeom prst="roundRect">
            <a:avLst/>
          </a:prstGeom>
          <a:noFill/>
          <a:ln w="28575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586133" y="1438086"/>
            <a:ext cx="38235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</a:t>
            </a:r>
            <a:r>
              <a:rPr lang="en-US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1.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Bức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tranh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nói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đến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việc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gì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Diễn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ở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đâu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586133" y="2981552"/>
            <a:ext cx="37911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</a:t>
            </a:r>
            <a:r>
              <a:rPr lang="en-US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2.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lỗi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vi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phạm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những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nguy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hiểm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rủi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xảy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586133" y="2223252"/>
            <a:ext cx="40470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</a:t>
            </a:r>
            <a:r>
              <a:rPr lang="vi-VN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ác </a:t>
            </a:r>
            <a:r>
              <a:rPr lang="vi-VN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HS đang đùa nghịch với các dụng cụ thí nghiệm trong phòng thực hành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586133" y="3791983"/>
            <a:ext cx="404706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dirty="0" err="1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Dùng</a:t>
            </a:r>
            <a:r>
              <a:rPr lang="en-US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tay</a:t>
            </a:r>
            <a:r>
              <a:rPr lang="en-US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không</a:t>
            </a:r>
            <a:r>
              <a:rPr lang="en-US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cầm</a:t>
            </a:r>
            <a:r>
              <a:rPr lang="en-US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ống</a:t>
            </a:r>
            <a:r>
              <a:rPr lang="en-US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nghiệm</a:t>
            </a:r>
            <a:r>
              <a:rPr lang="en-US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Đổ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lọ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hoá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mặt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bàn</a:t>
            </a:r>
            <a:endParaRPr lang="en-US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Nô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đùa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đang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cầm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hoá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trên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tay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642013" y="5014215"/>
            <a:ext cx="40470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 </a:t>
            </a:r>
            <a:r>
              <a:rPr lang="en-US" dirty="0" err="1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Dễ</a:t>
            </a:r>
            <a:r>
              <a:rPr lang="en-US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gây</a:t>
            </a:r>
            <a:r>
              <a:rPr lang="en-US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cháy</a:t>
            </a:r>
            <a:r>
              <a:rPr lang="en-US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nổ</a:t>
            </a:r>
            <a:r>
              <a:rPr lang="en-US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bị</a:t>
            </a:r>
            <a:r>
              <a:rPr lang="en-US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phỏng</a:t>
            </a:r>
            <a:r>
              <a:rPr lang="en-US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nguy</a:t>
            </a:r>
            <a:r>
              <a:rPr lang="en-US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hiểm</a:t>
            </a:r>
            <a:r>
              <a:rPr lang="en-US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đến</a:t>
            </a:r>
            <a:r>
              <a:rPr lang="en-US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tính</a:t>
            </a:r>
            <a:r>
              <a:rPr lang="en-US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mạng</a:t>
            </a:r>
            <a:r>
              <a:rPr lang="en-US" dirty="0" smtClean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" panose="05000000000000000000" pitchFamily="2" charset="2"/>
              </a:rPr>
              <a:t>.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7401025" y="1535548"/>
            <a:ext cx="204358" cy="209545"/>
          </a:xfrm>
          <a:prstGeom prst="ellipse">
            <a:avLst/>
          </a:prstGeom>
          <a:solidFill>
            <a:srgbClr val="14B414"/>
          </a:solidFill>
          <a:ln>
            <a:solidFill>
              <a:srgbClr val="FFFF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7401025" y="3063044"/>
            <a:ext cx="204358" cy="209545"/>
          </a:xfrm>
          <a:prstGeom prst="ellipse">
            <a:avLst/>
          </a:prstGeom>
          <a:solidFill>
            <a:srgbClr val="14B414"/>
          </a:solidFill>
          <a:ln>
            <a:solidFill>
              <a:srgbClr val="FFFF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Diamond 19"/>
          <p:cNvSpPr/>
          <p:nvPr/>
        </p:nvSpPr>
        <p:spPr>
          <a:xfrm>
            <a:off x="7346623" y="2262070"/>
            <a:ext cx="239510" cy="255655"/>
          </a:xfrm>
          <a:prstGeom prst="diamond">
            <a:avLst/>
          </a:prstGeom>
          <a:solidFill>
            <a:srgbClr val="FFDE00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Diamond 20"/>
          <p:cNvSpPr/>
          <p:nvPr/>
        </p:nvSpPr>
        <p:spPr>
          <a:xfrm>
            <a:off x="7346623" y="3845645"/>
            <a:ext cx="239510" cy="255655"/>
          </a:xfrm>
          <a:prstGeom prst="diamond">
            <a:avLst/>
          </a:prstGeom>
          <a:solidFill>
            <a:srgbClr val="FFDE00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4512" y="1438086"/>
            <a:ext cx="6123028" cy="4310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630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5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/>
      <p:bldP spid="12" grpId="0"/>
      <p:bldP spid="15" grpId="0"/>
      <p:bldP spid="16" grpId="0"/>
      <p:bldP spid="17" grpId="0"/>
      <p:bldP spid="18" grpId="0" animBg="1"/>
      <p:bldP spid="19" grpId="0" animBg="1"/>
      <p:bldP spid="20" grpId="0" animBg="1"/>
      <p:bldP spid="2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1032934" y="3437471"/>
            <a:ext cx="643466" cy="5588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hlinkClick r:id="rId2" action="ppaction://hlinksldjump"/>
          </p:cNvPr>
          <p:cNvSpPr/>
          <p:nvPr/>
        </p:nvSpPr>
        <p:spPr>
          <a:xfrm>
            <a:off x="345057" y="897148"/>
            <a:ext cx="3812876" cy="638354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III. LUYỆN TẬP</a:t>
            </a:r>
            <a:endParaRPr lang="en-US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1335492" y="6559550"/>
            <a:ext cx="480588" cy="316229"/>
          </a:xfrm>
        </p:spPr>
        <p:txBody>
          <a:bodyPr/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14" name="Footer Placeholder 2"/>
          <p:cNvSpPr txBox="1">
            <a:spLocks/>
          </p:cNvSpPr>
          <p:nvPr/>
        </p:nvSpPr>
        <p:spPr>
          <a:xfrm>
            <a:off x="86360" y="6559550"/>
            <a:ext cx="1468120" cy="3368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KHTN 6</a:t>
            </a:r>
            <a:endParaRPr lang="en-US" dirty="0"/>
          </a:p>
        </p:txBody>
      </p:sp>
      <p:sp>
        <p:nvSpPr>
          <p:cNvPr id="5" name="Folded Corner 4"/>
          <p:cNvSpPr/>
          <p:nvPr/>
        </p:nvSpPr>
        <p:spPr>
          <a:xfrm>
            <a:off x="931332" y="1794933"/>
            <a:ext cx="10404159" cy="4436534"/>
          </a:xfrm>
          <a:prstGeom prst="foldedCorner">
            <a:avLst/>
          </a:prstGeom>
          <a:noFill/>
          <a:ln w="38100">
            <a:solidFill>
              <a:schemeClr val="accent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202267" y="2065869"/>
            <a:ext cx="1013322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b="1" u="sng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</a:t>
            </a:r>
            <a:r>
              <a:rPr lang="en-US" sz="26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2.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gặp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cố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mất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toàn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phòng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hành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cần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02267" y="3289202"/>
            <a:ext cx="9364133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lphaUcPeriod"/>
            </a:pP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Báo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cáo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ngay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với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giáo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viên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phòng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hành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en-US"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lnSpc>
                <a:spcPct val="150000"/>
              </a:lnSpc>
              <a:buAutoNum type="alphaUcPeriod"/>
            </a:pP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Tự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xử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lí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không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thông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báo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với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giáo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viên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en-US"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lnSpc>
                <a:spcPct val="150000"/>
              </a:lnSpc>
              <a:buAutoNum type="alphaUcPeriod"/>
            </a:pP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Nhờ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bạn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xử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lí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sự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cố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en-US"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lnSpc>
                <a:spcPct val="150000"/>
              </a:lnSpc>
              <a:buAutoNum type="alphaUcPeriod"/>
            </a:pP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Tiếp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tục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làm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thí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nghiệm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en-US"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2111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switch dir="r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  <p:bldP spid="2" grpId="0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hlinkClick r:id="rId2" action="ppaction://hlinksldjump"/>
          </p:cNvPr>
          <p:cNvSpPr/>
          <p:nvPr/>
        </p:nvSpPr>
        <p:spPr>
          <a:xfrm>
            <a:off x="345057" y="897148"/>
            <a:ext cx="3812876" cy="638354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III. LUYỆN TẬP</a:t>
            </a:r>
            <a:endParaRPr lang="en-US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30341" y="2255065"/>
            <a:ext cx="5731987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Lucky Number</a:t>
            </a:r>
            <a:endParaRPr lang="en-US" sz="8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1335492" y="6559550"/>
            <a:ext cx="480588" cy="316229"/>
          </a:xfrm>
        </p:spPr>
        <p:txBody>
          <a:bodyPr/>
          <a:lstStyle/>
          <a:p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7" name="Footer Placeholder 2"/>
          <p:cNvSpPr txBox="1">
            <a:spLocks/>
          </p:cNvSpPr>
          <p:nvPr/>
        </p:nvSpPr>
        <p:spPr>
          <a:xfrm>
            <a:off x="86360" y="6559550"/>
            <a:ext cx="1468120" cy="3368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KHTN 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359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switch dir="r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9" descr="C:\Users\Ngoc Lien\OneDrive\Hình ảnh\Ảnh chụp màn hình\Screenshot (15)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63" t="873" r="9876" b="7479"/>
          <a:stretch/>
        </p:blipFill>
        <p:spPr bwMode="auto">
          <a:xfrm>
            <a:off x="9346130" y="3792353"/>
            <a:ext cx="1678387" cy="1776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val 5"/>
          <p:cNvSpPr/>
          <p:nvPr/>
        </p:nvSpPr>
        <p:spPr>
          <a:xfrm>
            <a:off x="8827079" y="3649494"/>
            <a:ext cx="643466" cy="5588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hlinkClick r:id="rId3" action="ppaction://hlinksldjump"/>
          </p:cNvPr>
          <p:cNvSpPr/>
          <p:nvPr/>
        </p:nvSpPr>
        <p:spPr>
          <a:xfrm>
            <a:off x="345057" y="897148"/>
            <a:ext cx="3812876" cy="638354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III. LUYỆN TẬP</a:t>
            </a:r>
            <a:endParaRPr lang="en-US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1335492" y="6559550"/>
            <a:ext cx="480588" cy="316229"/>
          </a:xfrm>
        </p:spPr>
        <p:txBody>
          <a:bodyPr/>
          <a:lstStyle/>
          <a:p>
            <a:r>
              <a:rPr lang="en-US" dirty="0" smtClean="0"/>
              <a:t>12</a:t>
            </a:r>
            <a:endParaRPr lang="en-US" dirty="0"/>
          </a:p>
        </p:txBody>
      </p:sp>
      <p:sp>
        <p:nvSpPr>
          <p:cNvPr id="14" name="Footer Placeholder 2"/>
          <p:cNvSpPr txBox="1">
            <a:spLocks/>
          </p:cNvSpPr>
          <p:nvPr/>
        </p:nvSpPr>
        <p:spPr>
          <a:xfrm>
            <a:off x="86360" y="6538912"/>
            <a:ext cx="1468120" cy="3368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KHTN 6</a:t>
            </a:r>
            <a:endParaRPr lang="en-US" dirty="0"/>
          </a:p>
        </p:txBody>
      </p:sp>
      <p:sp>
        <p:nvSpPr>
          <p:cNvPr id="5" name="Folded Corner 4"/>
          <p:cNvSpPr/>
          <p:nvPr/>
        </p:nvSpPr>
        <p:spPr>
          <a:xfrm>
            <a:off x="931332" y="1794933"/>
            <a:ext cx="10404159" cy="4436534"/>
          </a:xfrm>
          <a:prstGeom prst="foldedCorner">
            <a:avLst/>
          </a:prstGeom>
          <a:noFill/>
          <a:ln w="38100">
            <a:solidFill>
              <a:schemeClr val="accent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202267" y="1882958"/>
            <a:ext cx="1013322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b="1" u="sng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</a:t>
            </a:r>
            <a:r>
              <a:rPr lang="en-US" sz="26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4.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Kí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hiệu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cảnh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báo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nào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sau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đây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cho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biết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đang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ở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gần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vị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trí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hoá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độc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hại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</p:txBody>
      </p:sp>
      <p:pic>
        <p:nvPicPr>
          <p:cNvPr id="9" name="Picture 16" descr="C:\Users\Ngoc Lien\OneDrive\Hình ảnh\Ảnh chụp màn hình\Screenshot (16)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54" t="6709" r="18769" b="8151"/>
          <a:stretch/>
        </p:blipFill>
        <p:spPr bwMode="auto">
          <a:xfrm>
            <a:off x="1155973" y="3785142"/>
            <a:ext cx="2191044" cy="18368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7" descr="C:\Users\Ngoc Lien\OneDrive\Hình ảnh\Ảnh chụp màn hình\Screenshot (14).pn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81"/>
          <a:stretch/>
        </p:blipFill>
        <p:spPr bwMode="auto">
          <a:xfrm>
            <a:off x="3803673" y="3784758"/>
            <a:ext cx="2504484" cy="1837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8" descr="C:\Users\Ngoc Lien\OneDrive\Hình ảnh\Ảnh chụp màn hình\Screenshot (17).png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31" r="15379"/>
          <a:stretch/>
        </p:blipFill>
        <p:spPr bwMode="auto">
          <a:xfrm>
            <a:off x="6687811" y="3784758"/>
            <a:ext cx="1786099" cy="178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8951495" y="3744228"/>
            <a:ext cx="3946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162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switch dir="r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  <p:bldP spid="2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hlinkClick r:id="rId2" action="ppaction://hlinksldjump"/>
          </p:cNvPr>
          <p:cNvSpPr/>
          <p:nvPr/>
        </p:nvSpPr>
        <p:spPr>
          <a:xfrm>
            <a:off x="345057" y="897148"/>
            <a:ext cx="3812876" cy="638354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III. LUYỆN TẬP</a:t>
            </a:r>
            <a:endParaRPr lang="en-US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30341" y="2255065"/>
            <a:ext cx="5731987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Lucky Number</a:t>
            </a:r>
            <a:endParaRPr lang="en-US" sz="80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1335492" y="6559550"/>
            <a:ext cx="480588" cy="316229"/>
          </a:xfrm>
        </p:spPr>
        <p:txBody>
          <a:bodyPr/>
          <a:lstStyle/>
          <a:p>
            <a:r>
              <a:rPr lang="en-US" dirty="0" smtClean="0"/>
              <a:t>13</a:t>
            </a:r>
            <a:endParaRPr lang="en-US" dirty="0"/>
          </a:p>
        </p:txBody>
      </p:sp>
      <p:sp>
        <p:nvSpPr>
          <p:cNvPr id="7" name="Footer Placeholder 2"/>
          <p:cNvSpPr txBox="1">
            <a:spLocks/>
          </p:cNvSpPr>
          <p:nvPr/>
        </p:nvSpPr>
        <p:spPr>
          <a:xfrm>
            <a:off x="86360" y="6559550"/>
            <a:ext cx="1468120" cy="3368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KHTN 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46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switch dir="r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val 16"/>
          <p:cNvSpPr/>
          <p:nvPr/>
        </p:nvSpPr>
        <p:spPr>
          <a:xfrm>
            <a:off x="1008911" y="4793674"/>
            <a:ext cx="643466" cy="5588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hlinkClick r:id="rId2" action="ppaction://hlinksldjump"/>
          </p:cNvPr>
          <p:cNvSpPr/>
          <p:nvPr/>
        </p:nvSpPr>
        <p:spPr>
          <a:xfrm>
            <a:off x="345057" y="897148"/>
            <a:ext cx="3812876" cy="638354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III. LUYỆN TẬP</a:t>
            </a:r>
            <a:endParaRPr lang="en-US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1335492" y="6559550"/>
            <a:ext cx="480588" cy="316229"/>
          </a:xfrm>
        </p:spPr>
        <p:txBody>
          <a:bodyPr/>
          <a:lstStyle/>
          <a:p>
            <a:r>
              <a:rPr lang="en-US" dirty="0" smtClean="0"/>
              <a:t>14</a:t>
            </a:r>
            <a:endParaRPr lang="en-US" dirty="0"/>
          </a:p>
        </p:txBody>
      </p:sp>
      <p:sp>
        <p:nvSpPr>
          <p:cNvPr id="14" name="Footer Placeholder 2"/>
          <p:cNvSpPr txBox="1">
            <a:spLocks/>
          </p:cNvSpPr>
          <p:nvPr/>
        </p:nvSpPr>
        <p:spPr>
          <a:xfrm>
            <a:off x="86360" y="6538912"/>
            <a:ext cx="1468120" cy="3368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KHTN 6</a:t>
            </a:r>
            <a:endParaRPr lang="en-US" dirty="0"/>
          </a:p>
        </p:txBody>
      </p:sp>
      <p:sp>
        <p:nvSpPr>
          <p:cNvPr id="5" name="Folded Corner 4"/>
          <p:cNvSpPr/>
          <p:nvPr/>
        </p:nvSpPr>
        <p:spPr>
          <a:xfrm>
            <a:off x="931332" y="1794933"/>
            <a:ext cx="10404159" cy="4436534"/>
          </a:xfrm>
          <a:prstGeom prst="foldedCorner">
            <a:avLst/>
          </a:prstGeom>
          <a:noFill/>
          <a:ln w="38100">
            <a:solidFill>
              <a:schemeClr val="accent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202267" y="1882958"/>
            <a:ext cx="1013322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b="1" u="sng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</a:t>
            </a:r>
            <a:r>
              <a:rPr lang="en-US" sz="26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6.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biển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báo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hình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dưới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đây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ý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nghĩa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gì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3"/>
          <a:srcRect l="3639" b="23468"/>
          <a:stretch/>
        </p:blipFill>
        <p:spPr>
          <a:xfrm>
            <a:off x="2887827" y="2643187"/>
            <a:ext cx="6103774" cy="1978291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202267" y="4706143"/>
            <a:ext cx="100076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tabLst>
                <a:tab pos="4572000" algn="l"/>
              </a:tabLst>
            </a:pP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A.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Cấm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hiện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	B.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Bắt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buộc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hiện</a:t>
            </a:r>
            <a:endParaRPr lang="en-US"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  <a:tabLst>
                <a:tab pos="4572000" algn="l"/>
              </a:tabLst>
            </a:pP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C.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Cảnh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báo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nguy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hiểm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	D.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Không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bắt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buộc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hiện</a:t>
            </a:r>
            <a:endParaRPr lang="en-US"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224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switch dir="r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5" grpId="0" animBg="1"/>
      <p:bldP spid="2" grpId="0"/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/>
          <p:cNvSpPr/>
          <p:nvPr/>
        </p:nvSpPr>
        <p:spPr>
          <a:xfrm>
            <a:off x="8858045" y="5025060"/>
            <a:ext cx="643466" cy="5588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hlinkClick r:id="rId2" action="ppaction://hlinksldjump"/>
          </p:cNvPr>
          <p:cNvSpPr/>
          <p:nvPr/>
        </p:nvSpPr>
        <p:spPr>
          <a:xfrm>
            <a:off x="345057" y="897148"/>
            <a:ext cx="3812876" cy="638354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III. LUYỆN TẬP</a:t>
            </a:r>
            <a:endParaRPr lang="en-US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1335492" y="6559550"/>
            <a:ext cx="480588" cy="316229"/>
          </a:xfrm>
        </p:spPr>
        <p:txBody>
          <a:bodyPr/>
          <a:lstStyle/>
          <a:p>
            <a:r>
              <a:rPr lang="en-US" dirty="0" smtClean="0"/>
              <a:t>15</a:t>
            </a:r>
            <a:endParaRPr lang="en-US" dirty="0"/>
          </a:p>
        </p:txBody>
      </p:sp>
      <p:sp>
        <p:nvSpPr>
          <p:cNvPr id="14" name="Footer Placeholder 2"/>
          <p:cNvSpPr txBox="1">
            <a:spLocks/>
          </p:cNvSpPr>
          <p:nvPr/>
        </p:nvSpPr>
        <p:spPr>
          <a:xfrm>
            <a:off x="86360" y="6538912"/>
            <a:ext cx="1468120" cy="3368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KHTN 6</a:t>
            </a:r>
            <a:endParaRPr lang="en-US" dirty="0"/>
          </a:p>
        </p:txBody>
      </p:sp>
      <p:sp>
        <p:nvSpPr>
          <p:cNvPr id="5" name="Folded Corner 4"/>
          <p:cNvSpPr/>
          <p:nvPr/>
        </p:nvSpPr>
        <p:spPr>
          <a:xfrm>
            <a:off x="931332" y="1794933"/>
            <a:ext cx="10404159" cy="4436534"/>
          </a:xfrm>
          <a:prstGeom prst="foldedCorner">
            <a:avLst/>
          </a:prstGeom>
          <a:noFill/>
          <a:ln w="38100">
            <a:solidFill>
              <a:schemeClr val="accent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202267" y="1882958"/>
            <a:ext cx="1013322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b="1" u="sng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</a:t>
            </a:r>
            <a:r>
              <a:rPr lang="en-US" sz="26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7.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Phương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án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nào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hình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dưới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đây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hiện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đúng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nội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dung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biển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cảnh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báo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3"/>
          <a:srcRect l="37177" t="-1371" r="35288" b="30623"/>
          <a:stretch/>
        </p:blipFill>
        <p:spPr>
          <a:xfrm>
            <a:off x="1379428" y="3165545"/>
            <a:ext cx="1744133" cy="18288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3"/>
          <a:srcRect l="3639" r="67634" b="29967"/>
          <a:stretch/>
        </p:blipFill>
        <p:spPr>
          <a:xfrm>
            <a:off x="6554981" y="3093430"/>
            <a:ext cx="1819640" cy="181028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44933" y="3200381"/>
            <a:ext cx="1881171" cy="170322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03498" y="3093430"/>
            <a:ext cx="2039308" cy="1810173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042721" y="5122195"/>
            <a:ext cx="24175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A.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dễ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cháy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715866" y="5072745"/>
            <a:ext cx="22999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Nguy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hiểm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về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điện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389011" y="5086195"/>
            <a:ext cx="24175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Được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uống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062156" y="5066837"/>
            <a:ext cx="18240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Phải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đeo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găng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tay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865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switch dir="r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5" grpId="0" animBg="1"/>
      <p:bldP spid="2" grpId="0"/>
      <p:bldP spid="17" grpId="0"/>
      <p:bldP spid="18" grpId="0"/>
      <p:bldP spid="19" grpId="0"/>
      <p:bldP spid="2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hlinkClick r:id="rId2" action="ppaction://hlinksldjump"/>
          </p:cNvPr>
          <p:cNvSpPr/>
          <p:nvPr/>
        </p:nvSpPr>
        <p:spPr>
          <a:xfrm>
            <a:off x="345057" y="897148"/>
            <a:ext cx="3812876" cy="638354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III. LUYỆN TẬP</a:t>
            </a:r>
            <a:endParaRPr lang="en-US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1335492" y="6559550"/>
            <a:ext cx="480588" cy="316229"/>
          </a:xfrm>
        </p:spPr>
        <p:txBody>
          <a:bodyPr/>
          <a:lstStyle/>
          <a:p>
            <a:r>
              <a:rPr lang="en-US" dirty="0" smtClean="0"/>
              <a:t>16</a:t>
            </a:r>
            <a:endParaRPr lang="en-US" dirty="0"/>
          </a:p>
        </p:txBody>
      </p:sp>
      <p:sp>
        <p:nvSpPr>
          <p:cNvPr id="14" name="Footer Placeholder 2"/>
          <p:cNvSpPr txBox="1">
            <a:spLocks/>
          </p:cNvSpPr>
          <p:nvPr/>
        </p:nvSpPr>
        <p:spPr>
          <a:xfrm>
            <a:off x="86360" y="6538912"/>
            <a:ext cx="1468120" cy="3368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KHTN 6</a:t>
            </a:r>
            <a:endParaRPr lang="en-US" dirty="0"/>
          </a:p>
        </p:txBody>
      </p:sp>
      <p:sp>
        <p:nvSpPr>
          <p:cNvPr id="21" name="Cloud 20">
            <a:hlinkClick r:id="rId3" action="ppaction://hlinksldjump"/>
          </p:cNvPr>
          <p:cNvSpPr/>
          <p:nvPr/>
        </p:nvSpPr>
        <p:spPr>
          <a:xfrm>
            <a:off x="1100667" y="1535502"/>
            <a:ext cx="10464799" cy="4577431"/>
          </a:xfrm>
          <a:prstGeom prst="cloud">
            <a:avLst/>
          </a:prstGeom>
          <a:noFill/>
          <a:ln w="28575">
            <a:prstDash val="lgDashDot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2760133" y="2302933"/>
            <a:ext cx="682413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b="1" u="sng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</a:t>
            </a:r>
            <a:r>
              <a:rPr lang="en-US" sz="26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8.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Tại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sao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sau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làm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thí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nghiệm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xong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cần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phải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lau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dọn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sạch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chỗ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làm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thí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nghiệm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sắp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xếp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dụng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cụ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gọn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gàng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đúng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chỗ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rửa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sạch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tay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bằng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xà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phòng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756093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switch dir="r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948266" y="1735705"/>
            <a:ext cx="10126134" cy="4563495"/>
          </a:xfrm>
          <a:prstGeom prst="roundRect">
            <a:avLst/>
          </a:prstGeom>
          <a:solidFill>
            <a:schemeClr val="bg1"/>
          </a:solidFill>
          <a:ln w="38100"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45057" y="897148"/>
            <a:ext cx="3812876" cy="638354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III. LUYỆN TẬP</a:t>
            </a:r>
            <a:endParaRPr lang="en-US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1335492" y="6559550"/>
            <a:ext cx="480588" cy="316229"/>
          </a:xfrm>
        </p:spPr>
        <p:txBody>
          <a:bodyPr/>
          <a:lstStyle/>
          <a:p>
            <a:r>
              <a:rPr lang="en-US" dirty="0" smtClean="0"/>
              <a:t>17</a:t>
            </a:r>
            <a:endParaRPr lang="en-US" dirty="0"/>
          </a:p>
        </p:txBody>
      </p:sp>
      <p:sp>
        <p:nvSpPr>
          <p:cNvPr id="14" name="Footer Placeholder 2"/>
          <p:cNvSpPr txBox="1">
            <a:spLocks/>
          </p:cNvSpPr>
          <p:nvPr/>
        </p:nvSpPr>
        <p:spPr>
          <a:xfrm>
            <a:off x="86360" y="6538912"/>
            <a:ext cx="1468120" cy="3368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KHTN 6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117600" y="1828803"/>
            <a:ext cx="10363200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b="1" u="sng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</a:t>
            </a:r>
            <a:r>
              <a:rPr lang="en-US" sz="26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</a:t>
            </a:r>
            <a:r>
              <a:rPr lang="en-US" sz="26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Vì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Lau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dọn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sạch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sẽ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chỗ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làm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việc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để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đảm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bảo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vệ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sinh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tránh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gây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nguy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hiểm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cho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những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người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sau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tiếp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tục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làm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việc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phòng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thí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nghiêm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Sắp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xếp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dụng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cụ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gọn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gàng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đúng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chỗ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để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dễ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tìm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tránh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những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tương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tác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không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mong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muốn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phòng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thí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nghiệm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Rửa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sạch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tay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bằng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xà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phòng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để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loại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bỏ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những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hoá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78670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5057" y="897148"/>
            <a:ext cx="3812876" cy="638354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IV. </a:t>
            </a:r>
            <a:r>
              <a:rPr lang="en-US" sz="36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Vận</a:t>
            </a:r>
            <a:r>
              <a:rPr lang="en-US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dụng</a:t>
            </a:r>
            <a:endParaRPr lang="en-US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1335492" y="6559550"/>
            <a:ext cx="480588" cy="316229"/>
          </a:xfrm>
        </p:spPr>
        <p:txBody>
          <a:bodyPr/>
          <a:lstStyle/>
          <a:p>
            <a:r>
              <a:rPr lang="en-US" dirty="0" smtClean="0"/>
              <a:t>18</a:t>
            </a:r>
            <a:endParaRPr lang="en-US" dirty="0"/>
          </a:p>
        </p:txBody>
      </p:sp>
      <p:sp>
        <p:nvSpPr>
          <p:cNvPr id="14" name="Footer Placeholder 2"/>
          <p:cNvSpPr txBox="1">
            <a:spLocks/>
          </p:cNvSpPr>
          <p:nvPr/>
        </p:nvSpPr>
        <p:spPr>
          <a:xfrm>
            <a:off x="86360" y="6538912"/>
            <a:ext cx="1468120" cy="3368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KHTN 6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105046" y="2015178"/>
            <a:ext cx="4552291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200" b="1" u="sng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Tình</a:t>
            </a:r>
            <a:r>
              <a:rPr lang="en-US" sz="22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b="1" u="sng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huống</a:t>
            </a:r>
            <a:r>
              <a:rPr lang="en-US" sz="22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US" sz="2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  <a:spcAft>
                <a:spcPts val="1800"/>
              </a:spcAft>
            </a:pPr>
            <a:r>
              <a:rPr lang="en-US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Bạn</a:t>
            </a:r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Nam </a:t>
            </a:r>
            <a:r>
              <a:rPr lang="en-US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lên</a:t>
            </a:r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phòng</a:t>
            </a:r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thí</a:t>
            </a:r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nghiệm</a:t>
            </a:r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nhưng</a:t>
            </a:r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không</a:t>
            </a:r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tuân</a:t>
            </a:r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theo</a:t>
            </a:r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quy</a:t>
            </a:r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tắc</a:t>
            </a:r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 </a:t>
            </a:r>
            <a:r>
              <a:rPr lang="en-US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toàn</a:t>
            </a:r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Nam </a:t>
            </a:r>
            <a:r>
              <a:rPr lang="en-US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nghịch</a:t>
            </a:r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hoá</a:t>
            </a:r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không</a:t>
            </a:r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may </a:t>
            </a:r>
            <a:r>
              <a:rPr lang="en-US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làm</a:t>
            </a:r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đổ</a:t>
            </a:r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axit</a:t>
            </a:r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H</a:t>
            </a:r>
            <a:r>
              <a:rPr lang="en-US" sz="2200" baseline="-25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</a:t>
            </a:r>
            <a:r>
              <a:rPr lang="en-US" sz="2200" baseline="-25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đặc</a:t>
            </a:r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lên</a:t>
            </a:r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người</a:t>
            </a:r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</a:t>
            </a:r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đó</a:t>
            </a:r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cần</a:t>
            </a:r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làm</a:t>
            </a:r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gì</a:t>
            </a:r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để</a:t>
            </a:r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sơ</a:t>
            </a:r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cứu</a:t>
            </a:r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cho</a:t>
            </a:r>
            <a:r>
              <a:rPr lang="en-US" sz="2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Nam?</a:t>
            </a:r>
            <a:endParaRPr lang="en-US" sz="2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26" name="Picture 2" descr="18361218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3680" y="1722030"/>
            <a:ext cx="4254366" cy="4254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4428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doors dir="vert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amond 3"/>
          <p:cNvSpPr/>
          <p:nvPr/>
        </p:nvSpPr>
        <p:spPr>
          <a:xfrm>
            <a:off x="1404540" y="3329711"/>
            <a:ext cx="258618" cy="255655"/>
          </a:xfrm>
          <a:prstGeom prst="diamond">
            <a:avLst/>
          </a:prstGeom>
          <a:solidFill>
            <a:srgbClr val="FFDE00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659781" y="2025868"/>
            <a:ext cx="89749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u="sng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Hình</a:t>
            </a:r>
            <a:r>
              <a:rPr lang="en-US" sz="24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u="sng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thức</a:t>
            </a:r>
            <a:r>
              <a:rPr lang="en-US" sz="24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Hoạt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động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theo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nhóm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92174" y="3055569"/>
            <a:ext cx="50642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u="sng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Nhiệm</a:t>
            </a:r>
            <a:r>
              <a:rPr lang="en-US" sz="24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u="sng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vụ</a:t>
            </a:r>
            <a:r>
              <a:rPr lang="en-US" sz="24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Trao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đổi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thảo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luận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để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xử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lí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tình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huống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trên</a:t>
            </a:r>
            <a:endParaRPr lang="en-US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Diamond 6"/>
          <p:cNvSpPr/>
          <p:nvPr/>
        </p:nvSpPr>
        <p:spPr>
          <a:xfrm>
            <a:off x="1402490" y="4933076"/>
            <a:ext cx="258618" cy="255655"/>
          </a:xfrm>
          <a:prstGeom prst="diamond">
            <a:avLst/>
          </a:prstGeom>
          <a:solidFill>
            <a:srgbClr val="FFDE00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691410" y="4694274"/>
            <a:ext cx="46755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u="sng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Yêu</a:t>
            </a:r>
            <a:r>
              <a:rPr lang="en-US" sz="24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b="1" u="sng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cầu</a:t>
            </a:r>
            <a:r>
              <a:rPr lang="en-US" sz="24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hiện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nhiệm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vụ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7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phút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chia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sẻ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trước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lớp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9" name="Round Single Corner Rectangle 8"/>
          <p:cNvSpPr/>
          <p:nvPr/>
        </p:nvSpPr>
        <p:spPr>
          <a:xfrm>
            <a:off x="914400" y="1852617"/>
            <a:ext cx="6316134" cy="4369249"/>
          </a:xfrm>
          <a:prstGeom prst="round1Rect">
            <a:avLst/>
          </a:prstGeom>
          <a:noFill/>
          <a:ln w="28575" cmpd="thickThin">
            <a:solidFill>
              <a:schemeClr val="tx1"/>
            </a:solidFill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Diamond 9"/>
          <p:cNvSpPr/>
          <p:nvPr/>
        </p:nvSpPr>
        <p:spPr>
          <a:xfrm>
            <a:off x="1398265" y="2252660"/>
            <a:ext cx="258618" cy="255655"/>
          </a:xfrm>
          <a:prstGeom prst="diamond">
            <a:avLst/>
          </a:prstGeom>
          <a:solidFill>
            <a:srgbClr val="FFDE00"/>
          </a:solidFill>
          <a:ln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45057" y="897148"/>
            <a:ext cx="3812876" cy="638354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IV. </a:t>
            </a:r>
            <a:r>
              <a:rPr lang="en-US" sz="36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Vận</a:t>
            </a:r>
            <a:r>
              <a:rPr lang="en-US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dụng</a:t>
            </a:r>
            <a:endParaRPr lang="en-US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2" name="Picture 2" descr="183612188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56" t="11192" r="7239" b="10980"/>
          <a:stretch/>
        </p:blipFill>
        <p:spPr bwMode="auto">
          <a:xfrm>
            <a:off x="7834963" y="2349033"/>
            <a:ext cx="3705727" cy="3311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5916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 animBg="1"/>
      <p:bldP spid="8" grpId="0"/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45057" y="897147"/>
            <a:ext cx="10788163" cy="517750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I. </a:t>
            </a:r>
            <a:r>
              <a:rPr lang="en-US" sz="3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Một</a:t>
            </a:r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số</a:t>
            </a:r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kí</a:t>
            </a:r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hiệu</a:t>
            </a:r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cảnh</a:t>
            </a:r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báo</a:t>
            </a:r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phòng</a:t>
            </a:r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</a:t>
            </a:r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hành</a:t>
            </a:r>
            <a:endParaRPr lang="en-US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11409680" y="6527164"/>
            <a:ext cx="558800" cy="348615"/>
          </a:xfrm>
        </p:spPr>
        <p:txBody>
          <a:bodyPr/>
          <a:lstStyle/>
          <a:p>
            <a:r>
              <a:rPr lang="en-US" dirty="0"/>
              <a:t>2</a:t>
            </a:r>
          </a:p>
        </p:txBody>
      </p:sp>
      <p:sp>
        <p:nvSpPr>
          <p:cNvPr id="13" name="Footer Placeholder 2"/>
          <p:cNvSpPr txBox="1">
            <a:spLocks/>
          </p:cNvSpPr>
          <p:nvPr/>
        </p:nvSpPr>
        <p:spPr>
          <a:xfrm>
            <a:off x="86360" y="6538912"/>
            <a:ext cx="1468120" cy="3368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KHTN 6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5372" t="3437" r="3063" b="2682"/>
          <a:stretch/>
        </p:blipFill>
        <p:spPr>
          <a:xfrm>
            <a:off x="1106905" y="1722922"/>
            <a:ext cx="1463040" cy="144379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/>
          <a:srcRect l="3814" t="3955" r="2274" b="4419"/>
          <a:stretch/>
        </p:blipFill>
        <p:spPr>
          <a:xfrm>
            <a:off x="3542097" y="1732547"/>
            <a:ext cx="1463040" cy="14822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4"/>
          <a:srcRect l="5568" t="881" r="5596" b="3970"/>
          <a:stretch/>
        </p:blipFill>
        <p:spPr>
          <a:xfrm>
            <a:off x="1097280" y="4037793"/>
            <a:ext cx="1472665" cy="148229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5"/>
          <a:srcRect l="4192" t="4572" r="676" b="3261"/>
          <a:stretch/>
        </p:blipFill>
        <p:spPr>
          <a:xfrm>
            <a:off x="3609474" y="4047419"/>
            <a:ext cx="1463040" cy="147266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6"/>
          <a:srcRect l="6688" t="4989" r="3638" b="4048"/>
          <a:stretch/>
        </p:blipFill>
        <p:spPr>
          <a:xfrm>
            <a:off x="9153625" y="4037793"/>
            <a:ext cx="1414914" cy="145341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7"/>
          <a:srcRect l="6162" t="4583" r="6269" b="2691"/>
          <a:stretch/>
        </p:blipFill>
        <p:spPr>
          <a:xfrm>
            <a:off x="9143999" y="1679463"/>
            <a:ext cx="1434165" cy="146304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8"/>
          <a:srcRect l="2989" t="7056" r="5879" b="2988"/>
          <a:stretch/>
        </p:blipFill>
        <p:spPr>
          <a:xfrm>
            <a:off x="6437697" y="4047419"/>
            <a:ext cx="1491916" cy="1472666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9"/>
          <a:srcRect l="4110" t="4513" r="6474" b="6742"/>
          <a:stretch/>
        </p:blipFill>
        <p:spPr>
          <a:xfrm>
            <a:off x="6343048" y="1713297"/>
            <a:ext cx="1482291" cy="1453415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1106905" y="3388093"/>
            <a:ext cx="1703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dễ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cháy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744226" y="3407069"/>
            <a:ext cx="1703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độc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256421" y="3394031"/>
            <a:ext cx="18095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Thuỷ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tinh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dễ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vỡ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9134374" y="3388093"/>
            <a:ext cx="1703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Nhiệt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độ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cao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171072" y="5611535"/>
            <a:ext cx="1337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Động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vật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nguy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hiểm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681663" y="5615786"/>
            <a:ext cx="1323474" cy="642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Dụng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cụ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sắt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nhọn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9009246" y="5520084"/>
            <a:ext cx="1703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Nguồn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điện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nguy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hiểm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362299" y="5611536"/>
            <a:ext cx="1848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Bình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chữa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cháy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16510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>
        <p15:prstTrans prst="peelOff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6" grpId="0"/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5057" y="897148"/>
            <a:ext cx="3812876" cy="638354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IV. </a:t>
            </a:r>
            <a:r>
              <a:rPr lang="en-US" sz="36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Vận</a:t>
            </a:r>
            <a:r>
              <a:rPr lang="en-US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dụng</a:t>
            </a:r>
            <a:endParaRPr lang="en-US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1335492" y="6559550"/>
            <a:ext cx="480588" cy="316229"/>
          </a:xfrm>
        </p:spPr>
        <p:txBody>
          <a:bodyPr/>
          <a:lstStyle/>
          <a:p>
            <a:r>
              <a:rPr lang="en-US" dirty="0" smtClean="0"/>
              <a:t>19</a:t>
            </a:r>
            <a:endParaRPr lang="en-US" dirty="0"/>
          </a:p>
        </p:txBody>
      </p:sp>
      <p:sp>
        <p:nvSpPr>
          <p:cNvPr id="14" name="Footer Placeholder 2"/>
          <p:cNvSpPr txBox="1">
            <a:spLocks/>
          </p:cNvSpPr>
          <p:nvPr/>
        </p:nvSpPr>
        <p:spPr>
          <a:xfrm>
            <a:off x="86360" y="6538912"/>
            <a:ext cx="1468120" cy="3368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KHTN 6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105046" y="1722030"/>
            <a:ext cx="4552291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600" b="1" u="sng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Cách</a:t>
            </a:r>
            <a:r>
              <a:rPr lang="en-US" sz="26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b="1" u="sng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xử</a:t>
            </a:r>
            <a:r>
              <a:rPr lang="en-US" sz="26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b="1" u="sng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lí</a:t>
            </a:r>
            <a:r>
              <a:rPr lang="en-US" sz="26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Tuỳ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vào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mức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độ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nặng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nhẹ</a:t>
            </a:r>
            <a:endParaRPr lang="en-US" sz="2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05046" y="2947729"/>
            <a:ext cx="4816734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Nếu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axit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chỉ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bám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nhẹ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vào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quần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áo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thì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ngay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lập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tức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cởi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bỏ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Nếu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quần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áo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đã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bị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tan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chảy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dính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vào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da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thì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không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được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cởi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bỏ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pic>
        <p:nvPicPr>
          <p:cNvPr id="2050" name="Picture 2" descr="First-Labs News] Cách xử lý khi bị dính phải Axi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9643" y="2083868"/>
            <a:ext cx="4615849" cy="3279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8468392"/>
      </p:ext>
    </p:extLst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5057" y="897148"/>
            <a:ext cx="3812876" cy="638354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IV. </a:t>
            </a:r>
            <a:r>
              <a:rPr lang="en-US" sz="36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Vận</a:t>
            </a:r>
            <a:r>
              <a:rPr lang="en-US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dụng</a:t>
            </a:r>
            <a:endParaRPr lang="en-US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1335492" y="6559550"/>
            <a:ext cx="480588" cy="316229"/>
          </a:xfrm>
        </p:spPr>
        <p:txBody>
          <a:bodyPr/>
          <a:lstStyle/>
          <a:p>
            <a:r>
              <a:rPr lang="en-US" dirty="0" smtClean="0"/>
              <a:t>20</a:t>
            </a:r>
            <a:endParaRPr lang="en-US" dirty="0"/>
          </a:p>
        </p:txBody>
      </p:sp>
      <p:sp>
        <p:nvSpPr>
          <p:cNvPr id="14" name="Footer Placeholder 2"/>
          <p:cNvSpPr txBox="1">
            <a:spLocks/>
          </p:cNvSpPr>
          <p:nvPr/>
        </p:nvSpPr>
        <p:spPr>
          <a:xfrm>
            <a:off x="86360" y="6538912"/>
            <a:ext cx="1468120" cy="3368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KHTN 6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135525" y="2253201"/>
            <a:ext cx="5075621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Đặt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phần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cơ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thể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bị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dính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axit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dưới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vòi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chảy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khoảng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15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phút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lưu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ý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không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để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axit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chảy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vào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vùng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da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khác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không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được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kì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cọ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chà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sát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vào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da.</a:t>
            </a:r>
            <a:endParaRPr lang="en-US"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074" name="Picture 2" descr="First-Labs News] Cách xử lý khi bị dính phải Axi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5982" y="2253201"/>
            <a:ext cx="4615849" cy="3279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202428"/>
      </p:ext>
    </p:extLst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5057" y="897148"/>
            <a:ext cx="3812876" cy="638354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IV. </a:t>
            </a:r>
            <a:r>
              <a:rPr lang="en-US" sz="36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Vận</a:t>
            </a:r>
            <a:r>
              <a:rPr lang="en-US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dụng</a:t>
            </a:r>
            <a:endParaRPr lang="en-US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1335492" y="6559550"/>
            <a:ext cx="480588" cy="316229"/>
          </a:xfrm>
        </p:spPr>
        <p:txBody>
          <a:bodyPr/>
          <a:lstStyle/>
          <a:p>
            <a:r>
              <a:rPr lang="en-US" dirty="0" smtClean="0"/>
              <a:t>21</a:t>
            </a:r>
            <a:endParaRPr lang="en-US" dirty="0"/>
          </a:p>
        </p:txBody>
      </p:sp>
      <p:sp>
        <p:nvSpPr>
          <p:cNvPr id="14" name="Footer Placeholder 2"/>
          <p:cNvSpPr txBox="1">
            <a:spLocks/>
          </p:cNvSpPr>
          <p:nvPr/>
        </p:nvSpPr>
        <p:spPr>
          <a:xfrm>
            <a:off x="86360" y="6538912"/>
            <a:ext cx="1468120" cy="3368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KHTN 6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105046" y="2351674"/>
            <a:ext cx="4703088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Che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phủ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vùng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bị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bỏng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bằng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gạc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khô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hoặc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quần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áo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sạch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rồi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đến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bệnh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viện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gần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nhất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để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cấp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cứu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en-US"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098" name="Picture 2" descr="Cách xử trí Bỏng nước sôi | Phòng Khám Đa Khoa Quốc Tế Sài Gò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4078" y="2173880"/>
            <a:ext cx="5201708" cy="3251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7866907"/>
      </p:ext>
    </p:extLst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5057" y="897148"/>
            <a:ext cx="3812876" cy="638354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IV. </a:t>
            </a:r>
            <a:r>
              <a:rPr lang="en-US" sz="36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Vận</a:t>
            </a:r>
            <a:r>
              <a:rPr lang="en-US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dụng</a:t>
            </a:r>
            <a:endParaRPr lang="en-US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1335492" y="6559550"/>
            <a:ext cx="480588" cy="316229"/>
          </a:xfrm>
        </p:spPr>
        <p:txBody>
          <a:bodyPr/>
          <a:lstStyle/>
          <a:p>
            <a:r>
              <a:rPr lang="en-US" dirty="0" smtClean="0"/>
              <a:t>22</a:t>
            </a:r>
            <a:endParaRPr lang="en-US" dirty="0"/>
          </a:p>
        </p:txBody>
      </p:sp>
      <p:sp>
        <p:nvSpPr>
          <p:cNvPr id="14" name="Footer Placeholder 2"/>
          <p:cNvSpPr txBox="1">
            <a:spLocks/>
          </p:cNvSpPr>
          <p:nvPr/>
        </p:nvSpPr>
        <p:spPr>
          <a:xfrm>
            <a:off x="86360" y="6538912"/>
            <a:ext cx="1468120" cy="3368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KHTN 6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105046" y="2778393"/>
            <a:ext cx="4432155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+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Nếu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ở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gần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hiệu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thuốc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hãy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mua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thuốc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muối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(NaHCO</a:t>
            </a:r>
            <a:r>
              <a:rPr lang="en-US" sz="2600" baseline="-25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),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sau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đó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pha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loãng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rồi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rửa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lên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vết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bỏng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en-US"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122" name="Picture 2" descr="First-Labs News] Cách xử lý khi bị dính phải Axi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5412" y="2438398"/>
            <a:ext cx="5438630" cy="28329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7001781"/>
      </p:ext>
    </p:extLst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ình ảnh cảm ơn thầy cô đã lắng nghe để chèn vào Slide PowerPoi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09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6529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45057" y="897147"/>
            <a:ext cx="10788163" cy="517750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I. </a:t>
            </a:r>
            <a:r>
              <a:rPr lang="en-US" sz="3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Một</a:t>
            </a:r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số</a:t>
            </a:r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kí</a:t>
            </a:r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hiệu</a:t>
            </a:r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cảnh</a:t>
            </a:r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báo</a:t>
            </a:r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phòng</a:t>
            </a:r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</a:t>
            </a:r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hành</a:t>
            </a:r>
            <a:endParaRPr lang="en-US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11409680" y="6527164"/>
            <a:ext cx="558800" cy="348615"/>
          </a:xfrm>
        </p:spPr>
        <p:txBody>
          <a:bodyPr/>
          <a:lstStyle/>
          <a:p>
            <a:r>
              <a:rPr lang="en-US" dirty="0"/>
              <a:t>3</a:t>
            </a:r>
          </a:p>
        </p:txBody>
      </p:sp>
      <p:sp>
        <p:nvSpPr>
          <p:cNvPr id="13" name="Footer Placeholder 2"/>
          <p:cNvSpPr txBox="1">
            <a:spLocks/>
          </p:cNvSpPr>
          <p:nvPr/>
        </p:nvSpPr>
        <p:spPr>
          <a:xfrm>
            <a:off x="86360" y="6538912"/>
            <a:ext cx="1468120" cy="3368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KHTN 6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3639" b="5861"/>
          <a:stretch/>
        </p:blipFill>
        <p:spPr>
          <a:xfrm>
            <a:off x="1078028" y="1591788"/>
            <a:ext cx="5157063" cy="2055999"/>
          </a:xfrm>
          <a:prstGeom prst="rect">
            <a:avLst/>
          </a:prstGeom>
        </p:spPr>
      </p:pic>
      <p:sp>
        <p:nvSpPr>
          <p:cNvPr id="23" name="Oval 22"/>
          <p:cNvSpPr/>
          <p:nvPr/>
        </p:nvSpPr>
        <p:spPr>
          <a:xfrm>
            <a:off x="6525928" y="1951254"/>
            <a:ext cx="266655" cy="224055"/>
          </a:xfrm>
          <a:prstGeom prst="ellipse">
            <a:avLst/>
          </a:prstGeom>
          <a:solidFill>
            <a:srgbClr val="14B414"/>
          </a:solidFill>
          <a:ln>
            <a:solidFill>
              <a:srgbClr val="FFFF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64952" y="1778000"/>
            <a:ext cx="4639733" cy="1374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hãy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cho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biết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mỗi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biển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báo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hình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bên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ý </a:t>
            </a:r>
            <a:r>
              <a:rPr lang="en-US" sz="2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nghĩa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gì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 </a:t>
            </a:r>
            <a:r>
              <a:rPr lang="en-US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Cả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3 </a:t>
            </a:r>
            <a:r>
              <a:rPr lang="en-US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đặc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điểm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này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đặc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điểm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gì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chung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en-US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Folded Corner 23"/>
          <p:cNvSpPr/>
          <p:nvPr/>
        </p:nvSpPr>
        <p:spPr>
          <a:xfrm>
            <a:off x="673768" y="4010890"/>
            <a:ext cx="10376035" cy="2196410"/>
          </a:xfrm>
          <a:prstGeom prst="foldedCorner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451432" y="3979400"/>
            <a:ext cx="922866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Hình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a.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Không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uống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nước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từ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nguồn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lấy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phòng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hành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Hình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b.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Cấm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lửa</a:t>
            </a:r>
            <a:endParaRPr lang="en-US" sz="20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Hình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c.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Không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ăn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uống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phòng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hành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451432" y="5455525"/>
            <a:ext cx="922866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Đặc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điểm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chung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3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biển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báo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Hình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tròn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viển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đỏ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cấm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hiện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887935" flipV="1">
            <a:off x="909292" y="3990010"/>
            <a:ext cx="479441" cy="479441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887935" flipV="1">
            <a:off x="909292" y="5382814"/>
            <a:ext cx="479441" cy="479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2133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>
        <p15:prstTrans prst="fallOver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400" decel="100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4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4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4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4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" accel="10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3" grpId="0"/>
      <p:bldP spid="24" grpId="0" animBg="1"/>
      <p:bldP spid="4" grpId="0"/>
      <p:bldP spid="3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45057" y="897147"/>
            <a:ext cx="10788163" cy="517750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I. </a:t>
            </a:r>
            <a:r>
              <a:rPr lang="en-US" sz="3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Một</a:t>
            </a:r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số</a:t>
            </a:r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kí</a:t>
            </a:r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hiệu</a:t>
            </a:r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cảnh</a:t>
            </a:r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báo</a:t>
            </a:r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phòng</a:t>
            </a:r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</a:t>
            </a:r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hành</a:t>
            </a:r>
            <a:endParaRPr lang="en-US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11409680" y="6527164"/>
            <a:ext cx="558800" cy="348615"/>
          </a:xfrm>
        </p:spPr>
        <p:txBody>
          <a:bodyPr/>
          <a:lstStyle/>
          <a:p>
            <a:r>
              <a:rPr lang="en-US" dirty="0"/>
              <a:t>4</a:t>
            </a:r>
          </a:p>
        </p:txBody>
      </p:sp>
      <p:sp>
        <p:nvSpPr>
          <p:cNvPr id="13" name="Footer Placeholder 2"/>
          <p:cNvSpPr txBox="1">
            <a:spLocks/>
          </p:cNvSpPr>
          <p:nvPr/>
        </p:nvSpPr>
        <p:spPr>
          <a:xfrm>
            <a:off x="86360" y="6538912"/>
            <a:ext cx="1468120" cy="3368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KHTN 6</a:t>
            </a:r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6506166" y="1794790"/>
            <a:ext cx="266655" cy="224055"/>
          </a:xfrm>
          <a:prstGeom prst="ellipse">
            <a:avLst/>
          </a:prstGeom>
          <a:solidFill>
            <a:srgbClr val="14B414"/>
          </a:solidFill>
          <a:ln>
            <a:solidFill>
              <a:srgbClr val="FFFF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932688" y="1564399"/>
            <a:ext cx="478518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hãy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cho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biết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bao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nhiêu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loại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biển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báo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 </a:t>
            </a:r>
            <a:r>
              <a:rPr lang="en-US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Nêu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đặc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điểm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từng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loại</a:t>
            </a:r>
            <a:r>
              <a:rPr lang="en-US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en-US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Folded Corner 23"/>
          <p:cNvSpPr/>
          <p:nvPr/>
        </p:nvSpPr>
        <p:spPr>
          <a:xfrm>
            <a:off x="856648" y="3797265"/>
            <a:ext cx="10216535" cy="2552735"/>
          </a:xfrm>
          <a:prstGeom prst="foldedCorner">
            <a:avLst/>
          </a:prstGeom>
          <a:noFill/>
          <a:ln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451432" y="3827003"/>
            <a:ext cx="922866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Cấm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hiện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Hình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tròn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viền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đỏ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nền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trắng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hình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vẽ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màu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đen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Bắt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buộc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hiện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Hình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tròn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nền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xanh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hình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vẽ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màu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trắng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Cảnh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báo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nguy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hiểm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Hình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tam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giác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đều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viền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đen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hoặc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đỏ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nền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vàng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hình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vẽ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màu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đen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451432" y="5675656"/>
            <a:ext cx="9228666" cy="4912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Kí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hiệu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cảnh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báo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hình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dạng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màu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sắc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riêng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dễ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nhận</a:t>
            </a:r>
            <a:r>
              <a:rPr lang="en-US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biết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687" y="1722377"/>
            <a:ext cx="5550838" cy="1430358"/>
          </a:xfrm>
          <a:prstGeom prst="rect">
            <a:avLst/>
          </a:prstGeom>
        </p:spPr>
      </p:pic>
      <p:sp>
        <p:nvSpPr>
          <p:cNvPr id="15" name="Oval 14"/>
          <p:cNvSpPr/>
          <p:nvPr/>
        </p:nvSpPr>
        <p:spPr>
          <a:xfrm>
            <a:off x="6506166" y="2981048"/>
            <a:ext cx="266655" cy="224055"/>
          </a:xfrm>
          <a:prstGeom prst="ellipse">
            <a:avLst/>
          </a:prstGeom>
          <a:solidFill>
            <a:srgbClr val="14B414"/>
          </a:solidFill>
          <a:ln>
            <a:solidFill>
              <a:srgbClr val="FFFF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932688" y="2750657"/>
            <a:ext cx="478518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Tại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sao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lại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sử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dụng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kí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hiệu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cảnh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báo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thay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cho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mô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tả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bằng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0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chữ</a:t>
            </a:r>
            <a:r>
              <a:rPr lang="en-US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en-US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887935" flipV="1">
            <a:off x="950838" y="3829020"/>
            <a:ext cx="479441" cy="479441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887935" flipV="1">
            <a:off x="950837" y="5681547"/>
            <a:ext cx="479441" cy="479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9768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>
        <p15:prstTrans prst="fallOver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45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45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45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45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45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3" grpId="0"/>
      <p:bldP spid="24" grpId="0" animBg="1"/>
      <p:bldP spid="4" grpId="0"/>
      <p:bldP spid="33" grpId="0"/>
      <p:bldP spid="15" grpId="0" animBg="1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45057" y="897147"/>
            <a:ext cx="10788163" cy="517750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II. </a:t>
            </a:r>
            <a:r>
              <a:rPr lang="en-US" sz="3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Một</a:t>
            </a:r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số</a:t>
            </a:r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quy</a:t>
            </a:r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định</a:t>
            </a:r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 </a:t>
            </a:r>
            <a:r>
              <a:rPr lang="en-US" sz="3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toàn</a:t>
            </a:r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phòng</a:t>
            </a:r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</a:t>
            </a:r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hành</a:t>
            </a:r>
            <a:endParaRPr lang="en-US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11409680" y="6527164"/>
            <a:ext cx="558800" cy="348615"/>
          </a:xfrm>
        </p:spPr>
        <p:txBody>
          <a:bodyPr/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3" name="Footer Placeholder 2"/>
          <p:cNvSpPr txBox="1">
            <a:spLocks/>
          </p:cNvSpPr>
          <p:nvPr/>
        </p:nvSpPr>
        <p:spPr>
          <a:xfrm>
            <a:off x="86360" y="6538912"/>
            <a:ext cx="1468120" cy="3368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KHTN 6</a:t>
            </a: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9849125"/>
              </p:ext>
            </p:extLst>
          </p:nvPr>
        </p:nvGraphicFramePr>
        <p:xfrm>
          <a:off x="940603" y="1596256"/>
          <a:ext cx="10200280" cy="47756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00140">
                  <a:extLst>
                    <a:ext uri="{9D8B030D-6E8A-4147-A177-3AD203B41FA5}">
                      <a16:colId xmlns:a16="http://schemas.microsoft.com/office/drawing/2014/main" val="1637837643"/>
                    </a:ext>
                  </a:extLst>
                </a:gridCol>
                <a:gridCol w="5100140">
                  <a:extLst>
                    <a:ext uri="{9D8B030D-6E8A-4147-A177-3AD203B41FA5}">
                      <a16:colId xmlns:a16="http://schemas.microsoft.com/office/drawing/2014/main" val="1295274119"/>
                    </a:ext>
                  </a:extLst>
                </a:gridCol>
              </a:tblGrid>
              <a:tr h="135106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4002512"/>
                  </a:ext>
                </a:extLst>
              </a:tr>
              <a:tr h="816159">
                <a:tc>
                  <a:txBody>
                    <a:bodyPr/>
                    <a:lstStyle/>
                    <a:p>
                      <a:endParaRPr lang="en-US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8304938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3574031"/>
                  </a:ext>
                </a:extLst>
              </a:tr>
              <a:tr h="1694046">
                <a:tc>
                  <a:txBody>
                    <a:bodyPr/>
                    <a:lstStyle/>
                    <a:p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6885940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1054142" y="1785035"/>
            <a:ext cx="4792134" cy="72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en-US" i="1" u="sng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</a:t>
            </a:r>
            <a:r>
              <a:rPr lang="en-US" i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1.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Những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điều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cần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phải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làm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phòng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hành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giải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thích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54142" y="3006530"/>
            <a:ext cx="4792134" cy="72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en-US" i="1" u="sng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</a:t>
            </a:r>
            <a:r>
              <a:rPr lang="en-US" i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2.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Những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điều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không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được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làm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phòng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hành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giải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thích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54142" y="3910494"/>
            <a:ext cx="4792134" cy="72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en-US" i="1" u="sng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</a:t>
            </a:r>
            <a:r>
              <a:rPr lang="en-US" i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3.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Sau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tiến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hành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xong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thí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nghiệm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cần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phải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làm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gì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54142" y="4814458"/>
            <a:ext cx="4792134" cy="10397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vi-VN" i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 4.</a:t>
            </a:r>
            <a:r>
              <a:rPr lang="vi-V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Hãy điền các nội dung cảnh báo nguy hiểm </a:t>
            </a:r>
            <a:r>
              <a:rPr lang="vi-VN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 độc, chất ăn mòn, chất độc sinh học, điện cao thế </a:t>
            </a:r>
            <a:r>
              <a:rPr lang="en-US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vi-VN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tương </a:t>
            </a:r>
            <a:r>
              <a:rPr lang="vi-VN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ứng với </a:t>
            </a:r>
            <a:r>
              <a:rPr lang="vi-VN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hình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bên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2"/>
          <a:srcRect l="3559" t="7776" b="5417"/>
          <a:stretch/>
        </p:blipFill>
        <p:spPr>
          <a:xfrm>
            <a:off x="6139253" y="4814458"/>
            <a:ext cx="4950713" cy="994930"/>
          </a:xfrm>
          <a:prstGeom prst="rect">
            <a:avLst/>
          </a:prstGeom>
        </p:spPr>
      </p:pic>
      <p:sp>
        <p:nvSpPr>
          <p:cNvPr id="26" name="Rectangle 25"/>
          <p:cNvSpPr/>
          <p:nvPr/>
        </p:nvSpPr>
        <p:spPr>
          <a:xfrm>
            <a:off x="6040743" y="1596256"/>
            <a:ext cx="5147734" cy="1215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Mặc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trang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phục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gọn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gàng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đeo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khẩu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trang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găng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tay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kính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mắt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bảo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vệ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nếu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cần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);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chỉ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tiến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hành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thí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nghiệm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người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hướng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dẫn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nhận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biết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được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vật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liệu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nguy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hiểm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trước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làm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thí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nghiệm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095999" y="2941508"/>
            <a:ext cx="5092477" cy="653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Ăn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uống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đùa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nghịch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Nếm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ngửi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hóa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Mối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nguy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hiểm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thễ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xảy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ứng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xử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không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phù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hợp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095999" y="3754293"/>
            <a:ext cx="5021178" cy="9064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en-US" sz="1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Cần</a:t>
            </a:r>
            <a:r>
              <a:rPr lang="en-US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thu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gom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thải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để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đúng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nơi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quy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định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lau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dọn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sạch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sẽ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chỗ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làm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sắp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xếp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dụng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cụ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gọn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gàng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rửa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tay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bằng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xà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phòng</a:t>
            </a:r>
            <a:r>
              <a:rPr lang="en-US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139253" y="5767491"/>
            <a:ext cx="11759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</a:t>
            </a:r>
            <a:r>
              <a:rPr lang="vi-VN" sz="1600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iện </a:t>
            </a:r>
            <a:r>
              <a:rPr lang="vi-VN" sz="16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cao thế</a:t>
            </a:r>
            <a:endParaRPr lang="en-US" sz="1600" dirty="0"/>
          </a:p>
        </p:txBody>
      </p:sp>
      <p:sp>
        <p:nvSpPr>
          <p:cNvPr id="36" name="TextBox 35"/>
          <p:cNvSpPr txBox="1"/>
          <p:nvPr/>
        </p:nvSpPr>
        <p:spPr>
          <a:xfrm>
            <a:off x="7430641" y="5776030"/>
            <a:ext cx="11759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1600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i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ăn</a:t>
            </a:r>
            <a:r>
              <a:rPr lang="en-US" sz="1600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i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mòn</a:t>
            </a:r>
            <a:endParaRPr lang="en-US" sz="1600" dirty="0"/>
          </a:p>
        </p:txBody>
      </p:sp>
      <p:sp>
        <p:nvSpPr>
          <p:cNvPr id="37" name="TextBox 36"/>
          <p:cNvSpPr txBox="1"/>
          <p:nvPr/>
        </p:nvSpPr>
        <p:spPr>
          <a:xfrm>
            <a:off x="8672329" y="5766201"/>
            <a:ext cx="11759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1600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i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độc</a:t>
            </a:r>
            <a:endParaRPr lang="en-US" sz="1600" dirty="0"/>
          </a:p>
        </p:txBody>
      </p:sp>
      <p:sp>
        <p:nvSpPr>
          <p:cNvPr id="38" name="TextBox 37"/>
          <p:cNvSpPr txBox="1"/>
          <p:nvPr/>
        </p:nvSpPr>
        <p:spPr>
          <a:xfrm>
            <a:off x="9881147" y="5765556"/>
            <a:ext cx="11759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1600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i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độc</a:t>
            </a:r>
            <a:r>
              <a:rPr lang="en-US" sz="1600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i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sinh</a:t>
            </a:r>
            <a:r>
              <a:rPr lang="en-US" sz="1600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i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học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6324499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med">
        <p15:prstTrans prst="origami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45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450" decel="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45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450" decel="100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2" grpId="0"/>
      <p:bldP spid="21" grpId="0"/>
      <p:bldP spid="26" grpId="0"/>
      <p:bldP spid="28" grpId="0"/>
      <p:bldP spid="30" grpId="0"/>
      <p:bldP spid="31" grpId="0"/>
      <p:bldP spid="36" grpId="0"/>
      <p:bldP spid="37" grpId="0"/>
      <p:bldP spid="3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5057" y="897148"/>
            <a:ext cx="3812876" cy="638354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III. LUYỆN TẬP</a:t>
            </a:r>
            <a:endParaRPr lang="en-US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1335492" y="6559550"/>
            <a:ext cx="480588" cy="316229"/>
          </a:xfrm>
        </p:spPr>
        <p:txBody>
          <a:bodyPr/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4" name="Footer Placeholder 2"/>
          <p:cNvSpPr txBox="1">
            <a:spLocks/>
          </p:cNvSpPr>
          <p:nvPr/>
        </p:nvSpPr>
        <p:spPr>
          <a:xfrm>
            <a:off x="86360" y="6538912"/>
            <a:ext cx="1468120" cy="3368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KHTN 6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203924" y="2164161"/>
            <a:ext cx="575029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0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Lucky Number</a:t>
            </a:r>
            <a:endParaRPr lang="en-US" sz="60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Hexagon 8">
            <a:hlinkClick r:id="rId2" action="ppaction://hlinksldjump"/>
          </p:cNvPr>
          <p:cNvSpPr/>
          <p:nvPr/>
        </p:nvSpPr>
        <p:spPr>
          <a:xfrm>
            <a:off x="1612553" y="4097863"/>
            <a:ext cx="3542453" cy="1286934"/>
          </a:xfrm>
          <a:prstGeom prst="hexago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Bắt</a:t>
            </a:r>
            <a:r>
              <a:rPr lang="en-US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đầu</a:t>
            </a:r>
            <a:endParaRPr lang="en-US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Hexagon 11">
            <a:hlinkClick r:id="rId3" action="ppaction://hlinksldjump"/>
          </p:cNvPr>
          <p:cNvSpPr/>
          <p:nvPr/>
        </p:nvSpPr>
        <p:spPr>
          <a:xfrm>
            <a:off x="6929620" y="4097863"/>
            <a:ext cx="3542453" cy="1286934"/>
          </a:xfrm>
          <a:prstGeom prst="hexago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Luật</a:t>
            </a:r>
            <a:r>
              <a:rPr lang="en-US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chơi</a:t>
            </a:r>
            <a:endParaRPr lang="en-US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68401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>
        <p15:prstTrans prst="prestige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hlinkClick r:id="rId2" action="ppaction://hlinksldjump"/>
          </p:cNvPr>
          <p:cNvSpPr/>
          <p:nvPr/>
        </p:nvSpPr>
        <p:spPr>
          <a:xfrm>
            <a:off x="345057" y="897148"/>
            <a:ext cx="3812876" cy="638354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III. LUYỆN TẬP</a:t>
            </a:r>
            <a:endParaRPr lang="en-US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1335492" y="6559550"/>
            <a:ext cx="480588" cy="316229"/>
          </a:xfrm>
        </p:spPr>
        <p:txBody>
          <a:bodyPr/>
          <a:lstStyle/>
          <a:p>
            <a:r>
              <a:rPr lang="en-US" dirty="0"/>
              <a:t>7</a:t>
            </a:r>
          </a:p>
        </p:txBody>
      </p:sp>
      <p:sp>
        <p:nvSpPr>
          <p:cNvPr id="14" name="Footer Placeholder 2"/>
          <p:cNvSpPr txBox="1">
            <a:spLocks/>
          </p:cNvSpPr>
          <p:nvPr/>
        </p:nvSpPr>
        <p:spPr>
          <a:xfrm>
            <a:off x="86360" y="6538912"/>
            <a:ext cx="1468120" cy="3368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KHTN 6</a:t>
            </a:r>
            <a:endParaRPr lang="en-US" dirty="0"/>
          </a:p>
        </p:txBody>
      </p:sp>
      <p:sp>
        <p:nvSpPr>
          <p:cNvPr id="12" name="Hexagon 11"/>
          <p:cNvSpPr/>
          <p:nvPr/>
        </p:nvSpPr>
        <p:spPr>
          <a:xfrm>
            <a:off x="1002953" y="3088940"/>
            <a:ext cx="3542453" cy="1286934"/>
          </a:xfrm>
          <a:prstGeom prst="hexago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Luật</a:t>
            </a:r>
            <a:r>
              <a:rPr lang="en-US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chơi</a:t>
            </a:r>
            <a:endParaRPr lang="en-US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859867" y="1676400"/>
            <a:ext cx="633306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Có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tổng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cộng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8 ô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chữ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số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với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6 ô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chứa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hỏi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 ô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chứa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Lucky Number.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Mỗi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bạn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được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lựa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chọn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 ô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bất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kì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nếu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chọn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đúng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ô Lucky Number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sẽ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được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cộng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điểm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chọn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thêm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ô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nữa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Mỗi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trả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lời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đúng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được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cộng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điểm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Bạn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trả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lời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sai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không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được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cộng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điểm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và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phải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nhường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cơ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hội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cho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đội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còn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lại</a:t>
            </a: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4781740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hlinkClick r:id="rId2" action="ppaction://hlinksldjump"/>
          </p:cNvPr>
          <p:cNvSpPr/>
          <p:nvPr/>
        </p:nvSpPr>
        <p:spPr>
          <a:xfrm>
            <a:off x="345057" y="897148"/>
            <a:ext cx="3812876" cy="638354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III. LUYỆN TẬP</a:t>
            </a:r>
            <a:endParaRPr lang="en-US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1335492" y="6559550"/>
            <a:ext cx="480588" cy="316229"/>
          </a:xfrm>
        </p:spPr>
        <p:txBody>
          <a:bodyPr/>
          <a:lstStyle/>
          <a:p>
            <a:r>
              <a:rPr lang="en-US" dirty="0"/>
              <a:t>8</a:t>
            </a:r>
          </a:p>
        </p:txBody>
      </p:sp>
      <p:sp>
        <p:nvSpPr>
          <p:cNvPr id="14" name="Footer Placeholder 2"/>
          <p:cNvSpPr txBox="1">
            <a:spLocks/>
          </p:cNvSpPr>
          <p:nvPr/>
        </p:nvSpPr>
        <p:spPr>
          <a:xfrm>
            <a:off x="86360" y="6538912"/>
            <a:ext cx="1468120" cy="3368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KHTN 6</a:t>
            </a:r>
            <a:endParaRPr lang="en-US" dirty="0"/>
          </a:p>
        </p:txBody>
      </p:sp>
      <p:sp>
        <p:nvSpPr>
          <p:cNvPr id="3" name="5-Point Star 2">
            <a:hlinkClick r:id="rId3" action="ppaction://hlinksldjump"/>
          </p:cNvPr>
          <p:cNvSpPr/>
          <p:nvPr/>
        </p:nvSpPr>
        <p:spPr>
          <a:xfrm>
            <a:off x="1320800" y="1981200"/>
            <a:ext cx="1998133" cy="1727200"/>
          </a:xfrm>
          <a:prstGeom prst="star5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</a:p>
        </p:txBody>
      </p:sp>
      <p:sp>
        <p:nvSpPr>
          <p:cNvPr id="8" name="5-Point Star 7">
            <a:hlinkClick r:id="rId4" action="ppaction://hlinksldjump"/>
          </p:cNvPr>
          <p:cNvSpPr/>
          <p:nvPr/>
        </p:nvSpPr>
        <p:spPr>
          <a:xfrm>
            <a:off x="3759200" y="1981200"/>
            <a:ext cx="1998133" cy="1727200"/>
          </a:xfrm>
          <a:prstGeom prst="star5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lang="en-US" sz="3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5-Point Star 8">
            <a:hlinkClick r:id="rId5" action="ppaction://hlinksldjump"/>
          </p:cNvPr>
          <p:cNvSpPr/>
          <p:nvPr/>
        </p:nvSpPr>
        <p:spPr>
          <a:xfrm>
            <a:off x="6197600" y="1981200"/>
            <a:ext cx="1998133" cy="1727200"/>
          </a:xfrm>
          <a:prstGeom prst="star5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lang="en-US" sz="3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5-Point Star 9">
            <a:hlinkClick r:id="rId6" action="ppaction://hlinksldjump"/>
          </p:cNvPr>
          <p:cNvSpPr/>
          <p:nvPr/>
        </p:nvSpPr>
        <p:spPr>
          <a:xfrm>
            <a:off x="8636000" y="1981200"/>
            <a:ext cx="1998133" cy="1727200"/>
          </a:xfrm>
          <a:prstGeom prst="star5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lang="en-US" sz="3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5-Point Star 10">
            <a:hlinkClick r:id="rId7" action="ppaction://hlinksldjump"/>
          </p:cNvPr>
          <p:cNvSpPr/>
          <p:nvPr/>
        </p:nvSpPr>
        <p:spPr>
          <a:xfrm>
            <a:off x="1320800" y="3996267"/>
            <a:ext cx="1998133" cy="1727200"/>
          </a:xfrm>
          <a:prstGeom prst="star5">
            <a:avLst/>
          </a:prstGeom>
          <a:solidFill>
            <a:srgbClr val="F49BDD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endParaRPr lang="en-US" sz="3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5-Point Star 14">
            <a:hlinkClick r:id="rId8" action="ppaction://hlinksldjump"/>
          </p:cNvPr>
          <p:cNvSpPr/>
          <p:nvPr/>
        </p:nvSpPr>
        <p:spPr>
          <a:xfrm>
            <a:off x="3759200" y="3996267"/>
            <a:ext cx="1998133" cy="1727200"/>
          </a:xfrm>
          <a:prstGeom prst="star5">
            <a:avLst/>
          </a:prstGeom>
          <a:solidFill>
            <a:srgbClr val="92CDE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r>
            <a:endParaRPr lang="en-US" sz="3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5-Point Star 15">
            <a:hlinkClick r:id="rId9" action="ppaction://hlinksldjump"/>
          </p:cNvPr>
          <p:cNvSpPr/>
          <p:nvPr/>
        </p:nvSpPr>
        <p:spPr>
          <a:xfrm>
            <a:off x="6197600" y="3996267"/>
            <a:ext cx="1998133" cy="1727200"/>
          </a:xfrm>
          <a:prstGeom prst="star5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  <a:endParaRPr lang="en-US" sz="3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5-Point Star 16">
            <a:hlinkClick r:id="rId10" action="ppaction://hlinksldjump"/>
          </p:cNvPr>
          <p:cNvSpPr/>
          <p:nvPr/>
        </p:nvSpPr>
        <p:spPr>
          <a:xfrm>
            <a:off x="8636000" y="3996267"/>
            <a:ext cx="1998133" cy="1727200"/>
          </a:xfrm>
          <a:prstGeom prst="star5">
            <a:avLst/>
          </a:prstGeom>
          <a:solidFill>
            <a:srgbClr val="00CC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750191922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9" grpId="0" animBg="1"/>
      <p:bldP spid="10" grpId="0" animBg="1"/>
      <p:bldP spid="11" grpId="0" animBg="1"/>
      <p:bldP spid="15" grpId="0" animBg="1"/>
      <p:bldP spid="16" grpId="0" animBg="1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982132" y="4236783"/>
            <a:ext cx="643466" cy="558800"/>
          </a:xfrm>
          <a:prstGeom prst="ellipse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hlinkClick r:id="rId2" action="ppaction://hlinksldjump"/>
          </p:cNvPr>
          <p:cNvSpPr/>
          <p:nvPr/>
        </p:nvSpPr>
        <p:spPr>
          <a:xfrm>
            <a:off x="345057" y="897148"/>
            <a:ext cx="3812876" cy="638354"/>
          </a:xfrm>
          <a:prstGeom prst="rect">
            <a:avLst/>
          </a:prstGeom>
          <a:solidFill>
            <a:srgbClr val="596159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III. LUYỆN TẬP</a:t>
            </a:r>
            <a:endParaRPr lang="en-US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11335492" y="6559550"/>
            <a:ext cx="480588" cy="316229"/>
          </a:xfrm>
        </p:spPr>
        <p:txBody>
          <a:bodyPr/>
          <a:lstStyle/>
          <a:p>
            <a:r>
              <a:rPr lang="en-US" dirty="0"/>
              <a:t>9</a:t>
            </a:r>
          </a:p>
        </p:txBody>
      </p:sp>
      <p:sp>
        <p:nvSpPr>
          <p:cNvPr id="14" name="Footer Placeholder 2"/>
          <p:cNvSpPr txBox="1">
            <a:spLocks/>
          </p:cNvSpPr>
          <p:nvPr/>
        </p:nvSpPr>
        <p:spPr>
          <a:xfrm>
            <a:off x="86360" y="6538912"/>
            <a:ext cx="1468120" cy="33686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KHTN 6</a:t>
            </a:r>
            <a:endParaRPr lang="en-US" dirty="0"/>
          </a:p>
        </p:txBody>
      </p:sp>
      <p:sp>
        <p:nvSpPr>
          <p:cNvPr id="5" name="Folded Corner 4"/>
          <p:cNvSpPr/>
          <p:nvPr/>
        </p:nvSpPr>
        <p:spPr>
          <a:xfrm>
            <a:off x="931332" y="1794933"/>
            <a:ext cx="10404159" cy="4436534"/>
          </a:xfrm>
          <a:prstGeom prst="foldedCorner">
            <a:avLst/>
          </a:prstGeom>
          <a:noFill/>
          <a:ln w="38100">
            <a:solidFill>
              <a:schemeClr val="accent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202267" y="2065869"/>
            <a:ext cx="10133224" cy="1211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b="1" u="sng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Câu</a:t>
            </a:r>
            <a:r>
              <a:rPr lang="en-US" sz="26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1.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Việc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làm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nào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dưới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đây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được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cho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KHÔNG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toàn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trong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phòng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hành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02267" y="3572936"/>
            <a:ext cx="9364133" cy="2411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lphaUcPeriod"/>
            </a:pP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Đeo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gang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tay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lấy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hoá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chất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342900" indent="-342900">
              <a:lnSpc>
                <a:spcPct val="150000"/>
              </a:lnSpc>
              <a:buAutoNum type="alphaUcPeriod"/>
            </a:pP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Tự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ý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làm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thí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nghiệm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342900" indent="-342900">
              <a:lnSpc>
                <a:spcPct val="150000"/>
              </a:lnSpc>
              <a:buAutoNum type="alphaUcPeriod"/>
            </a:pP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Quan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sát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lối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thoát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hiểm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của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phòng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hành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342900" indent="-342900">
              <a:lnSpc>
                <a:spcPct val="150000"/>
              </a:lnSpc>
              <a:buAutoNum type="alphaUcPeriod"/>
            </a:pP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Rửa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tay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trước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khi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khỏi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phòng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thực</a:t>
            </a:r>
            <a:r>
              <a:rPr lang="en-US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hành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en-US"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8256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switch dir="r"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  <p:bldP spid="2" grpId="0"/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1003</TotalTime>
  <Words>1295</Words>
  <Application>Microsoft Office PowerPoint</Application>
  <PresentationFormat>Widescreen</PresentationFormat>
  <Paragraphs>157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Calibri</vt:lpstr>
      <vt:lpstr>Calibri Light</vt:lpstr>
      <vt:lpstr>Tahoma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172</cp:revision>
  <dcterms:created xsi:type="dcterms:W3CDTF">2022-08-04T05:40:57Z</dcterms:created>
  <dcterms:modified xsi:type="dcterms:W3CDTF">2022-09-12T04:05:06Z</dcterms:modified>
</cp:coreProperties>
</file>