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271" r:id="rId2"/>
    <p:sldId id="256" r:id="rId3"/>
    <p:sldId id="257" r:id="rId4"/>
    <p:sldId id="258" r:id="rId5"/>
    <p:sldId id="259" r:id="rId6"/>
    <p:sldId id="260" r:id="rId7"/>
    <p:sldId id="261" r:id="rId8"/>
    <p:sldId id="275" r:id="rId9"/>
    <p:sldId id="276" r:id="rId10"/>
    <p:sldId id="277" r:id="rId11"/>
    <p:sldId id="282" r:id="rId12"/>
    <p:sldId id="281" r:id="rId13"/>
    <p:sldId id="280" r:id="rId14"/>
    <p:sldId id="279" r:id="rId15"/>
    <p:sldId id="278" r:id="rId16"/>
    <p:sldId id="263" r:id="rId17"/>
    <p:sldId id="272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5945"/>
    <a:srgbClr val="F47A69"/>
    <a:srgbClr val="FAC5BE"/>
    <a:srgbClr val="F8ACA2"/>
    <a:srgbClr val="F09456"/>
    <a:srgbClr val="F490AD"/>
    <a:srgbClr val="EF5F88"/>
    <a:srgbClr val="6ECFF6"/>
    <a:srgbClr val="3BBEF3"/>
    <a:srgbClr val="0EAA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15" autoAdjust="0"/>
    <p:restoredTop sz="95501" autoAdjust="0"/>
  </p:normalViewPr>
  <p:slideViewPr>
    <p:cSldViewPr snapToGrid="0" showGuides="1">
      <p:cViewPr varScale="1">
        <p:scale>
          <a:sx n="110" d="100"/>
          <a:sy n="110" d="100"/>
        </p:scale>
        <p:origin x="1566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691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4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0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5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9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2.png"/><Relationship Id="rId9" Type="http://schemas.openxmlformats.org/officeDocument/2006/relationships/image" Target="../media/image20.png"/><Relationship Id="rId1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"/>
            <a:ext cx="9144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9241" y="1634508"/>
            <a:ext cx="6165519" cy="41093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6" name="Group 5"/>
          <p:cNvGrpSpPr/>
          <p:nvPr/>
        </p:nvGrpSpPr>
        <p:grpSpPr>
          <a:xfrm>
            <a:off x="3642177" y="6003065"/>
            <a:ext cx="1859647" cy="523220"/>
            <a:chOff x="1685581" y="5618602"/>
            <a:chExt cx="1859647" cy="523220"/>
          </a:xfrm>
        </p:grpSpPr>
        <p:sp>
          <p:nvSpPr>
            <p:cNvPr id="3" name="TextBox 2"/>
            <p:cNvSpPr txBox="1"/>
            <p:nvPr/>
          </p:nvSpPr>
          <p:spPr>
            <a:xfrm>
              <a:off x="1685581" y="5618602"/>
              <a:ext cx="5838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70C0"/>
                  </a:solidFill>
                </a:rPr>
                <a:t>c.</a:t>
              </a:r>
            </a:p>
          </p:txBody>
        </p:sp>
        <p:cxnSp>
          <p:nvCxnSpPr>
            <p:cNvPr id="5" name="Straight Connector 4"/>
            <p:cNvCxnSpPr/>
            <p:nvPr/>
          </p:nvCxnSpPr>
          <p:spPr>
            <a:xfrm flipV="1">
              <a:off x="2082188" y="6004193"/>
              <a:ext cx="146304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ounded Rectangle 7">
            <a:extLst>
              <a:ext uri="{FF2B5EF4-FFF2-40B4-BE49-F238E27FC236}">
                <a16:creationId xmlns:a16="http://schemas.microsoft.com/office/drawing/2014/main" id="{0A5A0B38-F107-48FC-8FF3-6A08776E66CD}"/>
              </a:ext>
            </a:extLst>
          </p:cNvPr>
          <p:cNvSpPr/>
          <p:nvPr/>
        </p:nvSpPr>
        <p:spPr>
          <a:xfrm>
            <a:off x="489527" y="203206"/>
            <a:ext cx="8138510" cy="110143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2921152-9042-4CA8-AC08-873663BB9AD2}"/>
              </a:ext>
            </a:extLst>
          </p:cNvPr>
          <p:cNvSpPr txBox="1"/>
          <p:nvPr/>
        </p:nvSpPr>
        <p:spPr>
          <a:xfrm>
            <a:off x="729927" y="287335"/>
            <a:ext cx="2153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</a:rPr>
              <a:t>1. </a:t>
            </a:r>
            <a:r>
              <a:rPr lang="en-US" sz="2800"/>
              <a:t>mountain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E6C3A48-C683-4D70-8AE0-AF5680942131}"/>
              </a:ext>
            </a:extLst>
          </p:cNvPr>
          <p:cNvSpPr txBox="1"/>
          <p:nvPr/>
        </p:nvSpPr>
        <p:spPr>
          <a:xfrm>
            <a:off x="729927" y="741071"/>
            <a:ext cx="2153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</a:rPr>
              <a:t>2. </a:t>
            </a:r>
            <a:r>
              <a:rPr lang="en-US" sz="2800"/>
              <a:t>river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D97897B-46A4-4FD3-8B7F-DAF5A075ECD5}"/>
              </a:ext>
            </a:extLst>
          </p:cNvPr>
          <p:cNvSpPr txBox="1"/>
          <p:nvPr/>
        </p:nvSpPr>
        <p:spPr>
          <a:xfrm>
            <a:off x="2825966" y="295264"/>
            <a:ext cx="2153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3. </a:t>
            </a:r>
            <a:r>
              <a:rPr lang="en-US" sz="2800" dirty="0"/>
              <a:t>waterfall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132B539-48E9-4B58-8ADE-7DAD77A63AFF}"/>
              </a:ext>
            </a:extLst>
          </p:cNvPr>
          <p:cNvSpPr txBox="1"/>
          <p:nvPr/>
        </p:nvSpPr>
        <p:spPr>
          <a:xfrm>
            <a:off x="2825966" y="749000"/>
            <a:ext cx="2153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</a:rPr>
              <a:t>4. </a:t>
            </a:r>
            <a:r>
              <a:rPr lang="en-US" sz="2800"/>
              <a:t>forest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95BB501-BFD8-4248-915F-576C8560F0D9}"/>
              </a:ext>
            </a:extLst>
          </p:cNvPr>
          <p:cNvSpPr txBox="1"/>
          <p:nvPr/>
        </p:nvSpPr>
        <p:spPr>
          <a:xfrm>
            <a:off x="4875828" y="293957"/>
            <a:ext cx="14753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5. </a:t>
            </a:r>
            <a:r>
              <a:rPr lang="en-US" sz="2800" dirty="0"/>
              <a:t>cave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62B8576-BE1B-4D85-974E-E55344FC88F1}"/>
              </a:ext>
            </a:extLst>
          </p:cNvPr>
          <p:cNvSpPr txBox="1"/>
          <p:nvPr/>
        </p:nvSpPr>
        <p:spPr>
          <a:xfrm>
            <a:off x="4875825" y="747693"/>
            <a:ext cx="1589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>
                    <a:alpha val="25000"/>
                  </a:srgbClr>
                </a:solidFill>
              </a:rPr>
              <a:t>6. </a:t>
            </a:r>
            <a:r>
              <a:rPr lang="en-US" sz="2800" dirty="0">
                <a:solidFill>
                  <a:schemeClr val="tx1">
                    <a:alpha val="25000"/>
                  </a:schemeClr>
                </a:solidFill>
              </a:rPr>
              <a:t>desert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75631BD-19C8-4038-B110-AC485EF67A56}"/>
              </a:ext>
            </a:extLst>
          </p:cNvPr>
          <p:cNvSpPr txBox="1"/>
          <p:nvPr/>
        </p:nvSpPr>
        <p:spPr>
          <a:xfrm>
            <a:off x="6657845" y="292650"/>
            <a:ext cx="1589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7. </a:t>
            </a:r>
            <a:r>
              <a:rPr lang="en-US" sz="2800" dirty="0"/>
              <a:t>beach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1CACE23-7273-4025-937E-DE77CD7140E1}"/>
              </a:ext>
            </a:extLst>
          </p:cNvPr>
          <p:cNvSpPr txBox="1"/>
          <p:nvPr/>
        </p:nvSpPr>
        <p:spPr>
          <a:xfrm>
            <a:off x="6657845" y="746386"/>
            <a:ext cx="1589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8. </a:t>
            </a:r>
            <a:r>
              <a:rPr lang="en-US" sz="2800" dirty="0">
                <a:solidFill>
                  <a:schemeClr val="tx1">
                    <a:alpha val="25000"/>
                  </a:schemeClr>
                </a:solidFill>
              </a:rPr>
              <a:t>island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FEDDB68-8070-4F25-A44B-861778EC544B}"/>
              </a:ext>
            </a:extLst>
          </p:cNvPr>
          <p:cNvSpPr txBox="1"/>
          <p:nvPr/>
        </p:nvSpPr>
        <p:spPr>
          <a:xfrm>
            <a:off x="3989757" y="6003065"/>
            <a:ext cx="11644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c.</a:t>
            </a:r>
            <a:r>
              <a:rPr lang="en-US" sz="2800" dirty="0"/>
              <a:t> </a:t>
            </a:r>
            <a:r>
              <a:rPr lang="en-US" sz="2800" dirty="0">
                <a:solidFill>
                  <a:srgbClr val="F15945"/>
                </a:solidFill>
              </a:rPr>
              <a:t>cave</a:t>
            </a:r>
          </a:p>
        </p:txBody>
      </p:sp>
    </p:spTree>
    <p:extLst>
      <p:ext uri="{BB962C8B-B14F-4D97-AF65-F5344CB8AC3E}">
        <p14:creationId xmlns:p14="http://schemas.microsoft.com/office/powerpoint/2010/main" val="1344551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1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8515" y="1547090"/>
            <a:ext cx="6326971" cy="41968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6" name="Group 5"/>
          <p:cNvGrpSpPr/>
          <p:nvPr/>
        </p:nvGrpSpPr>
        <p:grpSpPr>
          <a:xfrm>
            <a:off x="3550737" y="6003065"/>
            <a:ext cx="2042527" cy="523220"/>
            <a:chOff x="1685581" y="5618602"/>
            <a:chExt cx="2042527" cy="523220"/>
          </a:xfrm>
        </p:grpSpPr>
        <p:sp>
          <p:nvSpPr>
            <p:cNvPr id="3" name="TextBox 2"/>
            <p:cNvSpPr txBox="1"/>
            <p:nvPr/>
          </p:nvSpPr>
          <p:spPr>
            <a:xfrm>
              <a:off x="1685581" y="5618602"/>
              <a:ext cx="5838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70C0"/>
                  </a:solidFill>
                </a:rPr>
                <a:t>d.</a:t>
              </a:r>
            </a:p>
          </p:txBody>
        </p:sp>
        <p:cxnSp>
          <p:nvCxnSpPr>
            <p:cNvPr id="5" name="Straight Connector 4"/>
            <p:cNvCxnSpPr/>
            <p:nvPr/>
          </p:nvCxnSpPr>
          <p:spPr>
            <a:xfrm flipV="1">
              <a:off x="2082188" y="6004193"/>
              <a:ext cx="164592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ounded Rectangle 7">
            <a:extLst>
              <a:ext uri="{FF2B5EF4-FFF2-40B4-BE49-F238E27FC236}">
                <a16:creationId xmlns:a16="http://schemas.microsoft.com/office/drawing/2014/main" id="{33C9DBC0-0344-4060-96C4-BD99A90694BD}"/>
              </a:ext>
            </a:extLst>
          </p:cNvPr>
          <p:cNvSpPr/>
          <p:nvPr/>
        </p:nvSpPr>
        <p:spPr>
          <a:xfrm>
            <a:off x="489527" y="203206"/>
            <a:ext cx="8138510" cy="110143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89AFA04-22E2-4AF0-806F-E0E653D78FF7}"/>
              </a:ext>
            </a:extLst>
          </p:cNvPr>
          <p:cNvSpPr txBox="1"/>
          <p:nvPr/>
        </p:nvSpPr>
        <p:spPr>
          <a:xfrm>
            <a:off x="729927" y="287335"/>
            <a:ext cx="2153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</a:rPr>
              <a:t>1. </a:t>
            </a:r>
            <a:r>
              <a:rPr lang="en-US" sz="2800"/>
              <a:t>mountain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0D78B53-F36B-436D-B5D4-C1DBBC743B60}"/>
              </a:ext>
            </a:extLst>
          </p:cNvPr>
          <p:cNvSpPr txBox="1"/>
          <p:nvPr/>
        </p:nvSpPr>
        <p:spPr>
          <a:xfrm>
            <a:off x="729927" y="741071"/>
            <a:ext cx="2153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2. </a:t>
            </a:r>
            <a:r>
              <a:rPr lang="en-US" sz="2800" dirty="0"/>
              <a:t>river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ADC2398-863D-4232-97DC-52D61BE82F3C}"/>
              </a:ext>
            </a:extLst>
          </p:cNvPr>
          <p:cNvSpPr txBox="1"/>
          <p:nvPr/>
        </p:nvSpPr>
        <p:spPr>
          <a:xfrm>
            <a:off x="2825966" y="295264"/>
            <a:ext cx="2153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3. </a:t>
            </a:r>
            <a:r>
              <a:rPr lang="en-US" sz="2800" dirty="0"/>
              <a:t>waterfall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766C67B-4DE3-40B7-A881-F0FB009C0D5C}"/>
              </a:ext>
            </a:extLst>
          </p:cNvPr>
          <p:cNvSpPr txBox="1"/>
          <p:nvPr/>
        </p:nvSpPr>
        <p:spPr>
          <a:xfrm>
            <a:off x="2825966" y="749000"/>
            <a:ext cx="2153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</a:rPr>
              <a:t>4. </a:t>
            </a:r>
            <a:r>
              <a:rPr lang="en-US" sz="2800"/>
              <a:t>forest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4CFD321-CDEF-4170-A1B1-E0B07A27BAEA}"/>
              </a:ext>
            </a:extLst>
          </p:cNvPr>
          <p:cNvSpPr txBox="1"/>
          <p:nvPr/>
        </p:nvSpPr>
        <p:spPr>
          <a:xfrm>
            <a:off x="4875828" y="293957"/>
            <a:ext cx="14753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>
                    <a:alpha val="25000"/>
                  </a:srgbClr>
                </a:solidFill>
              </a:rPr>
              <a:t>5. </a:t>
            </a:r>
            <a:r>
              <a:rPr lang="en-US" sz="2800" dirty="0">
                <a:solidFill>
                  <a:schemeClr val="tx1">
                    <a:alpha val="25000"/>
                  </a:schemeClr>
                </a:solidFill>
              </a:rPr>
              <a:t>cave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4AEC038-01B3-4832-AA0E-DFFEE02EBF17}"/>
              </a:ext>
            </a:extLst>
          </p:cNvPr>
          <p:cNvSpPr txBox="1"/>
          <p:nvPr/>
        </p:nvSpPr>
        <p:spPr>
          <a:xfrm>
            <a:off x="4875825" y="747693"/>
            <a:ext cx="1589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>
                    <a:alpha val="25000"/>
                  </a:srgbClr>
                </a:solidFill>
              </a:rPr>
              <a:t>6. </a:t>
            </a:r>
            <a:r>
              <a:rPr lang="en-US" sz="2800" dirty="0">
                <a:solidFill>
                  <a:schemeClr val="tx1">
                    <a:alpha val="25000"/>
                  </a:schemeClr>
                </a:solidFill>
              </a:rPr>
              <a:t>desert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172A8B7-6D0A-4986-B516-996636F22B33}"/>
              </a:ext>
            </a:extLst>
          </p:cNvPr>
          <p:cNvSpPr txBox="1"/>
          <p:nvPr/>
        </p:nvSpPr>
        <p:spPr>
          <a:xfrm>
            <a:off x="6657845" y="292650"/>
            <a:ext cx="1589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7. </a:t>
            </a:r>
            <a:r>
              <a:rPr lang="en-US" sz="2800" dirty="0"/>
              <a:t>beach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58B914B-F044-4911-AE05-930082729C3C}"/>
              </a:ext>
            </a:extLst>
          </p:cNvPr>
          <p:cNvSpPr txBox="1"/>
          <p:nvPr/>
        </p:nvSpPr>
        <p:spPr>
          <a:xfrm>
            <a:off x="6657845" y="746386"/>
            <a:ext cx="1589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8. </a:t>
            </a:r>
            <a:r>
              <a:rPr lang="en-US" sz="2800" dirty="0">
                <a:solidFill>
                  <a:schemeClr val="tx1">
                    <a:alpha val="25000"/>
                  </a:schemeClr>
                </a:solidFill>
              </a:rPr>
              <a:t>island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C938444-E97B-4C42-BB60-45C4CF790333}"/>
              </a:ext>
            </a:extLst>
          </p:cNvPr>
          <p:cNvSpPr txBox="1"/>
          <p:nvPr/>
        </p:nvSpPr>
        <p:spPr>
          <a:xfrm>
            <a:off x="3960454" y="6003065"/>
            <a:ext cx="12230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d.</a:t>
            </a:r>
            <a:r>
              <a:rPr lang="en-US" sz="2800" dirty="0"/>
              <a:t> </a:t>
            </a:r>
            <a:r>
              <a:rPr lang="en-US" sz="2800" dirty="0">
                <a:solidFill>
                  <a:srgbClr val="F15945"/>
                </a:solidFill>
              </a:rPr>
              <a:t>river</a:t>
            </a:r>
          </a:p>
        </p:txBody>
      </p:sp>
    </p:spTree>
    <p:extLst>
      <p:ext uri="{BB962C8B-B14F-4D97-AF65-F5344CB8AC3E}">
        <p14:creationId xmlns:p14="http://schemas.microsoft.com/office/powerpoint/2010/main" val="1587380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1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746" y="1533788"/>
            <a:ext cx="6320507" cy="41968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6" name="Group 5"/>
          <p:cNvGrpSpPr/>
          <p:nvPr/>
        </p:nvGrpSpPr>
        <p:grpSpPr>
          <a:xfrm>
            <a:off x="3642177" y="6003065"/>
            <a:ext cx="1859647" cy="523220"/>
            <a:chOff x="1685581" y="5618602"/>
            <a:chExt cx="1859647" cy="523220"/>
          </a:xfrm>
        </p:grpSpPr>
        <p:sp>
          <p:nvSpPr>
            <p:cNvPr id="3" name="TextBox 2"/>
            <p:cNvSpPr txBox="1"/>
            <p:nvPr/>
          </p:nvSpPr>
          <p:spPr>
            <a:xfrm>
              <a:off x="1685581" y="5618602"/>
              <a:ext cx="5838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70C0"/>
                  </a:solidFill>
                </a:rPr>
                <a:t>e.</a:t>
              </a:r>
            </a:p>
          </p:txBody>
        </p:sp>
        <p:cxnSp>
          <p:nvCxnSpPr>
            <p:cNvPr id="5" name="Straight Connector 4"/>
            <p:cNvCxnSpPr/>
            <p:nvPr/>
          </p:nvCxnSpPr>
          <p:spPr>
            <a:xfrm flipV="1">
              <a:off x="2082188" y="6004193"/>
              <a:ext cx="146304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ounded Rectangle 7">
            <a:extLst>
              <a:ext uri="{FF2B5EF4-FFF2-40B4-BE49-F238E27FC236}">
                <a16:creationId xmlns:a16="http://schemas.microsoft.com/office/drawing/2014/main" id="{0BAAC156-61CD-41DB-836D-D521BC274F48}"/>
              </a:ext>
            </a:extLst>
          </p:cNvPr>
          <p:cNvSpPr/>
          <p:nvPr/>
        </p:nvSpPr>
        <p:spPr>
          <a:xfrm>
            <a:off x="489527" y="203206"/>
            <a:ext cx="8138510" cy="110143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9E512A4-B1CD-4C33-9764-5D7B3B11B99C}"/>
              </a:ext>
            </a:extLst>
          </p:cNvPr>
          <p:cNvSpPr txBox="1"/>
          <p:nvPr/>
        </p:nvSpPr>
        <p:spPr>
          <a:xfrm>
            <a:off x="729927" y="287335"/>
            <a:ext cx="2153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</a:rPr>
              <a:t>1. </a:t>
            </a:r>
            <a:r>
              <a:rPr lang="en-US" sz="2800"/>
              <a:t>mountain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C888C28-6B14-4966-B4F2-BB6DC57AC5E6}"/>
              </a:ext>
            </a:extLst>
          </p:cNvPr>
          <p:cNvSpPr txBox="1"/>
          <p:nvPr/>
        </p:nvSpPr>
        <p:spPr>
          <a:xfrm>
            <a:off x="729927" y="741071"/>
            <a:ext cx="2153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>
                    <a:alpha val="25000"/>
                  </a:srgbClr>
                </a:solidFill>
              </a:rPr>
              <a:t>2. </a:t>
            </a:r>
            <a:r>
              <a:rPr lang="en-US" sz="2800" dirty="0">
                <a:solidFill>
                  <a:schemeClr val="tx1">
                    <a:alpha val="25000"/>
                  </a:schemeClr>
                </a:solidFill>
              </a:rPr>
              <a:t>river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8918FD4-910C-4E32-9DB1-37802FC55D32}"/>
              </a:ext>
            </a:extLst>
          </p:cNvPr>
          <p:cNvSpPr txBox="1"/>
          <p:nvPr/>
        </p:nvSpPr>
        <p:spPr>
          <a:xfrm>
            <a:off x="2825966" y="295264"/>
            <a:ext cx="2153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3. </a:t>
            </a:r>
            <a:r>
              <a:rPr lang="en-US" sz="2800" dirty="0"/>
              <a:t>waterfall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31D0C77-454A-42CA-993F-0B31940A37DB}"/>
              </a:ext>
            </a:extLst>
          </p:cNvPr>
          <p:cNvSpPr txBox="1"/>
          <p:nvPr/>
        </p:nvSpPr>
        <p:spPr>
          <a:xfrm>
            <a:off x="2825966" y="749000"/>
            <a:ext cx="2153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</a:rPr>
              <a:t>4. </a:t>
            </a:r>
            <a:r>
              <a:rPr lang="en-US" sz="2800"/>
              <a:t>forest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2903369-FB03-4A3D-B5EF-7AF0904DF62C}"/>
              </a:ext>
            </a:extLst>
          </p:cNvPr>
          <p:cNvSpPr txBox="1"/>
          <p:nvPr/>
        </p:nvSpPr>
        <p:spPr>
          <a:xfrm>
            <a:off x="4875828" y="293957"/>
            <a:ext cx="14753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>
                    <a:alpha val="25000"/>
                  </a:srgbClr>
                </a:solidFill>
              </a:rPr>
              <a:t>5. </a:t>
            </a:r>
            <a:r>
              <a:rPr lang="en-US" sz="2800" dirty="0">
                <a:solidFill>
                  <a:schemeClr val="tx1">
                    <a:alpha val="25000"/>
                  </a:schemeClr>
                </a:solidFill>
              </a:rPr>
              <a:t>cave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F06223E-993D-4C7B-A411-E9E1EF5AAE22}"/>
              </a:ext>
            </a:extLst>
          </p:cNvPr>
          <p:cNvSpPr txBox="1"/>
          <p:nvPr/>
        </p:nvSpPr>
        <p:spPr>
          <a:xfrm>
            <a:off x="4875825" y="747693"/>
            <a:ext cx="1589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>
                    <a:alpha val="25000"/>
                  </a:srgbClr>
                </a:solidFill>
              </a:rPr>
              <a:t>6. </a:t>
            </a:r>
            <a:r>
              <a:rPr lang="en-US" sz="2800" dirty="0">
                <a:solidFill>
                  <a:schemeClr val="tx1">
                    <a:alpha val="25000"/>
                  </a:schemeClr>
                </a:solidFill>
              </a:rPr>
              <a:t>desert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4B6D994-C69C-4A36-B813-1BBC56C31EEB}"/>
              </a:ext>
            </a:extLst>
          </p:cNvPr>
          <p:cNvSpPr txBox="1"/>
          <p:nvPr/>
        </p:nvSpPr>
        <p:spPr>
          <a:xfrm>
            <a:off x="6657845" y="292650"/>
            <a:ext cx="1589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7. </a:t>
            </a:r>
            <a:r>
              <a:rPr lang="en-US" sz="2800" dirty="0"/>
              <a:t>beach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8BF2897-E964-4B30-8604-F74D673ADD9A}"/>
              </a:ext>
            </a:extLst>
          </p:cNvPr>
          <p:cNvSpPr txBox="1"/>
          <p:nvPr/>
        </p:nvSpPr>
        <p:spPr>
          <a:xfrm>
            <a:off x="6657845" y="746386"/>
            <a:ext cx="1589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8. </a:t>
            </a:r>
            <a:r>
              <a:rPr lang="en-US" sz="2800" dirty="0">
                <a:solidFill>
                  <a:schemeClr val="tx1">
                    <a:alpha val="25000"/>
                  </a:schemeClr>
                </a:solidFill>
              </a:rPr>
              <a:t>island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2B425A4-CCDA-45A9-A546-1BC74EF7BA3F}"/>
              </a:ext>
            </a:extLst>
          </p:cNvPr>
          <p:cNvSpPr txBox="1"/>
          <p:nvPr/>
        </p:nvSpPr>
        <p:spPr>
          <a:xfrm>
            <a:off x="3661623" y="6003065"/>
            <a:ext cx="18207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e.</a:t>
            </a:r>
            <a:r>
              <a:rPr lang="en-US" sz="2800" dirty="0"/>
              <a:t> </a:t>
            </a:r>
            <a:r>
              <a:rPr lang="en-US" sz="2800" dirty="0">
                <a:solidFill>
                  <a:srgbClr val="F15945"/>
                </a:solidFill>
              </a:rPr>
              <a:t>waterfall</a:t>
            </a:r>
          </a:p>
        </p:txBody>
      </p:sp>
    </p:spTree>
    <p:extLst>
      <p:ext uri="{BB962C8B-B14F-4D97-AF65-F5344CB8AC3E}">
        <p14:creationId xmlns:p14="http://schemas.microsoft.com/office/powerpoint/2010/main" val="4138328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1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387" y="1565556"/>
            <a:ext cx="6295226" cy="41968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6" name="Group 5"/>
          <p:cNvGrpSpPr/>
          <p:nvPr/>
        </p:nvGrpSpPr>
        <p:grpSpPr>
          <a:xfrm>
            <a:off x="3642177" y="6003065"/>
            <a:ext cx="1859647" cy="523220"/>
            <a:chOff x="1685581" y="5618602"/>
            <a:chExt cx="1859647" cy="523220"/>
          </a:xfrm>
        </p:grpSpPr>
        <p:sp>
          <p:nvSpPr>
            <p:cNvPr id="3" name="TextBox 2"/>
            <p:cNvSpPr txBox="1"/>
            <p:nvPr/>
          </p:nvSpPr>
          <p:spPr>
            <a:xfrm>
              <a:off x="1685581" y="5618602"/>
              <a:ext cx="5838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70C0"/>
                  </a:solidFill>
                </a:rPr>
                <a:t>f.</a:t>
              </a:r>
            </a:p>
          </p:txBody>
        </p:sp>
        <p:cxnSp>
          <p:nvCxnSpPr>
            <p:cNvPr id="5" name="Straight Connector 4"/>
            <p:cNvCxnSpPr/>
            <p:nvPr/>
          </p:nvCxnSpPr>
          <p:spPr>
            <a:xfrm flipV="1">
              <a:off x="2082188" y="6004193"/>
              <a:ext cx="146304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ounded Rectangle 7">
            <a:extLst>
              <a:ext uri="{FF2B5EF4-FFF2-40B4-BE49-F238E27FC236}">
                <a16:creationId xmlns:a16="http://schemas.microsoft.com/office/drawing/2014/main" id="{34EA4915-99E6-482D-8203-C72F022F621C}"/>
              </a:ext>
            </a:extLst>
          </p:cNvPr>
          <p:cNvSpPr/>
          <p:nvPr/>
        </p:nvSpPr>
        <p:spPr>
          <a:xfrm>
            <a:off x="489527" y="203206"/>
            <a:ext cx="8138510" cy="110143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3A448B1-6286-4331-A380-2C005AF0F699}"/>
              </a:ext>
            </a:extLst>
          </p:cNvPr>
          <p:cNvSpPr txBox="1"/>
          <p:nvPr/>
        </p:nvSpPr>
        <p:spPr>
          <a:xfrm>
            <a:off x="729927" y="287335"/>
            <a:ext cx="2153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1. </a:t>
            </a:r>
            <a:r>
              <a:rPr lang="en-US" sz="2800" dirty="0"/>
              <a:t>mountain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D039820-39BF-44A1-B512-D404E35E9328}"/>
              </a:ext>
            </a:extLst>
          </p:cNvPr>
          <p:cNvSpPr txBox="1"/>
          <p:nvPr/>
        </p:nvSpPr>
        <p:spPr>
          <a:xfrm>
            <a:off x="729927" y="741071"/>
            <a:ext cx="2153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>
                    <a:alpha val="25000"/>
                  </a:srgbClr>
                </a:solidFill>
              </a:rPr>
              <a:t>2. </a:t>
            </a:r>
            <a:r>
              <a:rPr lang="en-US" sz="2800" dirty="0">
                <a:solidFill>
                  <a:schemeClr val="tx1">
                    <a:alpha val="25000"/>
                  </a:schemeClr>
                </a:solidFill>
              </a:rPr>
              <a:t>river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FB683FC-F2FF-4C6B-9F8E-5C5566250AC2}"/>
              </a:ext>
            </a:extLst>
          </p:cNvPr>
          <p:cNvSpPr txBox="1"/>
          <p:nvPr/>
        </p:nvSpPr>
        <p:spPr>
          <a:xfrm>
            <a:off x="2825966" y="295264"/>
            <a:ext cx="2153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>
                    <a:alpha val="25000"/>
                  </a:srgbClr>
                </a:solidFill>
              </a:rPr>
              <a:t>3. </a:t>
            </a:r>
            <a:r>
              <a:rPr lang="en-US" sz="2800" dirty="0">
                <a:solidFill>
                  <a:schemeClr val="tx1">
                    <a:alpha val="25000"/>
                  </a:schemeClr>
                </a:solidFill>
              </a:rPr>
              <a:t>waterfall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FDD94B1-9035-4D12-8EE7-91E143E1333E}"/>
              </a:ext>
            </a:extLst>
          </p:cNvPr>
          <p:cNvSpPr txBox="1"/>
          <p:nvPr/>
        </p:nvSpPr>
        <p:spPr>
          <a:xfrm>
            <a:off x="2825966" y="749000"/>
            <a:ext cx="2153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</a:rPr>
              <a:t>4. </a:t>
            </a:r>
            <a:r>
              <a:rPr lang="en-US" sz="2800"/>
              <a:t>forest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F52850F-AF37-499B-B0AF-780C257C56C4}"/>
              </a:ext>
            </a:extLst>
          </p:cNvPr>
          <p:cNvSpPr txBox="1"/>
          <p:nvPr/>
        </p:nvSpPr>
        <p:spPr>
          <a:xfrm>
            <a:off x="4875828" y="293957"/>
            <a:ext cx="14753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>
                    <a:alpha val="25000"/>
                  </a:srgbClr>
                </a:solidFill>
              </a:rPr>
              <a:t>5. </a:t>
            </a:r>
            <a:r>
              <a:rPr lang="en-US" sz="2800" dirty="0">
                <a:solidFill>
                  <a:schemeClr val="tx1">
                    <a:alpha val="25000"/>
                  </a:schemeClr>
                </a:solidFill>
              </a:rPr>
              <a:t>cave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AC1B50E-D973-4A8F-8FE9-EC9D9B731FF6}"/>
              </a:ext>
            </a:extLst>
          </p:cNvPr>
          <p:cNvSpPr txBox="1"/>
          <p:nvPr/>
        </p:nvSpPr>
        <p:spPr>
          <a:xfrm>
            <a:off x="4875825" y="747693"/>
            <a:ext cx="1589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>
                    <a:alpha val="25000"/>
                  </a:srgbClr>
                </a:solidFill>
              </a:rPr>
              <a:t>6. </a:t>
            </a:r>
            <a:r>
              <a:rPr lang="en-US" sz="2800" dirty="0">
                <a:solidFill>
                  <a:schemeClr val="tx1">
                    <a:alpha val="25000"/>
                  </a:schemeClr>
                </a:solidFill>
              </a:rPr>
              <a:t>desert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EA8D7CA-1200-46D8-B304-19A78D63049B}"/>
              </a:ext>
            </a:extLst>
          </p:cNvPr>
          <p:cNvSpPr txBox="1"/>
          <p:nvPr/>
        </p:nvSpPr>
        <p:spPr>
          <a:xfrm>
            <a:off x="6657845" y="292650"/>
            <a:ext cx="1589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7. </a:t>
            </a:r>
            <a:r>
              <a:rPr lang="en-US" sz="2800" dirty="0"/>
              <a:t>beach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E6CDA56-5124-4BD1-9FF9-73355845E298}"/>
              </a:ext>
            </a:extLst>
          </p:cNvPr>
          <p:cNvSpPr txBox="1"/>
          <p:nvPr/>
        </p:nvSpPr>
        <p:spPr>
          <a:xfrm>
            <a:off x="6657845" y="746386"/>
            <a:ext cx="1589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8. </a:t>
            </a:r>
            <a:r>
              <a:rPr lang="en-US" sz="2800" dirty="0">
                <a:solidFill>
                  <a:schemeClr val="tx1">
                    <a:alpha val="25000"/>
                  </a:schemeClr>
                </a:solidFill>
              </a:rPr>
              <a:t>island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9632E5B-1394-4AA3-B30E-F259D42B2BC6}"/>
              </a:ext>
            </a:extLst>
          </p:cNvPr>
          <p:cNvSpPr txBox="1"/>
          <p:nvPr/>
        </p:nvSpPr>
        <p:spPr>
          <a:xfrm>
            <a:off x="3638764" y="6003065"/>
            <a:ext cx="18664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f.</a:t>
            </a:r>
            <a:r>
              <a:rPr lang="en-US" sz="2800" dirty="0"/>
              <a:t> </a:t>
            </a:r>
            <a:r>
              <a:rPr lang="en-US" sz="2800" dirty="0">
                <a:solidFill>
                  <a:srgbClr val="F15945"/>
                </a:solidFill>
              </a:rPr>
              <a:t>mountain</a:t>
            </a:r>
          </a:p>
        </p:txBody>
      </p:sp>
    </p:spTree>
    <p:extLst>
      <p:ext uri="{BB962C8B-B14F-4D97-AF65-F5344CB8AC3E}">
        <p14:creationId xmlns:p14="http://schemas.microsoft.com/office/powerpoint/2010/main" val="1513584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1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288" y="1529559"/>
            <a:ext cx="6333424" cy="42143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6" name="Group 5"/>
          <p:cNvGrpSpPr/>
          <p:nvPr/>
        </p:nvGrpSpPr>
        <p:grpSpPr>
          <a:xfrm>
            <a:off x="3596457" y="6003065"/>
            <a:ext cx="1951087" cy="523220"/>
            <a:chOff x="1685581" y="5618602"/>
            <a:chExt cx="1951087" cy="523220"/>
          </a:xfrm>
        </p:grpSpPr>
        <p:sp>
          <p:nvSpPr>
            <p:cNvPr id="3" name="TextBox 2"/>
            <p:cNvSpPr txBox="1"/>
            <p:nvPr/>
          </p:nvSpPr>
          <p:spPr>
            <a:xfrm>
              <a:off x="1685581" y="5618602"/>
              <a:ext cx="5838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70C0"/>
                  </a:solidFill>
                </a:rPr>
                <a:t>g.</a:t>
              </a:r>
            </a:p>
          </p:txBody>
        </p:sp>
        <p:cxnSp>
          <p:nvCxnSpPr>
            <p:cNvPr id="5" name="Straight Connector 4"/>
            <p:cNvCxnSpPr/>
            <p:nvPr/>
          </p:nvCxnSpPr>
          <p:spPr>
            <a:xfrm flipV="1">
              <a:off x="2082188" y="6004193"/>
              <a:ext cx="15544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ounded Rectangle 7">
            <a:extLst>
              <a:ext uri="{FF2B5EF4-FFF2-40B4-BE49-F238E27FC236}">
                <a16:creationId xmlns:a16="http://schemas.microsoft.com/office/drawing/2014/main" id="{3A651C5F-D745-418D-A0B1-A068AE4303EE}"/>
              </a:ext>
            </a:extLst>
          </p:cNvPr>
          <p:cNvSpPr/>
          <p:nvPr/>
        </p:nvSpPr>
        <p:spPr>
          <a:xfrm>
            <a:off x="489527" y="203206"/>
            <a:ext cx="8138510" cy="110143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1506191-2C23-47FB-87D8-6DB01F7FBFBE}"/>
              </a:ext>
            </a:extLst>
          </p:cNvPr>
          <p:cNvSpPr txBox="1"/>
          <p:nvPr/>
        </p:nvSpPr>
        <p:spPr>
          <a:xfrm>
            <a:off x="729927" y="287335"/>
            <a:ext cx="2153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>
                    <a:alpha val="25000"/>
                  </a:srgbClr>
                </a:solidFill>
              </a:rPr>
              <a:t>1. </a:t>
            </a:r>
            <a:r>
              <a:rPr lang="en-US" sz="2800" dirty="0">
                <a:solidFill>
                  <a:schemeClr val="tx1">
                    <a:alpha val="25000"/>
                  </a:schemeClr>
                </a:solidFill>
              </a:rPr>
              <a:t>mountain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CAE631F-2064-4AF9-B0BF-3C202835279C}"/>
              </a:ext>
            </a:extLst>
          </p:cNvPr>
          <p:cNvSpPr txBox="1"/>
          <p:nvPr/>
        </p:nvSpPr>
        <p:spPr>
          <a:xfrm>
            <a:off x="729927" y="741071"/>
            <a:ext cx="2153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>
                    <a:alpha val="25000"/>
                  </a:srgbClr>
                </a:solidFill>
              </a:rPr>
              <a:t>2. </a:t>
            </a:r>
            <a:r>
              <a:rPr lang="en-US" sz="2800" dirty="0">
                <a:solidFill>
                  <a:schemeClr val="tx1">
                    <a:alpha val="25000"/>
                  </a:schemeClr>
                </a:solidFill>
              </a:rPr>
              <a:t>river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41F5169-DF5F-48CF-994B-A2B053C73619}"/>
              </a:ext>
            </a:extLst>
          </p:cNvPr>
          <p:cNvSpPr txBox="1"/>
          <p:nvPr/>
        </p:nvSpPr>
        <p:spPr>
          <a:xfrm>
            <a:off x="2825966" y="295264"/>
            <a:ext cx="2153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>
                    <a:alpha val="25000"/>
                  </a:srgbClr>
                </a:solidFill>
              </a:rPr>
              <a:t>3. </a:t>
            </a:r>
            <a:r>
              <a:rPr lang="en-US" sz="2800" dirty="0">
                <a:solidFill>
                  <a:schemeClr val="tx1">
                    <a:alpha val="25000"/>
                  </a:schemeClr>
                </a:solidFill>
              </a:rPr>
              <a:t>waterfall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F1F7A34-1731-461C-8D60-4E646715392C}"/>
              </a:ext>
            </a:extLst>
          </p:cNvPr>
          <p:cNvSpPr txBox="1"/>
          <p:nvPr/>
        </p:nvSpPr>
        <p:spPr>
          <a:xfrm>
            <a:off x="2825966" y="749000"/>
            <a:ext cx="2153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4. </a:t>
            </a:r>
            <a:r>
              <a:rPr lang="en-US" sz="2800" dirty="0"/>
              <a:t>forest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E393973-3E74-4161-908A-3A7746A150A1}"/>
              </a:ext>
            </a:extLst>
          </p:cNvPr>
          <p:cNvSpPr txBox="1"/>
          <p:nvPr/>
        </p:nvSpPr>
        <p:spPr>
          <a:xfrm>
            <a:off x="4875828" y="293957"/>
            <a:ext cx="14753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>
                    <a:alpha val="25000"/>
                  </a:srgbClr>
                </a:solidFill>
              </a:rPr>
              <a:t>5. </a:t>
            </a:r>
            <a:r>
              <a:rPr lang="en-US" sz="2800" dirty="0">
                <a:solidFill>
                  <a:schemeClr val="tx1">
                    <a:alpha val="25000"/>
                  </a:schemeClr>
                </a:solidFill>
              </a:rPr>
              <a:t>cave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0351F1C-A46E-4227-AB97-96E372B578AF}"/>
              </a:ext>
            </a:extLst>
          </p:cNvPr>
          <p:cNvSpPr txBox="1"/>
          <p:nvPr/>
        </p:nvSpPr>
        <p:spPr>
          <a:xfrm>
            <a:off x="4875825" y="747693"/>
            <a:ext cx="1589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>
                    <a:alpha val="25000"/>
                  </a:srgbClr>
                </a:solidFill>
              </a:rPr>
              <a:t>6. </a:t>
            </a:r>
            <a:r>
              <a:rPr lang="en-US" sz="2800" dirty="0">
                <a:solidFill>
                  <a:schemeClr val="tx1">
                    <a:alpha val="25000"/>
                  </a:schemeClr>
                </a:solidFill>
              </a:rPr>
              <a:t>desert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BACF055-AC9C-4737-8C96-BEC4FF7BF5C2}"/>
              </a:ext>
            </a:extLst>
          </p:cNvPr>
          <p:cNvSpPr txBox="1"/>
          <p:nvPr/>
        </p:nvSpPr>
        <p:spPr>
          <a:xfrm>
            <a:off x="6657845" y="292650"/>
            <a:ext cx="1589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7. </a:t>
            </a:r>
            <a:r>
              <a:rPr lang="en-US" sz="2800" dirty="0"/>
              <a:t>beach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C8CE674-D438-4D82-9CF0-2591A4180734}"/>
              </a:ext>
            </a:extLst>
          </p:cNvPr>
          <p:cNvSpPr txBox="1"/>
          <p:nvPr/>
        </p:nvSpPr>
        <p:spPr>
          <a:xfrm>
            <a:off x="6657845" y="746386"/>
            <a:ext cx="1589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8. </a:t>
            </a:r>
            <a:r>
              <a:rPr lang="en-US" sz="2800" dirty="0">
                <a:solidFill>
                  <a:schemeClr val="tx1">
                    <a:alpha val="25000"/>
                  </a:schemeClr>
                </a:solidFill>
              </a:rPr>
              <a:t>island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C028815-A01F-4BD5-8219-F72A0DE67C62}"/>
              </a:ext>
            </a:extLst>
          </p:cNvPr>
          <p:cNvSpPr txBox="1"/>
          <p:nvPr/>
        </p:nvSpPr>
        <p:spPr>
          <a:xfrm>
            <a:off x="3882709" y="6003065"/>
            <a:ext cx="13785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g.</a:t>
            </a:r>
            <a:r>
              <a:rPr lang="en-US" sz="2800" dirty="0"/>
              <a:t> </a:t>
            </a:r>
            <a:r>
              <a:rPr lang="en-US" sz="2800" dirty="0">
                <a:solidFill>
                  <a:srgbClr val="F15945"/>
                </a:solidFill>
              </a:rPr>
              <a:t>forest</a:t>
            </a:r>
          </a:p>
        </p:txBody>
      </p:sp>
    </p:spTree>
    <p:extLst>
      <p:ext uri="{BB962C8B-B14F-4D97-AF65-F5344CB8AC3E}">
        <p14:creationId xmlns:p14="http://schemas.microsoft.com/office/powerpoint/2010/main" val="2875609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1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874" y="1857735"/>
            <a:ext cx="6596252" cy="37106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6" name="Group 5"/>
          <p:cNvGrpSpPr/>
          <p:nvPr/>
        </p:nvGrpSpPr>
        <p:grpSpPr>
          <a:xfrm>
            <a:off x="3596457" y="6003065"/>
            <a:ext cx="1951087" cy="523220"/>
            <a:chOff x="1685581" y="5618602"/>
            <a:chExt cx="1951087" cy="523220"/>
          </a:xfrm>
        </p:grpSpPr>
        <p:sp>
          <p:nvSpPr>
            <p:cNvPr id="3" name="TextBox 2"/>
            <p:cNvSpPr txBox="1"/>
            <p:nvPr/>
          </p:nvSpPr>
          <p:spPr>
            <a:xfrm>
              <a:off x="1685581" y="5618602"/>
              <a:ext cx="5838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70C0"/>
                  </a:solidFill>
                </a:rPr>
                <a:t>h.</a:t>
              </a:r>
            </a:p>
          </p:txBody>
        </p:sp>
        <p:cxnSp>
          <p:nvCxnSpPr>
            <p:cNvPr id="5" name="Straight Connector 4"/>
            <p:cNvCxnSpPr/>
            <p:nvPr/>
          </p:nvCxnSpPr>
          <p:spPr>
            <a:xfrm flipV="1">
              <a:off x="2082188" y="6004193"/>
              <a:ext cx="15544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ounded Rectangle 7">
            <a:extLst>
              <a:ext uri="{FF2B5EF4-FFF2-40B4-BE49-F238E27FC236}">
                <a16:creationId xmlns:a16="http://schemas.microsoft.com/office/drawing/2014/main" id="{22FED13C-A7E2-44C2-9822-38796D5AE404}"/>
              </a:ext>
            </a:extLst>
          </p:cNvPr>
          <p:cNvSpPr/>
          <p:nvPr/>
        </p:nvSpPr>
        <p:spPr>
          <a:xfrm>
            <a:off x="489527" y="203206"/>
            <a:ext cx="8138510" cy="110143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EC273EB-26BC-40C7-95E7-7F1553363D5C}"/>
              </a:ext>
            </a:extLst>
          </p:cNvPr>
          <p:cNvSpPr txBox="1"/>
          <p:nvPr/>
        </p:nvSpPr>
        <p:spPr>
          <a:xfrm>
            <a:off x="729927" y="287335"/>
            <a:ext cx="2153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>
                    <a:alpha val="25000"/>
                  </a:srgbClr>
                </a:solidFill>
              </a:rPr>
              <a:t>1. </a:t>
            </a:r>
            <a:r>
              <a:rPr lang="en-US" sz="2800" dirty="0">
                <a:solidFill>
                  <a:schemeClr val="tx1">
                    <a:alpha val="25000"/>
                  </a:schemeClr>
                </a:solidFill>
              </a:rPr>
              <a:t>mountain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D5C5718-830E-44B5-978C-AD36B173F76C}"/>
              </a:ext>
            </a:extLst>
          </p:cNvPr>
          <p:cNvSpPr txBox="1"/>
          <p:nvPr/>
        </p:nvSpPr>
        <p:spPr>
          <a:xfrm>
            <a:off x="729927" y="741071"/>
            <a:ext cx="2153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>
                    <a:alpha val="25000"/>
                  </a:srgbClr>
                </a:solidFill>
              </a:rPr>
              <a:t>2. </a:t>
            </a:r>
            <a:r>
              <a:rPr lang="en-US" sz="2800" dirty="0">
                <a:solidFill>
                  <a:schemeClr val="tx1">
                    <a:alpha val="25000"/>
                  </a:schemeClr>
                </a:solidFill>
              </a:rPr>
              <a:t>river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C3188FA-A208-4A6B-85A9-50A75F55E949}"/>
              </a:ext>
            </a:extLst>
          </p:cNvPr>
          <p:cNvSpPr txBox="1"/>
          <p:nvPr/>
        </p:nvSpPr>
        <p:spPr>
          <a:xfrm>
            <a:off x="2825966" y="295264"/>
            <a:ext cx="2153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>
                    <a:alpha val="25000"/>
                  </a:srgbClr>
                </a:solidFill>
              </a:rPr>
              <a:t>3. </a:t>
            </a:r>
            <a:r>
              <a:rPr lang="en-US" sz="2800" dirty="0">
                <a:solidFill>
                  <a:schemeClr val="tx1">
                    <a:alpha val="25000"/>
                  </a:schemeClr>
                </a:solidFill>
              </a:rPr>
              <a:t>waterfall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E9EFBF5-3CDE-46B2-B81E-B14903073E1F}"/>
              </a:ext>
            </a:extLst>
          </p:cNvPr>
          <p:cNvSpPr txBox="1"/>
          <p:nvPr/>
        </p:nvSpPr>
        <p:spPr>
          <a:xfrm>
            <a:off x="2825966" y="749000"/>
            <a:ext cx="2153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>
                    <a:alpha val="25000"/>
                  </a:srgbClr>
                </a:solidFill>
              </a:rPr>
              <a:t>4. </a:t>
            </a:r>
            <a:r>
              <a:rPr lang="en-US" sz="2800" dirty="0">
                <a:solidFill>
                  <a:schemeClr val="tx1">
                    <a:alpha val="25000"/>
                  </a:schemeClr>
                </a:solidFill>
              </a:rPr>
              <a:t>forest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D5E3B0D-8F20-492D-8D58-B49376BFD58B}"/>
              </a:ext>
            </a:extLst>
          </p:cNvPr>
          <p:cNvSpPr txBox="1"/>
          <p:nvPr/>
        </p:nvSpPr>
        <p:spPr>
          <a:xfrm>
            <a:off x="4875828" y="293957"/>
            <a:ext cx="14753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>
                    <a:alpha val="25000"/>
                  </a:srgbClr>
                </a:solidFill>
              </a:rPr>
              <a:t>5. </a:t>
            </a:r>
            <a:r>
              <a:rPr lang="en-US" sz="2800" dirty="0">
                <a:solidFill>
                  <a:schemeClr val="tx1">
                    <a:alpha val="25000"/>
                  </a:schemeClr>
                </a:solidFill>
              </a:rPr>
              <a:t>cave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37D3B0B-2513-4E2C-80A1-9A39A1490E59}"/>
              </a:ext>
            </a:extLst>
          </p:cNvPr>
          <p:cNvSpPr txBox="1"/>
          <p:nvPr/>
        </p:nvSpPr>
        <p:spPr>
          <a:xfrm>
            <a:off x="4875825" y="747693"/>
            <a:ext cx="1589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>
                    <a:alpha val="25000"/>
                  </a:srgbClr>
                </a:solidFill>
              </a:rPr>
              <a:t>6. </a:t>
            </a:r>
            <a:r>
              <a:rPr lang="en-US" sz="2800" dirty="0">
                <a:solidFill>
                  <a:schemeClr val="tx1">
                    <a:alpha val="25000"/>
                  </a:schemeClr>
                </a:solidFill>
              </a:rPr>
              <a:t>desert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86AC7BF-58B1-4F7E-8007-7CA766860463}"/>
              </a:ext>
            </a:extLst>
          </p:cNvPr>
          <p:cNvSpPr txBox="1"/>
          <p:nvPr/>
        </p:nvSpPr>
        <p:spPr>
          <a:xfrm>
            <a:off x="6657845" y="292650"/>
            <a:ext cx="1589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7. </a:t>
            </a:r>
            <a:r>
              <a:rPr lang="en-US" sz="2800" dirty="0"/>
              <a:t>beach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70118B0-6CFF-4F38-8F54-42E7C10C0E3D}"/>
              </a:ext>
            </a:extLst>
          </p:cNvPr>
          <p:cNvSpPr txBox="1"/>
          <p:nvPr/>
        </p:nvSpPr>
        <p:spPr>
          <a:xfrm>
            <a:off x="6657845" y="746386"/>
            <a:ext cx="1589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8. </a:t>
            </a:r>
            <a:r>
              <a:rPr lang="en-US" sz="2800" dirty="0">
                <a:solidFill>
                  <a:schemeClr val="tx1">
                    <a:alpha val="25000"/>
                  </a:schemeClr>
                </a:solidFill>
              </a:rPr>
              <a:t>island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84C97EA-9038-48DB-A5BF-2ACC2C63D3F4}"/>
              </a:ext>
            </a:extLst>
          </p:cNvPr>
          <p:cNvSpPr txBox="1"/>
          <p:nvPr/>
        </p:nvSpPr>
        <p:spPr>
          <a:xfrm>
            <a:off x="3854496" y="6003065"/>
            <a:ext cx="14350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h.</a:t>
            </a:r>
            <a:r>
              <a:rPr lang="en-US" sz="2800" dirty="0"/>
              <a:t> </a:t>
            </a:r>
            <a:r>
              <a:rPr lang="en-US" sz="2800" dirty="0">
                <a:solidFill>
                  <a:srgbClr val="F15945"/>
                </a:solidFill>
              </a:rPr>
              <a:t>beach</a:t>
            </a:r>
          </a:p>
        </p:txBody>
      </p:sp>
    </p:spTree>
    <p:extLst>
      <p:ext uri="{BB962C8B-B14F-4D97-AF65-F5344CB8AC3E}">
        <p14:creationId xmlns:p14="http://schemas.microsoft.com/office/powerpoint/2010/main" val="2091254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1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3404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542" y="138671"/>
            <a:ext cx="538313" cy="55384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906393" y="138671"/>
            <a:ext cx="58509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groups. Choose the correct answer to each of the questions.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019" y="138672"/>
            <a:ext cx="1829210" cy="562834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1395132" y="1906714"/>
            <a:ext cx="2111832" cy="461665"/>
            <a:chOff x="1230086" y="1785257"/>
            <a:chExt cx="2111832" cy="461665"/>
          </a:xfrm>
        </p:grpSpPr>
        <p:sp>
          <p:nvSpPr>
            <p:cNvPr id="11" name="TextBox 10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0070C0"/>
                  </a:solidFill>
                </a:rPr>
                <a:t>A.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611086" y="1785257"/>
              <a:ext cx="17308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Con Dao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149870" y="1900376"/>
            <a:ext cx="2049781" cy="461665"/>
            <a:chOff x="1230086" y="1785257"/>
            <a:chExt cx="2049781" cy="461665"/>
          </a:xfrm>
        </p:grpSpPr>
        <p:sp>
          <p:nvSpPr>
            <p:cNvPr id="14" name="TextBox 13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B.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611086" y="1785257"/>
              <a:ext cx="166878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Son </a:t>
              </a:r>
              <a:r>
                <a:rPr lang="en-US" sz="2400" dirty="0" err="1"/>
                <a:t>Doong</a:t>
              </a:r>
              <a:endParaRPr lang="en-US" sz="2400" dirty="0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017111" y="2451437"/>
            <a:ext cx="7180427" cy="461665"/>
            <a:chOff x="369902" y="2142097"/>
            <a:chExt cx="7180427" cy="461665"/>
          </a:xfrm>
        </p:grpSpPr>
        <p:sp>
          <p:nvSpPr>
            <p:cNvPr id="24" name="TextBox 23"/>
            <p:cNvSpPr txBox="1"/>
            <p:nvPr/>
          </p:nvSpPr>
          <p:spPr>
            <a:xfrm>
              <a:off x="369902" y="214209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2.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844733" y="2142097"/>
              <a:ext cx="67055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Where is Mount Fansipan?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424493" y="2929495"/>
            <a:ext cx="1796143" cy="461665"/>
            <a:chOff x="1230086" y="1785257"/>
            <a:chExt cx="1796143" cy="461665"/>
          </a:xfrm>
        </p:grpSpPr>
        <p:sp>
          <p:nvSpPr>
            <p:cNvPr id="27" name="TextBox 26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A.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611086" y="1785257"/>
              <a:ext cx="14151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In Lao Cai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5154907" y="2923157"/>
            <a:ext cx="2349641" cy="461665"/>
            <a:chOff x="1230086" y="1785257"/>
            <a:chExt cx="2349641" cy="461665"/>
          </a:xfrm>
        </p:grpSpPr>
        <p:sp>
          <p:nvSpPr>
            <p:cNvPr id="30" name="TextBox 29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B.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611086" y="1785257"/>
              <a:ext cx="196864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In Quang Binh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1017111" y="3463330"/>
            <a:ext cx="7061016" cy="470318"/>
            <a:chOff x="363373" y="4026312"/>
            <a:chExt cx="7061016" cy="470318"/>
          </a:xfrm>
        </p:grpSpPr>
        <p:sp>
          <p:nvSpPr>
            <p:cNvPr id="38" name="TextBox 37"/>
            <p:cNvSpPr txBox="1"/>
            <p:nvPr/>
          </p:nvSpPr>
          <p:spPr>
            <a:xfrm>
              <a:off x="363373" y="4034965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3.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838203" y="4026312"/>
              <a:ext cx="65861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Which of the following is a national park?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1428780" y="4007688"/>
            <a:ext cx="3374583" cy="461665"/>
            <a:chOff x="1230086" y="1785257"/>
            <a:chExt cx="3374583" cy="461665"/>
          </a:xfrm>
        </p:grpSpPr>
        <p:sp>
          <p:nvSpPr>
            <p:cNvPr id="41" name="TextBox 40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A.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1611086" y="1785257"/>
              <a:ext cx="299358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Thong Nhat Park</a:t>
              </a: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5139664" y="4001350"/>
            <a:ext cx="3002378" cy="461665"/>
            <a:chOff x="1230086" y="1785257"/>
            <a:chExt cx="3002378" cy="461665"/>
          </a:xfrm>
        </p:grpSpPr>
        <p:sp>
          <p:nvSpPr>
            <p:cNvPr id="44" name="TextBox 43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B.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611085" y="1785257"/>
              <a:ext cx="262137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Cat Tien Park</a:t>
              </a: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1027997" y="4604605"/>
            <a:ext cx="6869272" cy="470318"/>
            <a:chOff x="363373" y="3312302"/>
            <a:chExt cx="6869272" cy="470318"/>
          </a:xfrm>
        </p:grpSpPr>
        <p:sp>
          <p:nvSpPr>
            <p:cNvPr id="52" name="TextBox 51"/>
            <p:cNvSpPr txBox="1"/>
            <p:nvPr/>
          </p:nvSpPr>
          <p:spPr>
            <a:xfrm>
              <a:off x="363373" y="3320955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4.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838203" y="3312302"/>
              <a:ext cx="639444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Which of the following wonders is a cave?</a:t>
              </a: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1417049" y="5105225"/>
            <a:ext cx="2688784" cy="461665"/>
            <a:chOff x="1230086" y="1785257"/>
            <a:chExt cx="2688784" cy="461665"/>
          </a:xfrm>
        </p:grpSpPr>
        <p:sp>
          <p:nvSpPr>
            <p:cNvPr id="55" name="TextBox 54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A.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1611086" y="1785257"/>
              <a:ext cx="230778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Cuc Phuong</a:t>
              </a: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5142009" y="5088263"/>
            <a:ext cx="2057642" cy="461665"/>
            <a:chOff x="1230086" y="1785257"/>
            <a:chExt cx="2057642" cy="461665"/>
          </a:xfrm>
        </p:grpSpPr>
        <p:sp>
          <p:nvSpPr>
            <p:cNvPr id="58" name="TextBox 57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B.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1611086" y="1785257"/>
              <a:ext cx="167664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Phong Nha</a:t>
              </a:r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984453" y="1449445"/>
            <a:ext cx="6973597" cy="470318"/>
            <a:chOff x="363373" y="1262747"/>
            <a:chExt cx="6973597" cy="470318"/>
          </a:xfrm>
        </p:grpSpPr>
        <p:sp>
          <p:nvSpPr>
            <p:cNvPr id="66" name="TextBox 65"/>
            <p:cNvSpPr txBox="1"/>
            <p:nvPr/>
          </p:nvSpPr>
          <p:spPr>
            <a:xfrm>
              <a:off x="363373" y="126274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1.</a:t>
              </a: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827313" y="1271400"/>
              <a:ext cx="65096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Which is an island in Viet Nam?</a:t>
              </a:r>
              <a:endParaRPr lang="en-US" sz="2400" i="1"/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1038883" y="5693177"/>
            <a:ext cx="6869272" cy="470318"/>
            <a:chOff x="363373" y="3312302"/>
            <a:chExt cx="6869272" cy="470318"/>
          </a:xfrm>
        </p:grpSpPr>
        <p:sp>
          <p:nvSpPr>
            <p:cNvPr id="71" name="TextBox 70"/>
            <p:cNvSpPr txBox="1"/>
            <p:nvPr/>
          </p:nvSpPr>
          <p:spPr>
            <a:xfrm>
              <a:off x="363373" y="3320955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5.</a:t>
              </a: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838203" y="3312302"/>
              <a:ext cx="639444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Which waterfall is in Cao Bang?</a:t>
              </a:r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1427931" y="6193797"/>
            <a:ext cx="3356954" cy="461665"/>
            <a:chOff x="1230086" y="1785257"/>
            <a:chExt cx="3356954" cy="461665"/>
          </a:xfrm>
        </p:grpSpPr>
        <p:sp>
          <p:nvSpPr>
            <p:cNvPr id="74" name="TextBox 73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A.</a:t>
              </a: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1611086" y="1785257"/>
              <a:ext cx="297595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/>
                <a:t>Giang</a:t>
              </a:r>
              <a:r>
                <a:rPr lang="en-US" sz="2400" dirty="0"/>
                <a:t> </a:t>
              </a:r>
              <a:r>
                <a:rPr lang="en-US" sz="2400" dirty="0" err="1"/>
                <a:t>Dien</a:t>
              </a:r>
              <a:r>
                <a:rPr lang="en-US" sz="2400" dirty="0"/>
                <a:t> Waterfall</a:t>
              </a:r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5152895" y="6176835"/>
            <a:ext cx="2975954" cy="461665"/>
            <a:chOff x="1230086" y="1785257"/>
            <a:chExt cx="2975954" cy="461665"/>
          </a:xfrm>
        </p:grpSpPr>
        <p:sp>
          <p:nvSpPr>
            <p:cNvPr id="77" name="TextBox 76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B.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1611085" y="1785257"/>
              <a:ext cx="259495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Ban Gioc Waterfall</a:t>
              </a:r>
            </a:p>
          </p:txBody>
        </p:sp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6D6B2AB9-E690-4E42-8FB3-614B40F25288}"/>
              </a:ext>
            </a:extLst>
          </p:cNvPr>
          <p:cNvSpPr/>
          <p:nvPr/>
        </p:nvSpPr>
        <p:spPr>
          <a:xfrm>
            <a:off x="1405595" y="1891064"/>
            <a:ext cx="457200" cy="457200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8CBE6D32-4454-4B30-AC61-7CE012EA41B1}"/>
              </a:ext>
            </a:extLst>
          </p:cNvPr>
          <p:cNvSpPr/>
          <p:nvPr/>
        </p:nvSpPr>
        <p:spPr>
          <a:xfrm>
            <a:off x="1424493" y="2926397"/>
            <a:ext cx="457200" cy="457200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6118939E-FBE2-45A5-9342-BF666212D0F2}"/>
              </a:ext>
            </a:extLst>
          </p:cNvPr>
          <p:cNvSpPr/>
          <p:nvPr/>
        </p:nvSpPr>
        <p:spPr>
          <a:xfrm>
            <a:off x="5139663" y="3998899"/>
            <a:ext cx="457200" cy="457200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C5D17B54-DAE0-410D-80F1-877D9CF415F4}"/>
              </a:ext>
            </a:extLst>
          </p:cNvPr>
          <p:cNvSpPr/>
          <p:nvPr/>
        </p:nvSpPr>
        <p:spPr>
          <a:xfrm>
            <a:off x="5149870" y="5063327"/>
            <a:ext cx="457200" cy="457200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43E555C8-C2B2-4F52-9023-F991CB7BDA93}"/>
              </a:ext>
            </a:extLst>
          </p:cNvPr>
          <p:cNvSpPr/>
          <p:nvPr/>
        </p:nvSpPr>
        <p:spPr>
          <a:xfrm>
            <a:off x="5165884" y="6193797"/>
            <a:ext cx="457200" cy="457200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222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50" fill="hold"/>
                                        <p:tgtEl>
                                          <p:spTgt spid="13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RTOON-BOING-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TOON-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mph" presetSubtype="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50" fill="hold"/>
                                        <p:tgtEl>
                                          <p:spTgt spid="29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RTOON-BOING-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TOON-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mph" presetSubtype="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250" fill="hold"/>
                                        <p:tgtEl>
                                          <p:spTgt spid="40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RTOON-BOING-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TOON-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mph" presetSubtype="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250" fill="hold"/>
                                        <p:tgtEl>
                                          <p:spTgt spid="54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RTOON-BOING-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3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TOON-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" presetClass="emph" presetSubtype="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8" dur="250" fill="hold"/>
                                        <p:tgtEl>
                                          <p:spTgt spid="73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RTOON-BOING-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1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TOON-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</p:childTnLst>
        </p:cTn>
      </p:par>
    </p:tnLst>
    <p:bldLst>
      <p:bldP spid="2" grpId="0" animBg="1"/>
      <p:bldP spid="60" grpId="0" animBg="1"/>
      <p:bldP spid="61" grpId="0" animBg="1"/>
      <p:bldP spid="62" grpId="0" animBg="1"/>
      <p:bldP spid="6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9" y="19902"/>
            <a:ext cx="9095102" cy="6803136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879C85B-8CF1-467C-90E2-2EFA7DD634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066" y="3490844"/>
            <a:ext cx="1327361" cy="1862055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8DCC60-7CC6-4BB5-93C9-B6ABD7122B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147" y="3490392"/>
            <a:ext cx="1319185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953C47D-F5F3-4C8B-95AB-CB1D25CCA4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482" y="3494196"/>
            <a:ext cx="1323683" cy="185535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3DF6CF5-0997-49BE-A637-2641803BF9F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3180" y="3490390"/>
            <a:ext cx="1329112" cy="186296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0B541C0-B76C-43AB-9EAF-B49801DFF85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900" y="3490391"/>
            <a:ext cx="1329112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sp>
        <p:nvSpPr>
          <p:cNvPr id="9" name="Rectangle 8"/>
          <p:cNvSpPr/>
          <p:nvPr/>
        </p:nvSpPr>
        <p:spPr>
          <a:xfrm>
            <a:off x="1524000" y="5616279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b="1" dirty="0">
                <a:latin typeface="Calibri" panose="020F0502020204030204" pitchFamily="34" charset="0"/>
              </a:rPr>
              <a:t>Website: </a:t>
            </a:r>
            <a:r>
              <a:rPr lang="en-GB" b="1" i="1" dirty="0" err="1">
                <a:latin typeface="Calibri" panose="020F0502020204030204" pitchFamily="34" charset="0"/>
              </a:rPr>
              <a:t>hoclieu.vn</a:t>
            </a:r>
            <a:endParaRPr lang="en-GB" dirty="0"/>
          </a:p>
          <a:p>
            <a:pPr algn="ctr"/>
            <a:r>
              <a:rPr lang="en-GB" b="1" dirty="0" err="1">
                <a:latin typeface="Calibri" panose="020F0502020204030204" pitchFamily="34" charset="0"/>
              </a:rPr>
              <a:t>Fanpage</a:t>
            </a:r>
            <a:r>
              <a:rPr lang="en-GB" b="1" dirty="0">
                <a:latin typeface="Calibri" panose="020F0502020204030204" pitchFamily="34" charset="0"/>
              </a:rPr>
              <a:t>: </a:t>
            </a:r>
            <a:r>
              <a:rPr lang="en-GB" b="1" i="1" dirty="0" err="1">
                <a:latin typeface="Calibri" panose="020F0502020204030204" pitchFamily="34" charset="0"/>
              </a:rPr>
              <a:t>facebook.com</a:t>
            </a:r>
            <a:r>
              <a:rPr lang="en-GB" b="1" i="1" dirty="0">
                <a:latin typeface="Calibri" panose="020F0502020204030204" pitchFamily="34" charset="0"/>
              </a:rPr>
              <a:t>/</a:t>
            </a:r>
            <a:r>
              <a:rPr lang="en-GB" b="1" i="1" dirty="0" err="1">
                <a:latin typeface="Calibri" panose="020F0502020204030204" pitchFamily="34" charset="0"/>
              </a:rPr>
              <a:t>www.tienganhglobalsuccess.vn</a:t>
            </a:r>
            <a:r>
              <a:rPr lang="en-GB" b="1" i="1" dirty="0">
                <a:latin typeface="Calibri" panose="020F0502020204030204" pitchFamily="34" charset="0"/>
              </a:rPr>
              <a:t>/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9" dur="2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L -0.07878 -7.40741E-7 " pathEditMode="relative" rAng="0" ptsTypes="AA">
                                      <p:cBhvr>
                                        <p:cTn id="14" dur="20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7.40741E-7 L -0.07878 -7.40741E-7 " pathEditMode="relative" rAng="0" ptsTypes="AA">
                                      <p:cBhvr>
                                        <p:cTn id="19" dur="2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4" dur="20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9" dur="20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33"/>
            <a:ext cx="8853992" cy="23442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58" y="2907793"/>
            <a:ext cx="8533559" cy="3197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070" y="2515478"/>
            <a:ext cx="4491358" cy="8308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42" y="2542074"/>
            <a:ext cx="961782" cy="7776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314" y="4041696"/>
            <a:ext cx="379594" cy="4124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14" y="4965691"/>
            <a:ext cx="408794" cy="4051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248" y="4026749"/>
            <a:ext cx="375944" cy="39784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248" y="5095914"/>
            <a:ext cx="379595" cy="39054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935258" y="4067215"/>
            <a:ext cx="2441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35257" y="4953956"/>
            <a:ext cx="36367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Complete the following sentences with the words from the box.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138190" y="3985977"/>
            <a:ext cx="36367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Listen and repeat the words, then label the pictures.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886115" y="5589305"/>
            <a:ext cx="41408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Work in groups. Choose the correct answer to each of the questions.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08659" y="3346279"/>
            <a:ext cx="35100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48DA4"/>
                </a:solidFill>
              </a:rPr>
              <a:t>Geography Club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33"/>
            <a:ext cx="8853992" cy="23442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2092" y="5128262"/>
            <a:ext cx="1059007" cy="325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4562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8033" y="1170388"/>
            <a:ext cx="7872414" cy="56876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341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74839"/>
            <a:ext cx="627229" cy="6815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13486" y="170286"/>
            <a:ext cx="305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558174" y="1370684"/>
            <a:ext cx="5277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48DA4"/>
                </a:solidFill>
              </a:rPr>
              <a:t>Geopraphy Club</a:t>
            </a:r>
          </a:p>
        </p:txBody>
      </p:sp>
      <p:pic>
        <p:nvPicPr>
          <p:cNvPr id="2" name="Bản sao của B1_31">
            <a:hlinkClick r:id="" action="ppaction://media"/>
            <a:extLst>
              <a:ext uri="{FF2B5EF4-FFF2-40B4-BE49-F238E27FC236}">
                <a16:creationId xmlns:a16="http://schemas.microsoft.com/office/drawing/2014/main" id="{CE6837ED-1115-45D4-8C00-76199B5F3B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973286" y="18821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56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1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6444" y="717245"/>
            <a:ext cx="9100457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200" b="1" i="1" dirty="0"/>
              <a:t>Alice: </a:t>
            </a:r>
            <a:r>
              <a:rPr lang="en-US" sz="2200" dirty="0"/>
              <a:t>Hello, welcome to our Geography Club. </a:t>
            </a:r>
          </a:p>
          <a:p>
            <a:pPr>
              <a:lnSpc>
                <a:spcPct val="120000"/>
              </a:lnSpc>
            </a:pPr>
            <a:r>
              <a:rPr lang="en-US" sz="2200" i="1" dirty="0"/>
              <a:t>(Knock at door)</a:t>
            </a:r>
          </a:p>
          <a:p>
            <a:pPr>
              <a:lnSpc>
                <a:spcPct val="120000"/>
              </a:lnSpc>
            </a:pPr>
            <a:r>
              <a:rPr lang="en-US" sz="2200" b="1" i="1" dirty="0"/>
              <a:t>Alice</a:t>
            </a:r>
            <a:r>
              <a:rPr lang="en-US" sz="2200" dirty="0"/>
              <a:t>: Come in, Elena. We’re just starting now. </a:t>
            </a:r>
          </a:p>
          <a:p>
            <a:pPr>
              <a:lnSpc>
                <a:spcPct val="120000"/>
              </a:lnSpc>
            </a:pPr>
            <a:r>
              <a:rPr lang="en-US" sz="2200" dirty="0"/>
              <a:t>But remember you must always be on time. </a:t>
            </a:r>
          </a:p>
          <a:p>
            <a:pPr>
              <a:lnSpc>
                <a:spcPct val="120000"/>
              </a:lnSpc>
            </a:pPr>
            <a:r>
              <a:rPr lang="en-US" sz="2200" b="1" i="1" dirty="0"/>
              <a:t>Elena: </a:t>
            </a:r>
            <a:r>
              <a:rPr lang="en-US" sz="2200" dirty="0"/>
              <a:t>Sure. Sorry.</a:t>
            </a:r>
          </a:p>
          <a:p>
            <a:pPr>
              <a:lnSpc>
                <a:spcPct val="120000"/>
              </a:lnSpc>
            </a:pPr>
            <a:r>
              <a:rPr lang="en-US" sz="2200" b="1" i="1" dirty="0"/>
              <a:t>Alice: </a:t>
            </a:r>
            <a:r>
              <a:rPr lang="en-US" sz="2200" dirty="0"/>
              <a:t>Today I’m going to talk about some natural wonders of Viet Nam. </a:t>
            </a:r>
          </a:p>
          <a:p>
            <a:pPr>
              <a:lnSpc>
                <a:spcPct val="120000"/>
              </a:lnSpc>
            </a:pPr>
            <a:r>
              <a:rPr lang="en-US" sz="2200" b="1" i="1" dirty="0"/>
              <a:t>Nick: </a:t>
            </a:r>
            <a:r>
              <a:rPr lang="en-US" sz="2200" dirty="0"/>
              <a:t>Great! What’s that in the first picture? </a:t>
            </a:r>
          </a:p>
          <a:p>
            <a:pPr>
              <a:lnSpc>
                <a:spcPct val="120000"/>
              </a:lnSpc>
            </a:pPr>
            <a:r>
              <a:rPr lang="en-US" sz="2200" b="1" i="1" dirty="0"/>
              <a:t>Alice: </a:t>
            </a:r>
            <a:r>
              <a:rPr lang="en-US" sz="2200" dirty="0"/>
              <a:t>It’s </a:t>
            </a:r>
            <a:r>
              <a:rPr lang="en-US" sz="2200" dirty="0" err="1"/>
              <a:t>Ganh</a:t>
            </a:r>
            <a:r>
              <a:rPr lang="en-US" sz="2200" dirty="0"/>
              <a:t> Da </a:t>
            </a:r>
            <a:r>
              <a:rPr lang="en-US" sz="2200" dirty="0" err="1"/>
              <a:t>Dia</a:t>
            </a:r>
            <a:r>
              <a:rPr lang="en-US" sz="2200" dirty="0"/>
              <a:t> in </a:t>
            </a:r>
            <a:r>
              <a:rPr lang="en-US" sz="2200" dirty="0" err="1"/>
              <a:t>Phu</a:t>
            </a:r>
            <a:r>
              <a:rPr lang="en-US" sz="2200" dirty="0"/>
              <a:t> Yen.</a:t>
            </a:r>
          </a:p>
          <a:p>
            <a:pPr>
              <a:lnSpc>
                <a:spcPct val="120000"/>
              </a:lnSpc>
            </a:pPr>
            <a:r>
              <a:rPr lang="en-US" sz="2200" b="1" i="1" dirty="0"/>
              <a:t>Elena: </a:t>
            </a:r>
            <a:r>
              <a:rPr lang="en-US" sz="2200" dirty="0"/>
              <a:t>Wow. It looks amazing!</a:t>
            </a:r>
          </a:p>
          <a:p>
            <a:pPr>
              <a:lnSpc>
                <a:spcPct val="120000"/>
              </a:lnSpc>
            </a:pPr>
            <a:r>
              <a:rPr lang="en-US" sz="2200" b="1" i="1" dirty="0"/>
              <a:t>Nick: </a:t>
            </a:r>
            <a:r>
              <a:rPr lang="en-US" sz="2200" dirty="0"/>
              <a:t>Is picture 2 Ha Long Bay?</a:t>
            </a:r>
          </a:p>
          <a:p>
            <a:pPr>
              <a:lnSpc>
                <a:spcPct val="120000"/>
              </a:lnSpc>
            </a:pPr>
            <a:r>
              <a:rPr lang="en-US" sz="2200" b="1" i="1" spc="-100" dirty="0"/>
              <a:t>Alice: </a:t>
            </a:r>
            <a:r>
              <a:rPr lang="en-US" sz="2200" spc="-100" dirty="0"/>
              <a:t>Right. What do you know about it?</a:t>
            </a:r>
          </a:p>
          <a:p>
            <a:pPr>
              <a:lnSpc>
                <a:spcPct val="120000"/>
              </a:lnSpc>
            </a:pPr>
            <a:r>
              <a:rPr lang="en-US" sz="2200" b="1" i="1" spc="-100" dirty="0"/>
              <a:t>Nick: </a:t>
            </a:r>
            <a:r>
              <a:rPr lang="en-US" sz="2200" spc="-100" dirty="0"/>
              <a:t>It has many islands. </a:t>
            </a:r>
          </a:p>
          <a:p>
            <a:pPr>
              <a:lnSpc>
                <a:spcPct val="120000"/>
              </a:lnSpc>
            </a:pPr>
            <a:r>
              <a:rPr lang="en-US" sz="2200" b="1" i="1" spc="-100" dirty="0"/>
              <a:t>Alice: </a:t>
            </a:r>
            <a:r>
              <a:rPr lang="en-US" sz="2200" spc="-100" dirty="0"/>
              <a:t>Yeah! The scenery is wonderful.  This picture shows Tuan Chau, a large island.</a:t>
            </a:r>
          </a:p>
          <a:p>
            <a:pPr>
              <a:lnSpc>
                <a:spcPct val="120000"/>
              </a:lnSpc>
            </a:pPr>
            <a:r>
              <a:rPr lang="en-US" sz="2200" b="1" i="1" spc="-100" dirty="0"/>
              <a:t>Tommy: </a:t>
            </a:r>
            <a:r>
              <a:rPr lang="en-US" sz="2200" spc="-100" dirty="0"/>
              <a:t>How about picture 3?</a:t>
            </a:r>
          </a:p>
          <a:p>
            <a:pPr>
              <a:lnSpc>
                <a:spcPct val="120000"/>
              </a:lnSpc>
            </a:pPr>
            <a:r>
              <a:rPr lang="en-US" sz="2200" spc="-100" dirty="0"/>
              <a:t>…</a:t>
            </a:r>
            <a:endParaRPr lang="en-US" sz="2200" dirty="0"/>
          </a:p>
        </p:txBody>
      </p:sp>
      <p:sp>
        <p:nvSpPr>
          <p:cNvPr id="14" name="TextBox 13"/>
          <p:cNvSpPr txBox="1"/>
          <p:nvPr/>
        </p:nvSpPr>
        <p:spPr>
          <a:xfrm>
            <a:off x="2751611" y="40528"/>
            <a:ext cx="36407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48DA4"/>
                </a:solidFill>
              </a:rPr>
              <a:t>Geopraphy</a:t>
            </a:r>
            <a:r>
              <a:rPr lang="en-US" sz="4000" b="1" dirty="0">
                <a:solidFill>
                  <a:srgbClr val="048DA4"/>
                </a:solidFill>
              </a:rPr>
              <a:t> Club</a:t>
            </a:r>
          </a:p>
        </p:txBody>
      </p:sp>
      <p:pic>
        <p:nvPicPr>
          <p:cNvPr id="4" name="Bản sao của B1_31">
            <a:hlinkClick r:id="" action="ppaction://media"/>
            <a:extLst>
              <a:ext uri="{FF2B5EF4-FFF2-40B4-BE49-F238E27FC236}">
                <a16:creationId xmlns:a16="http://schemas.microsoft.com/office/drawing/2014/main" id="{39AEA6DC-B255-4D5E-86E2-58AEC5DDD1D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921" end="1330.829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92389" y="15078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588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8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096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104779"/>
            <a:ext cx="62722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30054" y="0"/>
            <a:ext cx="75461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Complete the following sentences with the words from the box.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311727" y="1278082"/>
            <a:ext cx="8520546" cy="64423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32174" y="1371600"/>
            <a:ext cx="11619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scenery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199414" y="1371600"/>
            <a:ext cx="13369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amazing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766653" y="1371600"/>
            <a:ext cx="12537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natural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425646" y="1367135"/>
            <a:ext cx="13214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islands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152353" y="1367135"/>
            <a:ext cx="13214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wonders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52483" y="2241149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827313" y="2188952"/>
            <a:ext cx="59702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People didn’t make Ganh Da Dia.</a:t>
            </a:r>
          </a:p>
          <a:p>
            <a:r>
              <a:rPr lang="en-US" sz="2400"/>
              <a:t>They are               rocks.</a:t>
            </a:r>
          </a:p>
          <a:p>
            <a:endParaRPr lang="en-US" sz="2400" b="1" dirty="0">
              <a:solidFill>
                <a:srgbClr val="0070C0"/>
              </a:solidFill>
            </a:endParaRPr>
          </a:p>
        </p:txBody>
      </p:sp>
      <p:cxnSp>
        <p:nvCxnSpPr>
          <p:cNvPr id="45" name="Straight Connector 44"/>
          <p:cNvCxnSpPr/>
          <p:nvPr/>
        </p:nvCxnSpPr>
        <p:spPr>
          <a:xfrm>
            <a:off x="2035088" y="2901689"/>
            <a:ext cx="914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352483" y="3228670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352483" y="3996315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3.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827313" y="3987662"/>
            <a:ext cx="74377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Ha Long Bay is charming and the                 is wonderful.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cxnSp>
        <p:nvCxnSpPr>
          <p:cNvPr id="50" name="Straight Connector 49"/>
          <p:cNvCxnSpPr/>
          <p:nvPr/>
        </p:nvCxnSpPr>
        <p:spPr>
          <a:xfrm>
            <a:off x="4945548" y="4323943"/>
            <a:ext cx="10972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352483" y="4849902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4.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827313" y="4841249"/>
            <a:ext cx="74377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Ganh</a:t>
            </a:r>
            <a:r>
              <a:rPr lang="en-US" sz="2400" dirty="0"/>
              <a:t> Da </a:t>
            </a:r>
            <a:r>
              <a:rPr lang="en-US" sz="2400" dirty="0" err="1"/>
              <a:t>Dia</a:t>
            </a:r>
            <a:r>
              <a:rPr lang="en-US" sz="2400" dirty="0"/>
              <a:t> has                 rock columns of different shapes and sizes.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352483" y="6024045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5.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827313" y="6024045"/>
            <a:ext cx="77867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There are many natural and man-made                  in Viet Nam.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cxnSp>
        <p:nvCxnSpPr>
          <p:cNvPr id="56" name="Straight Connector 55"/>
          <p:cNvCxnSpPr/>
          <p:nvPr/>
        </p:nvCxnSpPr>
        <p:spPr>
          <a:xfrm>
            <a:off x="5755215" y="6360326"/>
            <a:ext cx="118872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2988196" y="5193048"/>
            <a:ext cx="10972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827313" y="3176473"/>
            <a:ext cx="66584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Ha Long Bay has thousands of big and small              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cxnSp>
        <p:nvCxnSpPr>
          <p:cNvPr id="61" name="Straight Connector 60"/>
          <p:cNvCxnSpPr>
            <a:cxnSpLocks/>
          </p:cNvCxnSpPr>
          <p:nvPr/>
        </p:nvCxnSpPr>
        <p:spPr>
          <a:xfrm>
            <a:off x="6298243" y="3509614"/>
            <a:ext cx="914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354A9BB5-95AA-4076-9AC8-8F8341FA1221}"/>
              </a:ext>
            </a:extLst>
          </p:cNvPr>
          <p:cNvSpPr txBox="1"/>
          <p:nvPr/>
        </p:nvSpPr>
        <p:spPr>
          <a:xfrm>
            <a:off x="4922440" y="3987661"/>
            <a:ext cx="11619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scenery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CC7697D-9318-4616-B7AF-383A81C41E5C}"/>
              </a:ext>
            </a:extLst>
          </p:cNvPr>
          <p:cNvSpPr txBox="1"/>
          <p:nvPr/>
        </p:nvSpPr>
        <p:spPr>
          <a:xfrm>
            <a:off x="2867890" y="4842331"/>
            <a:ext cx="13369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amazing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C30D8A8-0609-4046-BEB2-946C06282741}"/>
              </a:ext>
            </a:extLst>
          </p:cNvPr>
          <p:cNvSpPr txBox="1"/>
          <p:nvPr/>
        </p:nvSpPr>
        <p:spPr>
          <a:xfrm>
            <a:off x="1911304" y="2566616"/>
            <a:ext cx="11619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natural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EDBD498-CB77-4217-9A43-0F7896657001}"/>
              </a:ext>
            </a:extLst>
          </p:cNvPr>
          <p:cNvSpPr txBox="1"/>
          <p:nvPr/>
        </p:nvSpPr>
        <p:spPr>
          <a:xfrm>
            <a:off x="6220057" y="3179477"/>
            <a:ext cx="12133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islands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9FC7460-5D82-4B79-9C93-35E3BD1AAB63}"/>
              </a:ext>
            </a:extLst>
          </p:cNvPr>
          <p:cNvSpPr txBox="1"/>
          <p:nvPr/>
        </p:nvSpPr>
        <p:spPr>
          <a:xfrm>
            <a:off x="5698094" y="6019921"/>
            <a:ext cx="13214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wonders</a:t>
            </a:r>
          </a:p>
        </p:txBody>
      </p:sp>
    </p:spTree>
    <p:extLst>
      <p:ext uri="{BB962C8B-B14F-4D97-AF65-F5344CB8AC3E}">
        <p14:creationId xmlns:p14="http://schemas.microsoft.com/office/powerpoint/2010/main" val="136028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1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0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9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8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7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6" grpId="0"/>
      <p:bldP spid="18" grpId="0"/>
      <p:bldP spid="20" grpId="0"/>
      <p:bldP spid="34" grpId="0"/>
      <p:bldP spid="35" grpId="0"/>
      <p:bldP spid="36" grpId="0"/>
      <p:bldP spid="37" grpId="0"/>
      <p:bldP spid="3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04779"/>
            <a:ext cx="58740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56636" y="179377"/>
            <a:ext cx="823813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repeat the words, then label the pictures.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699765" y="1257994"/>
            <a:ext cx="7744470" cy="1101436"/>
            <a:chOff x="313982" y="1506682"/>
            <a:chExt cx="7744470" cy="1101436"/>
          </a:xfrm>
        </p:grpSpPr>
        <p:sp>
          <p:nvSpPr>
            <p:cNvPr id="23" name="Rounded Rectangle 22"/>
            <p:cNvSpPr/>
            <p:nvPr/>
          </p:nvSpPr>
          <p:spPr>
            <a:xfrm>
              <a:off x="313982" y="1506682"/>
              <a:ext cx="7738974" cy="1101436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42580" y="1590811"/>
              <a:ext cx="18789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1. </a:t>
              </a:r>
              <a:r>
                <a:rPr lang="en-US" sz="2400"/>
                <a:t>mountain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542580" y="2044547"/>
              <a:ext cx="18789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2. </a:t>
              </a:r>
              <a:r>
                <a:rPr lang="en-US" sz="2400"/>
                <a:t>river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421548" y="1598740"/>
              <a:ext cx="18789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3. </a:t>
              </a:r>
              <a:r>
                <a:rPr lang="en-US" sz="2400"/>
                <a:t>waterfall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421548" y="2052476"/>
              <a:ext cx="18789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4. </a:t>
              </a:r>
              <a:r>
                <a:rPr lang="en-US" sz="2400"/>
                <a:t>forest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4300516" y="1606669"/>
              <a:ext cx="18789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5. </a:t>
              </a:r>
              <a:r>
                <a:rPr lang="en-US" sz="2400"/>
                <a:t>cave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4300516" y="2060405"/>
              <a:ext cx="18789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6. </a:t>
              </a:r>
              <a:r>
                <a:rPr lang="en-US" sz="2400"/>
                <a:t>desert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6179484" y="1614598"/>
              <a:ext cx="18789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7. </a:t>
              </a:r>
              <a:r>
                <a:rPr lang="en-US" sz="2400"/>
                <a:t>beach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6179484" y="2068334"/>
              <a:ext cx="18789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8. </a:t>
              </a:r>
              <a:r>
                <a:rPr lang="en-US" sz="2400"/>
                <a:t>island</a:t>
              </a: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6" r="7142"/>
          <a:stretch/>
        </p:blipFill>
        <p:spPr>
          <a:xfrm>
            <a:off x="262183" y="2785314"/>
            <a:ext cx="1886221" cy="1225513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6" r="9306"/>
          <a:stretch/>
        </p:blipFill>
        <p:spPr>
          <a:xfrm>
            <a:off x="2543025" y="2785314"/>
            <a:ext cx="2026227" cy="1225513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242" y="2785314"/>
            <a:ext cx="1838694" cy="1225513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4024" y="2785314"/>
            <a:ext cx="1847539" cy="1225513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183" y="4816865"/>
            <a:ext cx="1994907" cy="1324618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9219" y="4808938"/>
            <a:ext cx="1994907" cy="1329938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6255" y="4816865"/>
            <a:ext cx="1990669" cy="1324618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7" r="10774"/>
          <a:stretch/>
        </p:blipFill>
        <p:spPr>
          <a:xfrm>
            <a:off x="7059053" y="4816865"/>
            <a:ext cx="1872510" cy="1322009"/>
          </a:xfrm>
          <a:prstGeom prst="rect">
            <a:avLst/>
          </a:prstGeom>
        </p:spPr>
      </p:pic>
      <p:pic>
        <p:nvPicPr>
          <p:cNvPr id="2" name="Bản sao của B1_32">
            <a:hlinkClick r:id="" action="ppaction://media"/>
            <a:extLst>
              <a:ext uri="{FF2B5EF4-FFF2-40B4-BE49-F238E27FC236}">
                <a16:creationId xmlns:a16="http://schemas.microsoft.com/office/drawing/2014/main" id="{74AA0ACE-B105-4DD5-BD46-D06E90672C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607404" y="194972"/>
            <a:ext cx="487363" cy="487363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A3182C84-8061-47C1-B574-0AD30BA7EF47}"/>
              </a:ext>
            </a:extLst>
          </p:cNvPr>
          <p:cNvGrpSpPr/>
          <p:nvPr/>
        </p:nvGrpSpPr>
        <p:grpSpPr>
          <a:xfrm>
            <a:off x="373960" y="4100374"/>
            <a:ext cx="1493887" cy="461665"/>
            <a:chOff x="1685581" y="5618602"/>
            <a:chExt cx="1493887" cy="461665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8329FA98-EEF1-4339-9AFD-2A08C27AAE90}"/>
                </a:ext>
              </a:extLst>
            </p:cNvPr>
            <p:cNvSpPr txBox="1"/>
            <p:nvPr/>
          </p:nvSpPr>
          <p:spPr>
            <a:xfrm>
              <a:off x="1685581" y="5618602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a.</a:t>
              </a: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4A2BB100-EFD8-4634-9521-6BC5EC851170}"/>
                </a:ext>
              </a:extLst>
            </p:cNvPr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E992BE4-F2FF-4A5E-A011-404A05E6BC0C}"/>
              </a:ext>
            </a:extLst>
          </p:cNvPr>
          <p:cNvGrpSpPr/>
          <p:nvPr/>
        </p:nvGrpSpPr>
        <p:grpSpPr>
          <a:xfrm>
            <a:off x="2621583" y="4100373"/>
            <a:ext cx="1493887" cy="461665"/>
            <a:chOff x="1685581" y="5618602"/>
            <a:chExt cx="1493887" cy="461665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989B5A26-3A7F-4B53-A800-43F7D34F790A}"/>
                </a:ext>
              </a:extLst>
            </p:cNvPr>
            <p:cNvSpPr txBox="1"/>
            <p:nvPr/>
          </p:nvSpPr>
          <p:spPr>
            <a:xfrm>
              <a:off x="1685581" y="5618602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b.</a:t>
              </a:r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18B596CA-77C7-4EEE-A658-36BE1599EBC6}"/>
                </a:ext>
              </a:extLst>
            </p:cNvPr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4061D72-A84D-455D-8973-88A9F6944EE5}"/>
              </a:ext>
            </a:extLst>
          </p:cNvPr>
          <p:cNvGrpSpPr/>
          <p:nvPr/>
        </p:nvGrpSpPr>
        <p:grpSpPr>
          <a:xfrm>
            <a:off x="4872242" y="4100374"/>
            <a:ext cx="1493887" cy="461665"/>
            <a:chOff x="1685581" y="5618602"/>
            <a:chExt cx="1493887" cy="461665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B23B359F-C4A0-4FA6-9A0B-5614531E2819}"/>
                </a:ext>
              </a:extLst>
            </p:cNvPr>
            <p:cNvSpPr txBox="1"/>
            <p:nvPr/>
          </p:nvSpPr>
          <p:spPr>
            <a:xfrm>
              <a:off x="1685581" y="5618602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c.</a:t>
              </a:r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8E876289-C5FA-484D-93C7-E0137DCCE782}"/>
                </a:ext>
              </a:extLst>
            </p:cNvPr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E36FC918-458E-4D64-A9FE-BBB15013ABFE}"/>
              </a:ext>
            </a:extLst>
          </p:cNvPr>
          <p:cNvGrpSpPr/>
          <p:nvPr/>
        </p:nvGrpSpPr>
        <p:grpSpPr>
          <a:xfrm>
            <a:off x="7175467" y="4100373"/>
            <a:ext cx="1493887" cy="461665"/>
            <a:chOff x="1685581" y="5618602"/>
            <a:chExt cx="1493887" cy="461665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93D74EAE-B629-41ED-851E-F94FB0063DB4}"/>
                </a:ext>
              </a:extLst>
            </p:cNvPr>
            <p:cNvSpPr txBox="1"/>
            <p:nvPr/>
          </p:nvSpPr>
          <p:spPr>
            <a:xfrm>
              <a:off x="1685581" y="5618602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d.</a:t>
              </a:r>
            </a:p>
          </p:txBody>
        </p: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98C94F2E-1A38-428D-98A1-B56522D94C44}"/>
                </a:ext>
              </a:extLst>
            </p:cNvPr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CBD1923-C78E-4AC1-B375-DE4EED516CD3}"/>
              </a:ext>
            </a:extLst>
          </p:cNvPr>
          <p:cNvGrpSpPr/>
          <p:nvPr/>
        </p:nvGrpSpPr>
        <p:grpSpPr>
          <a:xfrm>
            <a:off x="336626" y="6237430"/>
            <a:ext cx="1493887" cy="461665"/>
            <a:chOff x="1685581" y="5618602"/>
            <a:chExt cx="1493887" cy="461665"/>
          </a:xfrm>
        </p:grpSpPr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6933C561-42F4-4586-9328-AE8FA6BE26F3}"/>
                </a:ext>
              </a:extLst>
            </p:cNvPr>
            <p:cNvSpPr txBox="1"/>
            <p:nvPr/>
          </p:nvSpPr>
          <p:spPr>
            <a:xfrm>
              <a:off x="1685581" y="5618602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e.</a:t>
              </a:r>
            </a:p>
          </p:txBody>
        </p: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4E25383A-F52C-46E4-BAFF-6F7BA8F1CC7F}"/>
                </a:ext>
              </a:extLst>
            </p:cNvPr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DD441E5E-2C8F-4346-AB5F-2181A88CC995}"/>
              </a:ext>
            </a:extLst>
          </p:cNvPr>
          <p:cNvGrpSpPr/>
          <p:nvPr/>
        </p:nvGrpSpPr>
        <p:grpSpPr>
          <a:xfrm>
            <a:off x="2584249" y="6237429"/>
            <a:ext cx="1493887" cy="461665"/>
            <a:chOff x="1685581" y="5618602"/>
            <a:chExt cx="1493887" cy="461665"/>
          </a:xfrm>
        </p:grpSpPr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F7072171-A108-4FD0-949E-73B736D48FCF}"/>
                </a:ext>
              </a:extLst>
            </p:cNvPr>
            <p:cNvSpPr txBox="1"/>
            <p:nvPr/>
          </p:nvSpPr>
          <p:spPr>
            <a:xfrm>
              <a:off x="1685581" y="5618602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f.</a:t>
              </a:r>
            </a:p>
          </p:txBody>
        </p: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BA8DA5DE-FE00-4B5A-9CD3-32DD6CCE99B6}"/>
                </a:ext>
              </a:extLst>
            </p:cNvPr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CF3A7BB2-2C52-4B77-B544-7404DF392385}"/>
              </a:ext>
            </a:extLst>
          </p:cNvPr>
          <p:cNvGrpSpPr/>
          <p:nvPr/>
        </p:nvGrpSpPr>
        <p:grpSpPr>
          <a:xfrm>
            <a:off x="4834908" y="6237430"/>
            <a:ext cx="1493887" cy="461665"/>
            <a:chOff x="1685581" y="5618602"/>
            <a:chExt cx="1493887" cy="461665"/>
          </a:xfrm>
        </p:grpSpPr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B4E7B5A7-C2FE-4260-9140-E1C9F35EDBCF}"/>
                </a:ext>
              </a:extLst>
            </p:cNvPr>
            <p:cNvSpPr txBox="1"/>
            <p:nvPr/>
          </p:nvSpPr>
          <p:spPr>
            <a:xfrm>
              <a:off x="1685581" y="5618602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g.</a:t>
              </a:r>
            </a:p>
          </p:txBody>
        </p: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0C68C085-C057-4690-933B-78300735A72D}"/>
                </a:ext>
              </a:extLst>
            </p:cNvPr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EA26A4BA-FB34-448C-977A-F903068EACEE}"/>
              </a:ext>
            </a:extLst>
          </p:cNvPr>
          <p:cNvGrpSpPr/>
          <p:nvPr/>
        </p:nvGrpSpPr>
        <p:grpSpPr>
          <a:xfrm>
            <a:off x="7138133" y="6237429"/>
            <a:ext cx="1493887" cy="461665"/>
            <a:chOff x="1685581" y="5618602"/>
            <a:chExt cx="1493887" cy="461665"/>
          </a:xfrm>
        </p:grpSpPr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C0F86364-1A24-4937-9D8D-53A2681F544B}"/>
                </a:ext>
              </a:extLst>
            </p:cNvPr>
            <p:cNvSpPr txBox="1"/>
            <p:nvPr/>
          </p:nvSpPr>
          <p:spPr>
            <a:xfrm>
              <a:off x="1685581" y="5618602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h.</a:t>
              </a:r>
            </a:p>
          </p:txBody>
        </p: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713DD76C-3350-414E-A510-D423630A4FC0}"/>
                </a:ext>
              </a:extLst>
            </p:cNvPr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68355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3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873" y="1619835"/>
            <a:ext cx="7421365" cy="41680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6" name="Group 5"/>
          <p:cNvGrpSpPr/>
          <p:nvPr/>
        </p:nvGrpSpPr>
        <p:grpSpPr>
          <a:xfrm>
            <a:off x="3505017" y="6058481"/>
            <a:ext cx="2133967" cy="523220"/>
            <a:chOff x="1685581" y="5618602"/>
            <a:chExt cx="2133967" cy="523220"/>
          </a:xfrm>
        </p:grpSpPr>
        <p:sp>
          <p:nvSpPr>
            <p:cNvPr id="3" name="TextBox 2"/>
            <p:cNvSpPr txBox="1"/>
            <p:nvPr/>
          </p:nvSpPr>
          <p:spPr>
            <a:xfrm>
              <a:off x="1685581" y="5618602"/>
              <a:ext cx="5838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70C0"/>
                  </a:solidFill>
                </a:rPr>
                <a:t>a.</a:t>
              </a:r>
            </a:p>
          </p:txBody>
        </p:sp>
        <p:cxnSp>
          <p:nvCxnSpPr>
            <p:cNvPr id="5" name="Straight Connector 4"/>
            <p:cNvCxnSpPr/>
            <p:nvPr/>
          </p:nvCxnSpPr>
          <p:spPr>
            <a:xfrm flipV="1">
              <a:off x="2082188" y="6004193"/>
              <a:ext cx="173736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Rounded Rectangle 7"/>
          <p:cNvSpPr/>
          <p:nvPr/>
        </p:nvSpPr>
        <p:spPr>
          <a:xfrm>
            <a:off x="489527" y="203206"/>
            <a:ext cx="8138510" cy="110143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29927" y="287335"/>
            <a:ext cx="2153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</a:rPr>
              <a:t>1. </a:t>
            </a:r>
            <a:r>
              <a:rPr lang="en-US" sz="2800"/>
              <a:t>mountain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29927" y="741071"/>
            <a:ext cx="2153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</a:rPr>
              <a:t>2. </a:t>
            </a:r>
            <a:r>
              <a:rPr lang="en-US" sz="2800"/>
              <a:t>river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825966" y="295264"/>
            <a:ext cx="2153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3. </a:t>
            </a:r>
            <a:r>
              <a:rPr lang="en-US" sz="2800" dirty="0"/>
              <a:t>waterfall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825966" y="749000"/>
            <a:ext cx="2153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</a:rPr>
              <a:t>4. </a:t>
            </a:r>
            <a:r>
              <a:rPr lang="en-US" sz="2800"/>
              <a:t>forest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875828" y="293957"/>
            <a:ext cx="14753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5. </a:t>
            </a:r>
            <a:r>
              <a:rPr lang="en-US" sz="2800" dirty="0"/>
              <a:t>cave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75825" y="747693"/>
            <a:ext cx="1589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6. </a:t>
            </a:r>
            <a:r>
              <a:rPr lang="en-US" sz="2800" dirty="0"/>
              <a:t>desert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657845" y="292650"/>
            <a:ext cx="1589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7. </a:t>
            </a:r>
            <a:r>
              <a:rPr lang="en-US" sz="2800" dirty="0"/>
              <a:t>beach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657845" y="746386"/>
            <a:ext cx="1589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8. </a:t>
            </a:r>
            <a:r>
              <a:rPr lang="en-US" sz="2800" dirty="0"/>
              <a:t>island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53D854-FC49-4DE3-9308-48BF8B61CE50}"/>
              </a:ext>
            </a:extLst>
          </p:cNvPr>
          <p:cNvSpPr txBox="1"/>
          <p:nvPr/>
        </p:nvSpPr>
        <p:spPr>
          <a:xfrm>
            <a:off x="3841672" y="6064647"/>
            <a:ext cx="14606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a.</a:t>
            </a:r>
            <a:r>
              <a:rPr lang="en-US" sz="2800" dirty="0"/>
              <a:t> </a:t>
            </a:r>
            <a:r>
              <a:rPr lang="en-US" sz="2800" dirty="0">
                <a:solidFill>
                  <a:srgbClr val="F15945"/>
                </a:solidFill>
              </a:rPr>
              <a:t>desert</a:t>
            </a:r>
          </a:p>
        </p:txBody>
      </p:sp>
    </p:spTree>
    <p:extLst>
      <p:ext uri="{BB962C8B-B14F-4D97-AF65-F5344CB8AC3E}">
        <p14:creationId xmlns:p14="http://schemas.microsoft.com/office/powerpoint/2010/main" val="1083546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1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873" y="1857735"/>
            <a:ext cx="7421365" cy="37106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6" name="Group 5"/>
          <p:cNvGrpSpPr/>
          <p:nvPr/>
        </p:nvGrpSpPr>
        <p:grpSpPr>
          <a:xfrm>
            <a:off x="3505017" y="6003065"/>
            <a:ext cx="2133967" cy="523220"/>
            <a:chOff x="1685581" y="5618602"/>
            <a:chExt cx="2133967" cy="523220"/>
          </a:xfrm>
        </p:grpSpPr>
        <p:sp>
          <p:nvSpPr>
            <p:cNvPr id="3" name="TextBox 2"/>
            <p:cNvSpPr txBox="1"/>
            <p:nvPr/>
          </p:nvSpPr>
          <p:spPr>
            <a:xfrm>
              <a:off x="1685581" y="5618602"/>
              <a:ext cx="5838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70C0"/>
                  </a:solidFill>
                </a:rPr>
                <a:t>b.</a:t>
              </a:r>
            </a:p>
          </p:txBody>
        </p:sp>
        <p:cxnSp>
          <p:nvCxnSpPr>
            <p:cNvPr id="5" name="Straight Connector 4"/>
            <p:cNvCxnSpPr>
              <a:cxnSpLocks/>
            </p:cNvCxnSpPr>
            <p:nvPr/>
          </p:nvCxnSpPr>
          <p:spPr>
            <a:xfrm flipV="1">
              <a:off x="2082188" y="6004193"/>
              <a:ext cx="173736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ounded Rectangle 7">
            <a:extLst>
              <a:ext uri="{FF2B5EF4-FFF2-40B4-BE49-F238E27FC236}">
                <a16:creationId xmlns:a16="http://schemas.microsoft.com/office/drawing/2014/main" id="{4EEBFBBB-7BAC-4246-9512-6B9FE3423588}"/>
              </a:ext>
            </a:extLst>
          </p:cNvPr>
          <p:cNvSpPr/>
          <p:nvPr/>
        </p:nvSpPr>
        <p:spPr>
          <a:xfrm>
            <a:off x="489527" y="203206"/>
            <a:ext cx="8138510" cy="110143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3BA4D37-1E81-4F6A-9BE4-9B8A0B5C97C7}"/>
              </a:ext>
            </a:extLst>
          </p:cNvPr>
          <p:cNvSpPr txBox="1"/>
          <p:nvPr/>
        </p:nvSpPr>
        <p:spPr>
          <a:xfrm>
            <a:off x="729927" y="287335"/>
            <a:ext cx="2153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</a:rPr>
              <a:t>1. </a:t>
            </a:r>
            <a:r>
              <a:rPr lang="en-US" sz="2800"/>
              <a:t>mountain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BD3D404-AA44-4349-8ED7-F332EFE06AFE}"/>
              </a:ext>
            </a:extLst>
          </p:cNvPr>
          <p:cNvSpPr txBox="1"/>
          <p:nvPr/>
        </p:nvSpPr>
        <p:spPr>
          <a:xfrm>
            <a:off x="729927" y="741071"/>
            <a:ext cx="2153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</a:rPr>
              <a:t>2. </a:t>
            </a:r>
            <a:r>
              <a:rPr lang="en-US" sz="2800"/>
              <a:t>river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217FFE0-413B-4E59-A1B1-E6D1E539E28B}"/>
              </a:ext>
            </a:extLst>
          </p:cNvPr>
          <p:cNvSpPr txBox="1"/>
          <p:nvPr/>
        </p:nvSpPr>
        <p:spPr>
          <a:xfrm>
            <a:off x="2825966" y="295264"/>
            <a:ext cx="2153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3. </a:t>
            </a:r>
            <a:r>
              <a:rPr lang="en-US" sz="2800" dirty="0"/>
              <a:t>waterfall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9518A19-CFFA-4529-A1B0-04E3846ED10A}"/>
              </a:ext>
            </a:extLst>
          </p:cNvPr>
          <p:cNvSpPr txBox="1"/>
          <p:nvPr/>
        </p:nvSpPr>
        <p:spPr>
          <a:xfrm>
            <a:off x="2825966" y="749000"/>
            <a:ext cx="2153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</a:rPr>
              <a:t>4. </a:t>
            </a:r>
            <a:r>
              <a:rPr lang="en-US" sz="2800"/>
              <a:t>forest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66CAA3D-899A-4C68-87C3-891CD4A4C380}"/>
              </a:ext>
            </a:extLst>
          </p:cNvPr>
          <p:cNvSpPr txBox="1"/>
          <p:nvPr/>
        </p:nvSpPr>
        <p:spPr>
          <a:xfrm>
            <a:off x="4875828" y="293957"/>
            <a:ext cx="14753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5. </a:t>
            </a:r>
            <a:r>
              <a:rPr lang="en-US" sz="2800" dirty="0"/>
              <a:t>cave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6E5240B-5398-4ECC-80FF-AB0F96AB46DB}"/>
              </a:ext>
            </a:extLst>
          </p:cNvPr>
          <p:cNvSpPr txBox="1"/>
          <p:nvPr/>
        </p:nvSpPr>
        <p:spPr>
          <a:xfrm>
            <a:off x="4875825" y="747693"/>
            <a:ext cx="1589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>
                    <a:alpha val="25000"/>
                  </a:srgbClr>
                </a:solidFill>
              </a:rPr>
              <a:t>6. </a:t>
            </a:r>
            <a:r>
              <a:rPr lang="en-US" sz="2800" dirty="0">
                <a:solidFill>
                  <a:schemeClr val="tx1">
                    <a:alpha val="25000"/>
                  </a:schemeClr>
                </a:solidFill>
              </a:rPr>
              <a:t>desert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954911B-E91B-4743-ADD8-1CCEECD7ACE1}"/>
              </a:ext>
            </a:extLst>
          </p:cNvPr>
          <p:cNvSpPr txBox="1"/>
          <p:nvPr/>
        </p:nvSpPr>
        <p:spPr>
          <a:xfrm>
            <a:off x="6657845" y="292650"/>
            <a:ext cx="1589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7. </a:t>
            </a:r>
            <a:r>
              <a:rPr lang="en-US" sz="2800" dirty="0"/>
              <a:t>beach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84EAFA6-8582-4288-A915-0D6C11FC7804}"/>
              </a:ext>
            </a:extLst>
          </p:cNvPr>
          <p:cNvSpPr txBox="1"/>
          <p:nvPr/>
        </p:nvSpPr>
        <p:spPr>
          <a:xfrm>
            <a:off x="6657845" y="746386"/>
            <a:ext cx="1589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8. </a:t>
            </a:r>
            <a:r>
              <a:rPr lang="en-US" sz="2800" dirty="0"/>
              <a:t>island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46A7CC8-95C1-48DB-8B27-6650E6C5E8D2}"/>
              </a:ext>
            </a:extLst>
          </p:cNvPr>
          <p:cNvSpPr txBox="1"/>
          <p:nvPr/>
        </p:nvSpPr>
        <p:spPr>
          <a:xfrm>
            <a:off x="3854102" y="6003065"/>
            <a:ext cx="14093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b.</a:t>
            </a:r>
            <a:r>
              <a:rPr lang="en-US" sz="2800" dirty="0"/>
              <a:t> </a:t>
            </a:r>
            <a:r>
              <a:rPr lang="en-US" sz="2800" dirty="0">
                <a:solidFill>
                  <a:srgbClr val="F15945"/>
                </a:solidFill>
              </a:rPr>
              <a:t>island</a:t>
            </a:r>
          </a:p>
        </p:txBody>
      </p:sp>
    </p:spTree>
    <p:extLst>
      <p:ext uri="{BB962C8B-B14F-4D97-AF65-F5344CB8AC3E}">
        <p14:creationId xmlns:p14="http://schemas.microsoft.com/office/powerpoint/2010/main" val="357150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1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901</TotalTime>
  <Words>673</Words>
  <Application>Microsoft Office PowerPoint</Application>
  <PresentationFormat>On-screen Show (4:3)</PresentationFormat>
  <Paragraphs>176</Paragraphs>
  <Slides>17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Hoai Linh</cp:lastModifiedBy>
  <cp:revision>65</cp:revision>
  <dcterms:created xsi:type="dcterms:W3CDTF">2020-12-09T02:04:09Z</dcterms:created>
  <dcterms:modified xsi:type="dcterms:W3CDTF">2023-07-07T10:05:59Z</dcterms:modified>
</cp:coreProperties>
</file>