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9" r:id="rId2"/>
    <p:sldId id="283" r:id="rId3"/>
    <p:sldId id="257" r:id="rId4"/>
    <p:sldId id="271" r:id="rId5"/>
    <p:sldId id="258" r:id="rId6"/>
    <p:sldId id="260" r:id="rId7"/>
    <p:sldId id="272" r:id="rId8"/>
    <p:sldId id="261" r:id="rId9"/>
    <p:sldId id="262" r:id="rId10"/>
    <p:sldId id="285" r:id="rId11"/>
    <p:sldId id="263"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E1E"/>
    <a:srgbClr val="BCE6DE"/>
    <a:srgbClr val="A1DBD0"/>
    <a:srgbClr val="73C9B8"/>
    <a:srgbClr val="FFD9F0"/>
    <a:srgbClr val="EF008D"/>
    <a:srgbClr val="8CB862"/>
    <a:srgbClr val="0084B1"/>
    <a:srgbClr val="E2F4F6"/>
    <a:srgbClr val="D6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showGuides="1">
      <p:cViewPr varScale="1">
        <p:scale>
          <a:sx n="109" d="100"/>
          <a:sy n="109" d="100"/>
        </p:scale>
        <p:origin x="1596" y="108"/>
      </p:cViewPr>
      <p:guideLst>
        <p:guide orient="horz" pos="2184"/>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59B0C-0AAE-4606-971D-B75423D08DCA}" type="datetimeFigureOut">
              <a:rPr lang="en-US" smtClean="0"/>
              <a:t>7/7/2023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BA9B6-A501-480A-80EC-7FBE4F2534C7}" type="slidenum">
              <a:rPr lang="en-US" smtClean="0"/>
              <a:t>‹#›</a:t>
            </a:fld>
            <a:endParaRPr lang="en-US"/>
          </a:p>
        </p:txBody>
      </p:sp>
    </p:spTree>
    <p:extLst>
      <p:ext uri="{BB962C8B-B14F-4D97-AF65-F5344CB8AC3E}">
        <p14:creationId xmlns:p14="http://schemas.microsoft.com/office/powerpoint/2010/main" val="4525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t>5</a:t>
            </a:fld>
            <a:endParaRPr lang="en-US"/>
          </a:p>
        </p:txBody>
      </p:sp>
    </p:spTree>
    <p:extLst>
      <p:ext uri="{BB962C8B-B14F-4D97-AF65-F5344CB8AC3E}">
        <p14:creationId xmlns:p14="http://schemas.microsoft.com/office/powerpoint/2010/main" val="389038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p>
        </p:txBody>
      </p:sp>
      <p:sp>
        <p:nvSpPr>
          <p:cNvPr id="4" name="Slide Number Placeholder 3"/>
          <p:cNvSpPr>
            <a:spLocks noGrp="1"/>
          </p:cNvSpPr>
          <p:nvPr>
            <p:ph type="sldNum" sz="quarter" idx="5"/>
          </p:nvPr>
        </p:nvSpPr>
        <p:spPr/>
        <p:txBody>
          <a:bodyPr/>
          <a:lstStyle/>
          <a:p>
            <a:fld id="{943BA9B6-A501-480A-80EC-7FBE4F2534C7}" type="slidenum">
              <a:rPr lang="en-US" smtClean="0"/>
              <a:t>8</a:t>
            </a:fld>
            <a:endParaRPr lang="en-US"/>
          </a:p>
        </p:txBody>
      </p:sp>
    </p:spTree>
    <p:extLst>
      <p:ext uri="{BB962C8B-B14F-4D97-AF65-F5344CB8AC3E}">
        <p14:creationId xmlns:p14="http://schemas.microsoft.com/office/powerpoint/2010/main" val="86037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3070843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59317"/>
            <a:ext cx="5231066" cy="5849956"/>
            <a:chOff x="112115" y="352541"/>
            <a:chExt cx="5231066" cy="5849956"/>
          </a:xfrm>
        </p:grpSpPr>
        <p:grpSp>
          <p:nvGrpSpPr>
            <p:cNvPr id="2" name="Group 1"/>
            <p:cNvGrpSpPr/>
            <p:nvPr/>
          </p:nvGrpSpPr>
          <p:grpSpPr>
            <a:xfrm>
              <a:off x="112115" y="352541"/>
              <a:ext cx="5231066" cy="5849956"/>
              <a:chOff x="519739" y="3413265"/>
              <a:chExt cx="5231066" cy="5719543"/>
            </a:xfrm>
          </p:grpSpPr>
          <p:sp>
            <p:nvSpPr>
              <p:cNvPr id="5" name="Rounded Rectangle 4"/>
              <p:cNvSpPr/>
              <p:nvPr/>
            </p:nvSpPr>
            <p:spPr>
              <a:xfrm>
                <a:off x="519739" y="3413265"/>
                <a:ext cx="5231066" cy="5719543"/>
              </a:xfrm>
              <a:prstGeom prst="roundRect">
                <a:avLst>
                  <a:gd name="adj" fmla="val 1298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9316" y="3774611"/>
                <a:ext cx="4439797" cy="1173570"/>
              </a:xfrm>
              <a:prstGeom prst="rect">
                <a:avLst/>
              </a:prstGeom>
              <a:noFill/>
            </p:spPr>
            <p:txBody>
              <a:bodyPr wrap="square" rtlCol="0">
                <a:spAutoFit/>
              </a:bodyPr>
              <a:lstStyle/>
              <a:p>
                <a:r>
                  <a:rPr lang="en-US" sz="2400"/>
                  <a:t>Let’s start our tour in Ho Chi Minh City. We are in Hai Ba Trung street now. First, go to</a:t>
                </a:r>
              </a:p>
            </p:txBody>
          </p:sp>
        </p:grpSp>
        <p:cxnSp>
          <p:nvCxnSpPr>
            <p:cNvPr id="10" name="Straight Connector 9"/>
            <p:cNvCxnSpPr/>
            <p:nvPr/>
          </p:nvCxnSpPr>
          <p:spPr>
            <a:xfrm>
              <a:off x="2582405" y="1798943"/>
              <a:ext cx="210312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1862" y="2389039"/>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1862" y="3039378"/>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1862" y="3679916"/>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0725" y="4249054"/>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0725" y="4899393"/>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0725" y="5539931"/>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134" y="989386"/>
            <a:ext cx="3746866" cy="5298492"/>
          </a:xfrm>
          <a:prstGeom prst="rect">
            <a:avLst/>
          </a:prstGeom>
          <a:ln w="19050">
            <a:solidFill>
              <a:srgbClr val="0070C0"/>
            </a:solidFill>
          </a:ln>
        </p:spPr>
      </p:pic>
    </p:spTree>
    <p:extLst>
      <p:ext uri="{BB962C8B-B14F-4D97-AF65-F5344CB8AC3E}">
        <p14:creationId xmlns:p14="http://schemas.microsoft.com/office/powerpoint/2010/main" val="370064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2836" y="245547"/>
            <a:ext cx="7499169" cy="461665"/>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Now present your audio guide to your class.</a:t>
            </a:r>
          </a:p>
        </p:txBody>
      </p:sp>
    </p:spTree>
    <p:extLst>
      <p:ext uri="{BB962C8B-B14F-4D97-AF65-F5344CB8AC3E}">
        <p14:creationId xmlns:p14="http://schemas.microsoft.com/office/powerpoint/2010/main" val="94022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471736" y="5674863"/>
            <a:ext cx="6096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31182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0" y="2907793"/>
            <a:ext cx="8825875" cy="3197781"/>
          </a:xfrm>
          <a:prstGeom prst="rect">
            <a:avLst/>
          </a:prstGeom>
        </p:spPr>
      </p:pic>
    </p:spTree>
    <p:extLst>
      <p:ext uri="{BB962C8B-B14F-4D97-AF65-F5344CB8AC3E}">
        <p14:creationId xmlns:p14="http://schemas.microsoft.com/office/powerpoint/2010/main" val="150792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310042"/>
            <a:ext cx="4176100" cy="768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32490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52" y="4027726"/>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25" y="4719112"/>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219" y="3939588"/>
            <a:ext cx="375944" cy="397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422" y="4850704"/>
            <a:ext cx="398842" cy="390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184" y="5841378"/>
            <a:ext cx="383245" cy="361345"/>
          </a:xfrm>
          <a:prstGeom prst="rect">
            <a:avLst/>
          </a:prstGeom>
        </p:spPr>
      </p:pic>
      <p:sp>
        <p:nvSpPr>
          <p:cNvPr id="13" name="TextBox 12"/>
          <p:cNvSpPr txBox="1"/>
          <p:nvPr/>
        </p:nvSpPr>
        <p:spPr>
          <a:xfrm>
            <a:off x="635896" y="4053245"/>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Listen and read the conversations.</a:t>
            </a:r>
          </a:p>
        </p:txBody>
      </p:sp>
      <p:sp>
        <p:nvSpPr>
          <p:cNvPr id="14" name="TextBox 13"/>
          <p:cNvSpPr txBox="1"/>
          <p:nvPr/>
        </p:nvSpPr>
        <p:spPr>
          <a:xfrm>
            <a:off x="635896" y="4707377"/>
            <a:ext cx="3537344" cy="1200329"/>
          </a:xfrm>
          <a:prstGeom prst="rect">
            <a:avLst/>
          </a:prstGeom>
          <a:noFill/>
        </p:spPr>
        <p:txBody>
          <a:bodyPr wrap="square" rtlCol="0">
            <a:spAutoFit/>
          </a:bodyPr>
          <a:lstStyle/>
          <a:p>
            <a:pPr algn="just"/>
            <a:r>
              <a:rPr lang="en-US" b="1" spc="-50">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sp>
        <p:nvSpPr>
          <p:cNvPr id="15" name="TextBox 14"/>
          <p:cNvSpPr txBox="1"/>
          <p:nvPr/>
        </p:nvSpPr>
        <p:spPr>
          <a:xfrm>
            <a:off x="4960161" y="3898816"/>
            <a:ext cx="4078078" cy="646331"/>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Nick is listening to an audio guide to Hoi An. Listen and fill the blanks.</a:t>
            </a:r>
          </a:p>
        </p:txBody>
      </p:sp>
      <p:sp>
        <p:nvSpPr>
          <p:cNvPr id="16" name="TextBox 15"/>
          <p:cNvSpPr txBox="1"/>
          <p:nvPr/>
        </p:nvSpPr>
        <p:spPr>
          <a:xfrm>
            <a:off x="4914805" y="4823362"/>
            <a:ext cx="4379321" cy="923330"/>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Look at the map below and create an audio guide for District 1 of Ho Chi Minh City.</a:t>
            </a:r>
          </a:p>
        </p:txBody>
      </p:sp>
      <p:sp>
        <p:nvSpPr>
          <p:cNvPr id="18" name="TextBox 17"/>
          <p:cNvSpPr txBox="1"/>
          <p:nvPr/>
        </p:nvSpPr>
        <p:spPr>
          <a:xfrm>
            <a:off x="4971956" y="5811619"/>
            <a:ext cx="3989164"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Now present your audio guide to your class.</a:t>
            </a:r>
          </a:p>
        </p:txBody>
      </p:sp>
      <p:sp>
        <p:nvSpPr>
          <p:cNvPr id="2" name="TextBox 1"/>
          <p:cNvSpPr txBox="1"/>
          <p:nvPr/>
        </p:nvSpPr>
        <p:spPr>
          <a:xfrm>
            <a:off x="668746" y="3033529"/>
            <a:ext cx="2689497" cy="523220"/>
          </a:xfrm>
          <a:prstGeom prst="rect">
            <a:avLst/>
          </a:prstGeom>
          <a:noFill/>
        </p:spPr>
        <p:txBody>
          <a:bodyPr wrap="square" rtlCol="0">
            <a:spAutoFit/>
          </a:bodyPr>
          <a:lstStyle/>
          <a:p>
            <a:r>
              <a:rPr lang="en-US" sz="2800" b="1">
                <a:solidFill>
                  <a:srgbClr val="0FB7BD"/>
                </a:solidFill>
              </a:rPr>
              <a:t>Everyday English</a:t>
            </a:r>
          </a:p>
        </p:txBody>
      </p:sp>
      <p:sp>
        <p:nvSpPr>
          <p:cNvPr id="21" name="TextBox 20"/>
          <p:cNvSpPr txBox="1"/>
          <p:nvPr/>
        </p:nvSpPr>
        <p:spPr>
          <a:xfrm>
            <a:off x="4591432" y="3033529"/>
            <a:ext cx="4781168" cy="523220"/>
          </a:xfrm>
          <a:prstGeom prst="rect">
            <a:avLst/>
          </a:prstGeom>
          <a:noFill/>
        </p:spPr>
        <p:txBody>
          <a:bodyPr wrap="square" rtlCol="0">
            <a:spAutoFit/>
          </a:bodyPr>
          <a:lstStyle/>
          <a:p>
            <a:r>
              <a:rPr lang="en-US" sz="2800" b="1">
                <a:solidFill>
                  <a:srgbClr val="0FB7BD"/>
                </a:solidFill>
              </a:rPr>
              <a:t>An audio guide to a place</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sp>
        <p:nvSpPr>
          <p:cNvPr id="19" name="TextBox 18"/>
          <p:cNvSpPr txBox="1"/>
          <p:nvPr/>
        </p:nvSpPr>
        <p:spPr>
          <a:xfrm>
            <a:off x="380104" y="3531437"/>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Asking for and giving directions</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415576" y="2215065"/>
            <a:ext cx="7085160" cy="2510236"/>
            <a:chOff x="1418628" y="1811975"/>
            <a:chExt cx="7085160" cy="2510236"/>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873158" y="2835991"/>
              <a:ext cx="3557176" cy="646331"/>
            </a:xfrm>
            <a:prstGeom prst="rect">
              <a:avLst/>
            </a:prstGeom>
            <a:noFill/>
          </p:spPr>
          <p:txBody>
            <a:bodyPr wrap="square" rtlCol="0">
              <a:spAutoFit/>
            </a:bodyPr>
            <a:lstStyle/>
            <a:p>
              <a:pPr algn="ctr"/>
              <a:r>
                <a:rPr lang="en-US" sz="3600" b="1">
                  <a:solidFill>
                    <a:srgbClr val="0084B1"/>
                  </a:solidFill>
                </a:rPr>
                <a:t>Everyday English</a:t>
              </a:r>
            </a:p>
          </p:txBody>
        </p:sp>
        <p:sp>
          <p:nvSpPr>
            <p:cNvPr id="7" name="TextBox 6"/>
            <p:cNvSpPr txBox="1"/>
            <p:nvPr/>
          </p:nvSpPr>
          <p:spPr>
            <a:xfrm>
              <a:off x="1418628" y="3737436"/>
              <a:ext cx="708516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Asking for and giving directions</a:t>
              </a:r>
            </a:p>
          </p:txBody>
        </p:sp>
      </p:grpSp>
    </p:spTree>
    <p:extLst>
      <p:ext uri="{BB962C8B-B14F-4D97-AF65-F5344CB8AC3E}">
        <p14:creationId xmlns:p14="http://schemas.microsoft.com/office/powerpoint/2010/main" val="398681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687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48498" y="184760"/>
            <a:ext cx="7710897"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p>
        </p:txBody>
      </p:sp>
      <p:sp>
        <p:nvSpPr>
          <p:cNvPr id="3" name="Rectangle 2"/>
          <p:cNvSpPr/>
          <p:nvPr/>
        </p:nvSpPr>
        <p:spPr>
          <a:xfrm>
            <a:off x="82627" y="1619480"/>
            <a:ext cx="8978747" cy="209320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627" y="4217625"/>
            <a:ext cx="8978747" cy="2093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9853" y="1920304"/>
            <a:ext cx="8544293" cy="1468992"/>
          </a:xfrm>
          <a:prstGeom prst="rect">
            <a:avLst/>
          </a:prstGeom>
          <a:noFill/>
        </p:spPr>
        <p:txBody>
          <a:bodyPr wrap="square" rtlCol="0">
            <a:spAutoFit/>
          </a:bodyPr>
          <a:lstStyle/>
          <a:p>
            <a:r>
              <a:rPr lang="en-US" sz="2800" b="1" i="1" dirty="0"/>
              <a:t>A: </a:t>
            </a:r>
            <a:r>
              <a:rPr lang="en-US" sz="2800" dirty="0"/>
              <a:t>Excuse me. Could you tell me the way to the cinema,</a:t>
            </a:r>
          </a:p>
          <a:p>
            <a:r>
              <a:rPr lang="en-US" sz="2800" dirty="0"/>
              <a:t>     please?</a:t>
            </a:r>
          </a:p>
          <a:p>
            <a:pPr>
              <a:lnSpc>
                <a:spcPct val="130000"/>
              </a:lnSpc>
            </a:pPr>
            <a:r>
              <a:rPr lang="en-US" sz="2800" b="1" i="1" dirty="0"/>
              <a:t>B: </a:t>
            </a:r>
            <a:r>
              <a:rPr lang="en-US" sz="2800" dirty="0"/>
              <a:t>Go along this street. It’s on your left.</a:t>
            </a:r>
          </a:p>
        </p:txBody>
      </p:sp>
      <p:sp>
        <p:nvSpPr>
          <p:cNvPr id="9" name="TextBox 8"/>
          <p:cNvSpPr txBox="1"/>
          <p:nvPr/>
        </p:nvSpPr>
        <p:spPr>
          <a:xfrm>
            <a:off x="299853" y="4559765"/>
            <a:ext cx="8686831" cy="1318181"/>
          </a:xfrm>
          <a:prstGeom prst="rect">
            <a:avLst/>
          </a:prstGeom>
          <a:noFill/>
        </p:spPr>
        <p:txBody>
          <a:bodyPr wrap="square" rtlCol="0">
            <a:spAutoFit/>
          </a:bodyPr>
          <a:lstStyle/>
          <a:p>
            <a:pPr>
              <a:lnSpc>
                <a:spcPct val="150000"/>
              </a:lnSpc>
            </a:pPr>
            <a:r>
              <a:rPr lang="en-US" sz="2800" b="1" i="1" dirty="0"/>
              <a:t>A: </a:t>
            </a:r>
            <a:r>
              <a:rPr lang="en-US" sz="2800" dirty="0"/>
              <a:t>Excuse me. Where’s the nearest post office, please?</a:t>
            </a:r>
          </a:p>
          <a:p>
            <a:pPr>
              <a:lnSpc>
                <a:spcPct val="150000"/>
              </a:lnSpc>
            </a:pPr>
            <a:r>
              <a:rPr lang="en-US" sz="2800" b="1" i="1" dirty="0"/>
              <a:t>B: </a:t>
            </a:r>
            <a:r>
              <a:rPr lang="en-US" sz="2800" dirty="0"/>
              <a:t>Go out of the station. Take the first turning on the right.</a:t>
            </a:r>
          </a:p>
        </p:txBody>
      </p:sp>
      <p:pic>
        <p:nvPicPr>
          <p:cNvPr id="2" name="Bản sao của B1_27">
            <a:hlinkClick r:id="" action="ppaction://media"/>
            <a:extLst>
              <a:ext uri="{FF2B5EF4-FFF2-40B4-BE49-F238E27FC236}">
                <a16:creationId xmlns:a16="http://schemas.microsoft.com/office/drawing/2014/main" id="{E5119982-B780-41CC-89F4-68DD84943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5925" y="198628"/>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093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04779"/>
            <a:ext cx="7642878"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417" y="1823085"/>
            <a:ext cx="5434965" cy="5434965"/>
          </a:xfrm>
          <a:prstGeom prst="rect">
            <a:avLst/>
          </a:prstGeom>
        </p:spPr>
      </p:pic>
    </p:spTree>
    <p:extLst>
      <p:ext uri="{BB962C8B-B14F-4D97-AF65-F5344CB8AC3E}">
        <p14:creationId xmlns:p14="http://schemas.microsoft.com/office/powerpoint/2010/main" val="13602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084B1"/>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4743" y="2593827"/>
            <a:ext cx="5319609" cy="1670347"/>
            <a:chOff x="2094743" y="1811975"/>
            <a:chExt cx="5319609" cy="1670347"/>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399164" y="2835991"/>
              <a:ext cx="5015188" cy="646331"/>
            </a:xfrm>
            <a:prstGeom prst="rect">
              <a:avLst/>
            </a:prstGeom>
            <a:noFill/>
          </p:spPr>
          <p:txBody>
            <a:bodyPr wrap="square" rtlCol="0">
              <a:spAutoFit/>
            </a:bodyPr>
            <a:lstStyle/>
            <a:p>
              <a:r>
                <a:rPr lang="en-US" sz="3600" b="1">
                  <a:solidFill>
                    <a:srgbClr val="0FB7BD"/>
                  </a:solidFill>
                </a:rPr>
                <a:t>An audio guide to a place</a:t>
              </a:r>
            </a:p>
          </p:txBody>
        </p:sp>
      </p:grpSp>
    </p:spTree>
    <p:extLst>
      <p:ext uri="{BB962C8B-B14F-4D97-AF65-F5344CB8AC3E}">
        <p14:creationId xmlns:p14="http://schemas.microsoft.com/office/powerpoint/2010/main" val="73521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57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46650" y="77215"/>
            <a:ext cx="7534410" cy="830997"/>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Nick is listening to an audio guide to Hoi An. Listen and fill the blanks.</a:t>
            </a:r>
          </a:p>
        </p:txBody>
      </p:sp>
      <p:sp>
        <p:nvSpPr>
          <p:cNvPr id="4" name="Rectangle 3"/>
          <p:cNvSpPr/>
          <p:nvPr/>
        </p:nvSpPr>
        <p:spPr>
          <a:xfrm>
            <a:off x="0" y="1806766"/>
            <a:ext cx="9144000" cy="5051234"/>
          </a:xfrm>
          <a:prstGeom prst="rect">
            <a:avLst/>
          </a:prstGeom>
          <a:solidFill>
            <a:srgbClr val="BC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79" y="1231805"/>
            <a:ext cx="4957934" cy="1303530"/>
          </a:xfrm>
          <a:prstGeom prst="rect">
            <a:avLst/>
          </a:prstGeom>
        </p:spPr>
      </p:pic>
      <p:sp>
        <p:nvSpPr>
          <p:cNvPr id="15" name="TextBox 14"/>
          <p:cNvSpPr txBox="1"/>
          <p:nvPr/>
        </p:nvSpPr>
        <p:spPr>
          <a:xfrm>
            <a:off x="523301" y="2820318"/>
            <a:ext cx="8060260" cy="3539430"/>
          </a:xfrm>
          <a:prstGeom prst="rect">
            <a:avLst/>
          </a:prstGeom>
          <a:noFill/>
        </p:spPr>
        <p:txBody>
          <a:bodyPr wrap="square" rtlCol="0">
            <a:spAutoFit/>
          </a:bodyPr>
          <a:lstStyle/>
          <a:p>
            <a:pPr algn="just"/>
            <a:r>
              <a:rPr lang="en-US" sz="2800" dirty="0"/>
              <a:t> Let’s start our tour in Hoi An. We are in Tran </a:t>
            </a:r>
            <a:r>
              <a:rPr lang="en-US" sz="2800" dirty="0" err="1"/>
              <a:t>Phu</a:t>
            </a:r>
            <a:r>
              <a:rPr lang="en-US" sz="2800" dirty="0"/>
              <a:t> Street now. First, go to Ong Pagoda. To get there, go  (1)              along the street for five minutes. It’s on your left. Next, go to the Museum of Sa Huynh Culture. Take the (2)               turning on your left. Turn (3)             and it’s on your right. Finally, go to </a:t>
            </a:r>
            <a:r>
              <a:rPr lang="en-US" sz="2800" dirty="0" err="1"/>
              <a:t>Hoa</a:t>
            </a:r>
            <a:r>
              <a:rPr lang="en-US" sz="2800" dirty="0"/>
              <a:t> </a:t>
            </a:r>
            <a:r>
              <a:rPr lang="en-US" sz="2800" dirty="0" err="1"/>
              <a:t>Nhap</a:t>
            </a:r>
            <a:r>
              <a:rPr lang="en-US" sz="2800" dirty="0"/>
              <a:t> Workshop to buy some presents. Turn left and then right. It’s (4)                Tan Ky House. </a:t>
            </a:r>
          </a:p>
        </p:txBody>
      </p:sp>
      <p:pic>
        <p:nvPicPr>
          <p:cNvPr id="9" name="Bản sao của B1_28">
            <a:hlinkClick r:id="" action="ppaction://media"/>
            <a:extLst>
              <a:ext uri="{FF2B5EF4-FFF2-40B4-BE49-F238E27FC236}">
                <a16:creationId xmlns:a16="http://schemas.microsoft.com/office/drawing/2014/main" id="{2FEEEA80-CB37-4B18-83F3-589EAFB5E7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52064" y="518268"/>
            <a:ext cx="487363" cy="487363"/>
          </a:xfrm>
          <a:prstGeom prst="rect">
            <a:avLst/>
          </a:prstGeom>
        </p:spPr>
      </p:pic>
      <p:sp>
        <p:nvSpPr>
          <p:cNvPr id="10" name="TextBox 9">
            <a:extLst>
              <a:ext uri="{FF2B5EF4-FFF2-40B4-BE49-F238E27FC236}">
                <a16:creationId xmlns:a16="http://schemas.microsoft.com/office/drawing/2014/main" id="{5D4F34D2-47BB-49DD-A71D-D5CD16AF9B9D}"/>
              </a:ext>
            </a:extLst>
          </p:cNvPr>
          <p:cNvSpPr txBox="1"/>
          <p:nvPr/>
        </p:nvSpPr>
        <p:spPr>
          <a:xfrm>
            <a:off x="1189701" y="3686045"/>
            <a:ext cx="1287212" cy="523220"/>
          </a:xfrm>
          <a:prstGeom prst="rect">
            <a:avLst/>
          </a:prstGeom>
          <a:noFill/>
        </p:spPr>
        <p:txBody>
          <a:bodyPr wrap="none" rtlCol="0">
            <a:spAutoFit/>
          </a:bodyPr>
          <a:lstStyle/>
          <a:p>
            <a:r>
              <a:rPr lang="en-US" sz="2800" dirty="0">
                <a:solidFill>
                  <a:srgbClr val="FE5E1E"/>
                </a:solidFill>
              </a:rPr>
              <a:t>straight</a:t>
            </a:r>
          </a:p>
        </p:txBody>
      </p:sp>
      <p:sp>
        <p:nvSpPr>
          <p:cNvPr id="12" name="TextBox 11">
            <a:extLst>
              <a:ext uri="{FF2B5EF4-FFF2-40B4-BE49-F238E27FC236}">
                <a16:creationId xmlns:a16="http://schemas.microsoft.com/office/drawing/2014/main" id="{E9CD32D2-233E-48E7-98C3-A044E0D174C8}"/>
              </a:ext>
            </a:extLst>
          </p:cNvPr>
          <p:cNvSpPr txBox="1"/>
          <p:nvPr/>
        </p:nvSpPr>
        <p:spPr>
          <a:xfrm>
            <a:off x="3594065" y="4531595"/>
            <a:ext cx="1220462" cy="523220"/>
          </a:xfrm>
          <a:prstGeom prst="rect">
            <a:avLst/>
          </a:prstGeom>
          <a:noFill/>
        </p:spPr>
        <p:txBody>
          <a:bodyPr wrap="none" rtlCol="0">
            <a:spAutoFit/>
          </a:bodyPr>
          <a:lstStyle/>
          <a:p>
            <a:r>
              <a:rPr lang="en-US" sz="2800" dirty="0">
                <a:solidFill>
                  <a:srgbClr val="FE5E1E"/>
                </a:solidFill>
              </a:rPr>
              <a:t>second</a:t>
            </a:r>
          </a:p>
        </p:txBody>
      </p:sp>
      <p:sp>
        <p:nvSpPr>
          <p:cNvPr id="13" name="TextBox 12">
            <a:extLst>
              <a:ext uri="{FF2B5EF4-FFF2-40B4-BE49-F238E27FC236}">
                <a16:creationId xmlns:a16="http://schemas.microsoft.com/office/drawing/2014/main" id="{67FD7483-F360-4995-9E9C-FE4DD5F469C9}"/>
              </a:ext>
            </a:extLst>
          </p:cNvPr>
          <p:cNvSpPr txBox="1"/>
          <p:nvPr/>
        </p:nvSpPr>
        <p:spPr>
          <a:xfrm>
            <a:off x="1369074" y="4945625"/>
            <a:ext cx="865814" cy="523220"/>
          </a:xfrm>
          <a:prstGeom prst="rect">
            <a:avLst/>
          </a:prstGeom>
          <a:noFill/>
        </p:spPr>
        <p:txBody>
          <a:bodyPr wrap="none" rtlCol="0">
            <a:spAutoFit/>
          </a:bodyPr>
          <a:lstStyle/>
          <a:p>
            <a:r>
              <a:rPr lang="en-US" sz="2800" dirty="0">
                <a:solidFill>
                  <a:srgbClr val="FE5E1E"/>
                </a:solidFill>
              </a:rPr>
              <a:t>right</a:t>
            </a:r>
          </a:p>
        </p:txBody>
      </p:sp>
      <p:sp>
        <p:nvSpPr>
          <p:cNvPr id="14" name="TextBox 13">
            <a:extLst>
              <a:ext uri="{FF2B5EF4-FFF2-40B4-BE49-F238E27FC236}">
                <a16:creationId xmlns:a16="http://schemas.microsoft.com/office/drawing/2014/main" id="{BA4EFDA7-5CCE-4ED0-850C-ED5EDD74730D}"/>
              </a:ext>
            </a:extLst>
          </p:cNvPr>
          <p:cNvSpPr txBox="1"/>
          <p:nvPr/>
        </p:nvSpPr>
        <p:spPr>
          <a:xfrm>
            <a:off x="3194616" y="5802297"/>
            <a:ext cx="1253933" cy="523220"/>
          </a:xfrm>
          <a:prstGeom prst="rect">
            <a:avLst/>
          </a:prstGeom>
          <a:noFill/>
        </p:spPr>
        <p:txBody>
          <a:bodyPr wrap="none" rtlCol="0">
            <a:spAutoFit/>
          </a:bodyPr>
          <a:lstStyle/>
          <a:p>
            <a:r>
              <a:rPr lang="en-US" sz="2800" dirty="0">
                <a:solidFill>
                  <a:srgbClr val="FE5E1E"/>
                </a:solidFill>
              </a:rPr>
              <a:t>next to</a:t>
            </a:r>
          </a:p>
        </p:txBody>
      </p:sp>
      <p:cxnSp>
        <p:nvCxnSpPr>
          <p:cNvPr id="16" name="Straight Connector 15">
            <a:extLst>
              <a:ext uri="{FF2B5EF4-FFF2-40B4-BE49-F238E27FC236}">
                <a16:creationId xmlns:a16="http://schemas.microsoft.com/office/drawing/2014/main" id="{357E1F59-E6A7-4AE8-A889-568CE02FC90C}"/>
              </a:ext>
            </a:extLst>
          </p:cNvPr>
          <p:cNvCxnSpPr/>
          <p:nvPr/>
        </p:nvCxnSpPr>
        <p:spPr>
          <a:xfrm>
            <a:off x="1189701" y="4100051"/>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6DC6A-FF06-4254-9A14-2C34AAEC4C0B}"/>
              </a:ext>
            </a:extLst>
          </p:cNvPr>
          <p:cNvCxnSpPr/>
          <p:nvPr/>
        </p:nvCxnSpPr>
        <p:spPr>
          <a:xfrm>
            <a:off x="3623031" y="4945625"/>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1486E-7562-451E-97A9-FA1B13F75548}"/>
              </a:ext>
            </a:extLst>
          </p:cNvPr>
          <p:cNvCxnSpPr/>
          <p:nvPr/>
        </p:nvCxnSpPr>
        <p:spPr>
          <a:xfrm>
            <a:off x="1195634" y="5378244"/>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0AB38F-CEAE-4BF8-94D2-390E2AC9CFE3}"/>
              </a:ext>
            </a:extLst>
          </p:cNvPr>
          <p:cNvCxnSpPr/>
          <p:nvPr/>
        </p:nvCxnSpPr>
        <p:spPr>
          <a:xfrm>
            <a:off x="3194616" y="623365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771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3" y="42732"/>
            <a:ext cx="7753017" cy="861774"/>
          </a:xfrm>
          <a:prstGeom prst="rect">
            <a:avLst/>
          </a:prstGeom>
          <a:noFill/>
        </p:spPr>
        <p:txBody>
          <a:bodyPr wrap="square" rtlCol="0">
            <a:spAutoFit/>
          </a:bodyPr>
          <a:lstStyle/>
          <a:p>
            <a:r>
              <a:rPr lang="en-US" sz="2500" b="1">
                <a:effectLst>
                  <a:glow rad="88900">
                    <a:schemeClr val="bg1"/>
                  </a:glow>
                </a:effectLst>
                <a:latin typeface="Arial" panose="020B0604020202020204" pitchFamily="34" charset="0"/>
                <a:cs typeface="Arial" panose="020B0604020202020204" pitchFamily="34" charset="0"/>
              </a:rPr>
              <a:t>Look at the map below and create an audio guide for District 1 of Ho Chi Minh City.</a:t>
            </a:r>
          </a:p>
        </p:txBody>
      </p:sp>
      <p:sp>
        <p:nvSpPr>
          <p:cNvPr id="3" name="TextBox 2"/>
          <p:cNvSpPr txBox="1"/>
          <p:nvPr/>
        </p:nvSpPr>
        <p:spPr>
          <a:xfrm>
            <a:off x="723018" y="2268408"/>
            <a:ext cx="2655065" cy="584775"/>
          </a:xfrm>
          <a:prstGeom prst="rect">
            <a:avLst/>
          </a:prstGeom>
          <a:noFill/>
        </p:spPr>
        <p:txBody>
          <a:bodyPr wrap="square" rtlCol="0">
            <a:spAutoFit/>
          </a:bodyPr>
          <a:lstStyle/>
          <a:p>
            <a:r>
              <a:rPr lang="en-US" sz="3200" b="1" dirty="0"/>
              <a:t>Remember to:</a:t>
            </a:r>
          </a:p>
        </p:txBody>
      </p:sp>
      <p:sp>
        <p:nvSpPr>
          <p:cNvPr id="4" name="TextBox 3"/>
          <p:cNvSpPr txBox="1"/>
          <p:nvPr/>
        </p:nvSpPr>
        <p:spPr>
          <a:xfrm>
            <a:off x="723018" y="2879432"/>
            <a:ext cx="7748953" cy="1964512"/>
          </a:xfrm>
          <a:prstGeom prst="rect">
            <a:avLst/>
          </a:prstGeom>
          <a:noFill/>
        </p:spPr>
        <p:txBody>
          <a:bodyPr wrap="square" rtlCol="0">
            <a:spAutoFit/>
          </a:bodyPr>
          <a:lstStyle/>
          <a:p>
            <a:pPr marL="285750" indent="-285750">
              <a:lnSpc>
                <a:spcPct val="150000"/>
              </a:lnSpc>
              <a:buFontTx/>
              <a:buChar char="-"/>
            </a:pPr>
            <a:r>
              <a:rPr lang="en-US" sz="2800" dirty="0"/>
              <a:t>give directions to at least three different places;</a:t>
            </a:r>
          </a:p>
          <a:p>
            <a:pPr marL="285750" indent="-285750">
              <a:lnSpc>
                <a:spcPct val="150000"/>
              </a:lnSpc>
              <a:buFontTx/>
              <a:buChar char="-"/>
            </a:pPr>
            <a:r>
              <a:rPr lang="en-US" sz="2800" dirty="0"/>
              <a:t>use </a:t>
            </a:r>
            <a:r>
              <a:rPr lang="en-US" sz="2800" i="1" dirty="0"/>
              <a:t>first</a:t>
            </a:r>
            <a:r>
              <a:rPr lang="en-US" sz="2800" dirty="0"/>
              <a:t>, </a:t>
            </a:r>
            <a:r>
              <a:rPr lang="en-US" sz="2800" i="1" dirty="0"/>
              <a:t>then</a:t>
            </a:r>
            <a:r>
              <a:rPr lang="en-US" sz="2800" dirty="0"/>
              <a:t>, after that and </a:t>
            </a:r>
            <a:r>
              <a:rPr lang="en-US" sz="2800" i="1" dirty="0"/>
              <a:t>finally</a:t>
            </a:r>
            <a:r>
              <a:rPr lang="en-US" sz="2800" dirty="0"/>
              <a:t> to link your directions.</a:t>
            </a:r>
          </a:p>
        </p:txBody>
      </p:sp>
    </p:spTree>
    <p:extLst>
      <p:ext uri="{BB962C8B-B14F-4D97-AF65-F5344CB8AC3E}">
        <p14:creationId xmlns:p14="http://schemas.microsoft.com/office/powerpoint/2010/main" val="1118135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1256</TotalTime>
  <Words>396</Words>
  <Application>Microsoft Office PowerPoint</Application>
  <PresentationFormat>On-screen Show (4:3)</PresentationFormat>
  <Paragraphs>35</Paragraphs>
  <Slides>12</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82</cp:revision>
  <dcterms:created xsi:type="dcterms:W3CDTF">2020-12-09T02:04:09Z</dcterms:created>
  <dcterms:modified xsi:type="dcterms:W3CDTF">2023-07-07T10:04:11Z</dcterms:modified>
</cp:coreProperties>
</file>