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Lst>
  <p:notesMasterIdLst>
    <p:notesMasterId r:id="rId76"/>
  </p:notesMasterIdLst>
  <p:sldIdLst>
    <p:sldId id="419" r:id="rId3"/>
    <p:sldId id="420" r:id="rId4"/>
    <p:sldId id="421" r:id="rId5"/>
    <p:sldId id="422" r:id="rId6"/>
    <p:sldId id="423" r:id="rId7"/>
    <p:sldId id="424" r:id="rId8"/>
    <p:sldId id="426" r:id="rId9"/>
    <p:sldId id="425" r:id="rId10"/>
    <p:sldId id="287" r:id="rId11"/>
    <p:sldId id="427" r:id="rId12"/>
    <p:sldId id="288" r:id="rId13"/>
    <p:sldId id="281" r:id="rId14"/>
    <p:sldId id="317" r:id="rId15"/>
    <p:sldId id="388" r:id="rId16"/>
    <p:sldId id="390" r:id="rId17"/>
    <p:sldId id="333" r:id="rId18"/>
    <p:sldId id="428" r:id="rId19"/>
    <p:sldId id="429" r:id="rId20"/>
    <p:sldId id="389" r:id="rId21"/>
    <p:sldId id="391" r:id="rId22"/>
    <p:sldId id="430" r:id="rId23"/>
    <p:sldId id="431" r:id="rId24"/>
    <p:sldId id="432" r:id="rId25"/>
    <p:sldId id="363" r:id="rId26"/>
    <p:sldId id="357" r:id="rId27"/>
    <p:sldId id="386" r:id="rId28"/>
    <p:sldId id="321" r:id="rId29"/>
    <p:sldId id="433" r:id="rId30"/>
    <p:sldId id="435" r:id="rId31"/>
    <p:sldId id="434" r:id="rId32"/>
    <p:sldId id="372" r:id="rId33"/>
    <p:sldId id="380" r:id="rId34"/>
    <p:sldId id="436" r:id="rId35"/>
    <p:sldId id="438" r:id="rId36"/>
    <p:sldId id="437" r:id="rId37"/>
    <p:sldId id="382" r:id="rId38"/>
    <p:sldId id="403" r:id="rId39"/>
    <p:sldId id="402" r:id="rId40"/>
    <p:sldId id="398" r:id="rId41"/>
    <p:sldId id="439" r:id="rId42"/>
    <p:sldId id="440" r:id="rId43"/>
    <p:sldId id="418" r:id="rId44"/>
    <p:sldId id="416" r:id="rId45"/>
    <p:sldId id="417" r:id="rId46"/>
    <p:sldId id="441" r:id="rId47"/>
    <p:sldId id="443" r:id="rId48"/>
    <p:sldId id="394" r:id="rId49"/>
    <p:sldId id="445" r:id="rId50"/>
    <p:sldId id="442" r:id="rId51"/>
    <p:sldId id="383" r:id="rId52"/>
    <p:sldId id="392" r:id="rId53"/>
    <p:sldId id="444" r:id="rId54"/>
    <p:sldId id="447" r:id="rId55"/>
    <p:sldId id="384" r:id="rId56"/>
    <p:sldId id="395" r:id="rId57"/>
    <p:sldId id="448" r:id="rId58"/>
    <p:sldId id="449" r:id="rId59"/>
    <p:sldId id="450" r:id="rId60"/>
    <p:sldId id="451" r:id="rId61"/>
    <p:sldId id="452" r:id="rId62"/>
    <p:sldId id="453" r:id="rId63"/>
    <p:sldId id="405" r:id="rId64"/>
    <p:sldId id="406" r:id="rId65"/>
    <p:sldId id="407" r:id="rId66"/>
    <p:sldId id="408" r:id="rId67"/>
    <p:sldId id="409" r:id="rId68"/>
    <p:sldId id="410" r:id="rId69"/>
    <p:sldId id="411" r:id="rId70"/>
    <p:sldId id="412" r:id="rId71"/>
    <p:sldId id="413" r:id="rId72"/>
    <p:sldId id="414" r:id="rId73"/>
    <p:sldId id="327" r:id="rId74"/>
    <p:sldId id="455" r:id="rId75"/>
  </p:sldIdLst>
  <p:sldSz cx="18288000" cy="10287000"/>
  <p:notesSz cx="6858000" cy="9144000"/>
  <p:embeddedFontLst>
    <p:embeddedFont>
      <p:font typeface="#9Slide03 Arima Madurai" panose="020B0604020202020204" charset="0"/>
      <p:regular r:id="rId77"/>
    </p:embeddedFont>
    <p:embeddedFont>
      <p:font typeface="Calibri" panose="020F0502020204030204" pitchFamily="34" charset="0"/>
      <p:regular r:id="rId78"/>
      <p:bold r:id="rId79"/>
      <p:italic r:id="rId80"/>
      <p:boldItalic r:id="rId81"/>
    </p:embeddedFont>
    <p:embeddedFont>
      <p:font typeface="Calibri Light" panose="020F0302020204030204" pitchFamily="34" charset="0"/>
      <p:regular r:id="rId82"/>
      <p:italic r:id="rId83"/>
    </p:embeddedFont>
    <p:embeddedFont>
      <p:font typeface="Cambria" panose="02040503050406030204" pitchFamily="18" charset="0"/>
      <p:regular r:id="rId84"/>
      <p:bold r:id="rId85"/>
      <p:italic r:id="rId86"/>
      <p:boldItalic r:id="rId87"/>
    </p:embeddedFont>
    <p:embeddedFont>
      <p:font typeface="Cambria Math" panose="02040503050406030204" pitchFamily="18" charset="0"/>
      <p:regular r:id="rId88"/>
    </p:embeddedFont>
    <p:embeddedFont>
      <p:font typeface="Open Sans" panose="020B0606030504020204" pitchFamily="34" charset="0"/>
      <p:regular r:id="rId89"/>
    </p:embeddedFont>
    <p:embeddedFont>
      <p:font typeface="VNI-Swiss-Condense" pitchFamily="2" charset="0"/>
      <p:regular r:id="rId90"/>
      <p:bold r:id="rId9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22" autoAdjust="0"/>
  </p:normalViewPr>
  <p:slideViewPr>
    <p:cSldViewPr>
      <p:cViewPr varScale="1">
        <p:scale>
          <a:sx n="44" d="100"/>
          <a:sy n="44" d="100"/>
        </p:scale>
        <p:origin x="684"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3.fntdata"/><Relationship Id="rId5" Type="http://schemas.openxmlformats.org/officeDocument/2006/relationships/slide" Target="slides/slide3.xml"/><Relationship Id="rId90" Type="http://schemas.openxmlformats.org/officeDocument/2006/relationships/font" Target="fonts/font14.fntdata"/><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1.fntdata"/><Relationship Id="rId61" Type="http://schemas.openxmlformats.org/officeDocument/2006/relationships/slide" Target="slides/slide59.xml"/><Relationship Id="rId82"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宋体" panose="02010600030101010101" pitchFamily="2" charset="-122"/>
              </a:rPr>
              <a:pPr>
                <a:defRPr/>
              </a:pPr>
              <a:t>30</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196175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宋体" panose="02010600030101010101" pitchFamily="2" charset="-122"/>
              </a:rPr>
              <a:pPr>
                <a:defRPr/>
              </a:pPr>
              <a:t>33</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477827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宋体" panose="02010600030101010101" pitchFamily="2" charset="-122"/>
              </a:rPr>
              <a:pPr>
                <a:defRPr/>
              </a:pPr>
              <a:t>35</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539721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宋体" panose="02010600030101010101" pitchFamily="2" charset="-122"/>
              </a:rPr>
              <a:pPr>
                <a:defRPr/>
              </a:pPr>
              <a:t>45</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726304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宋体" panose="02010600030101010101" pitchFamily="2" charset="-122"/>
              </a:rPr>
              <a:pPr>
                <a:defRPr/>
              </a:pPr>
              <a:t>49</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897073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宋体" panose="02010600030101010101" pitchFamily="2" charset="-122"/>
              </a:rPr>
              <a:pPr>
                <a:defRPr/>
              </a:pPr>
              <a:t>53</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335657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宋体" panose="02010600030101010101" pitchFamily="2" charset="-122"/>
              </a:rPr>
              <a:pPr>
                <a:defRPr/>
              </a:pPr>
              <a:t>57</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788284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13</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宋体" panose="02010600030101010101" pitchFamily="2" charset="-122"/>
              </a:rPr>
              <a:pPr>
                <a:defRPr/>
              </a:pPr>
              <a:t>17</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9614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宋体" panose="02010600030101010101" pitchFamily="2" charset="-122"/>
              </a:rPr>
              <a:pPr>
                <a:defRPr/>
              </a:pPr>
              <a:t>18</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137298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宋体" panose="02010600030101010101" pitchFamily="2" charset="-122"/>
              </a:rPr>
              <a:pPr>
                <a:defRPr/>
              </a:pPr>
              <a:t>21</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243081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宋体" panose="02010600030101010101" pitchFamily="2" charset="-122"/>
              </a:rPr>
              <a:pPr>
                <a:defRPr/>
              </a:pPr>
              <a:t>22</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235021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宋体" panose="02010600030101010101" pitchFamily="2" charset="-122"/>
              </a:rPr>
              <a:pPr>
                <a:defRPr/>
              </a:pPr>
              <a:t>28</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651584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2.xml"/><Relationship Id="rId7" Type="http://schemas.openxmlformats.org/officeDocument/2006/relationships/image" Target="../media/image4.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jpeg"/><Relationship Id="rId11" Type="http://schemas.openxmlformats.org/officeDocument/2006/relationships/image" Target="../media/image5.png"/><Relationship Id="rId5" Type="http://schemas.openxmlformats.org/officeDocument/2006/relationships/slideMaster" Target="../slideMasters/slideMaster2.xml"/><Relationship Id="rId10" Type="http://schemas.openxmlformats.org/officeDocument/2006/relationships/oleObject" Target="../embeddings/oleObject2.bin"/><Relationship Id="rId4" Type="http://schemas.openxmlformats.org/officeDocument/2006/relationships/tags" Target="../tags/tag3.xml"/><Relationship Id="rId9" Type="http://schemas.openxmlformats.org/officeDocument/2006/relationships/image" Target="../media/image2.w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319" y="8332162"/>
            <a:ext cx="3049980" cy="1917131"/>
          </a:xfrm>
          <a:prstGeom prst="rect">
            <a:avLst/>
          </a:prstGeom>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29877" y="6056630"/>
            <a:ext cx="7876194" cy="3763701"/>
          </a:xfrm>
          <a:prstGeom prst="rect">
            <a:avLst/>
          </a:prstGeom>
        </p:spPr>
      </p:pic>
      <p:graphicFrame>
        <p:nvGraphicFramePr>
          <p:cNvPr id="11" name="Object 7"/>
          <p:cNvGraphicFramePr>
            <a:graphicFrameLocks noChangeAspect="1"/>
          </p:cNvGraphicFramePr>
          <p:nvPr userDrawn="1">
            <p:custDataLst>
              <p:tags r:id="rId2"/>
            </p:custDataLst>
          </p:nvPr>
        </p:nvGraphicFramePr>
        <p:xfrm>
          <a:off x="16127730" y="150659"/>
          <a:ext cx="2057400" cy="1833563"/>
        </p:xfrm>
        <a:graphic>
          <a:graphicData uri="http://schemas.openxmlformats.org/presentationml/2006/ole">
            <mc:AlternateContent xmlns:mc="http://schemas.openxmlformats.org/markup-compatibility/2006">
              <mc:Choice xmlns:v="urn:schemas-microsoft-com:vml" Requires="v">
                <p:oleObj spid="_x0000_s1046" name="Clip" r:id="rId8" imgW="1154887" imgH="1129284" progId="">
                  <p:embed/>
                </p:oleObj>
              </mc:Choice>
              <mc:Fallback>
                <p:oleObj name="Clip" r:id="rId8" imgW="1154887" imgH="1129284"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27730" y="150659"/>
                        <a:ext cx="2057400" cy="1833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3"/>
            </p:custDataLst>
          </p:nvPr>
        </p:nvGraphicFramePr>
        <p:xfrm>
          <a:off x="191702" y="150659"/>
          <a:ext cx="2057400" cy="1833563"/>
        </p:xfrm>
        <a:graphic>
          <a:graphicData uri="http://schemas.openxmlformats.org/presentationml/2006/ole">
            <mc:AlternateContent xmlns:mc="http://schemas.openxmlformats.org/markup-compatibility/2006">
              <mc:Choice xmlns:v="urn:schemas-microsoft-com:vml" Requires="v">
                <p:oleObj spid="_x0000_s1047" name="Clip" r:id="rId10" imgW="1154887" imgH="1129284" progId="">
                  <p:embed/>
                </p:oleObj>
              </mc:Choice>
              <mc:Fallback>
                <p:oleObj name="Clip" r:id="rId10" imgW="1154887" imgH="1129284"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702" y="150659"/>
                        <a:ext cx="2057400" cy="1833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4"/>
            </p:custDataLst>
          </p:nvPr>
        </p:nvSpPr>
        <p:spPr>
          <a:xfrm>
            <a:off x="92319" y="150659"/>
            <a:ext cx="18110919" cy="9669672"/>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2700" b="1">
              <a:ln w="12700">
                <a:solidFill>
                  <a:srgbClr val="4472C4"/>
                </a:solidFill>
                <a:prstDash val="solid"/>
              </a:ln>
              <a:pattFill prst="ltDnDiag">
                <a:fgClr>
                  <a:srgbClr val="4472C4">
                    <a:lumMod val="60000"/>
                    <a:lumOff val="40000"/>
                  </a:srgbClr>
                </a:fgClr>
                <a:bgClr>
                  <a:prstClr val="white"/>
                </a:bgClr>
              </a:pattFill>
            </a:endParaRPr>
          </a:p>
        </p:txBody>
      </p:sp>
      <p:grpSp>
        <p:nvGrpSpPr>
          <p:cNvPr id="13" name="Group 12"/>
          <p:cNvGrpSpPr/>
          <p:nvPr userDrawn="1"/>
        </p:nvGrpSpPr>
        <p:grpSpPr>
          <a:xfrm>
            <a:off x="4995921" y="879172"/>
            <a:ext cx="8255337" cy="8254322"/>
            <a:chOff x="4395216" y="1718972"/>
            <a:chExt cx="3401568" cy="3463884"/>
          </a:xfrm>
        </p:grpSpPr>
        <p:pic>
          <p:nvPicPr>
            <p:cNvPr id="14" name="Picture 13"/>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5FFFF"/>
                </a:solidFill>
              </a:endParaRPr>
            </a:p>
          </p:txBody>
        </p:sp>
      </p:grpSp>
    </p:spTree>
    <p:extLst>
      <p:ext uri="{BB962C8B-B14F-4D97-AF65-F5344CB8AC3E}">
        <p14:creationId xmlns:p14="http://schemas.microsoft.com/office/powerpoint/2010/main" val="4069970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770709" y="1528355"/>
            <a:ext cx="17216846" cy="806582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4" name="Rectangle 23"/>
          <p:cNvSpPr/>
          <p:nvPr userDrawn="1"/>
        </p:nvSpPr>
        <p:spPr>
          <a:xfrm>
            <a:off x="770709" y="1201784"/>
            <a:ext cx="16929462" cy="757646"/>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 name="Rectangle 6"/>
          <p:cNvSpPr/>
          <p:nvPr userDrawn="1"/>
        </p:nvSpPr>
        <p:spPr>
          <a:xfrm>
            <a:off x="0" y="104509"/>
            <a:ext cx="18288000" cy="757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BÀI 4: BIỂU DIỄN LỰC</a:t>
            </a:r>
          </a:p>
        </p:txBody>
      </p:sp>
      <p:sp>
        <p:nvSpPr>
          <p:cNvPr id="8" name="Rectangle 7"/>
          <p:cNvSpPr/>
          <p:nvPr userDrawn="1"/>
        </p:nvSpPr>
        <p:spPr>
          <a:xfrm>
            <a:off x="0" y="9744891"/>
            <a:ext cx="18288000" cy="542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700" dirty="0">
              <a:solidFill>
                <a:prstClr val="white"/>
              </a:solidFill>
              <a:latin typeface="UTM ViceroyJF" panose="02040603050506020204" pitchFamily="18" charset="0"/>
            </a:endParaRPr>
          </a:p>
        </p:txBody>
      </p:sp>
      <p:grpSp>
        <p:nvGrpSpPr>
          <p:cNvPr id="17" name="Group 3"/>
          <p:cNvGrpSpPr>
            <a:grpSpLocks/>
          </p:cNvGrpSpPr>
          <p:nvPr userDrawn="1"/>
        </p:nvGrpSpPr>
        <p:grpSpPr bwMode="auto">
          <a:xfrm>
            <a:off x="855365" y="2088022"/>
            <a:ext cx="4603172" cy="73202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en-US" sz="3600">
                <a:solidFill>
                  <a:prstClr val="black"/>
                </a:solidFill>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9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1151009" y="-30507"/>
            <a:ext cx="1026704" cy="1014165"/>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7578" y="97685"/>
            <a:ext cx="790146" cy="790146"/>
          </a:xfrm>
          <a:prstGeom prst="rect">
            <a:avLst/>
          </a:prstGeom>
        </p:spPr>
      </p:pic>
      <p:sp>
        <p:nvSpPr>
          <p:cNvPr id="3" name="Rectangle 2"/>
          <p:cNvSpPr/>
          <p:nvPr userDrawn="1"/>
        </p:nvSpPr>
        <p:spPr>
          <a:xfrm>
            <a:off x="855365" y="2088022"/>
            <a:ext cx="4603172" cy="605924"/>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prstClr val="white"/>
                </a:solidFill>
              </a:rPr>
              <a:t>NỘI DUNG</a:t>
            </a:r>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4535208" y="2102478"/>
            <a:ext cx="748125" cy="50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14005314" y="76488"/>
            <a:ext cx="4282686" cy="781812"/>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700" b="1" dirty="0">
                <a:solidFill>
                  <a:srgbClr val="0000FF"/>
                </a:solidFill>
              </a:rPr>
              <a:t>VẬT LÝ 8</a:t>
            </a:r>
          </a:p>
        </p:txBody>
      </p:sp>
      <p:sp>
        <p:nvSpPr>
          <p:cNvPr id="23" name="Diamond 22"/>
          <p:cNvSpPr/>
          <p:nvPr userDrawn="1"/>
        </p:nvSpPr>
        <p:spPr>
          <a:xfrm rot="20865376">
            <a:off x="12668" y="711312"/>
            <a:ext cx="1263270" cy="126327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4024900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1" y="104509"/>
            <a:ext cx="18287999" cy="757646"/>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BÀI 4: BIỂU DIỄN LỰC</a:t>
            </a:r>
          </a:p>
        </p:txBody>
      </p:sp>
      <p:sp>
        <p:nvSpPr>
          <p:cNvPr id="11" name="Rectangle 10"/>
          <p:cNvSpPr/>
          <p:nvPr userDrawn="1"/>
        </p:nvSpPr>
        <p:spPr>
          <a:xfrm>
            <a:off x="0" y="9744891"/>
            <a:ext cx="18288000" cy="542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700" dirty="0">
              <a:solidFill>
                <a:prstClr val="white"/>
              </a:solidFill>
              <a:latin typeface="UTM ViceroyJF" panose="02040603050506020204" pitchFamily="18" charset="0"/>
            </a:endParaRPr>
          </a:p>
        </p:txBody>
      </p:sp>
      <p:sp>
        <p:nvSpPr>
          <p:cNvPr id="16" name="Rectangle 15"/>
          <p:cNvSpPr/>
          <p:nvPr userDrawn="1"/>
        </p:nvSpPr>
        <p:spPr>
          <a:xfrm>
            <a:off x="770709" y="1528355"/>
            <a:ext cx="17216846" cy="806582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7" name="Rectangle 16"/>
          <p:cNvSpPr/>
          <p:nvPr userDrawn="1"/>
        </p:nvSpPr>
        <p:spPr>
          <a:xfrm>
            <a:off x="770709" y="1201784"/>
            <a:ext cx="16929462" cy="757646"/>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p:cNvGrpSpPr/>
          <p:nvPr userDrawn="1"/>
        </p:nvGrpSpPr>
        <p:grpSpPr>
          <a:xfrm>
            <a:off x="1151009" y="-30507"/>
            <a:ext cx="1026704" cy="1014165"/>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7578" y="97685"/>
            <a:ext cx="790146" cy="790146"/>
          </a:xfrm>
          <a:prstGeom prst="rect">
            <a:avLst/>
          </a:prstGeom>
        </p:spPr>
      </p:pic>
      <p:sp>
        <p:nvSpPr>
          <p:cNvPr id="20" name="Cloud 19"/>
          <p:cNvSpPr/>
          <p:nvPr userDrawn="1"/>
        </p:nvSpPr>
        <p:spPr>
          <a:xfrm>
            <a:off x="14005314" y="76488"/>
            <a:ext cx="4282686" cy="781812"/>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700" b="1" dirty="0">
                <a:solidFill>
                  <a:srgbClr val="0000FF"/>
                </a:solidFill>
              </a:rPr>
              <a:t>VẬT LÝ 8</a:t>
            </a:r>
          </a:p>
        </p:txBody>
      </p:sp>
      <p:sp>
        <p:nvSpPr>
          <p:cNvPr id="2" name="Oval 1">
            <a:extLst>
              <a:ext uri="{FF2B5EF4-FFF2-40B4-BE49-F238E27FC236}">
                <a16:creationId xmlns:a16="http://schemas.microsoft.com/office/drawing/2014/main" id="{8058611C-9067-49F7-AF3F-319374B32160}"/>
              </a:ext>
            </a:extLst>
          </p:cNvPr>
          <p:cNvSpPr/>
          <p:nvPr userDrawn="1"/>
        </p:nvSpPr>
        <p:spPr>
          <a:xfrm>
            <a:off x="195154" y="946696"/>
            <a:ext cx="1012604" cy="1012604"/>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121360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solidFill>
                  <a:prstClr val="black">
                    <a:tint val="75000"/>
                  </a:prstClr>
                </a:solidFill>
              </a:rPr>
              <a:pPr/>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D7F20-E5FF-49DC-987B-9D18251AC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768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solidFill>
                  <a:prstClr val="black">
                    <a:tint val="75000"/>
                  </a:prstClr>
                </a:solidFill>
              </a:rPr>
              <a:pPr/>
              <a:t>12/20/2024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9D7F20-E5FF-49DC-987B-9D18251AC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022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solidFill>
                  <a:prstClr val="black">
                    <a:tint val="75000"/>
                  </a:prstClr>
                </a:solidFill>
              </a:rPr>
              <a:pPr/>
              <a:t>12/20/2024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9D7F20-E5FF-49DC-987B-9D18251AC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141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solidFill>
                  <a:prstClr val="black">
                    <a:tint val="75000"/>
                  </a:prstClr>
                </a:solidFill>
              </a:rPr>
              <a:pPr/>
              <a:t>12/20/2024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9D7F20-E5FF-49DC-987B-9D18251AC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117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solidFill>
                  <a:prstClr val="black">
                    <a:tint val="75000"/>
                  </a:prstClr>
                </a:solidFill>
              </a:rPr>
              <a:pPr/>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D7F20-E5FF-49DC-987B-9D18251AC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170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solidFill>
                  <a:prstClr val="black">
                    <a:tint val="75000"/>
                  </a:prstClr>
                </a:solidFill>
              </a:rPr>
              <a:pPr/>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D7F20-E5FF-49DC-987B-9D18251AC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564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solidFill>
                  <a:prstClr val="black">
                    <a:tint val="75000"/>
                  </a:prstClr>
                </a:solidFill>
              </a:rPr>
              <a:pPr/>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D7F20-E5FF-49DC-987B-9D18251AC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51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solidFill>
                  <a:prstClr val="black">
                    <a:tint val="75000"/>
                  </a:prstClr>
                </a:solidFill>
              </a:rPr>
              <a:pPr/>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D7F20-E5FF-49DC-987B-9D18251AC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233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38605B-B820-4EAC-B454-E618F705E209}" type="datetimeFigureOut">
              <a:rPr lang="en-US" smtClean="0">
                <a:solidFill>
                  <a:prstClr val="black">
                    <a:tint val="75000"/>
                  </a:prstClr>
                </a:solidFill>
              </a:rPr>
              <a:pPr/>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323A50-DCED-4632-9248-F40568401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354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1238605B-B820-4EAC-B454-E618F705E209}" type="datetimeFigureOut">
              <a:rPr lang="en-US" smtClean="0">
                <a:solidFill>
                  <a:prstClr val="black">
                    <a:tint val="75000"/>
                  </a:prstClr>
                </a:solidFill>
              </a:rPr>
              <a:pPr/>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323A50-DCED-4632-9248-F40568401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88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2024/12/20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2024/12/20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2024/12/20</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49DF7B1-EC19-4192-9B12-3E2DD15A892C}" type="datetimeFigureOut">
              <a:rPr lang="en-US" smtClean="0">
                <a:solidFill>
                  <a:prstClr val="black">
                    <a:tint val="75000"/>
                  </a:prstClr>
                </a:solidFill>
              </a:rPr>
              <a:pPr/>
              <a:t>12/20/2024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A9D7F20-E5FF-49DC-987B-9D18251AC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227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25.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kienthuckhoahoc.org/video/video-qua-trinh-thu-tinh-o-nguoi-alii"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mp3"/><Relationship Id="rId7" Type="http://schemas.openxmlformats.org/officeDocument/2006/relationships/image" Target="../media/image15.png"/><Relationship Id="rId12" Type="http://schemas.openxmlformats.org/officeDocument/2006/relationships/image" Target="../media/image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Layout" Target="../slideLayouts/slideLayout25.xml"/><Relationship Id="rId10"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12.gif"/></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mp3"/><Relationship Id="rId7" Type="http://schemas.openxmlformats.org/officeDocument/2006/relationships/image" Target="../media/image19.png"/><Relationship Id="rId12" Type="http://schemas.openxmlformats.org/officeDocument/2006/relationships/image" Target="../media/image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17.png"/><Relationship Id="rId5" Type="http://schemas.openxmlformats.org/officeDocument/2006/relationships/slideLayout" Target="../slideLayouts/slideLayout25.xml"/><Relationship Id="rId10"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12.gif"/></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Tinh%20tr&#249;ng%20s&#7889;ng%20&#273;&#432;&#7907;c%20bao%20l&#226;u%20trong%20kh&#244;ng%20kh&#237;,%20n&#432;&#7899;c-.webm" TargetMode="External"/><Relationship Id="rId2" Type="http://schemas.openxmlformats.org/officeDocument/2006/relationships/hyperlink" Target="&#272;&#7862;T%20V&#210;NG%20TR&#193;NH%20THAI%20L&#192;%20NH&#431;%20TH&#7870;%20N&#192;O_%20-%20B&#7879;nh%20vi&#7879;n%20T&#7915;%20D&#361;.mp4" TargetMode="External"/><Relationship Id="rId1" Type="http://schemas.openxmlformats.org/officeDocument/2006/relationships/slideLayout" Target="../slideLayouts/slideLayout2.xml"/><Relationship Id="rId6" Type="http://schemas.openxmlformats.org/officeDocument/2006/relationships/hyperlink" Target="C&#243;%20ai%20th&#7855;c%20m&#7855;c%20thu&#7889;c%20ng&#7915;a%20thai%20ho&#7841;t%20&#273;&#7897;ng%20khi%20v&#224;o%20c&#417;%20th&#7875;%20ng&#432;&#7901;i.mp4" TargetMode="External"/><Relationship Id="rId5" Type="http://schemas.openxmlformats.org/officeDocument/2006/relationships/hyperlink" Target="&#272;&#7863;t%20v&#242;ng%20v&#224;%20c&#7845;y%20que%20tr&#225;nh%20thai%20-%20Bi&#7879;n%20ph&#225;p%20n&#224;o%20an%20to&#224;n%20h&#417;n_.mp4" TargetMode="External"/><Relationship Id="rId4" Type="http://schemas.openxmlformats.org/officeDocument/2006/relationships/hyperlink" Target="Xu&#7845;t%20tinh%20ngo&#224;i%20kh&#7843;%20n&#259;ng%20c&#243;%20thai%20l&#224;%20bao%20nhi&#234;u%20ph&#7847;n%20tr&#259;m.mp4"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1.mp3"/><Relationship Id="rId7" Type="http://schemas.openxmlformats.org/officeDocument/2006/relationships/image" Target="../media/image22.png"/><Relationship Id="rId12" Type="http://schemas.openxmlformats.org/officeDocument/2006/relationships/image" Target="../media/image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11" Type="http://schemas.openxmlformats.org/officeDocument/2006/relationships/image" Target="../media/image17.png"/><Relationship Id="rId5" Type="http://schemas.openxmlformats.org/officeDocument/2006/relationships/slideLayout" Target="../slideLayouts/slideLayout25.xml"/><Relationship Id="rId10"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12.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mp3"/><Relationship Id="rId7" Type="http://schemas.openxmlformats.org/officeDocument/2006/relationships/image" Target="../media/image25.png"/><Relationship Id="rId12" Type="http://schemas.openxmlformats.org/officeDocument/2006/relationships/image" Target="../media/image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17.png"/><Relationship Id="rId5" Type="http://schemas.openxmlformats.org/officeDocument/2006/relationships/slideLayout" Target="../slideLayouts/slideLayout25.xml"/><Relationship Id="rId10"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12.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mp3"/><Relationship Id="rId7" Type="http://schemas.openxmlformats.org/officeDocument/2006/relationships/image" Target="../media/image19.png"/><Relationship Id="rId12" Type="http://schemas.openxmlformats.org/officeDocument/2006/relationships/image" Target="../media/image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17.png"/><Relationship Id="rId5" Type="http://schemas.openxmlformats.org/officeDocument/2006/relationships/slideLayout" Target="../slideLayouts/slideLayout25.xml"/><Relationship Id="rId10"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12.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gif"/><Relationship Id="rId3" Type="http://schemas.microsoft.com/office/2007/relationships/media" Target="../media/media4.mp3"/><Relationship Id="rId7" Type="http://schemas.openxmlformats.org/officeDocument/2006/relationships/slideLayout" Target="../slideLayouts/slideLayout25.xml"/><Relationship Id="rId12" Type="http://schemas.openxmlformats.org/officeDocument/2006/relationships/image" Target="../media/image30.gif"/><Relationship Id="rId17" Type="http://schemas.openxmlformats.org/officeDocument/2006/relationships/image" Target="../media/image8.gif"/><Relationship Id="rId2" Type="http://schemas.openxmlformats.org/officeDocument/2006/relationships/audio" Target="../media/media3.mp3"/><Relationship Id="rId16" Type="http://schemas.openxmlformats.org/officeDocument/2006/relationships/image" Target="../media/image17.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12.gif"/><Relationship Id="rId5" Type="http://schemas.microsoft.com/office/2007/relationships/media" Target="../media/media1.mp3"/><Relationship Id="rId15" Type="http://schemas.openxmlformats.org/officeDocument/2006/relationships/image" Target="../media/image13.png"/><Relationship Id="rId10" Type="http://schemas.openxmlformats.org/officeDocument/2006/relationships/image" Target="../media/image29.png"/><Relationship Id="rId4" Type="http://schemas.openxmlformats.org/officeDocument/2006/relationships/audio" Target="../media/media4.mp3"/><Relationship Id="rId9" Type="http://schemas.openxmlformats.org/officeDocument/2006/relationships/image" Target="../media/image28.png"/><Relationship Id="rId1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548649" y="2352554"/>
            <a:ext cx="14804337" cy="6818813"/>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4000" b="1" dirty="0">
                <a:solidFill>
                  <a:schemeClr val="bg1"/>
                </a:solidFill>
                <a:latin typeface="+mj-lt"/>
                <a:ea typeface="Cambria" panose="02040503050406030204" pitchFamily="18" charset="0"/>
              </a:rPr>
              <a:t>HƯỚNG DẪN SỬ DỤNG</a:t>
            </a:r>
            <a:r>
              <a:rPr lang="en-US" sz="4000" b="1" dirty="0">
                <a:solidFill>
                  <a:schemeClr val="bg1"/>
                </a:solidFill>
                <a:latin typeface="+mj-lt"/>
                <a:ea typeface="Cambria" panose="02040503050406030204" pitchFamily="18" charset="0"/>
              </a:rPr>
              <a:t> </a:t>
            </a:r>
            <a:r>
              <a:rPr lang="en-US" sz="4000" b="1" dirty="0" err="1">
                <a:solidFill>
                  <a:schemeClr val="bg1"/>
                </a:solidFill>
                <a:latin typeface="+mj-lt"/>
                <a:ea typeface="Cambria" panose="02040503050406030204" pitchFamily="18" charset="0"/>
              </a:rPr>
              <a:t>TRÒ</a:t>
            </a:r>
            <a:r>
              <a:rPr lang="en-US" sz="4000" b="1" dirty="0">
                <a:solidFill>
                  <a:schemeClr val="bg1"/>
                </a:solidFill>
                <a:latin typeface="+mj-lt"/>
                <a:ea typeface="Cambria" panose="02040503050406030204" pitchFamily="18" charset="0"/>
              </a:rPr>
              <a:t> </a:t>
            </a:r>
            <a:r>
              <a:rPr lang="en-US" sz="4000" b="1" dirty="0" err="1">
                <a:solidFill>
                  <a:schemeClr val="bg1"/>
                </a:solidFill>
                <a:latin typeface="+mj-lt"/>
                <a:ea typeface="Cambria" panose="02040503050406030204" pitchFamily="18" charset="0"/>
              </a:rPr>
              <a:t>CHƠI</a:t>
            </a:r>
            <a:endParaRPr lang="en-US" sz="4000" b="1" dirty="0">
              <a:solidFill>
                <a:schemeClr val="bg1"/>
              </a:solidFill>
              <a:latin typeface="+mj-lt"/>
              <a:ea typeface="Cambria" panose="02040503050406030204" pitchFamily="18" charset="0"/>
            </a:endParaRPr>
          </a:p>
          <a:p>
            <a:r>
              <a:rPr lang="en-US" sz="4000" dirty="0" err="1">
                <a:solidFill>
                  <a:schemeClr val="bg1"/>
                </a:solidFill>
                <a:latin typeface="+mj-lt"/>
                <a:ea typeface="Cambria" panose="02040503050406030204" pitchFamily="18" charset="0"/>
              </a:rPr>
              <a:t>Bước</a:t>
            </a:r>
            <a:r>
              <a:rPr lang="en-US" sz="4000" dirty="0">
                <a:solidFill>
                  <a:schemeClr val="bg1"/>
                </a:solidFill>
                <a:latin typeface="+mj-lt"/>
                <a:ea typeface="Cambria" panose="02040503050406030204" pitchFamily="18" charset="0"/>
              </a:rPr>
              <a:t> 1: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màn</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hình</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ra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câu</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hỏi</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chờ</a:t>
            </a:r>
            <a:r>
              <a:rPr lang="en-US" sz="4000" dirty="0">
                <a:solidFill>
                  <a:schemeClr val="bg1"/>
                </a:solidFill>
                <a:latin typeface="+mj-lt"/>
                <a:ea typeface="Cambria" panose="02040503050406030204" pitchFamily="18" charset="0"/>
              </a:rPr>
              <a:t> HS </a:t>
            </a:r>
            <a:r>
              <a:rPr lang="en-US" sz="4000" dirty="0" err="1">
                <a:solidFill>
                  <a:schemeClr val="bg1"/>
                </a:solidFill>
                <a:latin typeface="+mj-lt"/>
                <a:ea typeface="Cambria" panose="02040503050406030204" pitchFamily="18" charset="0"/>
              </a:rPr>
              <a:t>trả</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lời</a:t>
            </a:r>
            <a:r>
              <a:rPr lang="en-US" sz="4000" dirty="0">
                <a:solidFill>
                  <a:schemeClr val="bg1"/>
                </a:solidFill>
                <a:latin typeface="+mj-lt"/>
                <a:ea typeface="Cambria" panose="02040503050406030204" pitchFamily="18" charset="0"/>
              </a:rPr>
              <a:t>)</a:t>
            </a:r>
          </a:p>
          <a:p>
            <a:r>
              <a:rPr lang="en-US" sz="4000" dirty="0" err="1">
                <a:solidFill>
                  <a:schemeClr val="bg1"/>
                </a:solidFill>
                <a:latin typeface="+mj-lt"/>
                <a:ea typeface="Cambria" panose="02040503050406030204" pitchFamily="18" charset="0"/>
              </a:rPr>
              <a:t>Bước</a:t>
            </a:r>
            <a:r>
              <a:rPr lang="en-US" sz="4000" dirty="0">
                <a:solidFill>
                  <a:schemeClr val="bg1"/>
                </a:solidFill>
                <a:latin typeface="+mj-lt"/>
                <a:ea typeface="Cambria" panose="02040503050406030204" pitchFamily="18" charset="0"/>
              </a:rPr>
              <a:t> 2: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tiếp</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màn</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hình</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ra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đáp</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án</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xem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đáp</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án</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đúng</a:t>
            </a:r>
            <a:r>
              <a:rPr lang="en-US" sz="4000" dirty="0">
                <a:solidFill>
                  <a:schemeClr val="bg1"/>
                </a:solidFill>
                <a:latin typeface="+mj-lt"/>
                <a:ea typeface="Cambria" panose="02040503050406030204" pitchFamily="18" charset="0"/>
              </a:rPr>
              <a:t>)</a:t>
            </a:r>
          </a:p>
          <a:p>
            <a:r>
              <a:rPr lang="en-US" sz="4000" dirty="0" err="1">
                <a:solidFill>
                  <a:schemeClr val="bg1"/>
                </a:solidFill>
                <a:latin typeface="+mj-lt"/>
                <a:ea typeface="Cambria" panose="02040503050406030204" pitchFamily="18" charset="0"/>
              </a:rPr>
              <a:t>Bước</a:t>
            </a:r>
            <a:r>
              <a:rPr lang="en-US" sz="4000" dirty="0">
                <a:solidFill>
                  <a:schemeClr val="bg1"/>
                </a:solidFill>
                <a:latin typeface="+mj-lt"/>
                <a:ea typeface="Cambria" panose="02040503050406030204" pitchFamily="18" charset="0"/>
              </a:rPr>
              <a:t> 3: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chiếc</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xe</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của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xì</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trum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để</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vượt</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chướng</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ngại</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vật</a:t>
            </a:r>
            <a:r>
              <a:rPr lang="en-US" sz="4000" dirty="0">
                <a:solidFill>
                  <a:schemeClr val="bg1"/>
                </a:solidFill>
                <a:latin typeface="+mj-lt"/>
                <a:ea typeface="Cambria" panose="02040503050406030204" pitchFamily="18" charset="0"/>
              </a:rPr>
              <a:t>.</a:t>
            </a:r>
          </a:p>
          <a:p>
            <a:r>
              <a:rPr lang="vi-VN" sz="4000" b="1" i="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Trường</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hợp</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học</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sinh</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không</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có</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đáp</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án</a:t>
            </a:r>
            <a:r>
              <a:rPr lang="en-US" sz="4000" b="1" dirty="0">
                <a:solidFill>
                  <a:srgbClr val="FFFF00"/>
                </a:solidFill>
                <a:latin typeface="+mj-lt"/>
                <a:ea typeface="Cambria" panose="02040503050406030204" pitchFamily="18" charset="0"/>
              </a:rPr>
              <a:t>.</a:t>
            </a:r>
          </a:p>
          <a:p>
            <a:r>
              <a:rPr lang="en-US" sz="4000" dirty="0" err="1">
                <a:solidFill>
                  <a:schemeClr val="bg1"/>
                </a:solidFill>
                <a:latin typeface="+mj-lt"/>
                <a:ea typeface="Cambria" panose="02040503050406030204" pitchFamily="18" charset="0"/>
              </a:rPr>
              <a:t>Bước</a:t>
            </a:r>
            <a:r>
              <a:rPr lang="en-US" sz="4000" dirty="0">
                <a:solidFill>
                  <a:schemeClr val="bg1"/>
                </a:solidFill>
                <a:latin typeface="+mj-lt"/>
                <a:ea typeface="Cambria" panose="02040503050406030204" pitchFamily="18" charset="0"/>
              </a:rPr>
              <a:t> 1: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xì</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trum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thảm</a:t>
            </a:r>
            <a:r>
              <a:rPr lang="en-US" sz="4000" dirty="0">
                <a:solidFill>
                  <a:schemeClr val="bg1"/>
                </a:solidFill>
                <a:latin typeface="+mj-lt"/>
                <a:ea typeface="Cambria" panose="02040503050406030204" pitchFamily="18" charset="0"/>
              </a:rPr>
              <a:t> bay </a:t>
            </a:r>
            <a:r>
              <a:rPr lang="en-US" sz="4000" dirty="0" err="1">
                <a:solidFill>
                  <a:schemeClr val="bg1"/>
                </a:solidFill>
                <a:latin typeface="+mj-lt"/>
                <a:ea typeface="Cambria" panose="02040503050406030204" pitchFamily="18" charset="0"/>
              </a:rPr>
              <a:t>sẽ</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ra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đáp</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án</a:t>
            </a:r>
            <a:r>
              <a:rPr lang="en-US" sz="4000" dirty="0">
                <a:solidFill>
                  <a:schemeClr val="bg1"/>
                </a:solidFill>
                <a:latin typeface="+mj-lt"/>
                <a:ea typeface="Cambria" panose="02040503050406030204" pitchFamily="18" charset="0"/>
              </a:rPr>
              <a:t>.</a:t>
            </a:r>
            <a:r>
              <a:rPr lang="vi-VN"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xì</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trum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thảm</a:t>
            </a:r>
            <a:r>
              <a:rPr lang="en-US" sz="4000" dirty="0">
                <a:solidFill>
                  <a:schemeClr val="bg1"/>
                </a:solidFill>
                <a:latin typeface="+mj-lt"/>
                <a:ea typeface="Cambria" panose="02040503050406030204" pitchFamily="18" charset="0"/>
              </a:rPr>
              <a:t> bay </a:t>
            </a:r>
            <a:r>
              <a:rPr lang="en-US" sz="4000" dirty="0" err="1">
                <a:solidFill>
                  <a:schemeClr val="bg1"/>
                </a:solidFill>
                <a:latin typeface="+mj-lt"/>
                <a:ea typeface="Cambria" panose="02040503050406030204" pitchFamily="18" charset="0"/>
              </a:rPr>
              <a:t>sẽ</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mất</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đáp</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án</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mà</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xì</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trum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thảm</a:t>
            </a:r>
            <a:r>
              <a:rPr lang="en-US" sz="4000" dirty="0">
                <a:solidFill>
                  <a:schemeClr val="bg1"/>
                </a:solidFill>
                <a:latin typeface="+mj-lt"/>
                <a:ea typeface="Cambria" panose="02040503050406030204" pitchFamily="18" charset="0"/>
              </a:rPr>
              <a:t> bay </a:t>
            </a:r>
            <a:r>
              <a:rPr lang="en-US" sz="4000" dirty="0" err="1">
                <a:solidFill>
                  <a:schemeClr val="bg1"/>
                </a:solidFill>
                <a:latin typeface="+mj-lt"/>
                <a:ea typeface="Cambria" panose="02040503050406030204" pitchFamily="18" charset="0"/>
              </a:rPr>
              <a:t>đưa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ra</a:t>
            </a:r>
            <a:r>
              <a:rPr lang="vi-VN" sz="4000" dirty="0">
                <a:solidFill>
                  <a:schemeClr val="bg1"/>
                </a:solidFill>
                <a:latin typeface="+mj-lt"/>
                <a:ea typeface="Cambria" panose="02040503050406030204" pitchFamily="18" charset="0"/>
              </a:rPr>
              <a:t>.</a:t>
            </a:r>
            <a:endParaRPr lang="en-US" sz="4000" dirty="0">
              <a:solidFill>
                <a:schemeClr val="bg1"/>
              </a:solidFill>
              <a:latin typeface="+mj-lt"/>
              <a:ea typeface="Cambria" panose="02040503050406030204" pitchFamily="18" charset="0"/>
            </a:endParaRPr>
          </a:p>
          <a:p>
            <a:r>
              <a:rPr lang="en-US" sz="4000" dirty="0" err="1">
                <a:solidFill>
                  <a:schemeClr val="bg1"/>
                </a:solidFill>
                <a:latin typeface="+mj-lt"/>
                <a:ea typeface="Cambria" panose="02040503050406030204" pitchFamily="18" charset="0"/>
              </a:rPr>
              <a:t>Bước</a:t>
            </a:r>
            <a:r>
              <a:rPr lang="en-US" sz="4000" dirty="0">
                <a:solidFill>
                  <a:schemeClr val="bg1"/>
                </a:solidFill>
                <a:latin typeface="+mj-lt"/>
                <a:ea typeface="Cambria" panose="02040503050406030204" pitchFamily="18" charset="0"/>
              </a:rPr>
              <a:t> 2: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tiếp</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màn</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hình</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để</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ra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đáp</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án</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cuối</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cùng</a:t>
            </a:r>
            <a:r>
              <a:rPr lang="en-US" sz="4000" dirty="0">
                <a:solidFill>
                  <a:schemeClr val="bg1"/>
                </a:solidFill>
                <a:latin typeface="+mj-lt"/>
                <a:ea typeface="Cambria" panose="02040503050406030204" pitchFamily="18" charset="0"/>
              </a:rPr>
              <a:t>.</a:t>
            </a:r>
          </a:p>
          <a:p>
            <a:r>
              <a:rPr lang="en-US" sz="4000" dirty="0" err="1">
                <a:solidFill>
                  <a:schemeClr val="bg1"/>
                </a:solidFill>
                <a:latin typeface="+mj-lt"/>
                <a:ea typeface="Cambria" panose="02040503050406030204" pitchFamily="18" charset="0"/>
              </a:rPr>
              <a:t>Bước</a:t>
            </a:r>
            <a:r>
              <a:rPr lang="en-US" sz="4000" dirty="0">
                <a:solidFill>
                  <a:schemeClr val="bg1"/>
                </a:solidFill>
                <a:latin typeface="+mj-lt"/>
                <a:ea typeface="Cambria" panose="02040503050406030204" pitchFamily="18" charset="0"/>
              </a:rPr>
              <a:t> 3: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chiếc</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xe</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của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xì</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trum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để</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vượt</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chướng</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ngại</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vật</a:t>
            </a:r>
            <a:r>
              <a:rPr lang="en-US" sz="4000" dirty="0">
                <a:solidFill>
                  <a:schemeClr val="bg1"/>
                </a:solidFill>
                <a:latin typeface="+mj-lt"/>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29" y="29015"/>
            <a:ext cx="2532611" cy="232353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316200" y="7734300"/>
            <a:ext cx="2231265" cy="2231265"/>
          </a:xfrm>
          <a:prstGeom prst="rect">
            <a:avLst/>
          </a:prstGeom>
        </p:spPr>
      </p:pic>
      <p:sp>
        <p:nvSpPr>
          <p:cNvPr id="8" name="Rectangle 7"/>
          <p:cNvSpPr/>
          <p:nvPr/>
        </p:nvSpPr>
        <p:spPr>
          <a:xfrm>
            <a:off x="2812754" y="95503"/>
            <a:ext cx="13525754" cy="1409617"/>
          </a:xfrm>
          <a:prstGeom prst="rect">
            <a:avLst/>
          </a:prstGeom>
        </p:spPr>
        <p:txBody>
          <a:bodyPr wrap="none">
            <a:spAutoFit/>
          </a:bodyPr>
          <a:lstStyle/>
          <a:p>
            <a:pPr algn="ctr">
              <a:lnSpc>
                <a:spcPct val="107000"/>
              </a:lnSpc>
              <a:spcAft>
                <a:spcPts val="0"/>
              </a:spcAft>
            </a:pPr>
            <a:r>
              <a:rPr lang="en-US" sz="4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4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ĐỘNG</a:t>
            </a:r>
            <a:endParaRPr lang="en-US" sz="4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0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40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XÌ</a:t>
            </a:r>
            <a:r>
              <a:rPr lang="en-US" sz="40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TRUM</a:t>
            </a:r>
            <a:r>
              <a:rPr lang="en-US" sz="40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40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CHƯỚNG</a:t>
            </a:r>
            <a:r>
              <a:rPr lang="en-US" sz="40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NGẠI</a:t>
            </a:r>
            <a:r>
              <a:rPr lang="en-US" sz="40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40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NHÀ</a:t>
            </a:r>
            <a:endParaRPr lang="en-US" sz="4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9766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latin typeface="Times New Roman" pitchFamily="18" charset="0"/>
                <a:ea typeface="Tiffany" pitchFamily="18" charset="0"/>
                <a:cs typeface="Times New Roman" pitchFamily="18" charset="0"/>
              </a:rPr>
              <a:t>SINH SẢN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sp>
        <p:nvSpPr>
          <p:cNvPr id="3" name="TextBox 2"/>
          <p:cNvSpPr txBox="1"/>
          <p:nvPr/>
        </p:nvSpPr>
        <p:spPr>
          <a:xfrm>
            <a:off x="6858000" y="1676809"/>
            <a:ext cx="434340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MỤC</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TIÊU</a:t>
            </a:r>
            <a:endParaRPr lang="en-US" sz="4200" b="1" u="sng" dirty="0">
              <a:solidFill>
                <a:srgbClr val="C00000"/>
              </a:solidFill>
              <a:latin typeface="Times New Roman" pitchFamily="18" charset="0"/>
              <a:cs typeface="Times New Roman" pitchFamily="18" charset="0"/>
            </a:endParaRPr>
          </a:p>
        </p:txBody>
      </p:sp>
      <p:sp>
        <p:nvSpPr>
          <p:cNvPr id="4" name="Rectangle 3"/>
          <p:cNvSpPr/>
          <p:nvPr/>
        </p:nvSpPr>
        <p:spPr>
          <a:xfrm>
            <a:off x="516711" y="2857500"/>
            <a:ext cx="17678400" cy="6173806"/>
          </a:xfrm>
          <a:prstGeom prst="rect">
            <a:avLst/>
          </a:prstGeom>
        </p:spPr>
        <p:txBody>
          <a:bodyPr wrap="square">
            <a:spAutoFit/>
          </a:bodyPr>
          <a:lstStyle/>
          <a:p>
            <a:pPr indent="254000" algn="just">
              <a:lnSpc>
                <a:spcPct val="117000"/>
              </a:lnSpc>
              <a:spcAft>
                <a:spcPts val="0"/>
              </a:spcAft>
              <a:tabLst>
                <a:tab pos="666115" algn="l"/>
              </a:tabLst>
            </a:pPr>
            <a:r>
              <a:rPr lang="en-GB" sz="3600" b="1" dirty="0">
                <a:solidFill>
                  <a:srgbClr val="000000"/>
                </a:solidFill>
                <a:latin typeface="Times New Roman" panose="02020603050405020304" pitchFamily="18" charset="0"/>
                <a:ea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rPr>
              <a:t>Nêu được ch</a:t>
            </a:r>
            <a:r>
              <a:rPr lang="en-US" sz="3600" dirty="0">
                <a:solidFill>
                  <a:srgbClr val="000000"/>
                </a:solidFill>
                <a:latin typeface="Times New Roman" panose="02020603050405020304" pitchFamily="18" charset="0"/>
                <a:ea typeface="Times New Roman" panose="02020603050405020304" pitchFamily="18" charset="0"/>
              </a:rPr>
              <a:t>ứ</a:t>
            </a:r>
            <a:r>
              <a:rPr lang="vi-VN" sz="3600" dirty="0">
                <a:solidFill>
                  <a:srgbClr val="000000"/>
                </a:solidFill>
                <a:latin typeface="Times New Roman" panose="02020603050405020304" pitchFamily="18" charset="0"/>
                <a:ea typeface="Times New Roman" panose="02020603050405020304" pitchFamily="18" charset="0"/>
              </a:rPr>
              <a:t>c năng của hệ sinh dục ở người.</a:t>
            </a:r>
            <a:endParaRPr lang="en-US" sz="3600" dirty="0">
              <a:solidFill>
                <a:srgbClr val="242424"/>
              </a:solidFill>
              <a:latin typeface="Times New Roman" panose="02020603050405020304" pitchFamily="18" charset="0"/>
              <a:ea typeface="Times New Roman" panose="02020603050405020304" pitchFamily="18" charset="0"/>
            </a:endParaRPr>
          </a:p>
          <a:p>
            <a:pPr indent="254000" algn="just">
              <a:lnSpc>
                <a:spcPct val="117000"/>
              </a:lnSpc>
              <a:spcAft>
                <a:spcPts val="0"/>
              </a:spcAft>
              <a:tabLst>
                <a:tab pos="462280" algn="l"/>
              </a:tabLst>
            </a:pPr>
            <a:r>
              <a:rPr lang="vi-VN" sz="3600" dirty="0">
                <a:solidFill>
                  <a:srgbClr val="000000"/>
                </a:solidFill>
                <a:latin typeface="Times New Roman" panose="02020603050405020304" pitchFamily="18" charset="0"/>
                <a:ea typeface="Times New Roman" panose="02020603050405020304" pitchFamily="18" charset="0"/>
              </a:rPr>
              <a:t>- Kể được được tên các cơ quan và trình bày được chức năng của các cơ quan sinh dục nam</a:t>
            </a:r>
            <a:br>
              <a:rPr lang="vi-VN" sz="3600" dirty="0">
                <a:solidFill>
                  <a:srgbClr val="000000"/>
                </a:solidFill>
                <a:latin typeface="Times New Roman" panose="02020603050405020304" pitchFamily="18" charset="0"/>
                <a:ea typeface="Times New Roman" panose="02020603050405020304" pitchFamily="18" charset="0"/>
              </a:rPr>
            </a:br>
            <a:r>
              <a:rPr lang="vi-VN" sz="3600" dirty="0">
                <a:solidFill>
                  <a:srgbClr val="000000"/>
                </a:solidFill>
                <a:latin typeface="Times New Roman" panose="02020603050405020304" pitchFamily="18" charset="0"/>
                <a:ea typeface="Times New Roman" panose="02020603050405020304" pitchFamily="18" charset="0"/>
              </a:rPr>
              <a:t>và nữ.</a:t>
            </a:r>
            <a:endParaRPr lang="en-US" sz="3600" dirty="0">
              <a:solidFill>
                <a:srgbClr val="242424"/>
              </a:solidFill>
              <a:latin typeface="Times New Roman" panose="02020603050405020304" pitchFamily="18" charset="0"/>
              <a:ea typeface="Times New Roman" panose="02020603050405020304" pitchFamily="18" charset="0"/>
            </a:endParaRPr>
          </a:p>
          <a:p>
            <a:pPr indent="254000" algn="just">
              <a:lnSpc>
                <a:spcPct val="117000"/>
              </a:lnSpc>
              <a:spcAft>
                <a:spcPts val="500"/>
              </a:spcAft>
              <a:tabLst>
                <a:tab pos="647700" algn="l"/>
              </a:tabLst>
            </a:pPr>
            <a:r>
              <a:rPr lang="vi-VN" sz="3600" dirty="0">
                <a:solidFill>
                  <a:srgbClr val="000000"/>
                </a:solidFill>
                <a:latin typeface="Times New Roman" panose="02020603050405020304" pitchFamily="18" charset="0"/>
                <a:ea typeface="Times New Roman" panose="02020603050405020304" pitchFamily="18" charset="0"/>
              </a:rPr>
              <a:t>- Nêu và phân biệt được khái niệm thụ tinh và thụ thai ở người.</a:t>
            </a:r>
            <a:endParaRPr lang="en-US" sz="3600" dirty="0">
              <a:solidFill>
                <a:srgbClr val="242424"/>
              </a:solidFill>
              <a:latin typeface="Times New Roman" panose="02020603050405020304" pitchFamily="18" charset="0"/>
              <a:ea typeface="Times New Roman" panose="02020603050405020304" pitchFamily="18" charset="0"/>
            </a:endParaRPr>
          </a:p>
          <a:p>
            <a:pPr indent="254000" algn="just">
              <a:lnSpc>
                <a:spcPct val="117000"/>
              </a:lnSpc>
              <a:spcAft>
                <a:spcPts val="500"/>
              </a:spcAft>
              <a:tabLst>
                <a:tab pos="647700" algn="l"/>
              </a:tabLst>
            </a:pPr>
            <a:r>
              <a:rPr lang="vi-VN" sz="3600" dirty="0">
                <a:solidFill>
                  <a:srgbClr val="000000"/>
                </a:solidFill>
                <a:latin typeface="Times New Roman" panose="02020603050405020304" pitchFamily="18" charset="0"/>
                <a:ea typeface="Times New Roman" panose="02020603050405020304" pitchFamily="18" charset="0"/>
              </a:rPr>
              <a:t>- Nêu được hiện tượng kinh nguyệt và cách phòng tránh thai.</a:t>
            </a:r>
            <a:endParaRPr lang="en-US" sz="3600" dirty="0">
              <a:solidFill>
                <a:srgbClr val="242424"/>
              </a:solidFill>
              <a:latin typeface="Times New Roman" panose="02020603050405020304" pitchFamily="18" charset="0"/>
              <a:ea typeface="Times New Roman" panose="02020603050405020304" pitchFamily="18" charset="0"/>
            </a:endParaRPr>
          </a:p>
          <a:p>
            <a:pPr indent="254000" algn="just">
              <a:lnSpc>
                <a:spcPct val="117000"/>
              </a:lnSpc>
              <a:spcAft>
                <a:spcPts val="500"/>
              </a:spcAft>
              <a:tabLst>
                <a:tab pos="455930" algn="l"/>
              </a:tabLst>
            </a:pPr>
            <a:r>
              <a:rPr lang="vi-VN" sz="3600" dirty="0">
                <a:solidFill>
                  <a:srgbClr val="000000"/>
                </a:solidFill>
                <a:latin typeface="Times New Roman" panose="02020603050405020304" pitchFamily="18" charset="0"/>
                <a:ea typeface="Times New Roman" panose="02020603050405020304" pitchFamily="18" charset="0"/>
              </a:rPr>
              <a:t>- Kể tên được một số bệnh lây truyền qua đường sinh dục và trình bày được cách phòng</a:t>
            </a:r>
            <a:br>
              <a:rPr lang="vi-VN" sz="3600" dirty="0">
                <a:solidFill>
                  <a:srgbClr val="000000"/>
                </a:solidFill>
                <a:latin typeface="Times New Roman" panose="02020603050405020304" pitchFamily="18" charset="0"/>
                <a:ea typeface="Times New Roman" panose="02020603050405020304" pitchFamily="18" charset="0"/>
              </a:rPr>
            </a:br>
            <a:r>
              <a:rPr lang="vi-VN" sz="3600" dirty="0">
                <a:solidFill>
                  <a:srgbClr val="000000"/>
                </a:solidFill>
                <a:latin typeface="Times New Roman" panose="02020603050405020304" pitchFamily="18" charset="0"/>
                <a:ea typeface="Times New Roman" panose="02020603050405020304" pitchFamily="18" charset="0"/>
              </a:rPr>
              <a:t>chống các bệnh đó.</a:t>
            </a:r>
            <a:endParaRPr lang="en-US" sz="3600" dirty="0">
              <a:solidFill>
                <a:srgbClr val="242424"/>
              </a:solidFill>
              <a:latin typeface="Times New Roman" panose="02020603050405020304" pitchFamily="18" charset="0"/>
              <a:ea typeface="Times New Roman" panose="02020603050405020304" pitchFamily="18" charset="0"/>
            </a:endParaRPr>
          </a:p>
          <a:p>
            <a:pPr indent="254000" algn="just">
              <a:lnSpc>
                <a:spcPct val="122000"/>
              </a:lnSpc>
              <a:spcAft>
                <a:spcPts val="500"/>
              </a:spcAft>
              <a:tabLst>
                <a:tab pos="455930" algn="l"/>
              </a:tabLst>
            </a:pPr>
            <a:r>
              <a:rPr lang="vi-VN" sz="3600" dirty="0">
                <a:solidFill>
                  <a:srgbClr val="000000"/>
                </a:solidFill>
                <a:latin typeface="Times New Roman" panose="02020603050405020304" pitchFamily="18" charset="0"/>
                <a:ea typeface="Times New Roman" panose="02020603050405020304" pitchFamily="18" charset="0"/>
              </a:rPr>
              <a:t>- Nêu được ý nghĩa và các biện pháp bảo vệ súc khoẻ sinh sản vị thành niên. Vận dụng</a:t>
            </a:r>
            <a:br>
              <a:rPr lang="vi-VN" sz="3600" dirty="0">
                <a:solidFill>
                  <a:srgbClr val="000000"/>
                </a:solidFill>
                <a:latin typeface="Times New Roman" panose="02020603050405020304" pitchFamily="18" charset="0"/>
                <a:ea typeface="Times New Roman" panose="02020603050405020304" pitchFamily="18" charset="0"/>
              </a:rPr>
            </a:br>
            <a:r>
              <a:rPr lang="vi-VN" sz="3600" dirty="0">
                <a:solidFill>
                  <a:srgbClr val="000000"/>
                </a:solidFill>
                <a:latin typeface="Times New Roman" panose="02020603050405020304" pitchFamily="18" charset="0"/>
                <a:ea typeface="Times New Roman" panose="02020603050405020304" pitchFamily="18" charset="0"/>
              </a:rPr>
              <a:t>được hiểu biết vê sinh sản để bảo vệ sức khoẻ bản th</a:t>
            </a:r>
            <a:r>
              <a:rPr lang="en-US" sz="3600" dirty="0">
                <a:solidFill>
                  <a:srgbClr val="000000"/>
                </a:solidFill>
                <a:latin typeface="Times New Roman" panose="02020603050405020304" pitchFamily="18" charset="0"/>
                <a:ea typeface="Times New Roman" panose="02020603050405020304" pitchFamily="18" charset="0"/>
              </a:rPr>
              <a:t>â</a:t>
            </a:r>
            <a:r>
              <a:rPr lang="vi-VN" sz="3600" dirty="0">
                <a:solidFill>
                  <a:srgbClr val="000000"/>
                </a:solidFill>
                <a:latin typeface="Times New Roman" panose="02020603050405020304" pitchFamily="18" charset="0"/>
                <a:ea typeface="Times New Roman" panose="02020603050405020304" pitchFamily="18" charset="0"/>
              </a:rPr>
              <a:t>n.</a:t>
            </a:r>
            <a:endParaRPr lang="en-US" sz="3600" dirty="0">
              <a:solidFill>
                <a:srgbClr val="242424"/>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929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1477328"/>
          </a:xfrm>
          <a:prstGeom prst="rect">
            <a:avLst/>
          </a:prstGeom>
          <a:noFill/>
        </p:spPr>
        <p:txBody>
          <a:bodyPr wrap="square" rtlCol="0">
            <a:spAutoFit/>
          </a:bodyPr>
          <a:lstStyle/>
          <a:p>
            <a:pPr defTabSz="1371600"/>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tượng kinh nguyệt và biện pháp tránh thai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2169825"/>
          </a:xfrm>
          <a:prstGeom prst="rect">
            <a:avLst/>
          </a:prstGeom>
          <a:noFill/>
        </p:spPr>
        <p:txBody>
          <a:bodyPr wrap="square" rtlCol="0">
            <a:spAutoFit/>
          </a:bodyPr>
          <a:lstStyle/>
          <a:p>
            <a:pPr defTabSz="1371600"/>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ột số bệnh lây qua đường tình dục và bảo vệ sức khỏe sinh sản vị thành niên</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latin typeface="Times New Roman" pitchFamily="18" charset="0"/>
                <a:ea typeface="Tiffany" pitchFamily="18" charset="0"/>
                <a:cs typeface="Times New Roman" pitchFamily="18" charset="0"/>
              </a:rPr>
              <a:t>SINH SẢN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sp>
        <p:nvSpPr>
          <p:cNvPr id="3" name="Rectangle 2"/>
          <p:cNvSpPr/>
          <p:nvPr/>
        </p:nvSpPr>
        <p:spPr>
          <a:xfrm>
            <a:off x="1600200" y="6359635"/>
            <a:ext cx="15621000" cy="2308324"/>
          </a:xfrm>
          <a:prstGeom prst="rect">
            <a:avLst/>
          </a:prstGeom>
        </p:spPr>
        <p:txBody>
          <a:bodyPr wrap="square">
            <a:spAutoFit/>
          </a:bodyPr>
          <a:lstStyle/>
          <a:p>
            <a:pPr algn="just">
              <a:spcAft>
                <a:spcPts val="0"/>
              </a:spcAft>
            </a:pPr>
            <a:r>
              <a:rPr lang="en-US" sz="13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năng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duy</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nòi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giống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thông</a:t>
            </a:r>
            <a:r>
              <a:rPr lang="en-US" sz="3600" dirty="0">
                <a:latin typeface="Times New Roman" panose="02020603050405020304" pitchFamily="18" charset="0"/>
                <a:ea typeface="Times New Roman" panose="02020603050405020304" pitchFamily="18" charset="0"/>
              </a:rPr>
              <a:t> qua </a:t>
            </a:r>
            <a:r>
              <a:rPr lang="en-US" sz="3600" dirty="0" err="1">
                <a:latin typeface="Times New Roman" panose="02020603050405020304" pitchFamily="18" charset="0"/>
                <a:ea typeface="Times New Roman" panose="02020603050405020304" pitchFamily="18" charset="0"/>
              </a:rPr>
              <a:t>quá</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sản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dục</a:t>
            </a:r>
            <a:r>
              <a:rPr lang="en-US" sz="3600" dirty="0">
                <a:latin typeface="Times New Roman" panose="02020603050405020304" pitchFamily="18" charset="0"/>
                <a:ea typeface="Times New Roman" panose="02020603050405020304" pitchFamily="18" charset="0"/>
              </a:rPr>
              <a:t> ở </a:t>
            </a:r>
            <a:r>
              <a:rPr lang="en-US" sz="3600" dirty="0" err="1">
                <a:latin typeface="Times New Roman" panose="02020603050405020304" pitchFamily="18" charset="0"/>
                <a:ea typeface="Times New Roman" panose="02020603050405020304" pitchFamily="18" charset="0"/>
              </a:rPr>
              <a:t>nam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nữ</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nhau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cấu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tạo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năng</a:t>
            </a:r>
            <a:r>
              <a:rPr lang="en-US" sz="3600" dirty="0">
                <a:latin typeface="Times New Roman" panose="02020603050405020304" pitchFamily="18" charset="0"/>
                <a:ea typeface="Times New Roman" panose="02020603050405020304" pitchFamily="18" charset="0"/>
              </a:rPr>
              <a:t>.</a:t>
            </a:r>
          </a:p>
          <a:p>
            <a:pPr algn="just">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năng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chính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nam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sản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còn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nữ</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sản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ra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trứng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bảo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nuôi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dưỡng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thai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đến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ra.</a:t>
            </a:r>
            <a:endParaRPr lang="en-US" sz="3600" dirty="0">
              <a:effectLst/>
              <a:latin typeface="Times New Roman" panose="02020603050405020304" pitchFamily="18" charset="0"/>
              <a:ea typeface="Times New Roman" panose="02020603050405020304" pitchFamily="18" charset="0"/>
            </a:endParaRPr>
          </a:p>
        </p:txBody>
      </p:sp>
      <p:sp>
        <p:nvSpPr>
          <p:cNvPr id="12" name="TextBox 11"/>
          <p:cNvSpPr txBox="1"/>
          <p:nvPr/>
        </p:nvSpPr>
        <p:spPr>
          <a:xfrm>
            <a:off x="1143000" y="2096814"/>
            <a:ext cx="16078200" cy="1431161"/>
          </a:xfrm>
          <a:prstGeom prst="rect">
            <a:avLst/>
          </a:prstGeom>
          <a:noFill/>
        </p:spPr>
        <p:txBody>
          <a:bodyPr wrap="square" lIns="137160" tIns="68580" rIns="137160" bIns="68580" rtlCol="0">
            <a:spAutoFit/>
          </a:bodyPr>
          <a:lstStyle/>
          <a:p>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Để</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duy</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trì</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nòi</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giống</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mọi</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sinh</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vật</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đều</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trải</a:t>
            </a:r>
            <a:r>
              <a:rPr lang="en-US" sz="4200" dirty="0">
                <a:solidFill>
                  <a:srgbClr val="FF0000"/>
                </a:solidFill>
                <a:latin typeface="Times New Roman" pitchFamily="18" charset="0"/>
                <a:cs typeface="Times New Roman" pitchFamily="18" charset="0"/>
              </a:rPr>
              <a:t> qua </a:t>
            </a:r>
            <a:r>
              <a:rPr lang="en-US" sz="4200" dirty="0" err="1">
                <a:solidFill>
                  <a:srgbClr val="FF0000"/>
                </a:solidFill>
                <a:latin typeface="Times New Roman" pitchFamily="18" charset="0"/>
                <a:cs typeface="Times New Roman" pitchFamily="18" charset="0"/>
              </a:rPr>
              <a:t>quá</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trình</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sinh</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sản</a:t>
            </a:r>
            <a:r>
              <a:rPr lang="en-US" sz="4200" dirty="0">
                <a:solidFill>
                  <a:srgbClr val="FF0000"/>
                </a:solidFill>
                <a:latin typeface="Times New Roman" pitchFamily="18" charset="0"/>
                <a:cs typeface="Times New Roman" pitchFamily="18" charset="0"/>
              </a:rPr>
              <a:t>. Ở </a:t>
            </a:r>
            <a:r>
              <a:rPr lang="en-US" sz="4200" dirty="0" err="1">
                <a:solidFill>
                  <a:srgbClr val="FF0000"/>
                </a:solidFill>
                <a:latin typeface="Times New Roman" pitchFamily="18" charset="0"/>
                <a:cs typeface="Times New Roman" pitchFamily="18" charset="0"/>
              </a:rPr>
              <a:t>người</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cơ</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quan</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và</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hệ</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cơ</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quan</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nào</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đảm</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nhận</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vai</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trò</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sinh</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sản</a:t>
            </a:r>
            <a:r>
              <a:rPr lang="en-US" sz="4200" dirty="0">
                <a:solidFill>
                  <a:srgbClr val="FF0000"/>
                </a:solidFill>
                <a:latin typeface="Times New Roman" pitchFamily="18" charset="0"/>
                <a:cs typeface="Times New Roman" pitchFamily="18" charset="0"/>
              </a:rPr>
              <a:t>?</a:t>
            </a:r>
          </a:p>
        </p:txBody>
      </p:sp>
      <p:sp>
        <p:nvSpPr>
          <p:cNvPr id="5" name="Rectangle 4"/>
          <p:cNvSpPr/>
          <p:nvPr/>
        </p:nvSpPr>
        <p:spPr>
          <a:xfrm>
            <a:off x="1600200" y="4236199"/>
            <a:ext cx="13335000" cy="1754326"/>
          </a:xfrm>
          <a:prstGeom prst="rect">
            <a:avLst/>
          </a:prstGeom>
        </p:spPr>
        <p:txBody>
          <a:bodyPr wrap="square">
            <a:spAutoFit/>
          </a:bodyPr>
          <a:lstStyle/>
          <a:p>
            <a:r>
              <a:rPr lang="en-US" sz="3600" dirty="0">
                <a:solidFill>
                  <a:srgbClr val="000000"/>
                </a:solidFill>
                <a:latin typeface="+mj-lt"/>
              </a:rPr>
              <a:t>- </a:t>
            </a:r>
            <a:r>
              <a:rPr lang="vi-VN" sz="3600" dirty="0">
                <a:solidFill>
                  <a:srgbClr val="000000"/>
                </a:solidFill>
                <a:latin typeface="+mj-lt"/>
              </a:rPr>
              <a:t>Ở người, cơ quan sinh dục nam (tinh hoàn, mào tinh, ống dẫn tinh, túi tinh, ống đái, dương vật) và cơ quan sinh dục nữ (buồng trứng, ống dẫn trứng, tử cung, âm đạo) thuộc hệ sinh dục đảm nhận vai trò sinh sản.</a:t>
            </a:r>
            <a:endParaRPr lang="en-US" sz="3600" dirty="0">
              <a:latin typeface="+mj-lt"/>
            </a:endParaRP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87000" y="2760354"/>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10058400" y="4076700"/>
            <a:ext cx="7715250" cy="4693593"/>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hình</a:t>
            </a:r>
            <a:r>
              <a:rPr lang="en-US" sz="4400" dirty="0">
                <a:solidFill>
                  <a:srgbClr val="7030A0"/>
                </a:solidFill>
                <a:latin typeface="Times New Roman" pitchFamily="18" charset="0"/>
                <a:cs typeface="Times New Roman" pitchFamily="18" charset="0"/>
              </a:rPr>
              <a:t>.</a:t>
            </a: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1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2 </a:t>
            </a:r>
            <a:r>
              <a:rPr lang="en-US" sz="4200" dirty="0" err="1">
                <a:solidFill>
                  <a:srgbClr val="7030A0"/>
                </a:solidFill>
                <a:latin typeface="Times New Roman" pitchFamily="18" charset="0"/>
                <a:cs typeface="Times New Roman" pitchFamily="18" charset="0"/>
              </a:rPr>
              <a:t>nhiệm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vụ</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Báo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cáo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sau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mỗi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nhiệm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vụ</a:t>
            </a:r>
            <a:r>
              <a:rPr lang="en-US" sz="4200" dirty="0">
                <a:solidFill>
                  <a:srgbClr val="7030A0"/>
                </a:solidFill>
                <a:latin typeface="Times New Roman" pitchFamily="18" charset="0"/>
                <a:cs typeface="Times New Roman" pitchFamily="18" charset="0"/>
              </a:rPr>
              <a:t>.</a:t>
            </a: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 ( 5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nhiệm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vụ</a:t>
            </a:r>
            <a:r>
              <a:rPr lang="en-US" sz="4200" dirty="0">
                <a:solidFill>
                  <a:srgbClr val="7030A0"/>
                </a:solidFill>
                <a:latin typeface="Times New Roman" pitchFamily="18" charset="0"/>
                <a:cs typeface="Times New Roman" pitchFamily="18" charset="0"/>
              </a:rPr>
              <a:t>)</a:t>
            </a:r>
          </a:p>
        </p:txBody>
      </p:sp>
      <p:sp>
        <p:nvSpPr>
          <p:cNvPr id="5" name="TextBox 4"/>
          <p:cNvSpPr txBox="1"/>
          <p:nvPr/>
        </p:nvSpPr>
        <p:spPr>
          <a:xfrm>
            <a:off x="0" y="1872354"/>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dirty="0">
                <a:latin typeface="Times New Roman" pitchFamily="18" charset="0"/>
                <a:cs typeface="Times New Roman" pitchFamily="18" charset="0"/>
              </a:rPr>
              <a:t>1. </a:t>
            </a:r>
            <a:r>
              <a:rPr lang="en-US" sz="4200" dirty="0" err="1">
                <a:latin typeface="Times New Roman" pitchFamily="18" charset="0"/>
                <a:cs typeface="Times New Roman" pitchFamily="18" charset="0"/>
              </a:rPr>
              <a:t>Cơ</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quan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sinh</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dục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nam</a:t>
            </a:r>
            <a:endParaRPr lang="en-US" sz="4200" dirty="0">
              <a:latin typeface="Times New Roman" pitchFamily="18" charset="0"/>
              <a:cs typeface="Times New Roman" pitchFamily="18" charset="0"/>
            </a:endParaRPr>
          </a:p>
        </p:txBody>
      </p:sp>
      <p:sp>
        <p:nvSpPr>
          <p:cNvPr id="6"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1123616"/>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latin typeface="Times New Roman" pitchFamily="18" charset="0"/>
                <a:ea typeface="Tiffany" pitchFamily="18" charset="0"/>
                <a:cs typeface="Times New Roman" pitchFamily="18" charset="0"/>
              </a:rPr>
              <a:t>SINH SẢN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sp>
        <p:nvSpPr>
          <p:cNvPr id="8" name="TextBox 7"/>
          <p:cNvSpPr txBox="1"/>
          <p:nvPr/>
        </p:nvSpPr>
        <p:spPr>
          <a:xfrm>
            <a:off x="1" y="1039608"/>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b="1" dirty="0">
                <a:latin typeface="Times New Roman" pitchFamily="18" charset="0"/>
                <a:cs typeface="Times New Roman" pitchFamily="18" charset="0"/>
              </a:rPr>
              <a:t>I-</a:t>
            </a:r>
            <a:r>
              <a:rPr lang="en-US" sz="4200" b="1" dirty="0" err="1">
                <a:latin typeface="Times New Roman" pitchFamily="18" charset="0"/>
                <a:cs typeface="Times New Roman" pitchFamily="18" charset="0"/>
              </a:rPr>
              <a:t>HỆ</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SINH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DỤC</a:t>
            </a:r>
            <a:endParaRPr lang="en-US" sz="4200" b="1" dirty="0">
              <a:latin typeface="Times New Roman" pitchFamily="18" charset="0"/>
              <a:cs typeface="Times New Roman" pitchFamily="18" charset="0"/>
            </a:endParaRPr>
          </a:p>
        </p:txBody>
      </p:sp>
      <p:pic>
        <p:nvPicPr>
          <p:cNvPr id="10" name="Picture 9" descr="Quan sát Hình 44.1, cho biết cấu tạo cơ quan sinh dục nam gồm những bộ phận"/>
          <p:cNvPicPr/>
          <p:nvPr/>
        </p:nvPicPr>
        <p:blipFill>
          <a:blip r:embed="rId3">
            <a:extLst>
              <a:ext uri="{28A0092B-C50C-407E-A947-70E740481C1C}">
                <a14:useLocalDpi xmlns:a14="http://schemas.microsoft.com/office/drawing/2010/main" val="0"/>
              </a:ext>
            </a:extLst>
          </a:blip>
          <a:srcRect/>
          <a:stretch>
            <a:fillRect/>
          </a:stretch>
        </p:blipFill>
        <p:spPr bwMode="auto">
          <a:xfrm>
            <a:off x="288111" y="2937346"/>
            <a:ext cx="9067800" cy="6972300"/>
          </a:xfrm>
          <a:prstGeom prst="rect">
            <a:avLst/>
          </a:prstGeom>
          <a:noFill/>
          <a:ln>
            <a:noFill/>
          </a:ln>
        </p:spPr>
      </p:pic>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1: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nam</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sp>
        <p:nvSpPr>
          <p:cNvPr id="5" name="Rectangle 4"/>
          <p:cNvSpPr/>
          <p:nvPr/>
        </p:nvSpPr>
        <p:spPr>
          <a:xfrm>
            <a:off x="4343400" y="3276600"/>
            <a:ext cx="1447800" cy="579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a:solidFill>
                  <a:srgbClr val="7030A0"/>
                </a:solidFill>
                <a:latin typeface="Times New Roman" pitchFamily="18" charset="0"/>
                <a:cs typeface="Times New Roman" pitchFamily="18" charset="0"/>
              </a:rPr>
              <a:t>1</a:t>
            </a:r>
          </a:p>
          <a:p>
            <a:pPr algn="ctr">
              <a:lnSpc>
                <a:spcPct val="200000"/>
              </a:lnSpc>
            </a:pPr>
            <a:r>
              <a:rPr lang="en-US" sz="2400" dirty="0">
                <a:solidFill>
                  <a:srgbClr val="7030A0"/>
                </a:solidFill>
                <a:latin typeface="Times New Roman" pitchFamily="18" charset="0"/>
                <a:cs typeface="Times New Roman" pitchFamily="18" charset="0"/>
              </a:rPr>
              <a:t>2</a:t>
            </a:r>
          </a:p>
          <a:p>
            <a:pPr algn="ctr">
              <a:lnSpc>
                <a:spcPct val="200000"/>
              </a:lnSpc>
            </a:pPr>
            <a:r>
              <a:rPr lang="en-US" sz="2400" dirty="0">
                <a:solidFill>
                  <a:srgbClr val="7030A0"/>
                </a:solidFill>
                <a:latin typeface="Times New Roman" pitchFamily="18" charset="0"/>
                <a:cs typeface="Times New Roman" pitchFamily="18" charset="0"/>
              </a:rPr>
              <a:t>3</a:t>
            </a:r>
          </a:p>
          <a:p>
            <a:pPr algn="ctr">
              <a:lnSpc>
                <a:spcPct val="200000"/>
              </a:lnSpc>
            </a:pPr>
            <a:r>
              <a:rPr lang="en-US" sz="2400" dirty="0">
                <a:solidFill>
                  <a:srgbClr val="7030A0"/>
                </a:solidFill>
                <a:latin typeface="Times New Roman" pitchFamily="18" charset="0"/>
                <a:cs typeface="Times New Roman" pitchFamily="18" charset="0"/>
              </a:rPr>
              <a:t>4</a:t>
            </a:r>
          </a:p>
          <a:p>
            <a:pPr algn="ctr">
              <a:lnSpc>
                <a:spcPct val="200000"/>
              </a:lnSpc>
            </a:pPr>
            <a:r>
              <a:rPr lang="en-US" sz="2400" dirty="0">
                <a:solidFill>
                  <a:srgbClr val="7030A0"/>
                </a:solidFill>
                <a:latin typeface="Times New Roman" pitchFamily="18" charset="0"/>
                <a:cs typeface="Times New Roman" pitchFamily="18" charset="0"/>
              </a:rPr>
              <a:t>5</a:t>
            </a:r>
          </a:p>
          <a:p>
            <a:pPr algn="ctr">
              <a:lnSpc>
                <a:spcPct val="200000"/>
              </a:lnSpc>
            </a:pPr>
            <a:r>
              <a:rPr lang="en-US" sz="2400" dirty="0">
                <a:solidFill>
                  <a:srgbClr val="7030A0"/>
                </a:solidFill>
                <a:latin typeface="Times New Roman" pitchFamily="18" charset="0"/>
                <a:cs typeface="Times New Roman" pitchFamily="18" charset="0"/>
              </a:rPr>
              <a:t>6</a:t>
            </a:r>
          </a:p>
          <a:p>
            <a:pPr algn="ctr">
              <a:lnSpc>
                <a:spcPct val="200000"/>
              </a:lnSpc>
            </a:pPr>
            <a:r>
              <a:rPr lang="en-US" sz="2400" dirty="0">
                <a:solidFill>
                  <a:srgbClr val="7030A0"/>
                </a:solidFill>
                <a:latin typeface="Times New Roman" pitchFamily="18" charset="0"/>
                <a:cs typeface="Times New Roman" pitchFamily="18" charset="0"/>
              </a:rPr>
              <a:t>7</a:t>
            </a:r>
          </a:p>
          <a:p>
            <a:pPr algn="ctr">
              <a:lnSpc>
                <a:spcPct val="150000"/>
              </a:lnSpc>
            </a:pPr>
            <a:endParaRPr lang="en-US" sz="2400" dirty="0">
              <a:solidFill>
                <a:srgbClr val="7030A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51427965"/>
              </p:ext>
            </p:extLst>
          </p:nvPr>
        </p:nvGraphicFramePr>
        <p:xfrm>
          <a:off x="9525000" y="2895600"/>
          <a:ext cx="8001000" cy="5327234"/>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513737">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Tên cơ quan</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Chức năng</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a:cs typeface="Times New Roman"/>
                      </a:endParaRPr>
                    </a:p>
                  </a:txBody>
                  <a:tcPr marL="68580" marR="68580" marT="0" marB="0"/>
                </a:tc>
                <a:extLst>
                  <a:ext uri="{0D108BD9-81ED-4DB2-BD59-A6C34878D82A}">
                    <a16:rowId xmlns:a16="http://schemas.microsoft.com/office/drawing/2014/main" val="10002"/>
                  </a:ext>
                </a:extLst>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a:cs typeface="Times New Roman"/>
                      </a:endParaRPr>
                    </a:p>
                  </a:txBody>
                  <a:tcPr marL="68580" marR="68580" marT="0" marB="0"/>
                </a:tc>
                <a:extLst>
                  <a:ext uri="{0D108BD9-81ED-4DB2-BD59-A6C34878D82A}">
                    <a16:rowId xmlns:a16="http://schemas.microsoft.com/office/drawing/2014/main" val="10003"/>
                  </a:ext>
                </a:extLst>
              </a:tr>
              <a:tr h="522766">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Tuyến tiền liệt</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tuyến</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hành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523218">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Túi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647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1: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nam</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644079841"/>
              </p:ext>
            </p:extLst>
          </p:nvPr>
        </p:nvGraphicFramePr>
        <p:xfrm>
          <a:off x="9525000" y="2895600"/>
          <a:ext cx="8001000" cy="5327234"/>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513737">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Tên cơ quan</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Chức năng</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en-US" sz="3000" b="0" dirty="0">
                          <a:effectLst/>
                          <a:latin typeface="+mj-lt"/>
                        </a:rPr>
                        <a:t>S</a:t>
                      </a:r>
                      <a:r>
                        <a:rPr lang="vi-VN" sz="3000" b="0" dirty="0">
                          <a:effectLst/>
                          <a:latin typeface="+mj-lt"/>
                        </a:rPr>
                        <a:t>ản sinh ra tinh trùng</a:t>
                      </a:r>
                      <a:r>
                        <a:rPr lang="en-US" sz="3000" b="0" dirty="0">
                          <a:effectLst/>
                          <a:latin typeface="+mj-lt"/>
                        </a:rPr>
                        <a:t>, </a:t>
                      </a:r>
                      <a:r>
                        <a:rPr lang="en-US" sz="3000" b="0" dirty="0" err="1">
                          <a:effectLst/>
                          <a:latin typeface="Times New Roman" pitchFamily="18" charset="0"/>
                          <a:cs typeface="Times New Roman" pitchFamily="18" charset="0"/>
                        </a:rPr>
                        <a:t>tiết</a:t>
                      </a:r>
                      <a:r>
                        <a:rPr lang="en-US" sz="3000" b="0" dirty="0">
                          <a:effectLst/>
                          <a:latin typeface="Times New Roman" pitchFamily="18" charset="0"/>
                          <a:cs typeface="Times New Roman" pitchFamily="18" charset="0"/>
                        </a:rPr>
                        <a:t> hormone </a:t>
                      </a:r>
                      <a:r>
                        <a:rPr lang="en-US" sz="3000" b="0" dirty="0" err="1">
                          <a:effectLst/>
                          <a:latin typeface="Times New Roman" pitchFamily="18" charset="0"/>
                          <a:cs typeface="Times New Roman" pitchFamily="18" charset="0"/>
                        </a:rPr>
                        <a:t>sinh</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dục</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nam</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vi-VN" sz="3000" b="0" dirty="0">
                          <a:effectLst/>
                          <a:latin typeface="+mj-lt"/>
                        </a:rPr>
                        <a:t>Nơi tinh trùng </a:t>
                      </a:r>
                      <a:r>
                        <a:rPr lang="en-US" sz="3000" b="0" dirty="0" err="1">
                          <a:effectLst/>
                          <a:latin typeface="Times New Roman" pitchFamily="18" charset="0"/>
                          <a:cs typeface="Times New Roman" pitchFamily="18" charset="0"/>
                        </a:rPr>
                        <a:t>tiếp</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tục</a:t>
                      </a:r>
                      <a:r>
                        <a:rPr lang="en-US" sz="3000" b="0" dirty="0">
                          <a:effectLst/>
                          <a:latin typeface="Times New Roman" pitchFamily="18" charset="0"/>
                          <a:cs typeface="Times New Roman" pitchFamily="18" charset="0"/>
                        </a:rPr>
                        <a:t> </a:t>
                      </a:r>
                      <a:r>
                        <a:rPr lang="vi-VN" sz="3000" b="0" dirty="0">
                          <a:effectLst/>
                          <a:latin typeface="+mj-lt"/>
                        </a:rPr>
                        <a:t>phát triển và hoàn thiện về cấu tạo</a:t>
                      </a:r>
                      <a:endParaRPr lang="en-US" sz="3000" b="0" dirty="0">
                        <a:solidFill>
                          <a:srgbClr val="000000"/>
                        </a:solidFill>
                        <a:effectLst/>
                        <a:latin typeface="+mj-lt"/>
                        <a:ea typeface="Calibri"/>
                        <a:cs typeface="Times New Roman"/>
                      </a:endParaRPr>
                    </a:p>
                  </a:txBody>
                  <a:tcPr marL="68580" marR="68580" marT="0" marB="0"/>
                </a:tc>
                <a:extLst>
                  <a:ext uri="{0D108BD9-81ED-4DB2-BD59-A6C34878D82A}">
                    <a16:rowId xmlns:a16="http://schemas.microsoft.com/office/drawing/2014/main" val="10002"/>
                  </a:ext>
                </a:extLst>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Đường</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dẫn</a:t>
                      </a:r>
                      <a:r>
                        <a:rPr lang="en-US" sz="3000" b="0" dirty="0">
                          <a:effectLst/>
                          <a:latin typeface="Times New Roman" pitchFamily="18" charset="0"/>
                          <a:cs typeface="Times New Roman" pitchFamily="18" charset="0"/>
                        </a:rPr>
                        <a:t> </a:t>
                      </a:r>
                      <a:r>
                        <a:rPr lang="vi-VN" sz="3000" b="0" dirty="0">
                          <a:effectLst/>
                          <a:latin typeface="+mj-lt"/>
                        </a:rPr>
                        <a:t>tinh trùng di chuyển đến túi tinh</a:t>
                      </a:r>
                      <a:endParaRPr lang="en-US" sz="3000" b="0" dirty="0">
                        <a:solidFill>
                          <a:srgbClr val="000000"/>
                        </a:solidFill>
                        <a:effectLst/>
                        <a:latin typeface="+mj-lt"/>
                        <a:ea typeface="Calibri"/>
                        <a:cs typeface="Times New Roman"/>
                      </a:endParaRPr>
                    </a:p>
                  </a:txBody>
                  <a:tcPr marL="68580" marR="68580" marT="0" marB="0"/>
                </a:tc>
                <a:extLst>
                  <a:ext uri="{0D108BD9-81ED-4DB2-BD59-A6C34878D82A}">
                    <a16:rowId xmlns:a16="http://schemas.microsoft.com/office/drawing/2014/main" val="10003"/>
                  </a:ext>
                </a:extLst>
              </a:tr>
              <a:tr h="522766">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Tuyến tiền liệt</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tuyến</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hành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Tiết dịch </a:t>
                      </a:r>
                      <a:r>
                        <a:rPr lang="en-US" sz="3000" b="0" dirty="0" err="1">
                          <a:effectLst/>
                          <a:latin typeface="Times New Roman" pitchFamily="18" charset="0"/>
                          <a:cs typeface="Times New Roman" pitchFamily="18" charset="0"/>
                        </a:rPr>
                        <a:t>nhờn</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523218">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Túi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Chứa</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và</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nuôi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dưỡng</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trùng</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89853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707886"/>
          </a:xfrm>
          <a:prstGeom prst="rect">
            <a:avLst/>
          </a:prstGeom>
          <a:noFill/>
        </p:spPr>
        <p:txBody>
          <a:bodyPr wrap="square" rtlCol="0">
            <a:spAutoFit/>
          </a:bodyPr>
          <a:lstStyle/>
          <a:p>
            <a:r>
              <a:rPr lang="vi-VN" sz="4000" dirty="0">
                <a:solidFill>
                  <a:srgbClr val="C00000"/>
                </a:solidFill>
                <a:latin typeface="+mj-lt"/>
              </a:rPr>
              <a:t>Tinh hoàn nằm trong bìu có thuận lợi gì cho việc sản sinh tinh trùng?</a:t>
            </a:r>
            <a:endParaRPr lang="en-US" sz="4000" dirty="0">
              <a:solidFill>
                <a:srgbClr val="C00000"/>
              </a:solidFill>
              <a:latin typeface="+mj-lt"/>
            </a:endParaRPr>
          </a:p>
        </p:txBody>
      </p:sp>
      <mc:AlternateContent xmlns:mc="http://schemas.openxmlformats.org/markup-compatibility/2006" xmlns:a14="http://schemas.microsoft.com/office/drawing/2010/main">
        <mc:Choice Requires="a14">
          <p:sp>
            <p:nvSpPr>
              <p:cNvPr id="5" name="TextBox 4"/>
              <p:cNvSpPr txBox="1"/>
              <p:nvPr/>
            </p:nvSpPr>
            <p:spPr>
              <a:xfrm>
                <a:off x="762000" y="7971329"/>
                <a:ext cx="17068800" cy="1323439"/>
              </a:xfrm>
              <a:prstGeom prst="rect">
                <a:avLst/>
              </a:prstGeom>
              <a:noFill/>
            </p:spPr>
            <p:txBody>
              <a:bodyPr wrap="square" rtlCol="0">
                <a:spAutoFit/>
              </a:bodyPr>
              <a:lstStyle/>
              <a:p>
                <a:r>
                  <a:rPr lang="vi-VN" sz="4000" dirty="0">
                    <a:latin typeface="+mj-lt"/>
                  </a:rPr>
                  <a:t>Tinh hoàn nằm trong bìu giúp tạo hiệt độ thích hợp để sản sinh tinh trùng là khoảng 35</a:t>
                </a:r>
                <a14:m>
                  <m:oMath xmlns:m="http://schemas.openxmlformats.org/officeDocument/2006/math">
                    <m:r>
                      <a:rPr lang="vi-VN" sz="4000">
                        <a:latin typeface="Cambria Math"/>
                      </a:rPr>
                      <m:t>°</m:t>
                    </m:r>
                    <m:r>
                      <m:rPr>
                        <m:sty m:val="p"/>
                      </m:rPr>
                      <a:rPr lang="vi-VN" sz="4000">
                        <a:latin typeface="Cambria Math"/>
                      </a:rPr>
                      <m:t>C</m:t>
                    </m:r>
                  </m:oMath>
                </a14:m>
                <a:r>
                  <a:rPr lang="vi-VN" sz="4000" dirty="0">
                    <a:latin typeface="+mj-lt"/>
                  </a:rPr>
                  <a:t>.</a:t>
                </a:r>
                <a:endParaRPr lang="en-US" sz="4000" dirty="0">
                  <a:solidFill>
                    <a:srgbClr val="C00000"/>
                  </a:solidFill>
                  <a:latin typeface="+mj-lt"/>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62000" y="7971329"/>
                <a:ext cx="17068800" cy="1323439"/>
              </a:xfrm>
              <a:prstGeom prst="rect">
                <a:avLst/>
              </a:prstGeom>
              <a:blipFill rotWithShape="1">
                <a:blip r:embed="rId2"/>
                <a:stretch>
                  <a:fillRect l="-1250" t="-8295" b="-19355"/>
                </a:stretch>
              </a:blipFill>
            </p:spPr>
            <p:txBody>
              <a:bodyPr/>
              <a:lstStyle/>
              <a:p>
                <a:r>
                  <a:rPr lang="en-US">
                    <a:noFill/>
                  </a:rPr>
                  <a:t> </a:t>
                </a:r>
              </a:p>
            </p:txBody>
          </p:sp>
        </mc:Fallback>
      </mc:AlternateContent>
      <p:pic>
        <p:nvPicPr>
          <p:cNvPr id="4098" name="Picture 2" descr="Tinh hoàn là gì? Cấu tạo, chức năng và những bệnh lý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866899"/>
            <a:ext cx="10172700" cy="605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solidFill>
                  <a:prstClr val="black"/>
                </a:solidFill>
                <a:latin typeface="Times New Roman" pitchFamily="18" charset="0"/>
                <a:ea typeface="Tiffany" pitchFamily="18" charset="0"/>
                <a:cs typeface="Times New Roman" pitchFamily="18" charset="0"/>
              </a:rPr>
              <a:t>SINH SẢN Ở NGƯỜI</a:t>
            </a:r>
            <a:endParaRPr lang="vi-VN" altLang="en-US" sz="6000" u="sng" dirty="0">
              <a:solidFill>
                <a:srgbClr val="FF0000"/>
              </a:solidFill>
              <a:ea typeface="Tiffany" pitchFamily="18" charset="0"/>
              <a:cs typeface="Times New Roman" pitchFamily="18" charset="0"/>
            </a:endParaRPr>
          </a:p>
        </p:txBody>
      </p:sp>
      <p:sp>
        <p:nvSpPr>
          <p:cNvPr id="9" name="TextBox 8"/>
          <p:cNvSpPr txBox="1"/>
          <p:nvPr/>
        </p:nvSpPr>
        <p:spPr>
          <a:xfrm>
            <a:off x="31531" y="2246586"/>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dirty="0">
                <a:latin typeface="Times New Roman" pitchFamily="18" charset="0"/>
                <a:cs typeface="Times New Roman" pitchFamily="18" charset="0"/>
              </a:rPr>
              <a:t>1. </a:t>
            </a:r>
            <a:r>
              <a:rPr lang="en-US" sz="4200" dirty="0" err="1">
                <a:latin typeface="Times New Roman" pitchFamily="18" charset="0"/>
                <a:cs typeface="Times New Roman" pitchFamily="18" charset="0"/>
              </a:rPr>
              <a:t>Cơ</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quan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sinh</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dục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nam</a:t>
            </a:r>
            <a:endParaRPr lang="en-US" sz="4200" dirty="0">
              <a:latin typeface="Times New Roman" pitchFamily="18" charset="0"/>
              <a:cs typeface="Times New Roman" pitchFamily="18" charset="0"/>
            </a:endParaRPr>
          </a:p>
        </p:txBody>
      </p:sp>
      <p:sp>
        <p:nvSpPr>
          <p:cNvPr id="10" name="TextBox 9"/>
          <p:cNvSpPr txBox="1"/>
          <p:nvPr/>
        </p:nvSpPr>
        <p:spPr>
          <a:xfrm>
            <a:off x="31531" y="1461756"/>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b="1" dirty="0">
                <a:latin typeface="Times New Roman" pitchFamily="18" charset="0"/>
                <a:cs typeface="Times New Roman" pitchFamily="18" charset="0"/>
              </a:rPr>
              <a:t>I- </a:t>
            </a:r>
            <a:r>
              <a:rPr lang="en-US" sz="4200" b="1" dirty="0" err="1">
                <a:latin typeface="Times New Roman" pitchFamily="18" charset="0"/>
                <a:cs typeface="Times New Roman" pitchFamily="18" charset="0"/>
              </a:rPr>
              <a:t>HỆ</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SINH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DỤC</a:t>
            </a:r>
            <a:endParaRPr lang="en-US" sz="4200" b="1" dirty="0">
              <a:latin typeface="Times New Roman" pitchFamily="18" charset="0"/>
              <a:cs typeface="Times New Roman" pitchFamily="18" charset="0"/>
            </a:endParaRPr>
          </a:p>
        </p:txBody>
      </p:sp>
      <p:sp>
        <p:nvSpPr>
          <p:cNvPr id="3" name="Rectangle 2"/>
          <p:cNvSpPr/>
          <p:nvPr/>
        </p:nvSpPr>
        <p:spPr>
          <a:xfrm>
            <a:off x="1676400" y="3696518"/>
            <a:ext cx="15130422" cy="3539430"/>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gồm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túi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trùng</a:t>
            </a:r>
            <a:r>
              <a:rPr lang="en-US" sz="2800" dirty="0">
                <a:latin typeface="Times New Roman" panose="02020603050405020304" pitchFamily="18" charset="0"/>
                <a:ea typeface="Times New Roman" panose="02020603050405020304" pitchFamily="18" charset="0"/>
              </a:rPr>
              <a:t> di </a:t>
            </a:r>
            <a:r>
              <a:rPr lang="en-US" sz="2800" dirty="0" err="1">
                <a:latin typeface="Times New Roman" panose="02020603050405020304" pitchFamily="18" charset="0"/>
                <a:ea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túi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nuôi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dưỡng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trùng</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14706600" y="1189462"/>
            <a:ext cx="1822938" cy="1544864"/>
          </a:xfrm>
          <a:prstGeom prst="rect">
            <a:avLst/>
          </a:prstGeom>
        </p:spPr>
      </p:pic>
    </p:spTree>
    <p:extLst>
      <p:ext uri="{BB962C8B-B14F-4D97-AF65-F5344CB8AC3E}">
        <p14:creationId xmlns:p14="http://schemas.microsoft.com/office/powerpoint/2010/main" val="14583127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solidFill>
                  <a:prstClr val="black"/>
                </a:solidFill>
                <a:latin typeface="Times New Roman" pitchFamily="18" charset="0"/>
                <a:ea typeface="Tiffany" pitchFamily="18" charset="0"/>
                <a:cs typeface="Times New Roman" pitchFamily="18" charset="0"/>
              </a:rPr>
              <a:t>SINH SẢN Ở NGƯỜI</a:t>
            </a:r>
            <a:endParaRPr lang="vi-VN" altLang="en-US" sz="6000" u="sng" dirty="0">
              <a:solidFill>
                <a:srgbClr val="FF0000"/>
              </a:solidFill>
              <a:ea typeface="Tiffany" pitchFamily="18" charset="0"/>
              <a:cs typeface="Times New Roman" pitchFamily="18" charset="0"/>
            </a:endParaRPr>
          </a:p>
        </p:txBody>
      </p:sp>
      <p:sp>
        <p:nvSpPr>
          <p:cNvPr id="9" name="TextBox 8"/>
          <p:cNvSpPr txBox="1"/>
          <p:nvPr/>
        </p:nvSpPr>
        <p:spPr>
          <a:xfrm>
            <a:off x="609600" y="246163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1. </a:t>
            </a:r>
            <a:r>
              <a:rPr lang="en-US" sz="4200" dirty="0" err="1">
                <a:solidFill>
                  <a:srgbClr val="C00000"/>
                </a:solidFill>
                <a:latin typeface="Times New Roman" pitchFamily="18" charset="0"/>
                <a:cs typeface="Times New Roman" pitchFamily="18" charset="0"/>
              </a:rPr>
              <a:t>Cơ</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quan</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sinh</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dục</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nữ</a:t>
            </a:r>
            <a:endParaRPr lang="en-US" sz="4200" dirty="0">
              <a:solidFill>
                <a:srgbClr val="C00000"/>
              </a:solidFill>
              <a:latin typeface="Times New Roman" pitchFamily="18" charset="0"/>
              <a:cs typeface="Times New Roman" pitchFamily="18" charset="0"/>
            </a:endParaRPr>
          </a:p>
        </p:txBody>
      </p:sp>
      <p:sp>
        <p:nvSpPr>
          <p:cNvPr id="11" name="TextBox 10"/>
          <p:cNvSpPr txBox="1"/>
          <p:nvPr/>
        </p:nvSpPr>
        <p:spPr>
          <a:xfrm>
            <a:off x="609600" y="167680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dirty="0">
                <a:solidFill>
                  <a:srgbClr val="002060"/>
                </a:solidFill>
                <a:latin typeface="Times New Roman" pitchFamily="18" charset="0"/>
                <a:cs typeface="Times New Roman" pitchFamily="18" charset="0"/>
              </a:rPr>
              <a:t>I-</a:t>
            </a:r>
            <a:r>
              <a:rPr lang="en-US" sz="4200" dirty="0" err="1">
                <a:solidFill>
                  <a:srgbClr val="002060"/>
                </a:solidFill>
                <a:latin typeface="Times New Roman" pitchFamily="18" charset="0"/>
                <a:cs typeface="Times New Roman" pitchFamily="18" charset="0"/>
              </a:rPr>
              <a:t>HỆ</a:t>
            </a:r>
            <a:r>
              <a:rPr lang="en-US" sz="4200" dirty="0">
                <a:solidFill>
                  <a:srgbClr val="002060"/>
                </a:solidFill>
                <a:latin typeface="Times New Roman" pitchFamily="18" charset="0"/>
                <a:cs typeface="Times New Roman" pitchFamily="18" charset="0"/>
              </a:rPr>
              <a:t> </a:t>
            </a:r>
            <a:r>
              <a:rPr lang="en-US" sz="4200" dirty="0" err="1">
                <a:solidFill>
                  <a:srgbClr val="002060"/>
                </a:solidFill>
                <a:latin typeface="Times New Roman" pitchFamily="18" charset="0"/>
                <a:cs typeface="Times New Roman" pitchFamily="18" charset="0"/>
              </a:rPr>
              <a:t>SINH</a:t>
            </a:r>
            <a:r>
              <a:rPr lang="en-US" sz="4200" dirty="0">
                <a:solidFill>
                  <a:srgbClr val="002060"/>
                </a:solidFill>
                <a:latin typeface="Times New Roman" pitchFamily="18" charset="0"/>
                <a:cs typeface="Times New Roman" pitchFamily="18" charset="0"/>
              </a:rPr>
              <a:t> </a:t>
            </a:r>
            <a:r>
              <a:rPr lang="en-US" sz="4200" dirty="0" err="1">
                <a:solidFill>
                  <a:srgbClr val="002060"/>
                </a:solidFill>
                <a:latin typeface="Times New Roman" pitchFamily="18" charset="0"/>
                <a:cs typeface="Times New Roman" pitchFamily="18" charset="0"/>
              </a:rPr>
              <a:t>DỤC</a:t>
            </a:r>
            <a:endParaRPr lang="en-US" sz="4200" dirty="0">
              <a:solidFill>
                <a:srgbClr val="002060"/>
              </a:solidFill>
              <a:latin typeface="Times New Roman" pitchFamily="18" charset="0"/>
              <a:cs typeface="Times New Roman" pitchFamily="18" charset="0"/>
            </a:endParaRPr>
          </a:p>
        </p:txBody>
      </p:sp>
      <p:pic>
        <p:nvPicPr>
          <p:cNvPr id="13" name="Picture 12" descr="Quan sát Hình 44.2, cho biết cấu tạo cơ quan sinh dục nữ gồm những bộ phận"/>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89369"/>
            <a:ext cx="11658600" cy="6434138"/>
          </a:xfrm>
          <a:prstGeom prst="rect">
            <a:avLst/>
          </a:prstGeom>
          <a:noFill/>
          <a:ln>
            <a:noFill/>
          </a:ln>
        </p:spPr>
      </p:pic>
    </p:spTree>
    <p:extLst>
      <p:ext uri="{BB962C8B-B14F-4D97-AF65-F5344CB8AC3E}">
        <p14:creationId xmlns:p14="http://schemas.microsoft.com/office/powerpoint/2010/main" val="31946529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31378" y="3086100"/>
            <a:ext cx="9317421" cy="51054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70048150"/>
              </p:ext>
            </p:extLst>
          </p:nvPr>
        </p:nvGraphicFramePr>
        <p:xfrm>
          <a:off x="9525000" y="2628900"/>
          <a:ext cx="8458200" cy="4739504"/>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422576">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Tên cơ quan</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Chức năng</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893798">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Buồng trứng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357221">
                <a:tc>
                  <a:txBody>
                    <a:bodyPr/>
                    <a:lstStyle/>
                    <a:p>
                      <a:pPr marL="0" marR="0" algn="l">
                        <a:lnSpc>
                          <a:spcPct val="120000"/>
                        </a:lnSpc>
                        <a:spcBef>
                          <a:spcPts val="0"/>
                        </a:spcBef>
                        <a:spcAft>
                          <a:spcPts val="0"/>
                        </a:spcAft>
                      </a:pPr>
                      <a:r>
                        <a:rPr lang="en-US" sz="3200" b="0" dirty="0" err="1">
                          <a:effectLst/>
                          <a:latin typeface="Times New Roman" pitchFamily="18" charset="0"/>
                          <a:cs typeface="Times New Roman" pitchFamily="18" charset="0"/>
                        </a:rPr>
                        <a:t>Phễu</a:t>
                      </a:r>
                      <a:r>
                        <a:rPr lang="vi-VN" sz="3200" b="0" dirty="0">
                          <a:effectLst/>
                          <a:latin typeface="Times New Roman" pitchFamily="18" charset="0"/>
                          <a:cs typeface="Times New Roman" pitchFamily="18" charset="0"/>
                        </a:rPr>
                        <a:t> dẫn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ống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dẫn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trứng</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Tử cung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885999">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Âm đạo </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Tuyến </a:t>
                      </a:r>
                      <a:r>
                        <a:rPr lang="en-US" sz="3200" b="0">
                          <a:effectLst/>
                          <a:latin typeface="Times New Roman" pitchFamily="18" charset="0"/>
                          <a:cs typeface="Times New Roman" pitchFamily="18" charset="0"/>
                        </a:rPr>
                        <a:t>sinh dục</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6" name="Title 1"/>
          <p:cNvSpPr>
            <a:spLocks noGrp="1"/>
          </p:cNvSpPr>
          <p:nvPr>
            <p:ph type="title"/>
          </p:nvPr>
        </p:nvSpPr>
        <p:spPr>
          <a:xfrm>
            <a:off x="1257300" y="547688"/>
            <a:ext cx="15773400" cy="1988345"/>
          </a:xfrm>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2: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a:t>
            </a:r>
            <a:r>
              <a:rPr lang="en-US" sz="4000" dirty="0" err="1">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
        <p:nvSpPr>
          <p:cNvPr id="7" name="Rectangle 6"/>
          <p:cNvSpPr/>
          <p:nvPr/>
        </p:nvSpPr>
        <p:spPr>
          <a:xfrm>
            <a:off x="3048000" y="2628900"/>
            <a:ext cx="14478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a:solidFill>
                  <a:srgbClr val="7030A0"/>
                </a:solidFill>
                <a:latin typeface="Times New Roman" pitchFamily="18" charset="0"/>
                <a:cs typeface="Times New Roman" pitchFamily="18" charset="0"/>
              </a:rPr>
              <a:t>1</a:t>
            </a:r>
          </a:p>
          <a:p>
            <a:pPr algn="ctr">
              <a:lnSpc>
                <a:spcPct val="200000"/>
              </a:lnSpc>
            </a:pPr>
            <a:r>
              <a:rPr lang="en-US" sz="2400" dirty="0">
                <a:solidFill>
                  <a:srgbClr val="7030A0"/>
                </a:solidFill>
                <a:latin typeface="Times New Roman" pitchFamily="18" charset="0"/>
                <a:cs typeface="Times New Roman" pitchFamily="18" charset="0"/>
              </a:rPr>
              <a:t>2</a:t>
            </a:r>
          </a:p>
          <a:p>
            <a:pPr algn="ctr">
              <a:lnSpc>
                <a:spcPct val="200000"/>
              </a:lnSpc>
            </a:pPr>
            <a:r>
              <a:rPr lang="en-US" sz="2400" dirty="0">
                <a:solidFill>
                  <a:srgbClr val="7030A0"/>
                </a:solidFill>
                <a:latin typeface="Times New Roman" pitchFamily="18" charset="0"/>
                <a:cs typeface="Times New Roman" pitchFamily="18" charset="0"/>
              </a:rPr>
              <a:t>3</a:t>
            </a:r>
          </a:p>
          <a:p>
            <a:pPr algn="ctr">
              <a:lnSpc>
                <a:spcPct val="200000"/>
              </a:lnSpc>
            </a:pPr>
            <a:r>
              <a:rPr lang="en-US" sz="2400" dirty="0">
                <a:solidFill>
                  <a:srgbClr val="7030A0"/>
                </a:solidFill>
                <a:latin typeface="Times New Roman" pitchFamily="18" charset="0"/>
                <a:cs typeface="Times New Roman" pitchFamily="18" charset="0"/>
              </a:rPr>
              <a:t>4</a:t>
            </a:r>
          </a:p>
          <a:p>
            <a:pPr algn="ctr">
              <a:lnSpc>
                <a:spcPct val="200000"/>
              </a:lnSpc>
            </a:pPr>
            <a:r>
              <a:rPr lang="en-US" sz="2400" dirty="0">
                <a:solidFill>
                  <a:srgbClr val="7030A0"/>
                </a:solidFill>
                <a:latin typeface="Times New Roman" pitchFamily="18" charset="0"/>
                <a:cs typeface="Times New Roman" pitchFamily="18" charset="0"/>
              </a:rPr>
              <a:t>5</a:t>
            </a:r>
          </a:p>
          <a:p>
            <a:pPr algn="ctr">
              <a:lnSpc>
                <a:spcPct val="200000"/>
              </a:lnSpc>
            </a:pPr>
            <a:r>
              <a:rPr lang="en-US" sz="2400" dirty="0">
                <a:solidFill>
                  <a:srgbClr val="7030A0"/>
                </a:solidFill>
                <a:latin typeface="Times New Roman" pitchFamily="18" charset="0"/>
                <a:cs typeface="Times New Roman" pitchFamily="18" charset="0"/>
              </a:rPr>
              <a:t>6</a:t>
            </a:r>
          </a:p>
        </p:txBody>
      </p:sp>
    </p:spTree>
    <p:extLst>
      <p:ext uri="{BB962C8B-B14F-4D97-AF65-F5344CB8AC3E}">
        <p14:creationId xmlns:p14="http://schemas.microsoft.com/office/powerpoint/2010/main" val="1957565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2"/>
            <a:ext cx="17729949" cy="10286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29948" y="1"/>
            <a:ext cx="19262913" cy="10286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60" y="7300454"/>
            <a:ext cx="2968883" cy="2137595"/>
          </a:xfrm>
          <a:prstGeom prst="rect">
            <a:avLst/>
          </a:prstGeom>
        </p:spPr>
      </p:pic>
      <p:sp>
        <p:nvSpPr>
          <p:cNvPr id="2" name="Rectangle 1"/>
          <p:cNvSpPr/>
          <p:nvPr/>
        </p:nvSpPr>
        <p:spPr>
          <a:xfrm>
            <a:off x="3512502" y="1479203"/>
            <a:ext cx="7201395" cy="2631490"/>
          </a:xfrm>
          <a:prstGeom prst="rect">
            <a:avLst/>
          </a:prstGeom>
          <a:noFill/>
        </p:spPr>
        <p:txBody>
          <a:bodyPr wrap="none" lIns="137160" tIns="68580" rIns="137160" bIns="68580">
            <a:spAutoFit/>
          </a:bodyPr>
          <a:lstStyle/>
          <a:p>
            <a:pPr algn="ctr"/>
            <a:r>
              <a:rPr lang="en-US" sz="81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VƯỢT CHƯỚNG</a:t>
            </a:r>
          </a:p>
          <a:p>
            <a:pPr algn="ctr"/>
            <a:r>
              <a:rPr lang="en-US" sz="81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9"/>
            <a:ext cx="914400" cy="9144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772900" y="10907484"/>
            <a:ext cx="914400" cy="914400"/>
          </a:xfrm>
          <a:prstGeom prst="rect">
            <a:avLst/>
          </a:prstGeom>
        </p:spPr>
      </p:pic>
    </p:spTree>
    <p:extLst>
      <p:ext uri="{BB962C8B-B14F-4D97-AF65-F5344CB8AC3E}">
        <p14:creationId xmlns:p14="http://schemas.microsoft.com/office/powerpoint/2010/main" val="537287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928369504"/>
              </p:ext>
            </p:extLst>
          </p:nvPr>
        </p:nvGraphicFramePr>
        <p:xfrm>
          <a:off x="9525000" y="2628900"/>
          <a:ext cx="8458200" cy="6716268"/>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422576">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Tên cơ quan</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Chức năng</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893798">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Buồng trứng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dirty="0">
                          <a:effectLst/>
                          <a:latin typeface="Times New Roman" pitchFamily="18" charset="0"/>
                          <a:cs typeface="Times New Roman" pitchFamily="18" charset="0"/>
                        </a:rPr>
                        <a:t>Sản sinh ra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tiết</a:t>
                      </a:r>
                      <a:r>
                        <a:rPr lang="en-US" sz="3200" b="0" dirty="0">
                          <a:effectLst/>
                          <a:latin typeface="Times New Roman" pitchFamily="18" charset="0"/>
                          <a:cs typeface="Times New Roman" pitchFamily="18" charset="0"/>
                        </a:rPr>
                        <a:t> hormone </a:t>
                      </a:r>
                      <a:r>
                        <a:rPr lang="en-US" sz="3200" b="0" dirty="0" err="1">
                          <a:effectLst/>
                          <a:latin typeface="Times New Roman" pitchFamily="18" charset="0"/>
                          <a:cs typeface="Times New Roman" pitchFamily="18" charset="0"/>
                        </a:rPr>
                        <a:t>sinh</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dục</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nữ</a:t>
                      </a:r>
                      <a:r>
                        <a:rPr lang="en-US" sz="3200" b="0" dirty="0">
                          <a:effectLst/>
                          <a:latin typeface="Times New Roman" pitchFamily="18" charset="0"/>
                          <a:cs typeface="Times New Roman" pitchFamily="18" charset="0"/>
                        </a:rPr>
                        <a:t> </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357221">
                <a:tc>
                  <a:txBody>
                    <a:bodyPr/>
                    <a:lstStyle/>
                    <a:p>
                      <a:pPr marL="0" marR="0" algn="l">
                        <a:lnSpc>
                          <a:spcPct val="120000"/>
                        </a:lnSpc>
                        <a:spcBef>
                          <a:spcPts val="0"/>
                        </a:spcBef>
                        <a:spcAft>
                          <a:spcPts val="0"/>
                        </a:spcAft>
                      </a:pPr>
                      <a:r>
                        <a:rPr lang="en-US" sz="3200" b="0" dirty="0" err="1">
                          <a:effectLst/>
                          <a:latin typeface="Times New Roman" pitchFamily="18" charset="0"/>
                          <a:cs typeface="Times New Roman" pitchFamily="18" charset="0"/>
                        </a:rPr>
                        <a:t>Phễu</a:t>
                      </a:r>
                      <a:r>
                        <a:rPr lang="vi-VN" sz="3200" b="0" dirty="0">
                          <a:effectLst/>
                          <a:latin typeface="Times New Roman" pitchFamily="18" charset="0"/>
                          <a:cs typeface="Times New Roman" pitchFamily="18" charset="0"/>
                        </a:rPr>
                        <a:t> dẫn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ống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dẫn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trứng</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200" b="0">
                          <a:effectLst/>
                          <a:latin typeface="Times New Roman" pitchFamily="18" charset="0"/>
                          <a:cs typeface="Times New Roman" pitchFamily="18" charset="0"/>
                        </a:rPr>
                        <a:t>Phễu dẫn trứng hứng và đưa trứng rụng di chuyển đến ống dẫn trứng, tại đây có thể diễn ra quá trình thụ tinh</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Tử cung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N</a:t>
                      </a:r>
                      <a:r>
                        <a:rPr lang="en-US" sz="3200" b="0">
                          <a:effectLst/>
                          <a:latin typeface="Times New Roman" pitchFamily="18" charset="0"/>
                          <a:cs typeface="Times New Roman" pitchFamily="18" charset="0"/>
                        </a:rPr>
                        <a:t>ơi n</a:t>
                      </a:r>
                      <a:r>
                        <a:rPr lang="vi-VN" sz="3200" b="0">
                          <a:effectLst/>
                          <a:latin typeface="Times New Roman" pitchFamily="18" charset="0"/>
                          <a:cs typeface="Times New Roman" pitchFamily="18" charset="0"/>
                        </a:rPr>
                        <a:t>uôi dưỡng thai nhi phát triển</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885999">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Âm đạo </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200" b="0">
                          <a:effectLst/>
                          <a:latin typeface="Times New Roman" pitchFamily="18" charset="0"/>
                          <a:cs typeface="Times New Roman" pitchFamily="18" charset="0"/>
                        </a:rPr>
                        <a:t>N</a:t>
                      </a:r>
                      <a:r>
                        <a:rPr lang="vi-VN" sz="3200" b="0">
                          <a:effectLst/>
                          <a:latin typeface="Times New Roman" pitchFamily="18" charset="0"/>
                          <a:cs typeface="Times New Roman" pitchFamily="18" charset="0"/>
                        </a:rPr>
                        <a:t>ơi tiếp nhận tinh trùng và</a:t>
                      </a:r>
                      <a:r>
                        <a:rPr lang="en-US" sz="3200" b="0">
                          <a:effectLst/>
                          <a:latin typeface="Times New Roman" pitchFamily="18" charset="0"/>
                          <a:cs typeface="Times New Roman" pitchFamily="18" charset="0"/>
                        </a:rPr>
                        <a:t> là</a:t>
                      </a:r>
                      <a:r>
                        <a:rPr lang="vi-VN" sz="3200" b="0">
                          <a:effectLst/>
                          <a:latin typeface="Times New Roman" pitchFamily="18" charset="0"/>
                          <a:cs typeface="Times New Roman" pitchFamily="18" charset="0"/>
                        </a:rPr>
                        <a:t> đường ra của trẻ sơ sinh.</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Tuyến </a:t>
                      </a:r>
                      <a:r>
                        <a:rPr lang="en-US" sz="3200" b="0">
                          <a:effectLst/>
                          <a:latin typeface="Times New Roman" pitchFamily="18" charset="0"/>
                          <a:cs typeface="Times New Roman" pitchFamily="18" charset="0"/>
                        </a:rPr>
                        <a:t>sinh dục</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dirty="0">
                          <a:effectLst/>
                          <a:latin typeface="Times New Roman" pitchFamily="18" charset="0"/>
                          <a:cs typeface="Times New Roman" pitchFamily="18" charset="0"/>
                        </a:rPr>
                        <a:t>Tiết dịch nhờn bôi trơn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âm</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đạo</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6" name="Title 1"/>
          <p:cNvSpPr>
            <a:spLocks noGrp="1"/>
          </p:cNvSpPr>
          <p:nvPr>
            <p:ph type="title"/>
          </p:nvPr>
        </p:nvSpPr>
        <p:spPr>
          <a:xfrm>
            <a:off x="1257300" y="547688"/>
            <a:ext cx="15773400" cy="1988345"/>
          </a:xfrm>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2: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a:t>
            </a:r>
            <a:r>
              <a:rPr lang="en-US" sz="4000" dirty="0" err="1">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4361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solidFill>
                  <a:prstClr val="black"/>
                </a:solidFill>
                <a:latin typeface="Times New Roman" pitchFamily="18" charset="0"/>
                <a:ea typeface="Tiffany" pitchFamily="18" charset="0"/>
                <a:cs typeface="Times New Roman" pitchFamily="18" charset="0"/>
              </a:rPr>
              <a:t>SINH SẢN Ở NGƯỜI</a:t>
            </a:r>
            <a:endParaRPr lang="vi-VN" altLang="en-US" sz="6000" u="sng" dirty="0">
              <a:solidFill>
                <a:srgbClr val="FF0000"/>
              </a:solidFill>
              <a:ea typeface="Tiffany" pitchFamily="18" charset="0"/>
              <a:cs typeface="Times New Roman" pitchFamily="18" charset="0"/>
            </a:endParaRPr>
          </a:p>
        </p:txBody>
      </p:sp>
      <p:sp>
        <p:nvSpPr>
          <p:cNvPr id="9" name="TextBox 8"/>
          <p:cNvSpPr txBox="1"/>
          <p:nvPr/>
        </p:nvSpPr>
        <p:spPr>
          <a:xfrm>
            <a:off x="609600" y="246163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1. </a:t>
            </a:r>
            <a:r>
              <a:rPr lang="en-US" sz="4200" dirty="0" err="1">
                <a:solidFill>
                  <a:srgbClr val="C00000"/>
                </a:solidFill>
                <a:latin typeface="Times New Roman" pitchFamily="18" charset="0"/>
                <a:cs typeface="Times New Roman" pitchFamily="18" charset="0"/>
              </a:rPr>
              <a:t>Cơ</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quan</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sinh</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dục</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nữ</a:t>
            </a:r>
            <a:endParaRPr lang="en-US" sz="4200" dirty="0">
              <a:solidFill>
                <a:srgbClr val="C00000"/>
              </a:solidFill>
              <a:latin typeface="Times New Roman" pitchFamily="18" charset="0"/>
              <a:cs typeface="Times New Roman" pitchFamily="18" charset="0"/>
            </a:endParaRPr>
          </a:p>
        </p:txBody>
      </p:sp>
      <p:sp>
        <p:nvSpPr>
          <p:cNvPr id="11" name="TextBox 10"/>
          <p:cNvSpPr txBox="1"/>
          <p:nvPr/>
        </p:nvSpPr>
        <p:spPr>
          <a:xfrm>
            <a:off x="609600" y="167680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dirty="0">
                <a:solidFill>
                  <a:srgbClr val="002060"/>
                </a:solidFill>
                <a:latin typeface="Times New Roman" pitchFamily="18" charset="0"/>
                <a:cs typeface="Times New Roman" pitchFamily="18" charset="0"/>
              </a:rPr>
              <a:t>I-</a:t>
            </a:r>
            <a:r>
              <a:rPr lang="en-US" sz="4200" dirty="0" err="1">
                <a:solidFill>
                  <a:srgbClr val="002060"/>
                </a:solidFill>
                <a:latin typeface="Times New Roman" pitchFamily="18" charset="0"/>
                <a:cs typeface="Times New Roman" pitchFamily="18" charset="0"/>
              </a:rPr>
              <a:t>HỆ</a:t>
            </a:r>
            <a:r>
              <a:rPr lang="en-US" sz="4200" dirty="0">
                <a:solidFill>
                  <a:srgbClr val="002060"/>
                </a:solidFill>
                <a:latin typeface="Times New Roman" pitchFamily="18" charset="0"/>
                <a:cs typeface="Times New Roman" pitchFamily="18" charset="0"/>
              </a:rPr>
              <a:t> </a:t>
            </a:r>
            <a:r>
              <a:rPr lang="en-US" sz="4200" dirty="0" err="1">
                <a:solidFill>
                  <a:srgbClr val="002060"/>
                </a:solidFill>
                <a:latin typeface="Times New Roman" pitchFamily="18" charset="0"/>
                <a:cs typeface="Times New Roman" pitchFamily="18" charset="0"/>
              </a:rPr>
              <a:t>SINH</a:t>
            </a:r>
            <a:r>
              <a:rPr lang="en-US" sz="4200" dirty="0">
                <a:solidFill>
                  <a:srgbClr val="002060"/>
                </a:solidFill>
                <a:latin typeface="Times New Roman" pitchFamily="18" charset="0"/>
                <a:cs typeface="Times New Roman" pitchFamily="18" charset="0"/>
              </a:rPr>
              <a:t> </a:t>
            </a:r>
            <a:r>
              <a:rPr lang="en-US" sz="4200" dirty="0" err="1">
                <a:solidFill>
                  <a:srgbClr val="002060"/>
                </a:solidFill>
                <a:latin typeface="Times New Roman" pitchFamily="18" charset="0"/>
                <a:cs typeface="Times New Roman" pitchFamily="18" charset="0"/>
              </a:rPr>
              <a:t>DỤC</a:t>
            </a:r>
            <a:endParaRPr lang="en-US" sz="4200" dirty="0">
              <a:solidFill>
                <a:srgbClr val="002060"/>
              </a:solidFill>
              <a:latin typeface="Times New Roman" pitchFamily="18" charset="0"/>
              <a:cs typeface="Times New Roman" pitchFamily="18" charset="0"/>
            </a:endParaRPr>
          </a:p>
        </p:txBody>
      </p:sp>
      <p:pic>
        <p:nvPicPr>
          <p:cNvPr id="6" name="Picture 5"/>
          <p:cNvPicPr>
            <a:picLocks noChangeAspect="1"/>
          </p:cNvPicPr>
          <p:nvPr/>
        </p:nvPicPr>
        <p:blipFill>
          <a:blip r:embed="rId3"/>
          <a:stretch>
            <a:fillRect/>
          </a:stretch>
        </p:blipFill>
        <p:spPr>
          <a:xfrm>
            <a:off x="14706600" y="1189462"/>
            <a:ext cx="1822938" cy="1544864"/>
          </a:xfrm>
          <a:prstGeom prst="rect">
            <a:avLst/>
          </a:prstGeom>
        </p:spPr>
      </p:pic>
      <p:sp>
        <p:nvSpPr>
          <p:cNvPr id="2" name="Rectangle 1"/>
          <p:cNvSpPr/>
          <p:nvPr/>
        </p:nvSpPr>
        <p:spPr>
          <a:xfrm>
            <a:off x="1676400" y="3921161"/>
            <a:ext cx="13377822" cy="4524315"/>
          </a:xfrm>
          <a:prstGeom prst="rect">
            <a:avLst/>
          </a:prstGeom>
        </p:spPr>
        <p:txBody>
          <a:bodyPr wrap="square">
            <a:spAutoFit/>
          </a:bodyPr>
          <a:lstStyle/>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dục</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nữ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gồm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buồng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nằm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khoang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cung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đạo</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Buồng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phễu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xảy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gặp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trùng</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cung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nhiệm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nuôi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dưỡng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triển</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đường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cạnh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còn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tuyến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tuyến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tiền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dịch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nhờn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đạo</a:t>
            </a:r>
            <a:r>
              <a:rPr lang="en-US" sz="3200"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74960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solidFill>
                  <a:prstClr val="black"/>
                </a:solidFill>
                <a:latin typeface="Times New Roman" pitchFamily="18" charset="0"/>
                <a:ea typeface="Tiffany" pitchFamily="18" charset="0"/>
                <a:cs typeface="Times New Roman" pitchFamily="18" charset="0"/>
              </a:rPr>
              <a:t>SINH SẢN Ở NGƯỜI</a:t>
            </a:r>
            <a:endParaRPr lang="vi-VN" altLang="en-US" sz="6000" u="sng" dirty="0">
              <a:solidFill>
                <a:srgbClr val="FF0000"/>
              </a:solidFill>
              <a:ea typeface="Tiffany" pitchFamily="18" charset="0"/>
              <a:cs typeface="Times New Roman" pitchFamily="18" charset="0"/>
            </a:endParaRPr>
          </a:p>
        </p:txBody>
      </p:sp>
      <p:sp>
        <p:nvSpPr>
          <p:cNvPr id="11" name="TextBox 10"/>
          <p:cNvSpPr txBox="1"/>
          <p:nvPr/>
        </p:nvSpPr>
        <p:spPr>
          <a:xfrm>
            <a:off x="609600" y="1676809"/>
            <a:ext cx="1043940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dirty="0">
                <a:solidFill>
                  <a:srgbClr val="002060"/>
                </a:solidFill>
                <a:latin typeface="Times New Roman" pitchFamily="18" charset="0"/>
                <a:cs typeface="Times New Roman" pitchFamily="18" charset="0"/>
              </a:rPr>
              <a:t>II- </a:t>
            </a:r>
            <a:r>
              <a:rPr lang="en-US" sz="4200" dirty="0" err="1">
                <a:solidFill>
                  <a:srgbClr val="002060"/>
                </a:solidFill>
                <a:latin typeface="Times New Roman" pitchFamily="18" charset="0"/>
                <a:cs typeface="Times New Roman" pitchFamily="18" charset="0"/>
              </a:rPr>
              <a:t>THỤ</a:t>
            </a:r>
            <a:r>
              <a:rPr lang="en-US" sz="4200" dirty="0">
                <a:solidFill>
                  <a:srgbClr val="002060"/>
                </a:solidFill>
                <a:latin typeface="Times New Roman" pitchFamily="18" charset="0"/>
                <a:cs typeface="Times New Roman" pitchFamily="18" charset="0"/>
              </a:rPr>
              <a:t> </a:t>
            </a:r>
            <a:r>
              <a:rPr lang="en-US" sz="4200" dirty="0" err="1">
                <a:solidFill>
                  <a:srgbClr val="002060"/>
                </a:solidFill>
                <a:latin typeface="Times New Roman" pitchFamily="18" charset="0"/>
                <a:cs typeface="Times New Roman" pitchFamily="18" charset="0"/>
              </a:rPr>
              <a:t>TINH</a:t>
            </a:r>
            <a:r>
              <a:rPr lang="en-US" sz="4200" dirty="0">
                <a:solidFill>
                  <a:srgbClr val="002060"/>
                </a:solidFill>
                <a:latin typeface="Times New Roman" pitchFamily="18" charset="0"/>
                <a:cs typeface="Times New Roman" pitchFamily="18" charset="0"/>
              </a:rPr>
              <a:t> </a:t>
            </a:r>
            <a:r>
              <a:rPr lang="en-US" sz="4200" dirty="0" err="1">
                <a:solidFill>
                  <a:srgbClr val="002060"/>
                </a:solidFill>
                <a:latin typeface="Times New Roman" pitchFamily="18" charset="0"/>
                <a:cs typeface="Times New Roman" pitchFamily="18" charset="0"/>
              </a:rPr>
              <a:t>VÀ</a:t>
            </a:r>
            <a:r>
              <a:rPr lang="en-US" sz="4200" dirty="0">
                <a:solidFill>
                  <a:srgbClr val="002060"/>
                </a:solidFill>
                <a:latin typeface="Times New Roman" pitchFamily="18" charset="0"/>
                <a:cs typeface="Times New Roman" pitchFamily="18" charset="0"/>
              </a:rPr>
              <a:t> </a:t>
            </a:r>
            <a:r>
              <a:rPr lang="en-US" sz="4200" dirty="0" err="1">
                <a:solidFill>
                  <a:srgbClr val="002060"/>
                </a:solidFill>
                <a:latin typeface="Times New Roman" pitchFamily="18" charset="0"/>
                <a:cs typeface="Times New Roman" pitchFamily="18" charset="0"/>
              </a:rPr>
              <a:t>THỤ</a:t>
            </a:r>
            <a:r>
              <a:rPr lang="en-US" sz="4200" dirty="0">
                <a:solidFill>
                  <a:srgbClr val="002060"/>
                </a:solidFill>
                <a:latin typeface="Times New Roman" pitchFamily="18" charset="0"/>
                <a:cs typeface="Times New Roman" pitchFamily="18" charset="0"/>
              </a:rPr>
              <a:t> THAI</a:t>
            </a:r>
          </a:p>
        </p:txBody>
      </p:sp>
      <p:sp>
        <p:nvSpPr>
          <p:cNvPr id="2" name="Rectangle 1"/>
          <p:cNvSpPr/>
          <p:nvPr/>
        </p:nvSpPr>
        <p:spPr>
          <a:xfrm>
            <a:off x="2448795" y="4914900"/>
            <a:ext cx="13814231" cy="1200329"/>
          </a:xfrm>
          <a:prstGeom prst="rect">
            <a:avLst/>
          </a:prstGeom>
        </p:spPr>
        <p:txBody>
          <a:bodyPr wrap="none">
            <a:spAutoFit/>
          </a:bodyPr>
          <a:lstStyle/>
          <a:p>
            <a:r>
              <a:rPr lang="en-US" sz="3600" dirty="0">
                <a:hlinkClick r:id="rId3"/>
              </a:rPr>
              <a:t>https://kienthuckhoahoc.org/video/video-qua-trinh-thu-tinh-o-nguoi-alii</a:t>
            </a:r>
            <a:endParaRPr lang="en-US" sz="3600" dirty="0"/>
          </a:p>
          <a:p>
            <a:endParaRPr lang="en-US" sz="3600" dirty="0"/>
          </a:p>
        </p:txBody>
      </p:sp>
    </p:spTree>
    <p:extLst>
      <p:ext uri="{BB962C8B-B14F-4D97-AF65-F5344CB8AC3E}">
        <p14:creationId xmlns:p14="http://schemas.microsoft.com/office/powerpoint/2010/main" val="1795578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ife in the womb (9 months in 4 minutes) HD - Presented to You from PSN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714500"/>
            <a:ext cx="15163800" cy="6858000"/>
          </a:xfrm>
          <a:prstGeom prst="rect">
            <a:avLst/>
          </a:prstGeom>
        </p:spPr>
      </p:pic>
      <p:sp>
        <p:nvSpPr>
          <p:cNvPr id="5" name="TextBox 4"/>
          <p:cNvSpPr txBox="1"/>
          <p:nvPr/>
        </p:nvSpPr>
        <p:spPr>
          <a:xfrm>
            <a:off x="3505200" y="495300"/>
            <a:ext cx="10439400" cy="784830"/>
          </a:xfrm>
          <a:prstGeom prst="rect">
            <a:avLst/>
          </a:prstGeom>
          <a:noFill/>
        </p:spPr>
        <p:txBody>
          <a:bodyPr wrap="square" lIns="137160" tIns="68580" rIns="137160" bIns="68580" rtlCol="0">
            <a:spAutoFit/>
          </a:bodyPr>
          <a:lstStyle/>
          <a:p>
            <a:r>
              <a:rPr lang="en-US" sz="4200" dirty="0" err="1">
                <a:solidFill>
                  <a:srgbClr val="FF0000"/>
                </a:solidFill>
                <a:latin typeface="Times New Roman" pitchFamily="18" charset="0"/>
                <a:cs typeface="Times New Roman" pitchFamily="18" charset="0"/>
              </a:rPr>
              <a:t>QUÁ</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TRÌNH</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THỤ</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TINH</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VÀ</a:t>
            </a:r>
            <a:r>
              <a:rPr lang="en-US" sz="4200" dirty="0">
                <a:solidFill>
                  <a:srgbClr val="FF0000"/>
                </a:solidFill>
                <a:latin typeface="Times New Roman" pitchFamily="18" charset="0"/>
                <a:cs typeface="Times New Roman" pitchFamily="18" charset="0"/>
              </a:rPr>
              <a:t> </a:t>
            </a:r>
            <a:r>
              <a:rPr lang="en-US" sz="4200" dirty="0" err="1">
                <a:solidFill>
                  <a:srgbClr val="FF0000"/>
                </a:solidFill>
                <a:latin typeface="Times New Roman" pitchFamily="18" charset="0"/>
                <a:cs typeface="Times New Roman" pitchFamily="18" charset="0"/>
              </a:rPr>
              <a:t>THỤ</a:t>
            </a:r>
            <a:r>
              <a:rPr lang="en-US" sz="4200" dirty="0">
                <a:solidFill>
                  <a:srgbClr val="FF0000"/>
                </a:solidFill>
                <a:latin typeface="Times New Roman" pitchFamily="18" charset="0"/>
                <a:cs typeface="Times New Roman" pitchFamily="18" charset="0"/>
              </a:rPr>
              <a:t> THAI</a:t>
            </a:r>
          </a:p>
        </p:txBody>
      </p:sp>
    </p:spTree>
    <p:extLst>
      <p:ext uri="{BB962C8B-B14F-4D97-AF65-F5344CB8AC3E}">
        <p14:creationId xmlns:p14="http://schemas.microsoft.com/office/powerpoint/2010/main" val="568956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video</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2.</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PHIẾU HỌC TẬP SỐ 2</a:t>
            </a:r>
          </a:p>
        </p:txBody>
      </p:sp>
      <p:graphicFrame>
        <p:nvGraphicFramePr>
          <p:cNvPr id="5" name="Table 4"/>
          <p:cNvGraphicFramePr>
            <a:graphicFrameLocks noGrp="1"/>
          </p:cNvGraphicFramePr>
          <p:nvPr>
            <p:extLst>
              <p:ext uri="{D42A27DB-BD31-4B8C-83A1-F6EECF244321}">
                <p14:modId xmlns:p14="http://schemas.microsoft.com/office/powerpoint/2010/main" val="937177955"/>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extLst>
                    <a:ext uri="{9D8B030D-6E8A-4147-A177-3AD203B41FA5}">
                      <a16:colId xmlns:a16="http://schemas.microsoft.com/office/drawing/2014/main" val="20000"/>
                    </a:ext>
                  </a:extLst>
                </a:gridCol>
                <a:gridCol w="6591906">
                  <a:extLst>
                    <a:ext uri="{9D8B030D-6E8A-4147-A177-3AD203B41FA5}">
                      <a16:colId xmlns:a16="http://schemas.microsoft.com/office/drawing/2014/main" val="20001"/>
                    </a:ext>
                  </a:extLst>
                </a:gridCol>
                <a:gridCol w="7011458">
                  <a:extLst>
                    <a:ext uri="{9D8B030D-6E8A-4147-A177-3AD203B41FA5}">
                      <a16:colId xmlns:a16="http://schemas.microsoft.com/office/drawing/2014/main" val="20002"/>
                    </a:ext>
                  </a:extLst>
                </a:gridCol>
              </a:tblGrid>
              <a:tr h="877142">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Tiêu</a:t>
                      </a:r>
                      <a:r>
                        <a:rPr lang="en-US" sz="3000" dirty="0">
                          <a:effectLst/>
                          <a:latin typeface="Times New Roman" pitchFamily="18" charset="0"/>
                          <a:cs typeface="Times New Roman" pitchFamily="18" charset="0"/>
                        </a:rPr>
                        <a:t> chí</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0"/>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1"/>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2"/>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4782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PHIẾU HỌC TẬP SỐ 2</a:t>
            </a:r>
          </a:p>
        </p:txBody>
      </p:sp>
      <p:graphicFrame>
        <p:nvGraphicFramePr>
          <p:cNvPr id="5" name="Table 4"/>
          <p:cNvGraphicFramePr>
            <a:graphicFrameLocks noGrp="1"/>
          </p:cNvGraphicFramePr>
          <p:nvPr>
            <p:extLst>
              <p:ext uri="{D42A27DB-BD31-4B8C-83A1-F6EECF244321}">
                <p14:modId xmlns:p14="http://schemas.microsoft.com/office/powerpoint/2010/main" val="1763470717"/>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extLst>
                    <a:ext uri="{9D8B030D-6E8A-4147-A177-3AD203B41FA5}">
                      <a16:colId xmlns:a16="http://schemas.microsoft.com/office/drawing/2014/main" val="20000"/>
                    </a:ext>
                  </a:extLst>
                </a:gridCol>
                <a:gridCol w="6591906">
                  <a:extLst>
                    <a:ext uri="{9D8B030D-6E8A-4147-A177-3AD203B41FA5}">
                      <a16:colId xmlns:a16="http://schemas.microsoft.com/office/drawing/2014/main" val="20001"/>
                    </a:ext>
                  </a:extLst>
                </a:gridCol>
                <a:gridCol w="7011458">
                  <a:extLst>
                    <a:ext uri="{9D8B030D-6E8A-4147-A177-3AD203B41FA5}">
                      <a16:colId xmlns:a16="http://schemas.microsoft.com/office/drawing/2014/main" val="20002"/>
                    </a:ext>
                  </a:extLst>
                </a:gridCol>
              </a:tblGrid>
              <a:tr h="877142">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Tiêu</a:t>
                      </a:r>
                      <a:r>
                        <a:rPr lang="en-US" sz="3000" dirty="0">
                          <a:effectLst/>
                          <a:latin typeface="Times New Roman" pitchFamily="18" charset="0"/>
                          <a:cs typeface="Times New Roman" pitchFamily="18" charset="0"/>
                        </a:rPr>
                        <a:t> chí</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0"/>
                  </a:ext>
                </a:extLst>
              </a:tr>
              <a:tr h="2196819">
                <a:tc>
                  <a:txBody>
                    <a:bodyPr/>
                    <a:lstStyle/>
                    <a:p>
                      <a:pPr marL="0" marR="0">
                        <a:lnSpc>
                          <a:spcPct val="120000"/>
                        </a:lnSpc>
                        <a:spcBef>
                          <a:spcPts val="0"/>
                        </a:spcBef>
                        <a:spcAft>
                          <a:spcPts val="0"/>
                        </a:spcAft>
                      </a:pPr>
                      <a:r>
                        <a:rPr lang="en-US" sz="3000" dirty="0" err="1">
                          <a:effectLst/>
                          <a:latin typeface="Times New Roman" pitchFamily="18" charset="0"/>
                          <a:cs typeface="Times New Roman" pitchFamily="18" charset="0"/>
                        </a:rPr>
                        <a:t>Khái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niệm</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Sự</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quá</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trình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kết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giữa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trứng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trùng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tạo</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thành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a:effectLst/>
                          <a:latin typeface="Times New Roman" pitchFamily="18" charset="0"/>
                          <a:cs typeface="Times New Roman" pitchFamily="18" charset="0"/>
                        </a:rPr>
                        <a:t>Sự thụ thai xảy ra khi phôi làm tổ được ở tử cung.</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1"/>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thường</a:t>
                      </a:r>
                      <a:r>
                        <a:rPr lang="en-US" sz="3000" dirty="0">
                          <a:effectLst/>
                          <a:latin typeface="Times New Roman" pitchFamily="18" charset="0"/>
                          <a:cs typeface="Times New Roman" pitchFamily="18" charset="0"/>
                        </a:rPr>
                        <a:t> là ở </a:t>
                      </a:r>
                      <a:r>
                        <a:rPr lang="en-US" sz="3000" dirty="0" err="1">
                          <a:effectLst/>
                          <a:latin typeface="Times New Roman" pitchFamily="18" charset="0"/>
                          <a:cs typeface="Times New Roman" pitchFamily="18" charset="0"/>
                        </a:rPr>
                        <a:t>khoảng</a:t>
                      </a:r>
                      <a:r>
                        <a:rPr lang="en-US" sz="3000" dirty="0">
                          <a:effectLst/>
                          <a:latin typeface="Times New Roman" pitchFamily="18" charset="0"/>
                          <a:cs typeface="Times New Roman" pitchFamily="18" charset="0"/>
                        </a:rPr>
                        <a:t> 1/3 </a:t>
                      </a:r>
                      <a:r>
                        <a:rPr lang="en-US" sz="3000" dirty="0" err="1">
                          <a:effectLst/>
                          <a:latin typeface="Times New Roman" pitchFamily="18" charset="0"/>
                          <a:cs typeface="Times New Roman" pitchFamily="18" charset="0"/>
                        </a:rPr>
                        <a:t>phía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ngoài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tư</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2"/>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a:effectLst/>
                          <a:latin typeface="Times New Roman" pitchFamily="18" charset="0"/>
                          <a:cs typeface="Times New Roman" pitchFamily="18" charset="0"/>
                        </a:rPr>
                        <a:t>Trứng phải gặp được tinh trùng. Tinh trùng phải chui được vào bên trong trứng.</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phải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bám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tổ</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được</a:t>
                      </a:r>
                      <a:r>
                        <a:rPr lang="en-US" sz="3000" dirty="0">
                          <a:effectLst/>
                          <a:latin typeface="Times New Roman" pitchFamily="18" charset="0"/>
                          <a:cs typeface="Times New Roman" pitchFamily="18" charset="0"/>
                        </a:rPr>
                        <a:t> ở </a:t>
                      </a:r>
                      <a:r>
                        <a:rPr lang="en-US" sz="3000" dirty="0" err="1">
                          <a:effectLst/>
                          <a:latin typeface="Times New Roman" pitchFamily="18" charset="0"/>
                          <a:cs typeface="Times New Roman" pitchFamily="18" charset="0"/>
                        </a:rPr>
                        <a:t>lớp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niêm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mạc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15266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44">
            <a:extLst>
              <a:ext uri="{FF2B5EF4-FFF2-40B4-BE49-F238E27FC236}">
                <a16:creationId xmlns:a16="http://schemas.microsoft.com/office/drawing/2014/main" id="{3E5A07A3-09ED-4B7B-9FBE-B96FD5AD1D7B}"/>
              </a:ext>
            </a:extLst>
          </p:cNvPr>
          <p:cNvSpPr txBox="1"/>
          <p:nvPr/>
        </p:nvSpPr>
        <p:spPr>
          <a:xfrm>
            <a:off x="609600" y="748725"/>
            <a:ext cx="16992600"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err="1">
                <a:solidFill>
                  <a:srgbClr val="C00000"/>
                </a:solidFill>
                <a:latin typeface="Times New Roman" pitchFamily="18" charset="0"/>
                <a:cs typeface="Times New Roman" pitchFamily="18" charset="0"/>
              </a:rPr>
              <a:t>Mối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thai</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8420100"/>
            <a:ext cx="173736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điều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cần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thai.</a:t>
            </a:r>
            <a:endParaRPr lang="en-US" sz="4000" dirty="0">
              <a:solidFill>
                <a:srgbClr val="7030A0"/>
              </a:solidFill>
              <a:latin typeface="Times New Roman" pitchFamily="18" charset="0"/>
              <a:cs typeface="Times New Roman" pitchFamily="18" charset="0"/>
            </a:endParaRPr>
          </a:p>
        </p:txBody>
      </p:sp>
      <p:pic>
        <p:nvPicPr>
          <p:cNvPr id="7170" name="Picture 2" descr="Khả năng duy trì nòi giống – Thắc mắc chẳng biết hỏi ai - Kiến thức giới  tính - Việt Giải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314" y="2093363"/>
            <a:ext cx="8096885" cy="607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solidFill>
                  <a:prstClr val="black"/>
                </a:solidFill>
                <a:latin typeface="Times New Roman" pitchFamily="18" charset="0"/>
                <a:ea typeface="Tiffany" pitchFamily="18" charset="0"/>
                <a:cs typeface="Times New Roman" pitchFamily="18" charset="0"/>
              </a:rPr>
              <a:t>SINH SẢN Ở NGƯỜI</a:t>
            </a:r>
            <a:endParaRPr lang="vi-VN" altLang="en-US" sz="6000" u="sng" dirty="0">
              <a:solidFill>
                <a:srgbClr val="FF0000"/>
              </a:solidFill>
              <a:ea typeface="Tiffany" pitchFamily="18" charset="0"/>
              <a:cs typeface="Times New Roman" pitchFamily="18" charset="0"/>
            </a:endParaRPr>
          </a:p>
        </p:txBody>
      </p:sp>
      <p:sp>
        <p:nvSpPr>
          <p:cNvPr id="9" name="TextBox 8"/>
          <p:cNvSpPr txBox="1"/>
          <p:nvPr/>
        </p:nvSpPr>
        <p:spPr>
          <a:xfrm>
            <a:off x="609600" y="246163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1. </a:t>
            </a:r>
            <a:r>
              <a:rPr lang="en-US" sz="4200" dirty="0" err="1">
                <a:solidFill>
                  <a:srgbClr val="C00000"/>
                </a:solidFill>
                <a:latin typeface="Times New Roman" pitchFamily="18" charset="0"/>
                <a:cs typeface="Times New Roman" pitchFamily="18" charset="0"/>
              </a:rPr>
              <a:t>Thụ</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tinh</a:t>
            </a:r>
            <a:endParaRPr lang="en-US" sz="4200" dirty="0">
              <a:solidFill>
                <a:srgbClr val="C00000"/>
              </a:solidFill>
              <a:latin typeface="Times New Roman" pitchFamily="18" charset="0"/>
              <a:cs typeface="Times New Roman" pitchFamily="18" charset="0"/>
            </a:endParaRPr>
          </a:p>
        </p:txBody>
      </p:sp>
      <p:sp>
        <p:nvSpPr>
          <p:cNvPr id="11" name="TextBox 10"/>
          <p:cNvSpPr txBox="1"/>
          <p:nvPr/>
        </p:nvSpPr>
        <p:spPr>
          <a:xfrm>
            <a:off x="609600" y="1676809"/>
            <a:ext cx="1043940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dirty="0">
                <a:solidFill>
                  <a:srgbClr val="002060"/>
                </a:solidFill>
                <a:latin typeface="Times New Roman" pitchFamily="18" charset="0"/>
                <a:cs typeface="Times New Roman" pitchFamily="18" charset="0"/>
              </a:rPr>
              <a:t>II- </a:t>
            </a:r>
            <a:r>
              <a:rPr lang="en-US" sz="4200" dirty="0" err="1">
                <a:solidFill>
                  <a:srgbClr val="002060"/>
                </a:solidFill>
                <a:latin typeface="Times New Roman" pitchFamily="18" charset="0"/>
                <a:cs typeface="Times New Roman" pitchFamily="18" charset="0"/>
              </a:rPr>
              <a:t>THỤ</a:t>
            </a:r>
            <a:r>
              <a:rPr lang="en-US" sz="4200" dirty="0">
                <a:solidFill>
                  <a:srgbClr val="002060"/>
                </a:solidFill>
                <a:latin typeface="Times New Roman" pitchFamily="18" charset="0"/>
                <a:cs typeface="Times New Roman" pitchFamily="18" charset="0"/>
              </a:rPr>
              <a:t> </a:t>
            </a:r>
            <a:r>
              <a:rPr lang="en-US" sz="4200" dirty="0" err="1">
                <a:solidFill>
                  <a:srgbClr val="002060"/>
                </a:solidFill>
                <a:latin typeface="Times New Roman" pitchFamily="18" charset="0"/>
                <a:cs typeface="Times New Roman" pitchFamily="18" charset="0"/>
              </a:rPr>
              <a:t>TINH</a:t>
            </a:r>
            <a:r>
              <a:rPr lang="en-US" sz="4200" dirty="0">
                <a:solidFill>
                  <a:srgbClr val="002060"/>
                </a:solidFill>
                <a:latin typeface="Times New Roman" pitchFamily="18" charset="0"/>
                <a:cs typeface="Times New Roman" pitchFamily="18" charset="0"/>
              </a:rPr>
              <a:t> </a:t>
            </a:r>
            <a:r>
              <a:rPr lang="en-US" sz="4200" dirty="0" err="1">
                <a:solidFill>
                  <a:srgbClr val="002060"/>
                </a:solidFill>
                <a:latin typeface="Times New Roman" pitchFamily="18" charset="0"/>
                <a:cs typeface="Times New Roman" pitchFamily="18" charset="0"/>
              </a:rPr>
              <a:t>VÀ</a:t>
            </a:r>
            <a:r>
              <a:rPr lang="en-US" sz="4200" dirty="0">
                <a:solidFill>
                  <a:srgbClr val="002060"/>
                </a:solidFill>
                <a:latin typeface="Times New Roman" pitchFamily="18" charset="0"/>
                <a:cs typeface="Times New Roman" pitchFamily="18" charset="0"/>
              </a:rPr>
              <a:t> </a:t>
            </a:r>
            <a:r>
              <a:rPr lang="en-US" sz="4200" dirty="0" err="1">
                <a:solidFill>
                  <a:srgbClr val="002060"/>
                </a:solidFill>
                <a:latin typeface="Times New Roman" pitchFamily="18" charset="0"/>
                <a:cs typeface="Times New Roman" pitchFamily="18" charset="0"/>
              </a:rPr>
              <a:t>THỤ</a:t>
            </a:r>
            <a:r>
              <a:rPr lang="en-US" sz="4200" dirty="0">
                <a:solidFill>
                  <a:srgbClr val="002060"/>
                </a:solidFill>
                <a:latin typeface="Times New Roman" pitchFamily="18" charset="0"/>
                <a:cs typeface="Times New Roman" pitchFamily="18" charset="0"/>
              </a:rPr>
              <a:t> THAI</a:t>
            </a:r>
          </a:p>
        </p:txBody>
      </p:sp>
      <p:sp>
        <p:nvSpPr>
          <p:cNvPr id="5" name="Rectangle 4"/>
          <p:cNvSpPr/>
          <p:nvPr/>
        </p:nvSpPr>
        <p:spPr>
          <a:xfrm>
            <a:off x="1524000" y="4031299"/>
            <a:ext cx="13944600" cy="2062103"/>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chin, </a:t>
            </a:r>
            <a:r>
              <a:rPr lang="en-US" sz="3200" dirty="0" err="1">
                <a:latin typeface="Times New Roman" panose="02020603050405020304" pitchFamily="18" charset="0"/>
                <a:ea typeface="Times New Roman" panose="02020603050405020304" pitchFamily="18" charset="0"/>
              </a:rPr>
              <a:t>rụng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di </a:t>
            </a:r>
            <a:r>
              <a:rPr lang="en-US" sz="3200" dirty="0" err="1">
                <a:latin typeface="Times New Roman" panose="02020603050405020304" pitchFamily="18" charset="0"/>
                <a:ea typeface="Times New Roman" panose="02020603050405020304" pitchFamily="18" charset="0"/>
              </a:rPr>
              <a:t>chuyển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theo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phía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cung</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bởi</a:t>
            </a:r>
            <a:r>
              <a:rPr lang="en-US" sz="3200" dirty="0">
                <a:latin typeface="Times New Roman" panose="02020603050405020304" pitchFamily="18" charset="0"/>
                <a:ea typeface="Times New Roman" panose="02020603050405020304" pitchFamily="18" charset="0"/>
              </a:rPr>
              <a:t> qua </a:t>
            </a:r>
            <a:r>
              <a:rPr lang="en-US" sz="3200" dirty="0" err="1">
                <a:latin typeface="Times New Roman" panose="02020603050405020304" pitchFamily="18" charset="0"/>
                <a:ea typeface="Times New Roman" panose="02020603050405020304" pitchFamily="18" charset="0"/>
              </a:rPr>
              <a:t>tử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cung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hợp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giữa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trùng</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khoảng</a:t>
            </a:r>
            <a:r>
              <a:rPr lang="en-US" sz="3200" dirty="0">
                <a:latin typeface="Times New Roman" panose="02020603050405020304" pitchFamily="18" charset="0"/>
                <a:ea typeface="Times New Roman" panose="02020603050405020304" pitchFamily="18" charset="0"/>
              </a:rPr>
              <a:t> 1/3 </a:t>
            </a:r>
            <a:r>
              <a:rPr lang="en-US" sz="3200" dirty="0" err="1">
                <a:latin typeface="Times New Roman" panose="02020603050405020304" pitchFamily="18" charset="0"/>
                <a:ea typeface="Times New Roman" panose="02020603050405020304" pitchFamily="18" charset="0"/>
              </a:rPr>
              <a:t>phía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ngoài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hợp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Hợp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triển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phôi</a:t>
            </a:r>
            <a:r>
              <a:rPr lang="en-US" sz="3200" dirty="0">
                <a:latin typeface="Times New Roman" panose="02020603050405020304" pitchFamily="18" charset="0"/>
                <a:ea typeface="Times New Roman" panose="02020603050405020304" pitchFamily="18" charset="0"/>
              </a:rPr>
              <a:t>.</a:t>
            </a:r>
          </a:p>
        </p:txBody>
      </p:sp>
      <p:sp>
        <p:nvSpPr>
          <p:cNvPr id="12" name="TextBox 11"/>
          <p:cNvSpPr txBox="1"/>
          <p:nvPr/>
        </p:nvSpPr>
        <p:spPr>
          <a:xfrm>
            <a:off x="228600" y="6585844"/>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1. </a:t>
            </a:r>
            <a:r>
              <a:rPr lang="en-US" sz="4200" dirty="0" err="1">
                <a:solidFill>
                  <a:srgbClr val="C00000"/>
                </a:solidFill>
                <a:latin typeface="Times New Roman" pitchFamily="18" charset="0"/>
                <a:cs typeface="Times New Roman" pitchFamily="18" charset="0"/>
              </a:rPr>
              <a:t>Thụ</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thai</a:t>
            </a:r>
            <a:endParaRPr lang="en-US" sz="4200" dirty="0">
              <a:solidFill>
                <a:srgbClr val="C00000"/>
              </a:solidFill>
              <a:latin typeface="Times New Roman" pitchFamily="18" charset="0"/>
              <a:cs typeface="Times New Roman" pitchFamily="18" charset="0"/>
            </a:endParaRPr>
          </a:p>
        </p:txBody>
      </p:sp>
      <p:pic>
        <p:nvPicPr>
          <p:cNvPr id="13" name="Picture 12"/>
          <p:cNvPicPr>
            <a:picLocks noChangeAspect="1"/>
          </p:cNvPicPr>
          <p:nvPr/>
        </p:nvPicPr>
        <p:blipFill>
          <a:blip r:embed="rId3"/>
          <a:stretch>
            <a:fillRect/>
          </a:stretch>
        </p:blipFill>
        <p:spPr>
          <a:xfrm>
            <a:off x="14706600" y="1189462"/>
            <a:ext cx="1822938" cy="1544864"/>
          </a:xfrm>
          <a:prstGeom prst="rect">
            <a:avLst/>
          </a:prstGeom>
        </p:spPr>
      </p:pic>
      <p:sp>
        <p:nvSpPr>
          <p:cNvPr id="7" name="Rectangle 6"/>
          <p:cNvSpPr/>
          <p:nvPr/>
        </p:nvSpPr>
        <p:spPr>
          <a:xfrm>
            <a:off x="1219201" y="7745840"/>
            <a:ext cx="15587622" cy="1146211"/>
          </a:xfrm>
          <a:prstGeom prst="rect">
            <a:avLst/>
          </a:prstGeom>
        </p:spPr>
        <p:txBody>
          <a:bodyPr wrap="square">
            <a:spAutoFit/>
          </a:bodyPr>
          <a:lstStyle/>
          <a:p>
            <a:pPr>
              <a:lnSpc>
                <a:spcPct val="107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thai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xảy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bám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thai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thai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00898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n sát Hình 44.3 và 44.4, hãy phân biệt thụ tinh và thụ thai"/>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019299"/>
            <a:ext cx="14656676" cy="6629401"/>
          </a:xfrm>
          <a:prstGeom prst="rect">
            <a:avLst/>
          </a:prstGeom>
          <a:noFill/>
          <a:ln>
            <a:noFill/>
          </a:ln>
        </p:spPr>
      </p:pic>
      <p:sp>
        <p:nvSpPr>
          <p:cNvPr id="5" name="Rectangle 4"/>
          <p:cNvSpPr/>
          <p:nvPr/>
        </p:nvSpPr>
        <p:spPr>
          <a:xfrm>
            <a:off x="712076" y="8889877"/>
            <a:ext cx="16916400" cy="983283"/>
          </a:xfrm>
          <a:prstGeom prst="rect">
            <a:avLst/>
          </a:prstGeom>
        </p:spPr>
        <p:txBody>
          <a:bodyPr wrap="square">
            <a:spAutoFit/>
          </a:bodyPr>
          <a:lstStyle/>
          <a:p>
            <a:pPr>
              <a:lnSpc>
                <a:spcPct val="107000"/>
              </a:lnSpc>
              <a:spcAft>
                <a:spcPts val="0"/>
              </a:spcAft>
            </a:pP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xảy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thoái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dần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niêm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bong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mảng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máu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nhầy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nguyệt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657600" y="0"/>
            <a:ext cx="12502140" cy="553357"/>
          </a:xfrm>
          <a:prstGeom prst="rect">
            <a:avLst/>
          </a:prstGeom>
        </p:spPr>
        <p:txBody>
          <a:bodyPr wrap="none">
            <a:spAutoFit/>
          </a:bodyPr>
          <a:lstStyle/>
          <a:p>
            <a:pPr>
              <a:lnSpc>
                <a:spcPct val="107000"/>
              </a:lnSpc>
              <a:spcAft>
                <a:spcPts val="0"/>
              </a:spcAft>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1.Dựa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44.3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44.4,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thai.</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59136" y="631911"/>
            <a:ext cx="16969340" cy="1444306"/>
          </a:xfrm>
          <a:prstGeom prst="rect">
            <a:avLst/>
          </a:prstGeom>
        </p:spPr>
        <p:txBody>
          <a:bodyPr wrap="square">
            <a:spAutoFit/>
          </a:bodyPr>
          <a:lstStyle/>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niêm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381001" y="4641619"/>
            <a:ext cx="2895600" cy="1936428"/>
          </a:xfrm>
          <a:prstGeom prst="rect">
            <a:avLst/>
          </a:prstGeom>
        </p:spPr>
        <p:txBody>
          <a:bodyPr wrap="square">
            <a:spAutoFit/>
          </a:bodyPr>
          <a:lstStyle/>
          <a:p>
            <a:pPr>
              <a:lnSpc>
                <a:spcPct val="107000"/>
              </a:lnSpc>
              <a:spcAft>
                <a:spcPts val="0"/>
              </a:spcAft>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2.Nếu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xảy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066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7992163"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2163" y="2"/>
            <a:ext cx="18879671" cy="10286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2206" y="8543088"/>
            <a:ext cx="1849257" cy="105671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60" y="7300454"/>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515596"/>
            <a:ext cx="914400" cy="9144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401293" y="10515597"/>
            <a:ext cx="914400" cy="914400"/>
          </a:xfrm>
          <a:prstGeom prst="rect">
            <a:avLst/>
          </a:prstGeom>
        </p:spPr>
      </p:pic>
      <p:sp>
        <p:nvSpPr>
          <p:cNvPr id="11" name="Rectangle 10"/>
          <p:cNvSpPr/>
          <p:nvPr/>
        </p:nvSpPr>
        <p:spPr>
          <a:xfrm>
            <a:off x="2743200" y="439061"/>
            <a:ext cx="15248962" cy="270199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black"/>
                </a:solidFill>
                <a:latin typeface="Arial" panose="020B0604020202020204" pitchFamily="34" charset="0"/>
                <a:cs typeface="Arial" panose="020B0604020202020204" pitchFamily="34" charset="0"/>
              </a:rPr>
              <a:t>1.Để </a:t>
            </a:r>
            <a:r>
              <a:rPr lang="en-US" sz="3600" b="1" dirty="0" err="1">
                <a:solidFill>
                  <a:prstClr val="black"/>
                </a:solidFill>
                <a:latin typeface="Arial" panose="020B0604020202020204" pitchFamily="34" charset="0"/>
                <a:cs typeface="Arial" panose="020B0604020202020204" pitchFamily="34" charset="0"/>
              </a:rPr>
              <a:t>duy</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trì</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nòi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giống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mọi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sinh</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vật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đều</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phải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trải</a:t>
            </a:r>
            <a:r>
              <a:rPr lang="en-US" sz="3600" b="1" dirty="0">
                <a:solidFill>
                  <a:prstClr val="black"/>
                </a:solidFill>
                <a:latin typeface="Arial" panose="020B0604020202020204" pitchFamily="34" charset="0"/>
                <a:cs typeface="Arial" panose="020B0604020202020204" pitchFamily="34" charset="0"/>
              </a:rPr>
              <a:t> qua </a:t>
            </a:r>
            <a:r>
              <a:rPr lang="en-US" sz="3600" b="1" dirty="0" err="1">
                <a:solidFill>
                  <a:prstClr val="black"/>
                </a:solidFill>
                <a:latin typeface="Arial" panose="020B0604020202020204" pitchFamily="34" charset="0"/>
                <a:cs typeface="Arial" panose="020B0604020202020204" pitchFamily="34" charset="0"/>
              </a:rPr>
              <a:t>quá</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trình</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gì</a:t>
            </a:r>
            <a:r>
              <a:rPr lang="en-US" sz="3600" b="1" dirty="0">
                <a:solidFill>
                  <a:prstClr val="black"/>
                </a:solidFill>
                <a:latin typeface="Arial" panose="020B0604020202020204" pitchFamily="34" charset="0"/>
                <a:cs typeface="Arial" panose="020B0604020202020204" pitchFamily="34" charset="0"/>
              </a:rPr>
              <a:t> ?</a:t>
            </a:r>
          </a:p>
          <a:p>
            <a:pPr marL="685800" indent="-685800">
              <a:buFontTx/>
              <a:buAutoNum type="alphaUcPeriod"/>
            </a:pPr>
            <a:r>
              <a:rPr lang="en-US" sz="3600" b="1" dirty="0" err="1">
                <a:solidFill>
                  <a:prstClr val="black"/>
                </a:solidFill>
                <a:latin typeface="Arial" panose="020B0604020202020204" pitchFamily="34" charset="0"/>
                <a:cs typeface="Arial" panose="020B0604020202020204" pitchFamily="34" charset="0"/>
              </a:rPr>
              <a:t>Thụ</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tinh</a:t>
            </a:r>
            <a:r>
              <a:rPr lang="en-US" sz="3600" b="1" dirty="0">
                <a:solidFill>
                  <a:prstClr val="black"/>
                </a:solidFill>
                <a:latin typeface="Arial" panose="020B0604020202020204" pitchFamily="34" charset="0"/>
                <a:cs typeface="Arial" panose="020B0604020202020204" pitchFamily="34" charset="0"/>
              </a:rPr>
              <a:t>                         </a:t>
            </a:r>
          </a:p>
          <a:p>
            <a:pPr marL="685800" indent="-685800">
              <a:buFontTx/>
              <a:buAutoNum type="alphaUcPeriod"/>
            </a:pPr>
            <a:r>
              <a:rPr lang="en-US" sz="3600" b="1" dirty="0" err="1">
                <a:solidFill>
                  <a:prstClr val="black"/>
                </a:solidFill>
                <a:latin typeface="Arial" panose="020B0604020202020204" pitchFamily="34" charset="0"/>
                <a:cs typeface="Arial" panose="020B0604020202020204" pitchFamily="34" charset="0"/>
              </a:rPr>
              <a:t>Sinh</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sản</a:t>
            </a:r>
            <a:endParaRPr lang="en-US" sz="3600" b="1"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C. </a:t>
            </a:r>
            <a:r>
              <a:rPr lang="en-US" sz="3600" b="1" dirty="0" err="1">
                <a:solidFill>
                  <a:prstClr val="black"/>
                </a:solidFill>
                <a:latin typeface="Arial" panose="020B0604020202020204" pitchFamily="34" charset="0"/>
                <a:cs typeface="Arial" panose="020B0604020202020204" pitchFamily="34" charset="0"/>
              </a:rPr>
              <a:t>Thụ</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thai</a:t>
            </a:r>
            <a:r>
              <a:rPr lang="en-US" sz="3600" b="1" dirty="0">
                <a:solidFill>
                  <a:prstClr val="black"/>
                </a:solidFill>
                <a:latin typeface="Arial" panose="020B0604020202020204" pitchFamily="34" charset="0"/>
                <a:cs typeface="Arial" panose="020B0604020202020204" pitchFamily="34" charset="0"/>
              </a:rPr>
              <a:t>   </a:t>
            </a:r>
          </a:p>
          <a:p>
            <a:r>
              <a:rPr lang="en-US" sz="3600" b="1" dirty="0">
                <a:solidFill>
                  <a:prstClr val="black"/>
                </a:solidFill>
                <a:latin typeface="Arial" panose="020B0604020202020204" pitchFamily="34" charset="0"/>
                <a:cs typeface="Arial" panose="020B0604020202020204" pitchFamily="34" charset="0"/>
              </a:rPr>
              <a:t>D. </a:t>
            </a:r>
            <a:r>
              <a:rPr lang="en-US" sz="3600" b="1" dirty="0" err="1">
                <a:solidFill>
                  <a:prstClr val="black"/>
                </a:solidFill>
                <a:latin typeface="Arial" panose="020B0604020202020204" pitchFamily="34" charset="0"/>
                <a:cs typeface="Arial" panose="020B0604020202020204" pitchFamily="34" charset="0"/>
              </a:rPr>
              <a:t>Thụ</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phấn</a:t>
            </a:r>
            <a:endParaRPr lang="en-US" sz="3600" b="1" dirty="0">
              <a:solidFill>
                <a:prstClr val="black"/>
              </a:solidFill>
              <a:latin typeface="Arial" panose="020B0604020202020204" pitchFamily="34" charset="0"/>
              <a:cs typeface="Arial" panose="020B0604020202020204" pitchFamily="34" charset="0"/>
            </a:endParaRPr>
          </a:p>
        </p:txBody>
      </p:sp>
      <p:sp>
        <p:nvSpPr>
          <p:cNvPr id="17" name="Rectangle 16"/>
          <p:cNvSpPr/>
          <p:nvPr/>
        </p:nvSpPr>
        <p:spPr>
          <a:xfrm>
            <a:off x="2743199" y="3610298"/>
            <a:ext cx="14139581" cy="11534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black"/>
                </a:solidFill>
                <a:latin typeface="Arial" panose="020B0604020202020204" pitchFamily="34" charset="0"/>
                <a:cs typeface="Arial" panose="020B0604020202020204" pitchFamily="34" charset="0"/>
              </a:rPr>
              <a:t>B. </a:t>
            </a:r>
            <a:r>
              <a:rPr lang="en-US" sz="5400" b="1" dirty="0" err="1">
                <a:solidFill>
                  <a:prstClr val="black"/>
                </a:solidFill>
                <a:latin typeface="Arial" panose="020B0604020202020204" pitchFamily="34" charset="0"/>
                <a:cs typeface="Arial" panose="020B0604020202020204" pitchFamily="34" charset="0"/>
              </a:rPr>
              <a:t>Sinh</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sản</a:t>
            </a:r>
            <a:endParaRPr lang="en-US" sz="5400" b="1" dirty="0">
              <a:solidFill>
                <a:prstClr val="black"/>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2397" y="5703178"/>
            <a:ext cx="2122739" cy="1947503"/>
          </a:xfrm>
          <a:prstGeom prst="rect">
            <a:avLst/>
          </a:prstGeom>
        </p:spPr>
      </p:pic>
      <p:sp>
        <p:nvSpPr>
          <p:cNvPr id="16" name="Oval Callout 15"/>
          <p:cNvSpPr/>
          <p:nvPr/>
        </p:nvSpPr>
        <p:spPr>
          <a:xfrm>
            <a:off x="3620095" y="4860947"/>
            <a:ext cx="2733641" cy="189620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5B9BD5">
                    <a:lumMod val="50000"/>
                  </a:srgb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3818966" y="5143502"/>
            <a:ext cx="7146341" cy="134608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prstClr val="black"/>
                </a:solidFill>
                <a:latin typeface="Arial" panose="020B0604020202020204" pitchFamily="34" charset="0"/>
                <a:cs typeface="Arial" panose="020B0604020202020204" pitchFamily="34" charset="0"/>
              </a:rPr>
              <a:t>B. </a:t>
            </a:r>
            <a:r>
              <a:rPr lang="en-US" sz="4200" b="1" dirty="0" err="1">
                <a:solidFill>
                  <a:prstClr val="black"/>
                </a:solidFill>
                <a:latin typeface="Arial" panose="020B0604020202020204" pitchFamily="34" charset="0"/>
                <a:cs typeface="Arial" panose="020B0604020202020204" pitchFamily="34" charset="0"/>
              </a:rPr>
              <a:t>Sinh</a:t>
            </a:r>
            <a:r>
              <a:rPr lang="en-US" sz="4200" b="1" dirty="0">
                <a:solidFill>
                  <a:prstClr val="black"/>
                </a:solidFill>
                <a:latin typeface="Arial" panose="020B0604020202020204" pitchFamily="34" charset="0"/>
                <a:cs typeface="Arial" panose="020B0604020202020204" pitchFamily="34" charset="0"/>
              </a:rPr>
              <a:t> </a:t>
            </a:r>
            <a:r>
              <a:rPr lang="en-US" sz="4200" b="1" dirty="0" err="1">
                <a:solidFill>
                  <a:prstClr val="black"/>
                </a:solidFill>
                <a:latin typeface="Arial" panose="020B0604020202020204" pitchFamily="34" charset="0"/>
                <a:cs typeface="Arial" panose="020B0604020202020204" pitchFamily="34" charset="0"/>
              </a:rPr>
              <a:t>sản</a:t>
            </a:r>
            <a:endParaRPr lang="en-US" sz="42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552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solidFill>
                  <a:prstClr val="black"/>
                </a:solidFill>
                <a:latin typeface="Times New Roman" pitchFamily="18" charset="0"/>
                <a:ea typeface="Tiffany" pitchFamily="18" charset="0"/>
                <a:cs typeface="Times New Roman" pitchFamily="18" charset="0"/>
              </a:rPr>
              <a:t>SINH SẢN Ở NGƯỜI</a:t>
            </a:r>
            <a:endParaRPr lang="vi-VN" altLang="en-US" sz="6000" u="sng" dirty="0">
              <a:solidFill>
                <a:srgbClr val="FF0000"/>
              </a:solidFill>
              <a:ea typeface="Tiffany" pitchFamily="18" charset="0"/>
              <a:cs typeface="Times New Roman" pitchFamily="18" charset="0"/>
            </a:endParaRPr>
          </a:p>
        </p:txBody>
      </p:sp>
      <p:sp>
        <p:nvSpPr>
          <p:cNvPr id="11" name="TextBox 10"/>
          <p:cNvSpPr txBox="1"/>
          <p:nvPr/>
        </p:nvSpPr>
        <p:spPr>
          <a:xfrm>
            <a:off x="-685800" y="1676809"/>
            <a:ext cx="18553386"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b="1" dirty="0">
                <a:solidFill>
                  <a:srgbClr val="002060"/>
                </a:solidFill>
                <a:latin typeface="Times New Roman" pitchFamily="18" charset="0"/>
                <a:cs typeface="Times New Roman" pitchFamily="18" charset="0"/>
              </a:rPr>
              <a:t>III- </a:t>
            </a:r>
            <a:r>
              <a:rPr lang="en-US" sz="4200" b="1" dirty="0" err="1">
                <a:solidFill>
                  <a:srgbClr val="002060"/>
                </a:solidFill>
                <a:latin typeface="Times New Roman" pitchFamily="18" charset="0"/>
                <a:cs typeface="Times New Roman" pitchFamily="18" charset="0"/>
              </a:rPr>
              <a:t>HIỆN</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TƯỢNG</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KINH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NGUYỆT</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VÀ</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CÁC</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BIỆN</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PHÁP</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TRÁNH</a:t>
            </a:r>
            <a:r>
              <a:rPr lang="en-US" sz="4200" b="1" dirty="0">
                <a:solidFill>
                  <a:srgbClr val="002060"/>
                </a:solidFill>
                <a:latin typeface="Times New Roman" pitchFamily="18" charset="0"/>
                <a:cs typeface="Times New Roman" pitchFamily="18" charset="0"/>
              </a:rPr>
              <a:t> THAI</a:t>
            </a:r>
          </a:p>
        </p:txBody>
      </p:sp>
      <p:sp>
        <p:nvSpPr>
          <p:cNvPr id="5" name="TextBox 4"/>
          <p:cNvSpPr txBox="1"/>
          <p:nvPr/>
        </p:nvSpPr>
        <p:spPr>
          <a:xfrm>
            <a:off x="609600" y="246163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1. </a:t>
            </a:r>
            <a:r>
              <a:rPr lang="en-US" sz="4200" dirty="0" err="1">
                <a:solidFill>
                  <a:srgbClr val="C00000"/>
                </a:solidFill>
                <a:latin typeface="Times New Roman" pitchFamily="18" charset="0"/>
                <a:cs typeface="Times New Roman" pitchFamily="18" charset="0"/>
              </a:rPr>
              <a:t>Hiện</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tượng</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kinh</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nguyệt</a:t>
            </a:r>
            <a:endParaRPr lang="en-US" sz="4200" dirty="0">
              <a:solidFill>
                <a:srgbClr val="C00000"/>
              </a:solidFill>
              <a:latin typeface="Times New Roman" pitchFamily="18" charset="0"/>
              <a:cs typeface="Times New Roman" pitchFamily="18" charset="0"/>
            </a:endParaRPr>
          </a:p>
        </p:txBody>
      </p:sp>
      <p:pic>
        <p:nvPicPr>
          <p:cNvPr id="4098" name="Picture 2" descr="Dựa vào thông tin trong Hình 40.4 em hãy mô tả sự thay đổi độ dày niêm m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246469"/>
            <a:ext cx="10442028" cy="66214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3406001"/>
            <a:ext cx="5029200" cy="2366353"/>
          </a:xfrm>
          <a:prstGeom prst="rect">
            <a:avLst/>
          </a:prstGeom>
        </p:spPr>
        <p:txBody>
          <a:bodyPr wrap="square">
            <a:spAutoFit/>
          </a:bodyPr>
          <a:lstStyle/>
          <a:p>
            <a:pPr>
              <a:lnSpc>
                <a:spcPct val="107000"/>
              </a:lnSpc>
              <a:spcAft>
                <a:spcPts val="0"/>
              </a:spcAf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40.4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dày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niêm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nguyệt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609600" y="6510419"/>
            <a:ext cx="5791200" cy="3319498"/>
          </a:xfrm>
          <a:prstGeom prst="rect">
            <a:avLst/>
          </a:prstGeom>
        </p:spPr>
        <p:txBody>
          <a:bodyPr wrap="square">
            <a:spAutoFit/>
          </a:bodyPr>
          <a:lstStyle/>
          <a:p>
            <a:pPr>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latin typeface="Times New Roman" panose="02020603050405020304" pitchFamily="18" charset="0"/>
                <a:ea typeface="Calibri" panose="020F0502020204030204" pitchFamily="34" charset="0"/>
                <a:cs typeface="Times New Roman" panose="02020603050405020304" pitchFamily="18" charset="0"/>
              </a:rPr>
              <a:t> 1 → 5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niêm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bong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mỏng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latin typeface="Times New Roman" panose="02020603050405020304" pitchFamily="18" charset="0"/>
                <a:ea typeface="Calibri" panose="020F0502020204030204" pitchFamily="34" charset="0"/>
                <a:cs typeface="Times New Roman" panose="02020603050405020304" pitchFamily="18" charset="0"/>
              </a:rPr>
              <a:t> 6 → 28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niêm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niêm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63238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14300"/>
            <a:ext cx="15773400" cy="1988345"/>
          </a:xfrm>
        </p:spPr>
        <p:txBody>
          <a:bodyPr>
            <a:normAutofit/>
          </a:bodyPr>
          <a:lstStyle/>
          <a:p>
            <a:pPr algn="ctr"/>
            <a:r>
              <a:rPr lang="en-US" sz="4000" dirty="0">
                <a:solidFill>
                  <a:srgbClr val="C00000"/>
                </a:solidFill>
                <a:latin typeface="Times New Roman" pitchFamily="18" charset="0"/>
                <a:cs typeface="Times New Roman" pitchFamily="18" charset="0"/>
              </a:rPr>
              <a:t>HIỆN TƯỢNG KINH NGUYỆT</a:t>
            </a:r>
          </a:p>
        </p:txBody>
      </p:sp>
      <p:pic>
        <p:nvPicPr>
          <p:cNvPr id="16386" name="Picture 2" descr="Chu kỳ kinh nguyệt bình thường kéo dài bao lâu? Triệu chứng thường gặp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8870"/>
            <a:ext cx="17145000" cy="87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482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2041"/>
            <a:ext cx="15773400" cy="1524000"/>
          </a:xfrm>
        </p:spPr>
        <p:txBody>
          <a:bodyPr>
            <a:normAutofit/>
          </a:bodyPr>
          <a:lstStyle/>
          <a:p>
            <a:r>
              <a:rPr lang="en-US" sz="3200" dirty="0">
                <a:solidFill>
                  <a:srgbClr val="C00000"/>
                </a:solidFill>
                <a:latin typeface="Times New Roman" pitchFamily="18" charset="0"/>
                <a:cs typeface="Times New Roman" pitchFamily="18" charset="0"/>
              </a:rPr>
              <a:t> </a:t>
            </a:r>
            <a:r>
              <a:rPr lang="vi-VN" sz="3200" dirty="0">
                <a:solidFill>
                  <a:srgbClr val="C00000"/>
                </a:solidFill>
                <a:latin typeface="Times New Roman" pitchFamily="18" charset="0"/>
                <a:cs typeface="Times New Roman" pitchFamily="18" charset="0"/>
              </a:rPr>
              <a:t>Hiện tượng kinh nguyệt là</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gì</a:t>
            </a:r>
            <a:r>
              <a:rPr lang="en-US" sz="3200" dirty="0">
                <a:solidFill>
                  <a:srgbClr val="C00000"/>
                </a:solidFill>
                <a:latin typeface="Times New Roman" pitchFamily="18" charset="0"/>
                <a:cs typeface="Times New Roman" pitchFamily="18" charset="0"/>
              </a:rPr>
              <a:t>? Do </a:t>
            </a:r>
            <a:r>
              <a:rPr lang="en-US" sz="3200" dirty="0" err="1">
                <a:solidFill>
                  <a:srgbClr val="C00000"/>
                </a:solidFill>
                <a:latin typeface="Times New Roman" pitchFamily="18" charset="0"/>
                <a:cs typeface="Times New Roman" pitchFamily="18" charset="0"/>
              </a:rPr>
              <a:t>đâu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kinh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nguyệt</a:t>
            </a:r>
            <a:r>
              <a:rPr lang="en-US" sz="3200" dirty="0">
                <a:solidFill>
                  <a:srgbClr val="C00000"/>
                </a:solidFill>
                <a:latin typeface="Times New Roman" pitchFamily="18" charset="0"/>
                <a:cs typeface="Times New Roman" pitchFamily="18" charset="0"/>
              </a:rPr>
              <a:t>?</a:t>
            </a:r>
            <a:br>
              <a:rPr lang="en-US" sz="3200" dirty="0">
                <a:solidFill>
                  <a:srgbClr val="C00000"/>
                </a:solidFill>
                <a:latin typeface="Times New Roman" pitchFamily="18" charset="0"/>
                <a:cs typeface="Times New Roman" pitchFamily="18" charset="0"/>
              </a:rPr>
            </a:br>
            <a:endParaRPr lang="en-US" sz="3200" dirty="0">
              <a:solidFill>
                <a:srgbClr val="C00000"/>
              </a:solidFill>
              <a:latin typeface="Times New Roman" pitchFamily="18" charset="0"/>
              <a:cs typeface="Times New Roman" pitchFamily="18" charset="0"/>
            </a:endParaRPr>
          </a:p>
        </p:txBody>
      </p:sp>
      <p:pic>
        <p:nvPicPr>
          <p:cNvPr id="15362" name="Picture 2" descr="Các giai đoạn của chu kỳ kinh nguyệt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631" y="1257300"/>
            <a:ext cx="15579969"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33246" y="6286500"/>
            <a:ext cx="13938738" cy="3539430"/>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đạo</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phụ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nguyệt</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hormone estrogen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phôi</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hormone progesterone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progesterone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cung</a:t>
            </a:r>
            <a:r>
              <a:rPr lang="en-US" sz="2800" dirty="0">
                <a:latin typeface="Times New Roman" panose="02020603050405020304" pitchFamily="18" charset="0"/>
                <a:ea typeface="Times New Roman" panose="02020603050405020304" pitchFamily="18" charset="0"/>
              </a:rPr>
              <a:t> bong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nguyệt</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phụ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thai.</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54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solidFill>
                  <a:prstClr val="black"/>
                </a:solidFill>
                <a:latin typeface="Times New Roman" pitchFamily="18" charset="0"/>
                <a:ea typeface="Tiffany" pitchFamily="18" charset="0"/>
                <a:cs typeface="Times New Roman" pitchFamily="18" charset="0"/>
              </a:rPr>
              <a:t>SINH SẢN Ở NGƯỜI</a:t>
            </a:r>
            <a:endParaRPr lang="vi-VN" altLang="en-US" sz="6000" u="sng" dirty="0">
              <a:solidFill>
                <a:srgbClr val="FF0000"/>
              </a:solidFill>
              <a:ea typeface="Tiffany" pitchFamily="18" charset="0"/>
              <a:cs typeface="Times New Roman" pitchFamily="18" charset="0"/>
            </a:endParaRPr>
          </a:p>
        </p:txBody>
      </p:sp>
      <p:sp>
        <p:nvSpPr>
          <p:cNvPr id="11" name="TextBox 10"/>
          <p:cNvSpPr txBox="1"/>
          <p:nvPr/>
        </p:nvSpPr>
        <p:spPr>
          <a:xfrm>
            <a:off x="-685800" y="1676809"/>
            <a:ext cx="18553386"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b="1" dirty="0">
                <a:solidFill>
                  <a:srgbClr val="002060"/>
                </a:solidFill>
                <a:latin typeface="Times New Roman" pitchFamily="18" charset="0"/>
                <a:cs typeface="Times New Roman" pitchFamily="18" charset="0"/>
              </a:rPr>
              <a:t>III- </a:t>
            </a:r>
            <a:r>
              <a:rPr lang="en-US" sz="4200" b="1" dirty="0" err="1">
                <a:solidFill>
                  <a:srgbClr val="002060"/>
                </a:solidFill>
                <a:latin typeface="Times New Roman" pitchFamily="18" charset="0"/>
                <a:cs typeface="Times New Roman" pitchFamily="18" charset="0"/>
              </a:rPr>
              <a:t>HIỆN</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TƯỢNG</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KINH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NGUYỆT</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VÀ</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CÁC</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BIỆN</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PHÁP</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TRÁNH</a:t>
            </a:r>
            <a:r>
              <a:rPr lang="en-US" sz="4200" b="1" dirty="0">
                <a:solidFill>
                  <a:srgbClr val="002060"/>
                </a:solidFill>
                <a:latin typeface="Times New Roman" pitchFamily="18" charset="0"/>
                <a:cs typeface="Times New Roman" pitchFamily="18" charset="0"/>
              </a:rPr>
              <a:t> THAI</a:t>
            </a:r>
          </a:p>
        </p:txBody>
      </p:sp>
      <p:sp>
        <p:nvSpPr>
          <p:cNvPr id="5" name="TextBox 4"/>
          <p:cNvSpPr txBox="1"/>
          <p:nvPr/>
        </p:nvSpPr>
        <p:spPr>
          <a:xfrm>
            <a:off x="609600" y="246163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1. </a:t>
            </a:r>
            <a:r>
              <a:rPr lang="en-US" sz="4200" dirty="0" err="1">
                <a:solidFill>
                  <a:srgbClr val="C00000"/>
                </a:solidFill>
                <a:latin typeface="Times New Roman" pitchFamily="18" charset="0"/>
                <a:cs typeface="Times New Roman" pitchFamily="18" charset="0"/>
              </a:rPr>
              <a:t>Hiện</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tượng</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kinh</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nguyệt</a:t>
            </a:r>
            <a:endParaRPr lang="en-US" sz="4200" dirty="0">
              <a:solidFill>
                <a:srgbClr val="C00000"/>
              </a:solidFill>
              <a:latin typeface="Times New Roman" pitchFamily="18" charset="0"/>
              <a:cs typeface="Times New Roman" pitchFamily="18" charset="0"/>
            </a:endParaRPr>
          </a:p>
        </p:txBody>
      </p:sp>
      <p:pic>
        <p:nvPicPr>
          <p:cNvPr id="9" name="Picture 8"/>
          <p:cNvPicPr>
            <a:picLocks noChangeAspect="1"/>
          </p:cNvPicPr>
          <p:nvPr/>
        </p:nvPicPr>
        <p:blipFill>
          <a:blip r:embed="rId3"/>
          <a:stretch>
            <a:fillRect/>
          </a:stretch>
        </p:blipFill>
        <p:spPr>
          <a:xfrm>
            <a:off x="14020800" y="2601467"/>
            <a:ext cx="1822938" cy="1544864"/>
          </a:xfrm>
          <a:prstGeom prst="rect">
            <a:avLst/>
          </a:prstGeom>
        </p:spPr>
      </p:pic>
      <p:sp>
        <p:nvSpPr>
          <p:cNvPr id="12" name="Content Placeholder 2"/>
          <p:cNvSpPr txBox="1">
            <a:spLocks/>
          </p:cNvSpPr>
          <p:nvPr/>
        </p:nvSpPr>
        <p:spPr>
          <a:xfrm>
            <a:off x="0" y="4914900"/>
            <a:ext cx="17526000" cy="3131345"/>
          </a:xfrm>
          <a:prstGeom prst="rect">
            <a:avLst/>
          </a:prstGeom>
        </p:spPr>
        <p:txBody>
          <a:bodyPr vert="horz" lIns="91440" tIns="45720" rIns="91440" bIns="45720" rtlCol="0">
            <a:normAutofit/>
          </a:bodyPr>
          <a:lstStyle>
            <a:lvl1pPr marL="0" indent="0" algn="ctr"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2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0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48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06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6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r>
              <a:rPr lang="en-US" sz="3200" dirty="0">
                <a:solidFill>
                  <a:srgbClr val="7030A0"/>
                </a:solidFill>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Hiện tượng kinh nguyệt là hiện tượng trứng không được th</a:t>
            </a:r>
            <a:r>
              <a:rPr lang="en-US" sz="2800" dirty="0">
                <a:latin typeface="Times New Roman" pitchFamily="18" charset="0"/>
                <a:cs typeface="Times New Roman" pitchFamily="18" charset="0"/>
              </a:rPr>
              <a:t>ụ</a:t>
            </a:r>
            <a:r>
              <a:rPr lang="vi-VN" sz="2800" dirty="0">
                <a:latin typeface="Times New Roman" pitchFamily="18" charset="0"/>
                <a:cs typeface="Times New Roman" pitchFamily="18" charset="0"/>
              </a:rPr>
              <a:t> tinh sau 14 ngày kể từ khi trứng rụng làm thể vàng bị tiêu giảm, lớp niêm mạc bong ra từng mảng thoát ra ngoài cùng với máu và dịch nhày.</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14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kéo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hormone progesterone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mạc</a:t>
            </a:r>
            <a:r>
              <a:rPr lang="en-US" sz="2800" dirty="0">
                <a:latin typeface="Times New Roman" pitchFamily="18" charset="0"/>
                <a:cs typeface="Times New Roman" pitchFamily="18" charset="0"/>
              </a:rPr>
              <a:t> bong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máu</a:t>
            </a:r>
            <a:r>
              <a:rPr lang="en-US" sz="2800" dirty="0">
                <a:latin typeface="Times New Roman" pitchFamily="18" charset="0"/>
                <a:cs typeface="Times New Roman" pitchFamily="18" charset="0"/>
              </a:rPr>
              <a:t>.</a:t>
            </a:r>
          </a:p>
        </p:txBody>
      </p:sp>
      <p:sp>
        <p:nvSpPr>
          <p:cNvPr id="10" name="Rectangle 9"/>
          <p:cNvSpPr/>
          <p:nvPr/>
        </p:nvSpPr>
        <p:spPr>
          <a:xfrm>
            <a:off x="367553" y="7124700"/>
            <a:ext cx="8988358" cy="523220"/>
          </a:xfrm>
          <a:prstGeom prst="rect">
            <a:avLst/>
          </a:prstGeom>
        </p:spPr>
        <p:txBody>
          <a:bodyPr wrap="none">
            <a:spAutoFit/>
          </a:bodyPr>
          <a:lstStyle/>
          <a:p>
            <a:pPr lvl="0" algn="just"/>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Kinh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nguyệt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diễn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ra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theo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kì</a:t>
            </a:r>
            <a:r>
              <a:rPr lang="en-US" sz="2800" dirty="0">
                <a:solidFill>
                  <a:prstClr val="black"/>
                </a:solidFill>
                <a:latin typeface="Times New Roman" panose="02020603050405020304" pitchFamily="18" charset="0"/>
                <a:ea typeface="Times New Roman" panose="02020603050405020304" pitchFamily="18" charset="0"/>
              </a:rPr>
              <a:t> ở </a:t>
            </a:r>
            <a:r>
              <a:rPr lang="en-US" sz="2800" dirty="0" err="1">
                <a:solidFill>
                  <a:prstClr val="black"/>
                </a:solidFill>
                <a:latin typeface="Times New Roman" panose="02020603050405020304" pitchFamily="18" charset="0"/>
                <a:ea typeface="Times New Roman" panose="02020603050405020304" pitchFamily="18" charset="0"/>
              </a:rPr>
              <a:t>phụ</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nữ</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không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mang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thai.</a:t>
            </a:r>
            <a:r>
              <a:rPr lang="en-US" sz="2800" dirty="0">
                <a:solidFill>
                  <a:prstClr val="black"/>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8899055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fade">
                                      <p:cBhvr>
                                        <p:cTn id="13" dur="500"/>
                                        <p:tgtEl>
                                          <p:spTgt spid="1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ang thai ngoài ý muốn"/>
          <p:cNvPicPr>
            <a:picLocks noChangeAspect="1" noChangeArrowheads="1"/>
          </p:cNvPicPr>
          <p:nvPr/>
        </p:nvPicPr>
        <p:blipFill rotWithShape="1">
          <a:blip r:embed="rId2">
            <a:extLst>
              <a:ext uri="{28A0092B-C50C-407E-A947-70E740481C1C}">
                <a14:useLocalDpi xmlns:a14="http://schemas.microsoft.com/office/drawing/2010/main" val="0"/>
              </a:ext>
            </a:extLst>
          </a:blip>
          <a:srcRect r="-833" b="14445"/>
          <a:stretch/>
        </p:blipFill>
        <p:spPr bwMode="auto">
          <a:xfrm>
            <a:off x="-21021" y="-220718"/>
            <a:ext cx="10003221" cy="8572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10868" y="8877300"/>
            <a:ext cx="9777035" cy="646331"/>
          </a:xfrm>
          <a:prstGeom prst="rect">
            <a:avLst/>
          </a:prstGeom>
        </p:spPr>
        <p:txBody>
          <a:bodyPr wrap="none">
            <a:spAutoFit/>
          </a:bodyPr>
          <a:lstStyle/>
          <a:p>
            <a:pPr lvl="0" algn="just"/>
            <a:r>
              <a:rPr lang="en-US" sz="3600" dirty="0" err="1">
                <a:solidFill>
                  <a:srgbClr val="FF0000"/>
                </a:solidFill>
                <a:latin typeface="Times New Roman" panose="02020603050405020304" pitchFamily="18" charset="0"/>
                <a:ea typeface="Times New Roman" panose="02020603050405020304" pitchFamily="18" charset="0"/>
              </a:rPr>
              <a:t>Cần</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phải</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làm</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gì</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để</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tránh</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mang</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thai</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ngoài</a:t>
            </a:r>
            <a:r>
              <a:rPr lang="en-US" sz="3600" dirty="0">
                <a:solidFill>
                  <a:srgbClr val="FF0000"/>
                </a:solidFill>
                <a:latin typeface="Times New Roman" panose="02020603050405020304" pitchFamily="18" charset="0"/>
                <a:ea typeface="Times New Roman" panose="02020603050405020304" pitchFamily="18" charset="0"/>
              </a:rPr>
              <a:t> ý </a:t>
            </a:r>
            <a:r>
              <a:rPr lang="en-US" sz="3600" dirty="0" err="1">
                <a:solidFill>
                  <a:srgbClr val="FF0000"/>
                </a:solidFill>
                <a:latin typeface="Times New Roman" panose="02020603050405020304" pitchFamily="18" charset="0"/>
                <a:ea typeface="Times New Roman" panose="02020603050405020304" pitchFamily="18" charset="0"/>
              </a:rPr>
              <a:t>muốn</a:t>
            </a:r>
            <a:r>
              <a:rPr lang="en-US" sz="3600" dirty="0">
                <a:solidFill>
                  <a:srgbClr val="FF0000"/>
                </a:solidFill>
                <a:latin typeface="Times New Roman" panose="02020603050405020304" pitchFamily="18" charset="0"/>
                <a:ea typeface="Times New Roman" panose="02020603050405020304" pitchFamily="18" charset="0"/>
              </a:rPr>
              <a:t>?. </a:t>
            </a:r>
          </a:p>
        </p:txBody>
      </p:sp>
      <p:pic>
        <p:nvPicPr>
          <p:cNvPr id="12292" name="Picture 4" descr="tham khảo ý kiến với người th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0"/>
            <a:ext cx="8067675" cy="835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212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solidFill>
                  <a:prstClr val="black"/>
                </a:solidFill>
                <a:latin typeface="Times New Roman" pitchFamily="18" charset="0"/>
                <a:ea typeface="Tiffany" pitchFamily="18" charset="0"/>
                <a:cs typeface="Times New Roman" pitchFamily="18" charset="0"/>
              </a:rPr>
              <a:t>SINH SẢN Ở NGƯỜI</a:t>
            </a:r>
            <a:endParaRPr lang="vi-VN" altLang="en-US" sz="6000" u="sng" dirty="0">
              <a:solidFill>
                <a:srgbClr val="FF0000"/>
              </a:solidFill>
              <a:ea typeface="Tiffany" pitchFamily="18" charset="0"/>
              <a:cs typeface="Times New Roman" pitchFamily="18" charset="0"/>
            </a:endParaRPr>
          </a:p>
        </p:txBody>
      </p:sp>
      <p:sp>
        <p:nvSpPr>
          <p:cNvPr id="11" name="TextBox 10"/>
          <p:cNvSpPr txBox="1"/>
          <p:nvPr/>
        </p:nvSpPr>
        <p:spPr>
          <a:xfrm>
            <a:off x="-685800" y="1676809"/>
            <a:ext cx="18553386"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b="1" dirty="0">
                <a:solidFill>
                  <a:srgbClr val="002060"/>
                </a:solidFill>
                <a:latin typeface="Times New Roman" pitchFamily="18" charset="0"/>
                <a:cs typeface="Times New Roman" pitchFamily="18" charset="0"/>
              </a:rPr>
              <a:t>III- </a:t>
            </a:r>
            <a:r>
              <a:rPr lang="en-US" sz="4200" b="1" dirty="0" err="1">
                <a:solidFill>
                  <a:srgbClr val="002060"/>
                </a:solidFill>
                <a:latin typeface="Times New Roman" pitchFamily="18" charset="0"/>
                <a:cs typeface="Times New Roman" pitchFamily="18" charset="0"/>
              </a:rPr>
              <a:t>HIỆN</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TƯỢNG</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KINH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NGUYỆT</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VÀ</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CÁC</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BIỆN</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PHÁP</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TRÁNH</a:t>
            </a:r>
            <a:r>
              <a:rPr lang="en-US" sz="4200" b="1" dirty="0">
                <a:solidFill>
                  <a:srgbClr val="002060"/>
                </a:solidFill>
                <a:latin typeface="Times New Roman" pitchFamily="18" charset="0"/>
                <a:cs typeface="Times New Roman" pitchFamily="18" charset="0"/>
              </a:rPr>
              <a:t> THAI</a:t>
            </a:r>
          </a:p>
        </p:txBody>
      </p:sp>
      <p:sp>
        <p:nvSpPr>
          <p:cNvPr id="5" name="TextBox 4"/>
          <p:cNvSpPr txBox="1"/>
          <p:nvPr/>
        </p:nvSpPr>
        <p:spPr>
          <a:xfrm>
            <a:off x="609600" y="246163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2. </a:t>
            </a:r>
            <a:r>
              <a:rPr lang="en-US" sz="4200" dirty="0" err="1">
                <a:solidFill>
                  <a:srgbClr val="C00000"/>
                </a:solidFill>
                <a:latin typeface="Times New Roman" pitchFamily="18" charset="0"/>
                <a:cs typeface="Times New Roman" pitchFamily="18" charset="0"/>
              </a:rPr>
              <a:t>Các</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biện</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pháp</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tránh</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thai</a:t>
            </a:r>
            <a:endParaRPr lang="en-US" sz="4200" dirty="0">
              <a:solidFill>
                <a:srgbClr val="C00000"/>
              </a:solidFill>
              <a:latin typeface="Times New Roman" pitchFamily="18" charset="0"/>
              <a:cs typeface="Times New Roman" pitchFamily="18" charset="0"/>
            </a:endParaRPr>
          </a:p>
        </p:txBody>
      </p:sp>
      <p:sp>
        <p:nvSpPr>
          <p:cNvPr id="13" name="TextBox 12"/>
          <p:cNvSpPr txBox="1"/>
          <p:nvPr/>
        </p:nvSpPr>
        <p:spPr>
          <a:xfrm>
            <a:off x="9829800" y="2789764"/>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14" name="TextBox 13"/>
          <p:cNvSpPr txBox="1"/>
          <p:nvPr/>
        </p:nvSpPr>
        <p:spPr>
          <a:xfrm>
            <a:off x="6019800" y="3885640"/>
            <a:ext cx="12268200" cy="5678478"/>
          </a:xfrm>
          <a:prstGeom prst="rect">
            <a:avLst/>
          </a:prstGeom>
          <a:noFill/>
        </p:spPr>
        <p:txBody>
          <a:bodyPr wrap="square" lIns="137160" tIns="68580" rIns="137160" bIns="68580" rtlCol="0">
            <a:spAutoFit/>
          </a:bodyPr>
          <a:lstStyle/>
          <a:p>
            <a:r>
              <a:rPr lang="en-US" sz="4000" dirty="0">
                <a:solidFill>
                  <a:srgbClr val="7030A0"/>
                </a:solidFill>
                <a:latin typeface="Times New Roman" pitchFamily="18" charset="0"/>
                <a:ea typeface="Tiffany" pitchFamily="18" charset="0"/>
                <a:cs typeface="Times New Roman" pitchFamily="18" charset="0"/>
              </a:rPr>
              <a:t> ⃰ </a:t>
            </a:r>
            <a:r>
              <a:rPr lang="en-US" sz="4000" dirty="0" err="1">
                <a:solidFill>
                  <a:srgbClr val="7030A0"/>
                </a:solidFill>
                <a:latin typeface="Times New Roman" pitchFamily="18" charset="0"/>
                <a:ea typeface="Tiffany" pitchFamily="18" charset="0"/>
                <a:cs typeface="Times New Roman" pitchFamily="18" charset="0"/>
              </a:rPr>
              <a:t>Tham</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khảo</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kiến</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thức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SGK</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hoàn</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thành</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nhiệm</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vụ</a:t>
            </a:r>
            <a:r>
              <a:rPr lang="en-US" sz="4000" dirty="0">
                <a:solidFill>
                  <a:srgbClr val="7030A0"/>
                </a:solidFill>
                <a:latin typeface="Times New Roman" pitchFamily="18" charset="0"/>
                <a:ea typeface="Tiffany" pitchFamily="18" charset="0"/>
                <a:cs typeface="Times New Roman" pitchFamily="18" charset="0"/>
              </a:rPr>
              <a:t>:</a:t>
            </a:r>
          </a:p>
          <a:p>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Trả</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lời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các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câu</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hỏi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sau</a:t>
            </a:r>
            <a:r>
              <a:rPr lang="en-US" sz="4000" dirty="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vi-VN" sz="4000" dirty="0">
                <a:solidFill>
                  <a:srgbClr val="7030A0"/>
                </a:solidFill>
                <a:latin typeface="Times New Roman" pitchFamily="18" charset="0"/>
                <a:ea typeface="Tiffany" pitchFamily="18" charset="0"/>
                <a:cs typeface="Times New Roman" pitchFamily="18" charset="0"/>
              </a:rPr>
              <a:t>Mang thai ở tuổi vị thành viên có tác động tiêu cực như thế nào?</a:t>
            </a:r>
            <a:endParaRPr lang="en-US" sz="4000" dirty="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en-US" sz="4000" dirty="0" err="1">
                <a:solidFill>
                  <a:srgbClr val="7030A0"/>
                </a:solidFill>
                <a:latin typeface="Times New Roman" pitchFamily="18" charset="0"/>
                <a:ea typeface="Tiffany" pitchFamily="18" charset="0"/>
                <a:cs typeface="Times New Roman" pitchFamily="18" charset="0"/>
              </a:rPr>
              <a:t>Nguyên</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tắc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tránh</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thai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là</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gì</a:t>
            </a:r>
            <a:r>
              <a:rPr lang="en-US" sz="4000" dirty="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en-US" sz="4000" dirty="0">
                <a:solidFill>
                  <a:srgbClr val="7030A0"/>
                </a:solidFill>
                <a:latin typeface="Times New Roman" pitchFamily="18" charset="0"/>
                <a:ea typeface="Tiffany" pitchFamily="18" charset="0"/>
                <a:cs typeface="Times New Roman" pitchFamily="18" charset="0"/>
              </a:rPr>
              <a:t>N</a:t>
            </a:r>
            <a:r>
              <a:rPr lang="vi-VN" sz="4000" dirty="0">
                <a:solidFill>
                  <a:srgbClr val="7030A0"/>
                </a:solidFill>
                <a:latin typeface="Times New Roman" pitchFamily="18" charset="0"/>
                <a:ea typeface="Tiffany" pitchFamily="18" charset="0"/>
                <a:cs typeface="Times New Roman" pitchFamily="18" charset="0"/>
              </a:rPr>
              <a:t>êu các biện pháp tránh thai thông qua hiểu biết của em.</a:t>
            </a:r>
            <a:endParaRPr lang="en-US" sz="4000" dirty="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vi-VN" sz="4000" dirty="0">
                <a:solidFill>
                  <a:srgbClr val="7030A0"/>
                </a:solidFill>
                <a:latin typeface="Times New Roman" pitchFamily="18" charset="0"/>
                <a:ea typeface="Tiffany" pitchFamily="18" charset="0"/>
                <a:cs typeface="Times New Roman" pitchFamily="18" charset="0"/>
              </a:rPr>
              <a:t>Tác dụng của các biện pháp tránh thai đó là gì?</a:t>
            </a:r>
            <a:endParaRPr lang="en-US" sz="4000" dirty="0">
              <a:solidFill>
                <a:srgbClr val="7030A0"/>
              </a:solidFill>
              <a:latin typeface="Times New Roman" pitchFamily="18" charset="0"/>
              <a:ea typeface="Tiffany" pitchFamily="18" charset="0"/>
              <a:cs typeface="Times New Roman" pitchFamily="18" charset="0"/>
            </a:endParaRPr>
          </a:p>
          <a:p>
            <a:r>
              <a:rPr lang="en-US" sz="4000" dirty="0">
                <a:solidFill>
                  <a:srgbClr val="7030A0"/>
                </a:solidFill>
                <a:latin typeface="Times New Roman" pitchFamily="18" charset="0"/>
                <a:ea typeface="Tiffany" pitchFamily="18" charset="0"/>
                <a:cs typeface="Times New Roman" pitchFamily="18" charset="0"/>
              </a:rPr>
              <a:t> ⃰ </a:t>
            </a:r>
            <a:r>
              <a:rPr lang="en-US" sz="4000" dirty="0" err="1">
                <a:solidFill>
                  <a:srgbClr val="7030A0"/>
                </a:solidFill>
                <a:latin typeface="Times New Roman" pitchFamily="18" charset="0"/>
                <a:ea typeface="Tiffany" pitchFamily="18" charset="0"/>
                <a:cs typeface="Times New Roman" pitchFamily="18" charset="0"/>
              </a:rPr>
              <a:t>Thời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gian</a:t>
            </a:r>
            <a:r>
              <a:rPr lang="en-US" sz="4000" dirty="0">
                <a:solidFill>
                  <a:srgbClr val="7030A0"/>
                </a:solidFill>
                <a:latin typeface="Times New Roman" pitchFamily="18" charset="0"/>
                <a:ea typeface="Tiffany" pitchFamily="18" charset="0"/>
                <a:cs typeface="Times New Roman" pitchFamily="18" charset="0"/>
              </a:rPr>
              <a:t>: 10 </a:t>
            </a:r>
            <a:r>
              <a:rPr lang="en-US" sz="4000" dirty="0" err="1">
                <a:solidFill>
                  <a:srgbClr val="7030A0"/>
                </a:solidFill>
                <a:latin typeface="Times New Roman" pitchFamily="18" charset="0"/>
                <a:ea typeface="Tiffany" pitchFamily="18" charset="0"/>
                <a:cs typeface="Times New Roman" pitchFamily="18" charset="0"/>
              </a:rPr>
              <a:t>phút</a:t>
            </a:r>
            <a:r>
              <a:rPr lang="en-US" sz="4000" dirty="0">
                <a:solidFill>
                  <a:srgbClr val="7030A0"/>
                </a:solidFill>
                <a:latin typeface="Times New Roman" pitchFamily="18" charset="0"/>
                <a:ea typeface="Tiffany" pitchFamily="18" charset="0"/>
                <a:cs typeface="Times New Roman" pitchFamily="18" charset="0"/>
              </a:rPr>
              <a:t>.</a:t>
            </a:r>
          </a:p>
        </p:txBody>
      </p:sp>
      <p:pic>
        <p:nvPicPr>
          <p:cNvPr id="15" name="Picture 14"/>
          <p:cNvPicPr>
            <a:picLocks noChangeAspect="1"/>
          </p:cNvPicPr>
          <p:nvPr/>
        </p:nvPicPr>
        <p:blipFill>
          <a:blip r:embed="rId3"/>
          <a:stretch>
            <a:fillRect/>
          </a:stretch>
        </p:blipFill>
        <p:spPr>
          <a:xfrm>
            <a:off x="381000" y="3696109"/>
            <a:ext cx="5333999" cy="6127235"/>
          </a:xfrm>
          <a:prstGeom prst="rect">
            <a:avLst/>
          </a:prstGeom>
        </p:spPr>
      </p:pic>
    </p:spTree>
    <p:extLst>
      <p:ext uri="{BB962C8B-B14F-4D97-AF65-F5344CB8AC3E}">
        <p14:creationId xmlns:p14="http://schemas.microsoft.com/office/powerpoint/2010/main" val="21616991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419100"/>
            <a:ext cx="15773400" cy="8389145"/>
          </a:xfrm>
        </p:spPr>
        <p:txBody>
          <a:bodyPr>
            <a:noAutofit/>
          </a:bodyPr>
          <a:lstStyle/>
          <a:p>
            <a:pPr marL="0" indent="0">
              <a:buNone/>
            </a:pPr>
            <a:r>
              <a:rPr lang="en-US" sz="4000" dirty="0">
                <a:solidFill>
                  <a:srgbClr val="C00000"/>
                </a:solidFill>
                <a:latin typeface="Times New Roman" pitchFamily="18" charset="0"/>
                <a:ea typeface="Tiffany" pitchFamily="18" charset="0"/>
                <a:cs typeface="Times New Roman" pitchFamily="18" charset="0"/>
              </a:rPr>
              <a:t>1.</a:t>
            </a:r>
            <a:r>
              <a:rPr lang="vi-VN" sz="4000" dirty="0">
                <a:solidFill>
                  <a:srgbClr val="C00000"/>
                </a:solidFill>
                <a:latin typeface="Times New Roman" pitchFamily="18" charset="0"/>
                <a:ea typeface="Tiffany" pitchFamily="18" charset="0"/>
                <a:cs typeface="Times New Roman" pitchFamily="18" charset="0"/>
              </a:rPr>
              <a:t>Mang thai ở tuổi vị thành viên có tác động tiêu cực như thế nào?</a:t>
            </a:r>
            <a:endParaRPr lang="en-US" sz="4000" dirty="0">
              <a:solidFill>
                <a:srgbClr val="C0000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vi-VN" sz="4000" dirty="0">
                <a:solidFill>
                  <a:srgbClr val="7030A0"/>
                </a:solidFill>
                <a:latin typeface="Times New Roman" pitchFamily="18" charset="0"/>
                <a:cs typeface="Times New Roman" pitchFamily="18" charset="0"/>
              </a:rPr>
              <a:t>Mang thai ở lứa tuổi vị thành niên sẽ gặp rất nhiều nguy cơ như tỷ lệ sinh non và sảy thai cao do tử cung chưa phát triển hoàn thiện. Khi sinh thường bị sót nhau thai, băng huyết, nhiễm khuẩn, con sinh ra thường nhẹ cân, tỷ lệ tử vong cao. Mang thai ở tuổi vị thành niên còn ảnh hưởng đến học tập, cơ hội phát triển của bản thân.</a:t>
            </a:r>
            <a:endParaRPr lang="en-US" sz="4000" dirty="0">
              <a:solidFill>
                <a:srgbClr val="7030A0"/>
              </a:solidFill>
              <a:latin typeface="Times New Roman" pitchFamily="18" charset="0"/>
              <a:cs typeface="Times New Roman" pitchFamily="18" charset="0"/>
            </a:endParaRPr>
          </a:p>
        </p:txBody>
      </p:sp>
      <p:pic>
        <p:nvPicPr>
          <p:cNvPr id="1026" name="Picture 2" descr="D:\elearning-hoanchinh\hs mang t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0" y="1333500"/>
            <a:ext cx="95250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5056" y="260934"/>
            <a:ext cx="15773400" cy="691566"/>
          </a:xfrm>
        </p:spPr>
        <p:txBody>
          <a:bodyPr>
            <a:noAutofit/>
          </a:bodyPr>
          <a:lstStyle/>
          <a:p>
            <a:pPr marL="0" indent="0">
              <a:buNone/>
            </a:pPr>
            <a:r>
              <a:rPr lang="en-US" sz="4000" dirty="0">
                <a:solidFill>
                  <a:srgbClr val="C00000"/>
                </a:solidFill>
                <a:latin typeface="Times New Roman" pitchFamily="18" charset="0"/>
                <a:ea typeface="Tiffany" pitchFamily="18" charset="0"/>
                <a:cs typeface="Times New Roman" pitchFamily="18" charset="0"/>
              </a:rPr>
              <a:t>2. </a:t>
            </a:r>
            <a:r>
              <a:rPr lang="en-US" sz="4000" dirty="0" err="1">
                <a:solidFill>
                  <a:srgbClr val="C00000"/>
                </a:solidFill>
                <a:latin typeface="Times New Roman" pitchFamily="18" charset="0"/>
                <a:ea typeface="Tiffany" pitchFamily="18" charset="0"/>
                <a:cs typeface="Times New Roman" pitchFamily="18" charset="0"/>
              </a:rPr>
              <a:t>Nguyên</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tắc</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tránh</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thai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là</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gì</a:t>
            </a:r>
            <a:r>
              <a:rPr lang="en-US" sz="4000" dirty="0">
                <a:solidFill>
                  <a:srgbClr val="C00000"/>
                </a:solidFill>
                <a:latin typeface="Times New Roman" pitchFamily="18" charset="0"/>
                <a:ea typeface="Tiffany" pitchFamily="18" charset="0"/>
                <a:cs typeface="Times New Roman" pitchFamily="18" charset="0"/>
              </a:rPr>
              <a:t>?</a:t>
            </a: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cs typeface="Times New Roman" pitchFamily="18" charset="0"/>
            </a:endParaRPr>
          </a:p>
          <a:p>
            <a:pPr marL="0" indent="0">
              <a:buNone/>
            </a:pPr>
            <a:r>
              <a:rPr lang="en-US" sz="4000" dirty="0">
                <a:solidFill>
                  <a:srgbClr val="7030A0"/>
                </a:solidFill>
                <a:latin typeface="Times New Roman" pitchFamily="18" charset="0"/>
                <a:cs typeface="Times New Roman" pitchFamily="18" charset="0"/>
              </a:rPr>
              <a:t> </a:t>
            </a:r>
          </a:p>
        </p:txBody>
      </p:sp>
      <p:pic>
        <p:nvPicPr>
          <p:cNvPr id="5" name="Picture 2" descr="Khả năng duy trì nòi giống – Thắc mắc chẳng biết hỏi ai - Kiến thức giới  tính - Việt Giải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187002"/>
            <a:ext cx="8096885" cy="60726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90297" y="8115300"/>
            <a:ext cx="17068800" cy="1200329"/>
          </a:xfrm>
          <a:prstGeom prst="rect">
            <a:avLst/>
          </a:prstGeom>
        </p:spPr>
        <p:txBody>
          <a:bodyPr wrap="square">
            <a:spAutoFit/>
          </a:bodyPr>
          <a:lstStyle/>
          <a:p>
            <a:pPr lvl="0" defTabSz="1371600">
              <a:lnSpc>
                <a:spcPct val="90000"/>
              </a:lnSpc>
              <a:spcBef>
                <a:spcPts val="1500"/>
              </a:spcBef>
            </a:pPr>
            <a:r>
              <a:rPr lang="en-US" sz="4000" dirty="0" err="1">
                <a:solidFill>
                  <a:srgbClr val="7030A0"/>
                </a:solidFill>
                <a:latin typeface="Times New Roman" pitchFamily="18" charset="0"/>
                <a:cs typeface="Times New Roman" pitchFamily="18" charset="0"/>
              </a:rPr>
              <a:t>Ngăn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chin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rụng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hoặc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tổ</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endParaRPr lang="vi-VN"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552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723901"/>
            <a:ext cx="15773400" cy="609600"/>
          </a:xfrm>
        </p:spPr>
        <p:txBody>
          <a:bodyPr>
            <a:noAutofit/>
          </a:bodyPr>
          <a:lstStyle/>
          <a:p>
            <a:pPr marL="0" indent="0">
              <a:buNone/>
            </a:pPr>
            <a:r>
              <a:rPr lang="en-US" sz="4000" dirty="0">
                <a:latin typeface="Times New Roman" pitchFamily="18" charset="0"/>
                <a:cs typeface="Times New Roman" pitchFamily="18" charset="0"/>
              </a:rPr>
              <a:t> 3. </a:t>
            </a:r>
            <a:r>
              <a:rPr lang="en-US" sz="4000" dirty="0">
                <a:solidFill>
                  <a:srgbClr val="C00000"/>
                </a:solidFill>
                <a:latin typeface="Times New Roman" pitchFamily="18" charset="0"/>
                <a:ea typeface="Tiffany" pitchFamily="18" charset="0"/>
                <a:cs typeface="Times New Roman" pitchFamily="18" charset="0"/>
              </a:rPr>
              <a:t>N</a:t>
            </a:r>
            <a:r>
              <a:rPr lang="vi-VN" sz="4000" dirty="0">
                <a:solidFill>
                  <a:srgbClr val="C00000"/>
                </a:solidFill>
                <a:latin typeface="Times New Roman" pitchFamily="18" charset="0"/>
                <a:ea typeface="Tiffany" pitchFamily="18" charset="0"/>
                <a:cs typeface="Times New Roman" pitchFamily="18" charset="0"/>
              </a:rPr>
              <a:t>êu các biện pháp tránh thai thông qua hiểu biết của em</a:t>
            </a:r>
            <a:r>
              <a:rPr lang="en-US" sz="4000" dirty="0">
                <a:solidFill>
                  <a:srgbClr val="C00000"/>
                </a:solidFill>
                <a:latin typeface="Times New Roman" pitchFamily="18" charset="0"/>
                <a:ea typeface="Tiffany"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p:txBody>
      </p:sp>
      <p:pic>
        <p:nvPicPr>
          <p:cNvPr id="6" name="Picture 2" descr="Triệt sản biện pháp tránh thai an toà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38300"/>
            <a:ext cx="14249400" cy="59400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08690" y="8648700"/>
            <a:ext cx="17068800" cy="1200329"/>
          </a:xfrm>
          <a:prstGeom prst="rect">
            <a:avLst/>
          </a:prstGeom>
        </p:spPr>
        <p:txBody>
          <a:bodyPr wrap="square">
            <a:spAutoFit/>
          </a:bodyPr>
          <a:lstStyle/>
          <a:p>
            <a:pPr lvl="0" defTabSz="1371600">
              <a:lnSpc>
                <a:spcPct val="90000"/>
              </a:lnSpc>
              <a:spcBef>
                <a:spcPts val="1500"/>
              </a:spcBef>
            </a:pPr>
            <a:r>
              <a:rPr lang="vi-VN" sz="4000" dirty="0">
                <a:solidFill>
                  <a:srgbClr val="7030A0"/>
                </a:solidFill>
                <a:latin typeface="Times New Roman" pitchFamily="18" charset="0"/>
                <a:cs typeface="Times New Roman" pitchFamily="18" charset="0"/>
              </a:rPr>
              <a:t>Một số biện pháp tránh thai như sử dụng bao cao su, sử dụng thuốc tránh thai hàng ngày, đặt vòng tránh thai,…</a:t>
            </a:r>
          </a:p>
        </p:txBody>
      </p:sp>
    </p:spTree>
    <p:extLst>
      <p:ext uri="{BB962C8B-B14F-4D97-AF65-F5344CB8AC3E}">
        <p14:creationId xmlns:p14="http://schemas.microsoft.com/office/powerpoint/2010/main" val="28039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171700"/>
            <a:ext cx="16840200" cy="7478970"/>
          </a:xfrm>
          <a:prstGeom prst="rect">
            <a:avLst/>
          </a:prstGeom>
        </p:spPr>
        <p:txBody>
          <a:bodyPr wrap="square">
            <a:spAutoFit/>
          </a:bodyPr>
          <a:lstStyle/>
          <a:p>
            <a:pPr>
              <a:lnSpc>
                <a:spcPct val="200000"/>
              </a:lnSpc>
            </a:pPr>
            <a:endParaRPr lang="en-US" sz="4000" dirty="0">
              <a:solidFill>
                <a:srgbClr val="C00000"/>
              </a:solidFill>
              <a:latin typeface="Times New Roman" pitchFamily="18" charset="0"/>
              <a:ea typeface="Tiffany" pitchFamily="18" charset="0"/>
              <a:cs typeface="Times New Roman" pitchFamily="18" charset="0"/>
            </a:endParaRPr>
          </a:p>
          <a:p>
            <a:pPr lvl="0">
              <a:lnSpc>
                <a:spcPct val="200000"/>
              </a:lnSpc>
            </a:pPr>
            <a:r>
              <a:rPr lang="en-US" sz="4000" dirty="0">
                <a:solidFill>
                  <a:srgbClr val="7030A0"/>
                </a:solidFill>
                <a:latin typeface="Times New Roman" pitchFamily="18" charset="0"/>
                <a:cs typeface="Times New Roman" pitchFamily="18" charset="0"/>
              </a:rPr>
              <a:t>-</a:t>
            </a:r>
            <a:r>
              <a:rPr lang="vi-VN" sz="4000" dirty="0">
                <a:solidFill>
                  <a:srgbClr val="7030A0"/>
                </a:solidFill>
                <a:latin typeface="Times New Roman" pitchFamily="18" charset="0"/>
                <a:cs typeface="Times New Roman" pitchFamily="18" charset="0"/>
              </a:rPr>
              <a:t>Sử dụng thuốc tránh thai hàng ngày: ngăn không cho trứng chín và rụng.</a:t>
            </a:r>
            <a:endParaRPr lang="en-US" sz="4000" dirty="0">
              <a:solidFill>
                <a:srgbClr val="7030A0"/>
              </a:solidFill>
              <a:latin typeface="Times New Roman" pitchFamily="18" charset="0"/>
              <a:cs typeface="Times New Roman" pitchFamily="18" charset="0"/>
            </a:endParaRPr>
          </a:p>
          <a:p>
            <a:pPr lvl="0">
              <a:lnSpc>
                <a:spcPct val="200000"/>
              </a:lnSpc>
            </a:pPr>
            <a:r>
              <a:rPr lang="en-US" sz="4000" dirty="0">
                <a:solidFill>
                  <a:srgbClr val="7030A0"/>
                </a:solidFill>
                <a:latin typeface="Times New Roman" pitchFamily="18" charset="0"/>
                <a:cs typeface="Times New Roman" pitchFamily="18" charset="0"/>
              </a:rPr>
              <a:t>- </a:t>
            </a:r>
            <a:r>
              <a:rPr lang="vi-VN" sz="4000" dirty="0">
                <a:solidFill>
                  <a:srgbClr val="7030A0"/>
                </a:solidFill>
                <a:latin typeface="Times New Roman" pitchFamily="18" charset="0"/>
                <a:cs typeface="Times New Roman" pitchFamily="18" charset="0"/>
              </a:rPr>
              <a:t>Sử dụng bao cao su, vòng tránh thai: ngăn không cho tinh trùng và trứng gặp nhau.</a:t>
            </a:r>
            <a:endParaRPr lang="en-US" sz="4000" dirty="0">
              <a:solidFill>
                <a:srgbClr val="7030A0"/>
              </a:solidFill>
              <a:latin typeface="Times New Roman" pitchFamily="18" charset="0"/>
              <a:cs typeface="Times New Roman" pitchFamily="18" charset="0"/>
            </a:endParaRPr>
          </a:p>
          <a:p>
            <a:pPr lvl="0">
              <a:lnSpc>
                <a:spcPct val="200000"/>
              </a:lnSpc>
            </a:pPr>
            <a:r>
              <a:rPr lang="en-US" sz="4000" dirty="0">
                <a:solidFill>
                  <a:srgbClr val="7030A0"/>
                </a:solidFill>
                <a:latin typeface="Times New Roman" pitchFamily="18" charset="0"/>
                <a:cs typeface="Times New Roman" pitchFamily="18" charset="0"/>
              </a:rPr>
              <a:t>- </a:t>
            </a:r>
            <a:r>
              <a:rPr lang="vi-VN" sz="4000" dirty="0">
                <a:solidFill>
                  <a:srgbClr val="7030A0"/>
                </a:solidFill>
                <a:latin typeface="Times New Roman" pitchFamily="18" charset="0"/>
                <a:cs typeface="Times New Roman" pitchFamily="18" charset="0"/>
              </a:rPr>
              <a:t>Sử dụng thuốc tránh thai khẩn cấp: ngăn nang trứng phát triển, ngăn chặn trứng gặp tinh trùng.</a:t>
            </a:r>
            <a:endParaRPr lang="en-US" sz="4000" dirty="0">
              <a:solidFill>
                <a:srgbClr val="7030A0"/>
              </a:solidFill>
              <a:latin typeface="Times New Roman" pitchFamily="18" charset="0"/>
              <a:cs typeface="Times New Roman" pitchFamily="18" charset="0"/>
            </a:endParaRPr>
          </a:p>
        </p:txBody>
      </p:sp>
      <p:sp>
        <p:nvSpPr>
          <p:cNvPr id="2" name="Rectangle 1"/>
          <p:cNvSpPr/>
          <p:nvPr/>
        </p:nvSpPr>
        <p:spPr>
          <a:xfrm>
            <a:off x="2057400" y="266700"/>
            <a:ext cx="12954000" cy="1323439"/>
          </a:xfrm>
          <a:prstGeom prst="rect">
            <a:avLst/>
          </a:prstGeom>
        </p:spPr>
        <p:txBody>
          <a:bodyPr wrap="square">
            <a:spAutoFit/>
          </a:bodyPr>
          <a:lstStyle/>
          <a:p>
            <a:pPr lvl="0">
              <a:lnSpc>
                <a:spcPct val="200000"/>
              </a:lnSpc>
            </a:pPr>
            <a:r>
              <a:rPr lang="en-US" sz="4000" dirty="0">
                <a:solidFill>
                  <a:srgbClr val="C00000"/>
                </a:solidFill>
                <a:latin typeface="Times New Roman" pitchFamily="18" charset="0"/>
                <a:ea typeface="Tiffany" pitchFamily="18" charset="0"/>
                <a:cs typeface="Times New Roman" pitchFamily="18" charset="0"/>
              </a:rPr>
              <a:t>4. </a:t>
            </a:r>
            <a:r>
              <a:rPr lang="vi-VN" sz="4000" dirty="0">
                <a:solidFill>
                  <a:srgbClr val="C00000"/>
                </a:solidFill>
                <a:latin typeface="Times New Roman" pitchFamily="18" charset="0"/>
                <a:ea typeface="Tiffany" pitchFamily="18" charset="0"/>
                <a:cs typeface="Times New Roman" pitchFamily="18" charset="0"/>
              </a:rPr>
              <a:t>Tác dụng của các biện pháp tránh thai đó là gì?</a:t>
            </a:r>
            <a:endParaRPr lang="en-US" sz="4000" dirty="0">
              <a:solidFill>
                <a:srgbClr val="C0000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23741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8287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7999" y="2"/>
            <a:ext cx="18422472"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369" y="8457690"/>
            <a:ext cx="1118010" cy="111801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60" y="7300454"/>
            <a:ext cx="2968883" cy="2137595"/>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515599"/>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54336" y="10466610"/>
            <a:ext cx="914400" cy="914400"/>
          </a:xfrm>
          <a:prstGeom prst="rect">
            <a:avLst/>
          </a:prstGeom>
        </p:spPr>
      </p:pic>
      <p:sp>
        <p:nvSpPr>
          <p:cNvPr id="13" name="Rectangle 12"/>
          <p:cNvSpPr/>
          <p:nvPr/>
        </p:nvSpPr>
        <p:spPr>
          <a:xfrm>
            <a:off x="2017061" y="439061"/>
            <a:ext cx="16781928" cy="24003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black"/>
                </a:solidFill>
                <a:latin typeface="Arial" panose="020B0604020202020204" pitchFamily="34" charset="0"/>
                <a:cs typeface="Arial" panose="020B0604020202020204" pitchFamily="34" charset="0"/>
              </a:rPr>
              <a:t>2. Ở </a:t>
            </a:r>
            <a:r>
              <a:rPr lang="en-US" sz="3600" b="1" dirty="0" err="1">
                <a:solidFill>
                  <a:prstClr val="black"/>
                </a:solidFill>
                <a:latin typeface="Arial" panose="020B0604020202020204" pitchFamily="34" charset="0"/>
                <a:cs typeface="Arial" panose="020B0604020202020204" pitchFamily="34" charset="0"/>
              </a:rPr>
              <a:t>người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hệ</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cơ</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quan</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nào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đảm</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nhận</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vai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trò</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sinh</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sản</a:t>
            </a:r>
            <a:r>
              <a:rPr lang="en-US" sz="3600" b="1" dirty="0">
                <a:solidFill>
                  <a:prstClr val="black"/>
                </a:solidFill>
                <a:latin typeface="Arial" panose="020B0604020202020204" pitchFamily="34" charset="0"/>
                <a:cs typeface="Arial" panose="020B0604020202020204" pitchFamily="34" charset="0"/>
              </a:rPr>
              <a:t>?</a:t>
            </a:r>
          </a:p>
          <a:p>
            <a:r>
              <a:rPr lang="en-US" sz="3600" b="1" dirty="0">
                <a:solidFill>
                  <a:prstClr val="black"/>
                </a:solidFill>
                <a:latin typeface="Arial" panose="020B0604020202020204" pitchFamily="34" charset="0"/>
                <a:cs typeface="Arial" panose="020B0604020202020204" pitchFamily="34" charset="0"/>
              </a:rPr>
              <a:t>A. </a:t>
            </a:r>
            <a:r>
              <a:rPr lang="en-US" sz="3600" b="1" dirty="0" err="1">
                <a:solidFill>
                  <a:prstClr val="black"/>
                </a:solidFill>
                <a:latin typeface="Arial" panose="020B0604020202020204" pitchFamily="34" charset="0"/>
                <a:cs typeface="Arial" panose="020B0604020202020204" pitchFamily="34" charset="0"/>
              </a:rPr>
              <a:t>Hệ</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sinh</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dục</a:t>
            </a:r>
            <a:r>
              <a:rPr lang="en-US" sz="3600" b="1" dirty="0">
                <a:solidFill>
                  <a:prstClr val="black"/>
                </a:solidFill>
                <a:latin typeface="Arial" panose="020B0604020202020204" pitchFamily="34" charset="0"/>
                <a:cs typeface="Arial" panose="020B0604020202020204" pitchFamily="34" charset="0"/>
              </a:rPr>
              <a:t>               B. </a:t>
            </a:r>
            <a:r>
              <a:rPr lang="en-US" sz="3600" b="1" dirty="0" err="1">
                <a:solidFill>
                  <a:prstClr val="black"/>
                </a:solidFill>
                <a:latin typeface="Arial" panose="020B0604020202020204" pitchFamily="34" charset="0"/>
                <a:cs typeface="Arial" panose="020B0604020202020204" pitchFamily="34" charset="0"/>
              </a:rPr>
              <a:t>Hệ</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tiêu</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hóa</a:t>
            </a:r>
            <a:r>
              <a:rPr lang="en-US" sz="3600" b="1" dirty="0">
                <a:solidFill>
                  <a:prstClr val="black"/>
                </a:solidFill>
                <a:latin typeface="Arial" panose="020B0604020202020204" pitchFamily="34" charset="0"/>
                <a:cs typeface="Arial" panose="020B0604020202020204" pitchFamily="34" charset="0"/>
              </a:rPr>
              <a:t>      C. </a:t>
            </a:r>
            <a:r>
              <a:rPr lang="en-US" sz="3600" b="1" dirty="0" err="1">
                <a:solidFill>
                  <a:prstClr val="black"/>
                </a:solidFill>
                <a:latin typeface="Arial" panose="020B0604020202020204" pitchFamily="34" charset="0"/>
                <a:cs typeface="Arial" panose="020B0604020202020204" pitchFamily="34" charset="0"/>
              </a:rPr>
              <a:t>Hệ</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hô</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hấp</a:t>
            </a:r>
            <a:r>
              <a:rPr lang="en-US" sz="3600" b="1" dirty="0">
                <a:solidFill>
                  <a:prstClr val="black"/>
                </a:solidFill>
                <a:latin typeface="Arial" panose="020B0604020202020204" pitchFamily="34" charset="0"/>
                <a:cs typeface="Arial" panose="020B0604020202020204" pitchFamily="34" charset="0"/>
              </a:rPr>
              <a:t>        D. </a:t>
            </a:r>
            <a:r>
              <a:rPr lang="en-US" sz="3600" b="1" dirty="0" err="1">
                <a:solidFill>
                  <a:prstClr val="black"/>
                </a:solidFill>
                <a:latin typeface="Arial" panose="020B0604020202020204" pitchFamily="34" charset="0"/>
                <a:cs typeface="Arial" panose="020B0604020202020204" pitchFamily="34" charset="0"/>
              </a:rPr>
              <a:t>Hệ</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bài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tiết</a:t>
            </a:r>
            <a:endParaRPr lang="en-US" sz="3600" b="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5950324" y="3067956"/>
            <a:ext cx="8653184" cy="1951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black"/>
                </a:solidFill>
                <a:latin typeface="Arial" panose="020B0604020202020204" pitchFamily="34" charset="0"/>
                <a:cs typeface="Arial" panose="020B0604020202020204" pitchFamily="34" charset="0"/>
              </a:rPr>
              <a:t>A. </a:t>
            </a:r>
            <a:r>
              <a:rPr lang="en-US" sz="5400" b="1" dirty="0" err="1">
                <a:solidFill>
                  <a:prstClr val="black"/>
                </a:solidFill>
                <a:latin typeface="Arial" panose="020B0604020202020204" pitchFamily="34" charset="0"/>
                <a:cs typeface="Arial" panose="020B0604020202020204" pitchFamily="34" charset="0"/>
              </a:rPr>
              <a:t>Hệ</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sinh</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dục</a:t>
            </a:r>
            <a:endParaRPr lang="en-US" sz="54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2397" y="5703178"/>
            <a:ext cx="2122739" cy="1947503"/>
          </a:xfrm>
          <a:prstGeom prst="rect">
            <a:avLst/>
          </a:prstGeom>
        </p:spPr>
      </p:pic>
      <p:sp>
        <p:nvSpPr>
          <p:cNvPr id="17" name="Oval Callout 16"/>
          <p:cNvSpPr/>
          <p:nvPr/>
        </p:nvSpPr>
        <p:spPr>
          <a:xfrm>
            <a:off x="3620095" y="4860947"/>
            <a:ext cx="2713469" cy="1835690"/>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5B9BD5">
                    <a:lumMod val="50000"/>
                  </a:srgb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818966" y="5143502"/>
            <a:ext cx="7146341" cy="134608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black"/>
                </a:solidFill>
                <a:latin typeface="Arial" panose="020B0604020202020204" pitchFamily="34" charset="0"/>
                <a:cs typeface="Arial" panose="020B0604020202020204" pitchFamily="34" charset="0"/>
              </a:rPr>
              <a:t>A. </a:t>
            </a:r>
            <a:r>
              <a:rPr lang="en-US" sz="4800" b="1" dirty="0" err="1">
                <a:solidFill>
                  <a:prstClr val="black"/>
                </a:solidFill>
                <a:latin typeface="Arial" panose="020B0604020202020204" pitchFamily="34" charset="0"/>
                <a:cs typeface="Arial" panose="020B0604020202020204" pitchFamily="34" charset="0"/>
              </a:rPr>
              <a:t>Hệ</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sinh</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dục</a:t>
            </a:r>
            <a:endPar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73964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ìm hiểu vai trò và các biện pháp tránh th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400300"/>
            <a:ext cx="14858999" cy="54556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05200" y="571500"/>
            <a:ext cx="12877799" cy="707886"/>
          </a:xfrm>
          <a:prstGeom prst="rect">
            <a:avLst/>
          </a:prstGeom>
        </p:spPr>
        <p:txBody>
          <a:bodyPr wrap="square">
            <a:spAutoFit/>
          </a:bodyPr>
          <a:lstStyle/>
          <a:p>
            <a:pPr lvl="0"/>
            <a:r>
              <a:rPr lang="en-US" sz="4000" dirty="0">
                <a:solidFill>
                  <a:srgbClr val="FF0000"/>
                </a:solidFill>
                <a:latin typeface="Times New Roman" pitchFamily="18" charset="0"/>
                <a:ea typeface="Tiffany" pitchFamily="18" charset="0"/>
                <a:cs typeface="Times New Roman" pitchFamily="18" charset="0"/>
              </a:rPr>
              <a:t>4. </a:t>
            </a:r>
            <a:r>
              <a:rPr lang="vi-VN" sz="4000" dirty="0">
                <a:solidFill>
                  <a:srgbClr val="FF0000"/>
                </a:solidFill>
                <a:latin typeface="Times New Roman" pitchFamily="18" charset="0"/>
                <a:ea typeface="Tiffany" pitchFamily="18" charset="0"/>
                <a:cs typeface="Times New Roman" pitchFamily="18" charset="0"/>
              </a:rPr>
              <a:t>Tác dụng của các biện pháp tránh thai đó là gì?</a:t>
            </a:r>
            <a:endParaRPr lang="en-US" sz="4000" dirty="0">
              <a:solidFill>
                <a:srgbClr val="FF000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1253313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61483993"/>
              </p:ext>
            </p:extLst>
          </p:nvPr>
        </p:nvGraphicFramePr>
        <p:xfrm>
          <a:off x="1447800" y="1104898"/>
          <a:ext cx="15163800" cy="5029200"/>
        </p:xfrm>
        <a:graphic>
          <a:graphicData uri="http://schemas.openxmlformats.org/drawingml/2006/table">
            <a:tbl>
              <a:tblPr firstRow="1" firstCol="1" bandRow="1"/>
              <a:tblGrid>
                <a:gridCol w="6493910">
                  <a:extLst>
                    <a:ext uri="{9D8B030D-6E8A-4147-A177-3AD203B41FA5}">
                      <a16:colId xmlns:a16="http://schemas.microsoft.com/office/drawing/2014/main" val="20000"/>
                    </a:ext>
                  </a:extLst>
                </a:gridCol>
                <a:gridCol w="8669890">
                  <a:extLst>
                    <a:ext uri="{9D8B030D-6E8A-4147-A177-3AD203B41FA5}">
                      <a16:colId xmlns:a16="http://schemas.microsoft.com/office/drawing/2014/main" val="20001"/>
                    </a:ext>
                  </a:extLst>
                </a:gridCol>
              </a:tblGrid>
              <a:tr h="502920">
                <a:tc>
                  <a:txBody>
                    <a:bodyPr/>
                    <a:lstStyle/>
                    <a:p>
                      <a:pPr marL="28575" marR="28575" algn="just">
                        <a:lnSpc>
                          <a:spcPct val="107000"/>
                        </a:lnSpc>
                        <a:spcAft>
                          <a:spcPts val="0"/>
                        </a:spcAft>
                      </a:pP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 pháp tránh thai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05840">
                <a:tc>
                  <a:txBody>
                    <a:bodyPr/>
                    <a:lstStyle/>
                    <a:p>
                      <a:pPr marL="28575" marR="28575" algn="just">
                        <a:lnSpc>
                          <a:spcPct val="107000"/>
                        </a:lnSpc>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thuốc tránh thai hằng ngày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Ngăn không cho trứng chín và rụng</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05840">
                <a:tc>
                  <a:txBody>
                    <a:bodyPr/>
                    <a:lstStyle/>
                    <a:p>
                      <a:pPr marL="28575" marR="28575" algn="just">
                        <a:lnSpc>
                          <a:spcPct val="107000"/>
                        </a:lnSpc>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thuốc tránh thai khẩn cấp</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Ngăn không cho trứng chín và rụng</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2920">
                <a:tc>
                  <a:txBody>
                    <a:bodyPr/>
                    <a:lstStyle/>
                    <a:p>
                      <a:pPr marL="28575" marR="28575" algn="just">
                        <a:lnSpc>
                          <a:spcPct val="107000"/>
                        </a:lnSpc>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bao cao su</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Ngăn không cho tinh trùng gặp trứng</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05840">
                <a:tc>
                  <a:txBody>
                    <a:bodyPr/>
                    <a:lstStyle/>
                    <a:p>
                      <a:pPr marL="28575" marR="28575" algn="just">
                        <a:lnSpc>
                          <a:spcPct val="107000"/>
                        </a:lnSpc>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Đặt vòng tránh thai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Ngăn không cho trứng đã thụ tinh làm tổ ở tử cung</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05840">
                <a:tc>
                  <a:txBody>
                    <a:bodyPr/>
                    <a:lstStyle/>
                    <a:p>
                      <a:pPr marL="28575" marR="28575" algn="just">
                        <a:lnSpc>
                          <a:spcPct val="107000"/>
                        </a:lnSpc>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Thắt ống dẫn tinh hoặc ống dẫn trứng</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Ngăn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trùng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trứng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82986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rPr>
              <a:t>THÔNG TIN VỀ MỘT SỐ BIỆN PHÁP PHÒNG TRÁNH THAI</a:t>
            </a:r>
          </a:p>
        </p:txBody>
      </p:sp>
      <p:sp>
        <p:nvSpPr>
          <p:cNvPr id="3" name="Content Placeholder 2"/>
          <p:cNvSpPr>
            <a:spLocks noGrp="1"/>
          </p:cNvSpPr>
          <p:nvPr>
            <p:ph idx="1"/>
          </p:nvPr>
        </p:nvSpPr>
        <p:spPr>
          <a:xfrm>
            <a:off x="1676400" y="2247901"/>
            <a:ext cx="15773400" cy="1066800"/>
          </a:xfrm>
        </p:spPr>
        <p:txBody>
          <a:bodyPr/>
          <a:lstStyle/>
          <a:p>
            <a:pPr marL="742950" indent="-742950">
              <a:buAutoNum type="arabicPeriod"/>
            </a:pPr>
            <a:r>
              <a:rPr lang="en-US" sz="4000" dirty="0" err="1">
                <a:solidFill>
                  <a:srgbClr val="0070C0"/>
                </a:solidFill>
                <a:latin typeface="Times New Roman" pitchFamily="18" charset="0"/>
                <a:cs typeface="Times New Roman" pitchFamily="18" charset="0"/>
                <a:hlinkClick r:id="rId2" action="ppaction://hlinkfile"/>
              </a:rPr>
              <a:t>Đặt</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vòng</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tránh</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thai</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là</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như</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thế</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nào</a:t>
            </a:r>
            <a:r>
              <a:rPr lang="en-US" sz="4000" dirty="0">
                <a:solidFill>
                  <a:srgbClr val="0070C0"/>
                </a:solidFill>
                <a:latin typeface="Times New Roman" pitchFamily="18" charset="0"/>
                <a:cs typeface="Times New Roman" pitchFamily="18" charset="0"/>
                <a:hlinkClick r:id="rId2" action="ppaction://hlinkfile"/>
              </a:rPr>
              <a:t>?</a:t>
            </a:r>
          </a:p>
        </p:txBody>
      </p:sp>
      <p:sp>
        <p:nvSpPr>
          <p:cNvPr id="4" name="Content Placeholder 2">
            <a:hlinkClick r:id="rId3" action="ppaction://hlinkfile"/>
          </p:cNvPr>
          <p:cNvSpPr txBox="1">
            <a:spLocks/>
          </p:cNvSpPr>
          <p:nvPr/>
        </p:nvSpPr>
        <p:spPr>
          <a:xfrm>
            <a:off x="1676400" y="3467101"/>
            <a:ext cx="15773400" cy="99060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2. </a:t>
            </a:r>
            <a:r>
              <a:rPr lang="en-US" sz="4000" dirty="0" err="1">
                <a:solidFill>
                  <a:srgbClr val="0070C0"/>
                </a:solidFill>
                <a:latin typeface="Times New Roman" pitchFamily="18" charset="0"/>
                <a:cs typeface="Times New Roman" pitchFamily="18" charset="0"/>
              </a:rPr>
              <a:t>Đi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tắm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chung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bơi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có</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mang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không</a:t>
            </a:r>
            <a:r>
              <a:rPr lang="en-US" sz="4000" dirty="0">
                <a:solidFill>
                  <a:srgbClr val="0070C0"/>
                </a:solidFill>
                <a:latin typeface="Times New Roman" pitchFamily="18" charset="0"/>
                <a:cs typeface="Times New Roman" pitchFamily="18" charset="0"/>
              </a:rPr>
              <a:t>?</a:t>
            </a:r>
          </a:p>
        </p:txBody>
      </p:sp>
      <p:sp>
        <p:nvSpPr>
          <p:cNvPr id="5" name="Content Placeholder 2">
            <a:hlinkClick r:id="rId4" action="ppaction://hlinkfile"/>
          </p:cNvPr>
          <p:cNvSpPr txBox="1">
            <a:spLocks/>
          </p:cNvSpPr>
          <p:nvPr/>
        </p:nvSpPr>
        <p:spPr>
          <a:xfrm>
            <a:off x="1676400" y="4549140"/>
            <a:ext cx="15773400" cy="120396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3. </a:t>
            </a:r>
            <a:r>
              <a:rPr lang="en-US" sz="4000" dirty="0" err="1">
                <a:solidFill>
                  <a:srgbClr val="0070C0"/>
                </a:solidFill>
                <a:latin typeface="Times New Roman" pitchFamily="18" charset="0"/>
                <a:cs typeface="Times New Roman" pitchFamily="18" charset="0"/>
              </a:rPr>
              <a:t>Xuất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tinh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ngoài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có</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phải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là</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biện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pháp</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an </a:t>
            </a:r>
            <a:r>
              <a:rPr lang="en-US" sz="4000" dirty="0" err="1">
                <a:solidFill>
                  <a:srgbClr val="0070C0"/>
                </a:solidFill>
                <a:latin typeface="Times New Roman" pitchFamily="18" charset="0"/>
                <a:cs typeface="Times New Roman" pitchFamily="18" charset="0"/>
              </a:rPr>
              <a:t>toàn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không</a:t>
            </a:r>
            <a:r>
              <a:rPr lang="en-US" sz="4000" dirty="0">
                <a:solidFill>
                  <a:srgbClr val="0070C0"/>
                </a:solidFill>
                <a:latin typeface="Times New Roman" pitchFamily="18" charset="0"/>
                <a:cs typeface="Times New Roman" pitchFamily="18" charset="0"/>
              </a:rPr>
              <a:t>?</a:t>
            </a:r>
          </a:p>
        </p:txBody>
      </p:sp>
      <p:sp>
        <p:nvSpPr>
          <p:cNvPr id="6" name="Content Placeholder 2">
            <a:hlinkClick r:id="rId5" action="ppaction://hlinkfile"/>
          </p:cNvPr>
          <p:cNvSpPr txBox="1">
            <a:spLocks/>
          </p:cNvSpPr>
          <p:nvPr/>
        </p:nvSpPr>
        <p:spPr>
          <a:xfrm>
            <a:off x="1752600" y="5829300"/>
            <a:ext cx="15773400" cy="9982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4. </a:t>
            </a:r>
            <a:r>
              <a:rPr lang="en-US" sz="4000" dirty="0" err="1">
                <a:solidFill>
                  <a:srgbClr val="0070C0"/>
                </a:solidFill>
                <a:latin typeface="Times New Roman" pitchFamily="18" charset="0"/>
                <a:cs typeface="Times New Roman" pitchFamily="18" charset="0"/>
              </a:rPr>
              <a:t>Đặt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vòng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và</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que</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cấy</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biện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pháp</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nào</a:t>
            </a:r>
            <a:r>
              <a:rPr lang="en-US" sz="4000" dirty="0">
                <a:solidFill>
                  <a:srgbClr val="0070C0"/>
                </a:solidFill>
                <a:latin typeface="Times New Roman" pitchFamily="18" charset="0"/>
                <a:cs typeface="Times New Roman" pitchFamily="18" charset="0"/>
              </a:rPr>
              <a:t> an </a:t>
            </a:r>
            <a:r>
              <a:rPr lang="en-US" sz="4000" dirty="0" err="1">
                <a:solidFill>
                  <a:srgbClr val="0070C0"/>
                </a:solidFill>
                <a:latin typeface="Times New Roman" pitchFamily="18" charset="0"/>
                <a:cs typeface="Times New Roman" pitchFamily="18" charset="0"/>
              </a:rPr>
              <a:t>toàn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hơn</a:t>
            </a:r>
            <a:r>
              <a:rPr lang="en-US" sz="4000" dirty="0">
                <a:solidFill>
                  <a:srgbClr val="0070C0"/>
                </a:solidFill>
                <a:latin typeface="Times New Roman" pitchFamily="18" charset="0"/>
                <a:cs typeface="Times New Roman" pitchFamily="18" charset="0"/>
              </a:rPr>
              <a:t>?</a:t>
            </a:r>
          </a:p>
        </p:txBody>
      </p:sp>
      <p:sp>
        <p:nvSpPr>
          <p:cNvPr id="7" name="Content Placeholder 2">
            <a:hlinkClick r:id="rId6" action="ppaction://hlinkfile"/>
          </p:cNvPr>
          <p:cNvSpPr txBox="1">
            <a:spLocks/>
          </p:cNvSpPr>
          <p:nvPr/>
        </p:nvSpPr>
        <p:spPr>
          <a:xfrm>
            <a:off x="1752600" y="7101840"/>
            <a:ext cx="15773400" cy="12268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5. </a:t>
            </a:r>
            <a:r>
              <a:rPr lang="en-US" sz="4000" dirty="0" err="1">
                <a:solidFill>
                  <a:srgbClr val="0070C0"/>
                </a:solidFill>
                <a:latin typeface="Times New Roman" pitchFamily="18" charset="0"/>
                <a:cs typeface="Times New Roman" pitchFamily="18" charset="0"/>
              </a:rPr>
              <a:t>Thuốc</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ngừa</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hoạt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động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như</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thế</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nào</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vào</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trong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cơ</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người</a:t>
            </a:r>
            <a:r>
              <a:rPr lang="en-US" sz="4000"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3154513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1135888"/>
          </a:xfrm>
          <a:prstGeom prst="rect">
            <a:avLst/>
          </a:prstGeom>
        </p:spPr>
        <p:txBody>
          <a:bodyPr wrap="square">
            <a:spAutoFit/>
          </a:bodyPr>
          <a:lstStyle/>
          <a:p>
            <a:pPr>
              <a:lnSpc>
                <a:spcPct val="200000"/>
              </a:lnSpc>
            </a:pPr>
            <a:r>
              <a:rPr lang="en-US" sz="4000" dirty="0" err="1">
                <a:solidFill>
                  <a:srgbClr val="C00000"/>
                </a:solidFill>
                <a:latin typeface="Times New Roman" pitchFamily="18" charset="0"/>
                <a:ea typeface="Tiffany" pitchFamily="18" charset="0"/>
                <a:cs typeface="Times New Roman" pitchFamily="18" charset="0"/>
              </a:rPr>
              <a:t>Hoạt</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động</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nhóm</a:t>
            </a:r>
            <a:r>
              <a:rPr lang="en-US" sz="4000" dirty="0">
                <a:solidFill>
                  <a:srgbClr val="C00000"/>
                </a:solidFill>
                <a:latin typeface="Times New Roman" pitchFamily="18" charset="0"/>
                <a:ea typeface="Tiffany" pitchFamily="18" charset="0"/>
                <a:cs typeface="Times New Roman" pitchFamily="18" charset="0"/>
              </a:rPr>
              <a:t> 4, </a:t>
            </a:r>
            <a:r>
              <a:rPr lang="en-US" sz="4000" dirty="0" err="1">
                <a:solidFill>
                  <a:srgbClr val="C00000"/>
                </a:solidFill>
                <a:latin typeface="Times New Roman" pitchFamily="18" charset="0"/>
                <a:ea typeface="Tiffany" pitchFamily="18" charset="0"/>
                <a:cs typeface="Times New Roman" pitchFamily="18" charset="0"/>
              </a:rPr>
              <a:t>hoàn</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thành</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bảng</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dưới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đây</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trong</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thời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gian</a:t>
            </a:r>
            <a:r>
              <a:rPr lang="en-US" sz="4000" dirty="0">
                <a:solidFill>
                  <a:srgbClr val="C00000"/>
                </a:solidFill>
                <a:latin typeface="Times New Roman" pitchFamily="18" charset="0"/>
                <a:ea typeface="Tiffany" pitchFamily="18" charset="0"/>
                <a:cs typeface="Times New Roman" pitchFamily="18" charset="0"/>
              </a:rPr>
              <a:t> 5 </a:t>
            </a:r>
            <a:r>
              <a:rPr lang="en-US" sz="4000" dirty="0" err="1">
                <a:solidFill>
                  <a:srgbClr val="C00000"/>
                </a:solidFill>
                <a:latin typeface="Times New Roman" pitchFamily="18" charset="0"/>
                <a:ea typeface="Tiffany" pitchFamily="18" charset="0"/>
                <a:cs typeface="Times New Roman" pitchFamily="18" charset="0"/>
              </a:rPr>
              <a:t>phút</a:t>
            </a:r>
            <a:r>
              <a:rPr lang="en-US" sz="4000" dirty="0">
                <a:solidFill>
                  <a:srgbClr val="C00000"/>
                </a:solidFill>
                <a:latin typeface="Times New Roman" pitchFamily="18" charset="0"/>
                <a:ea typeface="Tiffany" pitchFamily="18" charset="0"/>
                <a:cs typeface="Times New Roman" pitchFamily="18" charset="0"/>
              </a:rPr>
              <a:t>.</a:t>
            </a:r>
          </a:p>
        </p:txBody>
      </p:sp>
      <p:graphicFrame>
        <p:nvGraphicFramePr>
          <p:cNvPr id="2" name="Table 1"/>
          <p:cNvGraphicFramePr>
            <a:graphicFrameLocks noGrp="1"/>
          </p:cNvGraphicFramePr>
          <p:nvPr>
            <p:extLst>
              <p:ext uri="{D42A27DB-BD31-4B8C-83A1-F6EECF244321}">
                <p14:modId xmlns:p14="http://schemas.microsoft.com/office/powerpoint/2010/main" val="1311750463"/>
              </p:ext>
            </p:extLst>
          </p:nvPr>
        </p:nvGraphicFramePr>
        <p:xfrm>
          <a:off x="914400" y="2171700"/>
          <a:ext cx="16840200" cy="7788656"/>
        </p:xfrm>
        <a:graphic>
          <a:graphicData uri="http://schemas.openxmlformats.org/drawingml/2006/table">
            <a:tbl>
              <a:tblPr firstRow="1" bandRow="1">
                <a:tableStyleId>{5C22544A-7EE6-4342-B048-85BDC9FD1C3A}</a:tableStyleId>
              </a:tblPr>
              <a:tblGrid>
                <a:gridCol w="4210050">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000500">
                  <a:extLst>
                    <a:ext uri="{9D8B030D-6E8A-4147-A177-3AD203B41FA5}">
                      <a16:colId xmlns:a16="http://schemas.microsoft.com/office/drawing/2014/main" val="20002"/>
                    </a:ext>
                  </a:extLst>
                </a:gridCol>
                <a:gridCol w="4419600">
                  <a:extLst>
                    <a:ext uri="{9D8B030D-6E8A-4147-A177-3AD203B41FA5}">
                      <a16:colId xmlns:a16="http://schemas.microsoft.com/office/drawing/2014/main" val="20003"/>
                    </a:ext>
                  </a:extLst>
                </a:gridCol>
              </a:tblGrid>
              <a:tr h="1458468">
                <a:tc>
                  <a:txBody>
                    <a:bodyPr/>
                    <a:lstStyle/>
                    <a:p>
                      <a:r>
                        <a:rPr lang="en-US" sz="3200" dirty="0" err="1">
                          <a:latin typeface="Times New Roman" pitchFamily="18" charset="0"/>
                          <a:cs typeface="Times New Roman" pitchFamily="18" charset="0"/>
                        </a:rPr>
                        <a:t>Biện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pháp</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Hiệu</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quả</a:t>
                      </a:r>
                      <a:endParaRPr lang="en-US" sz="3200" baseline="0" dirty="0">
                        <a:latin typeface="Times New Roman" pitchFamily="18" charset="0"/>
                        <a:cs typeface="Times New Roman" pitchFamily="18" charset="0"/>
                      </a:endParaRPr>
                    </a:p>
                    <a:p>
                      <a:pPr algn="ctr"/>
                      <a:r>
                        <a:rPr lang="en-US" sz="3200" baseline="0" dirty="0">
                          <a:latin typeface="Times New Roman" pitchFamily="18" charset="0"/>
                          <a:cs typeface="Times New Roman" pitchFamily="18" charset="0"/>
                        </a:rPr>
                        <a:t>(</a:t>
                      </a:r>
                      <a:r>
                        <a:rPr lang="en-US" sz="3200" baseline="0" dirty="0" err="1">
                          <a:latin typeface="Times New Roman" pitchFamily="18" charset="0"/>
                          <a:cs typeface="Times New Roman" pitchFamily="18" charset="0"/>
                        </a:rPr>
                        <a:t>cao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thấp</a:t>
                      </a:r>
                      <a:r>
                        <a:rPr lang="en-US" sz="3200" baseline="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Tác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a:latin typeface="Times New Roman" pitchFamily="18" charset="0"/>
                          <a:cs typeface="Times New Roman" pitchFamily="18" charset="0"/>
                        </a:rPr>
                        <a:t>Phòng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ngừa</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bệnh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lây</a:t>
                      </a:r>
                      <a:r>
                        <a:rPr lang="en-US" sz="3200" baseline="0" dirty="0">
                          <a:latin typeface="Times New Roman" pitchFamily="18" charset="0"/>
                          <a:cs typeface="Times New Roman" pitchFamily="18" charset="0"/>
                        </a:rPr>
                        <a:t> qua </a:t>
                      </a:r>
                      <a:r>
                        <a:rPr lang="en-US" sz="3200" baseline="0" dirty="0" err="1">
                          <a:latin typeface="Times New Roman" pitchFamily="18" charset="0"/>
                          <a:cs typeface="Times New Roman" pitchFamily="18" charset="0"/>
                        </a:rPr>
                        <a:t>đường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tình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49147">
                <a:tc>
                  <a:txBody>
                    <a:bodyPr/>
                    <a:lstStyle/>
                    <a:p>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hàng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049147">
                <a:tc>
                  <a:txBody>
                    <a:bodyPr/>
                    <a:lstStyle/>
                    <a:p>
                      <a:r>
                        <a:rPr lang="en-US" sz="3200" dirty="0" err="1">
                          <a:latin typeface="Times New Roman" pitchFamily="18" charset="0"/>
                          <a:cs typeface="Times New Roman" pitchFamily="18" charset="0"/>
                        </a:rPr>
                        <a:t>Đặt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049147">
                <a:tc>
                  <a:txBody>
                    <a:bodyPr/>
                    <a:lstStyle/>
                    <a:p>
                      <a:r>
                        <a:rPr lang="en-US" sz="3200" dirty="0" err="1">
                          <a:latin typeface="Times New Roman" pitchFamily="18" charset="0"/>
                          <a:cs typeface="Times New Roman" pitchFamily="18" charset="0"/>
                        </a:rPr>
                        <a:t>Xuất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tinh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049147">
                <a:tc>
                  <a:txBody>
                    <a:bodyPr/>
                    <a:lstStyle/>
                    <a:p>
                      <a:r>
                        <a:rPr lang="en-US" sz="3200" dirty="0" err="1">
                          <a:latin typeface="Times New Roman" pitchFamily="18" charset="0"/>
                          <a:cs typeface="Times New Roman" pitchFamily="18" charset="0"/>
                        </a:rPr>
                        <a:t>Que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cấy</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khẩn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724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90500"/>
            <a:ext cx="16840200" cy="1135888"/>
          </a:xfrm>
          <a:prstGeom prst="rect">
            <a:avLst/>
          </a:prstGeom>
        </p:spPr>
        <p:txBody>
          <a:bodyPr wrap="square">
            <a:spAutoFit/>
          </a:bodyPr>
          <a:lstStyle/>
          <a:p>
            <a:pPr algn="ctr">
              <a:lnSpc>
                <a:spcPct val="200000"/>
              </a:lnSpc>
            </a:pPr>
            <a:r>
              <a:rPr lang="en-US" sz="4000" dirty="0">
                <a:solidFill>
                  <a:srgbClr val="C00000"/>
                </a:solidFill>
                <a:latin typeface="Times New Roman" pitchFamily="18" charset="0"/>
                <a:ea typeface="Tiffany" pitchFamily="18" charset="0"/>
                <a:cs typeface="Times New Roman" pitchFamily="18" charset="0"/>
              </a:rPr>
              <a:t>ĐÁP ÁN</a:t>
            </a:r>
          </a:p>
        </p:txBody>
      </p:sp>
      <p:graphicFrame>
        <p:nvGraphicFramePr>
          <p:cNvPr id="2" name="Table 1"/>
          <p:cNvGraphicFramePr>
            <a:graphicFrameLocks noGrp="1"/>
          </p:cNvGraphicFramePr>
          <p:nvPr>
            <p:extLst>
              <p:ext uri="{D42A27DB-BD31-4B8C-83A1-F6EECF244321}">
                <p14:modId xmlns:p14="http://schemas.microsoft.com/office/powerpoint/2010/main" val="891777021"/>
              </p:ext>
            </p:extLst>
          </p:nvPr>
        </p:nvGraphicFramePr>
        <p:xfrm>
          <a:off x="838200" y="1349248"/>
          <a:ext cx="16840200" cy="7788656"/>
        </p:xfrm>
        <a:graphic>
          <a:graphicData uri="http://schemas.openxmlformats.org/drawingml/2006/table">
            <a:tbl>
              <a:tblPr firstRow="1" bandRow="1">
                <a:tableStyleId>{5C22544A-7EE6-4342-B048-85BDC9FD1C3A}</a:tableStyleId>
              </a:tblPr>
              <a:tblGrid>
                <a:gridCol w="4210050">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000500">
                  <a:extLst>
                    <a:ext uri="{9D8B030D-6E8A-4147-A177-3AD203B41FA5}">
                      <a16:colId xmlns:a16="http://schemas.microsoft.com/office/drawing/2014/main" val="20002"/>
                    </a:ext>
                  </a:extLst>
                </a:gridCol>
                <a:gridCol w="4419600">
                  <a:extLst>
                    <a:ext uri="{9D8B030D-6E8A-4147-A177-3AD203B41FA5}">
                      <a16:colId xmlns:a16="http://schemas.microsoft.com/office/drawing/2014/main" val="20003"/>
                    </a:ext>
                  </a:extLst>
                </a:gridCol>
              </a:tblGrid>
              <a:tr h="1458468">
                <a:tc>
                  <a:txBody>
                    <a:bodyPr/>
                    <a:lstStyle/>
                    <a:p>
                      <a:r>
                        <a:rPr lang="en-US" sz="3200" dirty="0" err="1">
                          <a:latin typeface="Times New Roman" pitchFamily="18" charset="0"/>
                          <a:cs typeface="Times New Roman" pitchFamily="18" charset="0"/>
                        </a:rPr>
                        <a:t>Biện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pháp</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Hiệu</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quả</a:t>
                      </a:r>
                      <a:endParaRPr lang="en-US" sz="3200" baseline="0" dirty="0">
                        <a:latin typeface="Times New Roman" pitchFamily="18" charset="0"/>
                        <a:cs typeface="Times New Roman" pitchFamily="18" charset="0"/>
                      </a:endParaRPr>
                    </a:p>
                    <a:p>
                      <a:pPr algn="ctr"/>
                      <a:r>
                        <a:rPr lang="en-US" sz="3200" baseline="0" dirty="0">
                          <a:latin typeface="Times New Roman" pitchFamily="18" charset="0"/>
                          <a:cs typeface="Times New Roman" pitchFamily="18" charset="0"/>
                        </a:rPr>
                        <a:t>(</a:t>
                      </a:r>
                      <a:r>
                        <a:rPr lang="en-US" sz="3200" baseline="0" dirty="0" err="1">
                          <a:latin typeface="Times New Roman" pitchFamily="18" charset="0"/>
                          <a:cs typeface="Times New Roman" pitchFamily="18" charset="0"/>
                        </a:rPr>
                        <a:t>cao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thấp</a:t>
                      </a:r>
                      <a:r>
                        <a:rPr lang="en-US" sz="3200" baseline="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Tác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a:latin typeface="Times New Roman" pitchFamily="18" charset="0"/>
                          <a:cs typeface="Times New Roman" pitchFamily="18" charset="0"/>
                        </a:rPr>
                        <a:t>Phòng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ngừa</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bệnh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lây</a:t>
                      </a:r>
                      <a:r>
                        <a:rPr lang="en-US" sz="3200" baseline="0" dirty="0">
                          <a:latin typeface="Times New Roman" pitchFamily="18" charset="0"/>
                          <a:cs typeface="Times New Roman" pitchFamily="18" charset="0"/>
                        </a:rPr>
                        <a:t> qua </a:t>
                      </a:r>
                      <a:r>
                        <a:rPr lang="en-US" sz="3200" baseline="0" dirty="0" err="1">
                          <a:latin typeface="Times New Roman" pitchFamily="18" charset="0"/>
                          <a:cs typeface="Times New Roman" pitchFamily="18" charset="0"/>
                        </a:rPr>
                        <a:t>đường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tình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49147">
                <a:tc>
                  <a:txBody>
                    <a:bodyPr/>
                    <a:lstStyle/>
                    <a:p>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r>
                        <a:rPr lang="en-US" sz="3200" dirty="0">
                          <a:latin typeface="Times New Roman" pitchFamily="18" charset="0"/>
                          <a:cs typeface="Times New Roman" pitchFamily="18" charset="0"/>
                        </a:rPr>
                        <a:t>Cao</a:t>
                      </a:r>
                    </a:p>
                  </a:txBody>
                  <a:tcPr/>
                </a:tc>
                <a:tc>
                  <a:txBody>
                    <a:bodyPr/>
                    <a:lstStyle/>
                    <a:p>
                      <a:r>
                        <a:rPr lang="en-US" sz="3200" dirty="0" err="1">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Có</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hàng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r>
                        <a:rPr lang="en-US" sz="3200" dirty="0">
                          <a:latin typeface="Times New Roman" pitchFamily="18" charset="0"/>
                          <a:cs typeface="Times New Roman" pitchFamily="18" charset="0"/>
                        </a:rPr>
                        <a:t>Cao</a:t>
                      </a:r>
                    </a:p>
                  </a:txBody>
                  <a:tcPr/>
                </a:tc>
                <a:tc>
                  <a:txBody>
                    <a:bodyPr/>
                    <a:lstStyle/>
                    <a:p>
                      <a:r>
                        <a:rPr lang="en-US" sz="3200" dirty="0" err="1">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049147">
                <a:tc>
                  <a:txBody>
                    <a:bodyPr/>
                    <a:lstStyle/>
                    <a:p>
                      <a:r>
                        <a:rPr lang="en-US" sz="3200" dirty="0" err="1">
                          <a:latin typeface="Times New Roman" pitchFamily="18" charset="0"/>
                          <a:cs typeface="Times New Roman" pitchFamily="18" charset="0"/>
                        </a:rPr>
                        <a:t>Đặt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r>
                        <a:rPr lang="en-US" sz="3200" dirty="0">
                          <a:latin typeface="Times New Roman" pitchFamily="18" charset="0"/>
                          <a:cs typeface="Times New Roman" pitchFamily="18" charset="0"/>
                        </a:rPr>
                        <a:t>Cao</a:t>
                      </a:r>
                    </a:p>
                  </a:txBody>
                  <a:tcPr/>
                </a:tc>
                <a:tc>
                  <a:txBody>
                    <a:bodyPr/>
                    <a:lstStyle/>
                    <a:p>
                      <a:r>
                        <a:rPr lang="en-US" sz="320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đáng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049147">
                <a:tc>
                  <a:txBody>
                    <a:bodyPr/>
                    <a:lstStyle/>
                    <a:p>
                      <a:r>
                        <a:rPr lang="en-US" sz="3200" dirty="0" err="1">
                          <a:latin typeface="Times New Roman" pitchFamily="18" charset="0"/>
                          <a:cs typeface="Times New Roman" pitchFamily="18" charset="0"/>
                        </a:rPr>
                        <a:t>Xuất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tinh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049147">
                <a:tc>
                  <a:txBody>
                    <a:bodyPr/>
                    <a:lstStyle/>
                    <a:p>
                      <a:r>
                        <a:rPr lang="en-US" sz="3200" dirty="0" err="1">
                          <a:latin typeface="Times New Roman" pitchFamily="18" charset="0"/>
                          <a:cs typeface="Times New Roman" pitchFamily="18" charset="0"/>
                        </a:rPr>
                        <a:t>Que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cấy</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r>
                        <a:rPr lang="en-US" sz="3200" dirty="0">
                          <a:latin typeface="Times New Roman" pitchFamily="18" charset="0"/>
                          <a:cs typeface="Times New Roman" pitchFamily="18" charset="0"/>
                        </a:rPr>
                        <a:t>Cao</a:t>
                      </a:r>
                    </a:p>
                  </a:txBody>
                  <a:tcPr/>
                </a:tc>
                <a:tc>
                  <a:txBody>
                    <a:bodyPr/>
                    <a:lstStyle/>
                    <a:p>
                      <a:r>
                        <a:rPr lang="en-US" sz="320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đáng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khẩn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Nhiều</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685800" y="9258300"/>
            <a:ext cx="170688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phép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dục</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9768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solidFill>
                  <a:prstClr val="black"/>
                </a:solidFill>
                <a:latin typeface="Times New Roman" pitchFamily="18" charset="0"/>
                <a:ea typeface="Tiffany" pitchFamily="18" charset="0"/>
                <a:cs typeface="Times New Roman" pitchFamily="18" charset="0"/>
              </a:rPr>
              <a:t>SINH SẢN Ở NGƯỜI</a:t>
            </a:r>
            <a:endParaRPr lang="vi-VN" altLang="en-US" sz="6000" u="sng" dirty="0">
              <a:solidFill>
                <a:srgbClr val="FF0000"/>
              </a:solidFill>
              <a:ea typeface="Tiffany" pitchFamily="18" charset="0"/>
              <a:cs typeface="Times New Roman" pitchFamily="18" charset="0"/>
            </a:endParaRPr>
          </a:p>
        </p:txBody>
      </p:sp>
      <p:sp>
        <p:nvSpPr>
          <p:cNvPr id="11" name="TextBox 10"/>
          <p:cNvSpPr txBox="1"/>
          <p:nvPr/>
        </p:nvSpPr>
        <p:spPr>
          <a:xfrm>
            <a:off x="-685800" y="1676809"/>
            <a:ext cx="18553386"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b="1" dirty="0">
                <a:solidFill>
                  <a:srgbClr val="002060"/>
                </a:solidFill>
                <a:latin typeface="Times New Roman" pitchFamily="18" charset="0"/>
                <a:cs typeface="Times New Roman" pitchFamily="18" charset="0"/>
              </a:rPr>
              <a:t>III- </a:t>
            </a:r>
            <a:r>
              <a:rPr lang="en-US" sz="4200" b="1" dirty="0" err="1">
                <a:solidFill>
                  <a:srgbClr val="002060"/>
                </a:solidFill>
                <a:latin typeface="Times New Roman" pitchFamily="18" charset="0"/>
                <a:cs typeface="Times New Roman" pitchFamily="18" charset="0"/>
              </a:rPr>
              <a:t>HIỆN</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TƯỢNG</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KINH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NGUYỆT</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VÀ</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CÁC</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BIỆN</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PHÁP</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TRÁNH</a:t>
            </a:r>
            <a:r>
              <a:rPr lang="en-US" sz="4200" b="1" dirty="0">
                <a:solidFill>
                  <a:srgbClr val="002060"/>
                </a:solidFill>
                <a:latin typeface="Times New Roman" pitchFamily="18" charset="0"/>
                <a:cs typeface="Times New Roman" pitchFamily="18" charset="0"/>
              </a:rPr>
              <a:t> THAI</a:t>
            </a:r>
          </a:p>
        </p:txBody>
      </p:sp>
      <p:sp>
        <p:nvSpPr>
          <p:cNvPr id="5" name="TextBox 4"/>
          <p:cNvSpPr txBox="1"/>
          <p:nvPr/>
        </p:nvSpPr>
        <p:spPr>
          <a:xfrm>
            <a:off x="609600" y="246163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2. </a:t>
            </a:r>
            <a:r>
              <a:rPr lang="en-US" sz="4200" dirty="0" err="1">
                <a:solidFill>
                  <a:srgbClr val="C00000"/>
                </a:solidFill>
                <a:latin typeface="Times New Roman" pitchFamily="18" charset="0"/>
                <a:cs typeface="Times New Roman" pitchFamily="18" charset="0"/>
              </a:rPr>
              <a:t>Các</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biện</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pháp</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tránh</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thai</a:t>
            </a:r>
            <a:endParaRPr lang="en-US" sz="4200" dirty="0">
              <a:solidFill>
                <a:srgbClr val="C00000"/>
              </a:solidFill>
              <a:latin typeface="Times New Roman" pitchFamily="18" charset="0"/>
              <a:cs typeface="Times New Roman" pitchFamily="18" charset="0"/>
            </a:endParaRPr>
          </a:p>
        </p:txBody>
      </p:sp>
      <p:pic>
        <p:nvPicPr>
          <p:cNvPr id="9" name="Picture 8"/>
          <p:cNvPicPr>
            <a:picLocks noChangeAspect="1"/>
          </p:cNvPicPr>
          <p:nvPr/>
        </p:nvPicPr>
        <p:blipFill>
          <a:blip r:embed="rId3"/>
          <a:stretch>
            <a:fillRect/>
          </a:stretch>
        </p:blipFill>
        <p:spPr>
          <a:xfrm>
            <a:off x="14020800" y="2601467"/>
            <a:ext cx="1822938" cy="1544864"/>
          </a:xfrm>
          <a:prstGeom prst="rect">
            <a:avLst/>
          </a:prstGeom>
        </p:spPr>
      </p:pic>
      <p:sp>
        <p:nvSpPr>
          <p:cNvPr id="2" name="Rectangle 1"/>
          <p:cNvSpPr/>
          <p:nvPr/>
        </p:nvSpPr>
        <p:spPr>
          <a:xfrm>
            <a:off x="1905000" y="4697224"/>
            <a:ext cx="13938738" cy="1569660"/>
          </a:xfrm>
          <a:prstGeom prst="rect">
            <a:avLst/>
          </a:prstGeom>
        </p:spPr>
        <p:txBody>
          <a:bodyPr wrap="square">
            <a:spAutoFit/>
          </a:bodyPr>
          <a:lstStyle/>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tránh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nhằm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hoặc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cổ</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thuốc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tránh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hàng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đặt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vòng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tránh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thai.</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706627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5943600" y="800100"/>
            <a:ext cx="9372600" cy="3886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Em</a:t>
            </a:r>
            <a:r>
              <a:rPr lang="en-US" sz="3600" dirty="0"/>
              <a:t> </a:t>
            </a:r>
            <a:r>
              <a:rPr lang="en-US" sz="3600" dirty="0" err="1"/>
              <a:t>hãy</a:t>
            </a:r>
            <a:r>
              <a:rPr lang="en-US" sz="3600" dirty="0"/>
              <a:t> </a:t>
            </a:r>
            <a:r>
              <a:rPr lang="en-US" sz="3600" dirty="0" err="1"/>
              <a:t>nêu</a:t>
            </a:r>
            <a:r>
              <a:rPr lang="en-US" sz="3600" dirty="0"/>
              <a:t> </a:t>
            </a:r>
            <a:r>
              <a:rPr lang="en-US" sz="3600" dirty="0" err="1"/>
              <a:t>một</a:t>
            </a:r>
            <a:r>
              <a:rPr lang="en-US" sz="3600" dirty="0"/>
              <a:t> </a:t>
            </a:r>
            <a:r>
              <a:rPr lang="en-US" sz="3600" dirty="0" err="1"/>
              <a:t>số</a:t>
            </a:r>
            <a:r>
              <a:rPr lang="en-US" sz="3600" dirty="0"/>
              <a:t> </a:t>
            </a:r>
            <a:r>
              <a:rPr lang="en-US" sz="3600" dirty="0" err="1"/>
              <a:t>bệnh</a:t>
            </a:r>
            <a:r>
              <a:rPr lang="en-US" sz="3600" dirty="0"/>
              <a:t> </a:t>
            </a:r>
            <a:r>
              <a:rPr lang="en-US" sz="3600" dirty="0" err="1"/>
              <a:t>lây</a:t>
            </a:r>
            <a:r>
              <a:rPr lang="en-US" sz="3600" dirty="0"/>
              <a:t> </a:t>
            </a:r>
            <a:r>
              <a:rPr lang="en-US" sz="3600" dirty="0" err="1"/>
              <a:t>truyền</a:t>
            </a:r>
            <a:r>
              <a:rPr lang="en-US" sz="3600" dirty="0"/>
              <a:t> qua </a:t>
            </a:r>
            <a:r>
              <a:rPr lang="en-US" sz="3600" dirty="0" err="1"/>
              <a:t>đường</a:t>
            </a:r>
            <a:r>
              <a:rPr lang="en-US" sz="3600" dirty="0"/>
              <a:t> </a:t>
            </a:r>
            <a:r>
              <a:rPr lang="en-US" sz="3600" dirty="0" err="1"/>
              <a:t>sinh</a:t>
            </a:r>
            <a:r>
              <a:rPr lang="en-US" sz="3600" dirty="0"/>
              <a:t> </a:t>
            </a:r>
            <a:r>
              <a:rPr lang="en-US" sz="3600" dirty="0" err="1"/>
              <a:t>dục</a:t>
            </a:r>
            <a:r>
              <a:rPr lang="en-US" sz="3600" dirty="0"/>
              <a:t> ở </a:t>
            </a:r>
            <a:r>
              <a:rPr lang="en-US" sz="3600" dirty="0" err="1"/>
              <a:t>xã</a:t>
            </a:r>
            <a:r>
              <a:rPr lang="en-US" sz="3600" dirty="0"/>
              <a:t> </a:t>
            </a:r>
            <a:r>
              <a:rPr lang="en-US" sz="3600" dirty="0" err="1"/>
              <a:t>hội</a:t>
            </a:r>
            <a:r>
              <a:rPr lang="en-US" sz="3600" dirty="0"/>
              <a:t> </a:t>
            </a:r>
            <a:r>
              <a:rPr lang="en-US" sz="3600" dirty="0" err="1"/>
              <a:t>mà</a:t>
            </a:r>
            <a:r>
              <a:rPr lang="en-US" sz="3600" dirty="0"/>
              <a:t> </a:t>
            </a:r>
            <a:r>
              <a:rPr lang="en-US" sz="3600" dirty="0" err="1"/>
              <a:t>em</a:t>
            </a:r>
            <a:r>
              <a:rPr lang="en-US" sz="3600" dirty="0"/>
              <a:t> </a:t>
            </a:r>
            <a:r>
              <a:rPr lang="en-US" sz="3600" dirty="0" err="1"/>
              <a:t>biết</a:t>
            </a:r>
            <a:r>
              <a:rPr lang="en-US" sz="3600" dirty="0"/>
              <a:t>?</a:t>
            </a:r>
          </a:p>
        </p:txBody>
      </p:sp>
      <p:sp>
        <p:nvSpPr>
          <p:cNvPr id="5" name="Rectangle 4"/>
          <p:cNvSpPr/>
          <p:nvPr/>
        </p:nvSpPr>
        <p:spPr>
          <a:xfrm>
            <a:off x="3962400" y="7429500"/>
            <a:ext cx="10363200" cy="584775"/>
          </a:xfrm>
          <a:prstGeom prst="rect">
            <a:avLst/>
          </a:prstGeom>
        </p:spPr>
        <p:txBody>
          <a:bodyPr wrap="square">
            <a:spAutoFit/>
          </a:bodyPr>
          <a:lstStyle/>
          <a:p>
            <a:r>
              <a:rPr lang="en-US" sz="3200" dirty="0" err="1">
                <a:solidFill>
                  <a:srgbClr val="002060"/>
                </a:solidFill>
                <a:latin typeface="Times New Roman" panose="02020603050405020304" pitchFamily="18" charset="0"/>
                <a:ea typeface="Times New Roman" panose="02020603050405020304" pitchFamily="18" charset="0"/>
              </a:rPr>
              <a:t>Bệnh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sùi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mào</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gà</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bệnh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lậu</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bệnh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giang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mai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bệnh</a:t>
            </a:r>
            <a:r>
              <a:rPr lang="en-US" sz="3200" dirty="0">
                <a:solidFill>
                  <a:srgbClr val="002060"/>
                </a:solidFill>
                <a:latin typeface="Times New Roman" panose="02020603050405020304" pitchFamily="18" charset="0"/>
                <a:ea typeface="Times New Roman" panose="02020603050405020304" pitchFamily="18" charset="0"/>
              </a:rPr>
              <a:t> HIV,…</a:t>
            </a:r>
            <a:endParaRPr lang="en-US" sz="32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285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133" y="2632954"/>
            <a:ext cx="8617221" cy="7654046"/>
            <a:chOff x="1136378" y="257879"/>
            <a:chExt cx="10750821" cy="9762421"/>
          </a:xfrm>
        </p:grpSpPr>
        <p:sp>
          <p:nvSpPr>
            <p:cNvPr id="11" name="Rectangle 10"/>
            <p:cNvSpPr/>
            <p:nvPr/>
          </p:nvSpPr>
          <p:spPr>
            <a:xfrm>
              <a:off x="1136378" y="283104"/>
              <a:ext cx="10750821" cy="9737196"/>
            </a:xfrm>
            <a:prstGeom prst="rect">
              <a:avLst/>
            </a:prstGeom>
            <a:solidFill>
              <a:srgbClr val="FFCCCC">
                <a:alpha val="64000"/>
              </a:srgbClr>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36378" y="257879"/>
              <a:ext cx="10750821" cy="9762421"/>
              <a:chOff x="-12087225" y="-1409700"/>
              <a:chExt cx="16414825" cy="14744700"/>
            </a:xfrm>
          </p:grpSpPr>
          <p:pic>
            <p:nvPicPr>
              <p:cNvPr id="9218"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28657" t="49285" r="37512" b="36204"/>
              <a:stretch/>
            </p:blipFill>
            <p:spPr bwMode="auto">
              <a:xfrm>
                <a:off x="247650" y="5315433"/>
                <a:ext cx="4079950" cy="4095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50224"/>
              <a:stretch/>
            </p:blipFill>
            <p:spPr bwMode="auto">
              <a:xfrm>
                <a:off x="-12087225" y="-1409700"/>
                <a:ext cx="12392025" cy="14744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49283" r="66169" b="36206"/>
              <a:stretch/>
            </p:blipFill>
            <p:spPr bwMode="auto">
              <a:xfrm>
                <a:off x="304800" y="1638299"/>
                <a:ext cx="4022800" cy="4124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66169" t="50000" b="35489"/>
              <a:stretch/>
            </p:blipFill>
            <p:spPr bwMode="auto">
              <a:xfrm>
                <a:off x="247650" y="9391166"/>
                <a:ext cx="3891126" cy="390573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p:cNvSpPr txBox="1"/>
          <p:nvPr/>
        </p:nvSpPr>
        <p:spPr>
          <a:xfrm>
            <a:off x="9075223" y="4305300"/>
            <a:ext cx="8984177" cy="6001643"/>
          </a:xfrm>
          <a:prstGeom prst="rect">
            <a:avLst/>
          </a:prstGeom>
          <a:noFill/>
        </p:spPr>
        <p:txBody>
          <a:bodyPr wrap="square" rtlCol="0">
            <a:spAutoFit/>
          </a:bodyPr>
          <a:lstStyle/>
          <a:p>
            <a:r>
              <a:rPr lang="en-US" sz="3200" dirty="0">
                <a:solidFill>
                  <a:srgbClr val="7030A0"/>
                </a:solidFill>
                <a:latin typeface="Times New Roman" pitchFamily="18" charset="0"/>
                <a:cs typeface="Times New Roman" pitchFamily="18" charset="0"/>
              </a:rPr>
              <a:t>- </a:t>
            </a:r>
            <a:r>
              <a:rPr lang="vi-VN" sz="3200" dirty="0">
                <a:solidFill>
                  <a:srgbClr val="7030A0"/>
                </a:solidFill>
                <a:latin typeface="Times New Roman" pitchFamily="18" charset="0"/>
                <a:cs typeface="Times New Roman" pitchFamily="18" charset="0"/>
              </a:rPr>
              <a:t>Một số bệnh lây truyền qua đường tình dục phổ biến như</a:t>
            </a:r>
            <a:r>
              <a:rPr lang="en-US" sz="3200" dirty="0">
                <a:solidFill>
                  <a:srgbClr val="7030A0"/>
                </a:solidFill>
                <a:latin typeface="Times New Roman" pitchFamily="18" charset="0"/>
                <a:cs typeface="Times New Roman" pitchFamily="18" charset="0"/>
              </a:rPr>
              <a:t>:</a:t>
            </a: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B</a:t>
            </a:r>
            <a:r>
              <a:rPr lang="vi-VN" sz="3200" dirty="0">
                <a:solidFill>
                  <a:srgbClr val="7030A0"/>
                </a:solidFill>
                <a:latin typeface="Times New Roman" pitchFamily="18" charset="0"/>
                <a:cs typeface="Times New Roman" pitchFamily="18" charset="0"/>
              </a:rPr>
              <a:t>ệnh giang mai</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vi-VN" sz="3200" dirty="0">
                <a:solidFill>
                  <a:srgbClr val="7030A0"/>
                </a:solidFill>
                <a:latin typeface="Times New Roman" pitchFamily="18" charset="0"/>
                <a:cs typeface="Times New Roman" pitchFamily="18" charset="0"/>
              </a:rPr>
              <a:t> </a:t>
            </a:r>
            <a:r>
              <a:rPr lang="en-US" sz="3200" dirty="0">
                <a:solidFill>
                  <a:srgbClr val="7030A0"/>
                </a:solidFill>
                <a:latin typeface="Times New Roman" pitchFamily="18" charset="0"/>
                <a:cs typeface="Times New Roman" pitchFamily="18" charset="0"/>
              </a:rPr>
              <a:t>B</a:t>
            </a:r>
            <a:r>
              <a:rPr lang="vi-VN" sz="3200" dirty="0">
                <a:solidFill>
                  <a:srgbClr val="7030A0"/>
                </a:solidFill>
                <a:latin typeface="Times New Roman" pitchFamily="18" charset="0"/>
                <a:cs typeface="Times New Roman" pitchFamily="18" charset="0"/>
              </a:rPr>
              <a:t>ệnh lậu</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H</a:t>
            </a:r>
            <a:r>
              <a:rPr lang="vi-VN" sz="3200" dirty="0">
                <a:solidFill>
                  <a:srgbClr val="7030A0"/>
                </a:solidFill>
                <a:latin typeface="Times New Roman" pitchFamily="18" charset="0"/>
                <a:cs typeface="Times New Roman" pitchFamily="18" charset="0"/>
              </a:rPr>
              <a:t>ội chứng AIDS</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err="1">
                <a:solidFill>
                  <a:srgbClr val="7030A0"/>
                </a:solidFill>
                <a:latin typeface="Times New Roman" pitchFamily="18" charset="0"/>
                <a:cs typeface="Times New Roman" pitchFamily="18" charset="0"/>
              </a:rPr>
              <a:t>Sùi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gà</a:t>
            </a:r>
            <a:r>
              <a:rPr lang="vi-VN" sz="3200" dirty="0">
                <a:solidFill>
                  <a:srgbClr val="7030A0"/>
                </a:solidFill>
                <a:latin typeface="Times New Roman" pitchFamily="18" charset="0"/>
                <a:cs typeface="Times New Roman" pitchFamily="18" charset="0"/>
              </a:rPr>
              <a:t> </a:t>
            </a:r>
            <a:endParaRPr lang="en-US" sz="3200" dirty="0">
              <a:solidFill>
                <a:srgbClr val="7030A0"/>
              </a:solidFill>
              <a:latin typeface="Times New Roman" pitchFamily="18" charset="0"/>
              <a:cs typeface="Times New Roman" pitchFamily="18" charset="0"/>
            </a:endParaRPr>
          </a:p>
          <a:p>
            <a:r>
              <a:rPr lang="en-US" sz="3200" dirty="0">
                <a:solidFill>
                  <a:srgbClr val="7030A0"/>
                </a:solidFill>
                <a:latin typeface="Times New Roman" pitchFamily="18" charset="0"/>
                <a:cs typeface="Times New Roman" pitchFamily="18" charset="0"/>
              </a:rPr>
              <a:t>- </a:t>
            </a:r>
            <a:r>
              <a:rPr lang="vi-VN" sz="3200" dirty="0">
                <a:solidFill>
                  <a:srgbClr val="7030A0"/>
                </a:solidFill>
                <a:latin typeface="Times New Roman" pitchFamily="18" charset="0"/>
                <a:cs typeface="Times New Roman" pitchFamily="18" charset="0"/>
              </a:rPr>
              <a:t>Những loại bệnh này gây ảnh hưởng đến các cơ quan sinh dục và ảnh hưởng đến các hệ cơ quan khác trong cơ thể.</a:t>
            </a:r>
            <a:endParaRPr lang="en-US" sz="3200" dirty="0">
              <a:solidFill>
                <a:srgbClr val="7030A0"/>
              </a:solidFill>
              <a:latin typeface="Times New Roman" pitchFamily="18" charset="0"/>
              <a:cs typeface="Times New Roman" pitchFamily="18" charset="0"/>
            </a:endParaRPr>
          </a:p>
          <a:p>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một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số</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dấu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hiệu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nhận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biết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được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nhưng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một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số</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không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triệu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chứng</a:t>
            </a:r>
            <a:r>
              <a:rPr lang="en-US" sz="3200" dirty="0">
                <a:solidFill>
                  <a:srgbClr val="7030A0"/>
                </a:solidFill>
                <a:latin typeface="Times New Roman" pitchFamily="18" charset="0"/>
                <a:cs typeface="Times New Roman" pitchFamily="18" charset="0"/>
              </a:rPr>
              <a:t>.</a:t>
            </a:r>
            <a:endParaRPr lang="vi-VN" sz="3200" dirty="0">
              <a:solidFill>
                <a:srgbClr val="7030A0"/>
              </a:solidFill>
              <a:latin typeface="Times New Roman" pitchFamily="18" charset="0"/>
              <a:cs typeface="Times New Roman" pitchFamily="18" charset="0"/>
            </a:endParaRPr>
          </a:p>
          <a:p>
            <a:endParaRPr lang="en-US" sz="3200" dirty="0">
              <a:solidFill>
                <a:srgbClr val="7030A0"/>
              </a:solidFill>
              <a:latin typeface="Times New Roman" pitchFamily="18" charset="0"/>
              <a:cs typeface="Times New Roman" pitchFamily="18" charset="0"/>
            </a:endParaRPr>
          </a:p>
        </p:txBody>
      </p:sp>
      <p:pic>
        <p:nvPicPr>
          <p:cNvPr id="1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89711"/>
          <a:stretch/>
        </p:blipFill>
        <p:spPr bwMode="auto">
          <a:xfrm>
            <a:off x="91047" y="-7620"/>
            <a:ext cx="17968353" cy="422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95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ý thuyết Khoa học tự nhiên 8 Kết nối tri thức Bài 40: Sinh sản ở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71500"/>
            <a:ext cx="16916400" cy="9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329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solidFill>
                  <a:prstClr val="black"/>
                </a:solidFill>
                <a:latin typeface="Times New Roman" pitchFamily="18" charset="0"/>
                <a:ea typeface="Tiffany" pitchFamily="18" charset="0"/>
                <a:cs typeface="Times New Roman" pitchFamily="18" charset="0"/>
              </a:rPr>
              <a:t>SINH SẢN Ở NGƯỜI</a:t>
            </a:r>
            <a:endParaRPr lang="vi-VN" altLang="en-US" sz="6000" u="sng" dirty="0">
              <a:solidFill>
                <a:srgbClr val="FF0000"/>
              </a:solidFill>
              <a:ea typeface="Tiffany" pitchFamily="18" charset="0"/>
              <a:cs typeface="Times New Roman" pitchFamily="18" charset="0"/>
            </a:endParaRPr>
          </a:p>
        </p:txBody>
      </p:sp>
      <p:sp>
        <p:nvSpPr>
          <p:cNvPr id="11" name="TextBox 10"/>
          <p:cNvSpPr txBox="1"/>
          <p:nvPr/>
        </p:nvSpPr>
        <p:spPr>
          <a:xfrm>
            <a:off x="457200" y="1638300"/>
            <a:ext cx="16727604" cy="1431161"/>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b="1" dirty="0">
                <a:solidFill>
                  <a:srgbClr val="002060"/>
                </a:solidFill>
                <a:latin typeface="Times New Roman" pitchFamily="18" charset="0"/>
                <a:cs typeface="Times New Roman" pitchFamily="18" charset="0"/>
              </a:rPr>
              <a:t>IV- </a:t>
            </a:r>
            <a:r>
              <a:rPr lang="en-US" sz="4200" b="1" dirty="0" err="1">
                <a:solidFill>
                  <a:srgbClr val="002060"/>
                </a:solidFill>
                <a:latin typeface="Times New Roman" pitchFamily="18" charset="0"/>
                <a:cs typeface="Times New Roman" pitchFamily="18" charset="0"/>
              </a:rPr>
              <a:t>MỘT</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SỐ</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BỆNH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LÂY</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TRUYỀN</a:t>
            </a:r>
            <a:r>
              <a:rPr lang="en-US" sz="4200" b="1" dirty="0">
                <a:solidFill>
                  <a:srgbClr val="002060"/>
                </a:solidFill>
                <a:latin typeface="Times New Roman" pitchFamily="18" charset="0"/>
                <a:cs typeface="Times New Roman" pitchFamily="18" charset="0"/>
              </a:rPr>
              <a:t> QUA </a:t>
            </a:r>
            <a:r>
              <a:rPr lang="en-US" sz="4200" b="1" dirty="0" err="1">
                <a:solidFill>
                  <a:srgbClr val="002060"/>
                </a:solidFill>
                <a:latin typeface="Times New Roman" pitchFamily="18" charset="0"/>
                <a:cs typeface="Times New Roman" pitchFamily="18" charset="0"/>
              </a:rPr>
              <a:t>ĐƯỜNG</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SINH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DỤC</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VÀ</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BẢO</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VỆ</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SỨC</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KHỎE</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SINH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SẢN</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VỊ</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THÀNH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NIÊN</a:t>
            </a:r>
            <a:endParaRPr lang="en-US" sz="4200" b="1" dirty="0">
              <a:solidFill>
                <a:srgbClr val="002060"/>
              </a:solidFill>
              <a:latin typeface="Times New Roman" pitchFamily="18" charset="0"/>
              <a:cs typeface="Times New Roman" pitchFamily="18" charset="0"/>
            </a:endParaRPr>
          </a:p>
        </p:txBody>
      </p:sp>
      <p:sp>
        <p:nvSpPr>
          <p:cNvPr id="5" name="TextBox 4"/>
          <p:cNvSpPr txBox="1"/>
          <p:nvPr/>
        </p:nvSpPr>
        <p:spPr>
          <a:xfrm>
            <a:off x="0" y="3099678"/>
            <a:ext cx="1173480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1. </a:t>
            </a:r>
            <a:r>
              <a:rPr lang="en-US" sz="4200" dirty="0" err="1">
                <a:solidFill>
                  <a:srgbClr val="C00000"/>
                </a:solidFill>
                <a:latin typeface="Times New Roman" pitchFamily="18" charset="0"/>
                <a:cs typeface="Times New Roman" pitchFamily="18" charset="0"/>
              </a:rPr>
              <a:t>Một</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số</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bệnh</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lây</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truyền</a:t>
            </a:r>
            <a:r>
              <a:rPr lang="en-US" sz="4200" dirty="0">
                <a:solidFill>
                  <a:srgbClr val="C00000"/>
                </a:solidFill>
                <a:latin typeface="Times New Roman" pitchFamily="18" charset="0"/>
                <a:cs typeface="Times New Roman" pitchFamily="18" charset="0"/>
              </a:rPr>
              <a:t> qua </a:t>
            </a:r>
            <a:r>
              <a:rPr lang="en-US" sz="4200" dirty="0" err="1">
                <a:solidFill>
                  <a:srgbClr val="C00000"/>
                </a:solidFill>
                <a:latin typeface="Times New Roman" pitchFamily="18" charset="0"/>
                <a:cs typeface="Times New Roman" pitchFamily="18" charset="0"/>
              </a:rPr>
              <a:t>đường</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sinh</a:t>
            </a:r>
            <a:r>
              <a:rPr lang="en-US" sz="4200" dirty="0">
                <a:solidFill>
                  <a:srgbClr val="C00000"/>
                </a:solidFill>
                <a:latin typeface="Times New Roman" pitchFamily="18" charset="0"/>
                <a:cs typeface="Times New Roman" pitchFamily="18" charset="0"/>
              </a:rPr>
              <a:t> </a:t>
            </a:r>
            <a:r>
              <a:rPr lang="en-US" sz="4200" dirty="0" err="1">
                <a:solidFill>
                  <a:srgbClr val="C00000"/>
                </a:solidFill>
                <a:latin typeface="Times New Roman" pitchFamily="18" charset="0"/>
                <a:cs typeface="Times New Roman" pitchFamily="18" charset="0"/>
              </a:rPr>
              <a:t>dục</a:t>
            </a:r>
            <a:endParaRPr lang="en-US" sz="4200" dirty="0">
              <a:solidFill>
                <a:srgbClr val="C00000"/>
              </a:solidFill>
              <a:latin typeface="Times New Roman" pitchFamily="18" charset="0"/>
              <a:cs typeface="Times New Roman" pitchFamily="18" charset="0"/>
            </a:endParaRPr>
          </a:p>
        </p:txBody>
      </p:sp>
      <p:sp>
        <p:nvSpPr>
          <p:cNvPr id="3" name="Rectangle 2"/>
          <p:cNvSpPr/>
          <p:nvPr/>
        </p:nvSpPr>
        <p:spPr>
          <a:xfrm>
            <a:off x="3270751" y="4111162"/>
            <a:ext cx="12170319" cy="584775"/>
          </a:xfrm>
          <a:prstGeom prst="rect">
            <a:avLst/>
          </a:prstGeom>
        </p:spPr>
        <p:txBody>
          <a:bodyPr wrap="none">
            <a:spAutoFit/>
          </a:bodyPr>
          <a:lstStyle/>
          <a:p>
            <a:r>
              <a:rPr lang="vi-VN" sz="3200" dirty="0">
                <a:solidFill>
                  <a:srgbClr val="FF0000"/>
                </a:solidFill>
                <a:latin typeface="+mj-lt"/>
              </a:rPr>
              <a:t>Các bệnh lây truyền qua đường sinh dục có thể gây ra những hậu quả gì?</a:t>
            </a:r>
            <a:endParaRPr lang="en-US" sz="3200" dirty="0">
              <a:solidFill>
                <a:srgbClr val="FF0000"/>
              </a:solidFill>
              <a:latin typeface="+mj-lt"/>
            </a:endParaRPr>
          </a:p>
        </p:txBody>
      </p:sp>
      <p:sp>
        <p:nvSpPr>
          <p:cNvPr id="4" name="Rectangle 3"/>
          <p:cNvSpPr/>
          <p:nvPr/>
        </p:nvSpPr>
        <p:spPr>
          <a:xfrm>
            <a:off x="574848" y="5143500"/>
            <a:ext cx="17145000" cy="4524315"/>
          </a:xfrm>
          <a:prstGeom prst="rect">
            <a:avLst/>
          </a:prstGeom>
        </p:spPr>
        <p:txBody>
          <a:bodyPr wrap="square">
            <a:spAutoFit/>
          </a:bodyPr>
          <a:lstStyle/>
          <a:p>
            <a:pPr algn="just"/>
            <a:r>
              <a:rPr lang="vi-VN" sz="3200" dirty="0">
                <a:solidFill>
                  <a:srgbClr val="000000"/>
                </a:solidFill>
                <a:latin typeface="+mj-lt"/>
              </a:rPr>
              <a:t>- Ảnh hưởng nghiêm trọng đến sức khỏe và tính mạng của người bị bệnh: Bệnh lây truyền qua đường tình dục có thể để lại nhiều biến chứng nguy hiểm như mù lòa, tổn thương tim mạch, tổn thương cơ quan sinh dục dẫn đến vô sinh, tăng nguy cơ ung thư, thậm chí gây tử vong,…</a:t>
            </a:r>
          </a:p>
          <a:p>
            <a:pPr algn="just"/>
            <a:r>
              <a:rPr lang="vi-VN" sz="3200" dirty="0">
                <a:solidFill>
                  <a:srgbClr val="000000"/>
                </a:solidFill>
                <a:latin typeface="+mj-lt"/>
              </a:rPr>
              <a:t>- Ảnh hưởng nghiêm trọng đến tâm lí của người bị bệnh và hạnh phúc gia đình: Người bị bệnh lây truyền qua đường tình dục thường có tâm lí e ngại thăm khám điều trị, ám ảnh tâm lí ngay cả khi đã được chữa khỏi, gây ảnh hưởng không nhỏ đến hạnh phúc gia đình.</a:t>
            </a:r>
          </a:p>
          <a:p>
            <a:pPr algn="just"/>
            <a:r>
              <a:rPr lang="vi-VN" sz="3200" dirty="0">
                <a:solidFill>
                  <a:srgbClr val="000000"/>
                </a:solidFill>
                <a:latin typeface="+mj-lt"/>
              </a:rPr>
              <a:t>- Ảnh hưởng đến thai nhi: Phụ nữ mang thai bị mắc các bệnh lây truyền qua đường tình dục dễ bị sảy thai, sinh non và truyền bệnh cho trẻ sơ sinh khi mang thai, sinh nở hoặc cho con bú.</a:t>
            </a:r>
          </a:p>
          <a:p>
            <a:pPr algn="just"/>
            <a:r>
              <a:rPr lang="vi-VN" sz="3200" dirty="0">
                <a:solidFill>
                  <a:srgbClr val="000000"/>
                </a:solidFill>
                <a:latin typeface="+mj-lt"/>
              </a:rPr>
              <a:t>- Điều trị các bệnh về đường sinh dục gây thiệt hại lớn về mặt kinh tế.</a:t>
            </a:r>
            <a:endParaRPr lang="vi-VN" sz="3200" b="0" i="0" dirty="0">
              <a:solidFill>
                <a:srgbClr val="000000"/>
              </a:solidFill>
              <a:effectLst/>
              <a:latin typeface="+mj-lt"/>
            </a:endParaRPr>
          </a:p>
        </p:txBody>
      </p:sp>
    </p:spTree>
    <p:extLst>
      <p:ext uri="{BB962C8B-B14F-4D97-AF65-F5344CB8AC3E}">
        <p14:creationId xmlns:p14="http://schemas.microsoft.com/office/powerpoint/2010/main" val="386196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8287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0" y="27587"/>
            <a:ext cx="19422822"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2872" y="8259785"/>
            <a:ext cx="2157972" cy="170077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60" y="7300454"/>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4"/>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093644" y="10907484"/>
            <a:ext cx="914400" cy="914400"/>
          </a:xfrm>
          <a:prstGeom prst="rect">
            <a:avLst/>
          </a:prstGeom>
        </p:spPr>
      </p:pic>
      <p:sp>
        <p:nvSpPr>
          <p:cNvPr id="13" name="Rectangle 12"/>
          <p:cNvSpPr/>
          <p:nvPr/>
        </p:nvSpPr>
        <p:spPr>
          <a:xfrm>
            <a:off x="2743200" y="439061"/>
            <a:ext cx="23281956" cy="24003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black"/>
                </a:solidFill>
                <a:latin typeface="Arial" panose="020B0604020202020204" pitchFamily="34" charset="0"/>
                <a:cs typeface="Arial" panose="020B0604020202020204" pitchFamily="34" charset="0"/>
              </a:rPr>
              <a:t> 3. </a:t>
            </a:r>
            <a:r>
              <a:rPr lang="en-US" sz="3600" b="1" dirty="0" err="1">
                <a:solidFill>
                  <a:prstClr val="black"/>
                </a:solidFill>
                <a:latin typeface="Arial" panose="020B0604020202020204" pitchFamily="34" charset="0"/>
                <a:cs typeface="Arial" panose="020B0604020202020204" pitchFamily="34" charset="0"/>
              </a:rPr>
              <a:t>Tuổi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dậy</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thì</a:t>
            </a:r>
            <a:r>
              <a:rPr lang="en-US" sz="3600" b="1" dirty="0">
                <a:solidFill>
                  <a:prstClr val="black"/>
                </a:solidFill>
                <a:latin typeface="Arial" panose="020B0604020202020204" pitchFamily="34" charset="0"/>
                <a:cs typeface="Arial" panose="020B0604020202020204" pitchFamily="34" charset="0"/>
              </a:rPr>
              <a:t> ở </a:t>
            </a:r>
            <a:r>
              <a:rPr lang="en-US" sz="3600" b="1" dirty="0" err="1">
                <a:solidFill>
                  <a:prstClr val="black"/>
                </a:solidFill>
                <a:latin typeface="Arial" panose="020B0604020202020204" pitchFamily="34" charset="0"/>
                <a:cs typeface="Arial" panose="020B0604020202020204" pitchFamily="34" charset="0"/>
              </a:rPr>
              <a:t>nam</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là</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bao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nhiêu</a:t>
            </a:r>
            <a:r>
              <a:rPr lang="en-US" sz="3600" b="1" dirty="0">
                <a:solidFill>
                  <a:prstClr val="black"/>
                </a:solidFill>
                <a:latin typeface="Arial" panose="020B0604020202020204" pitchFamily="34" charset="0"/>
                <a:cs typeface="Arial" panose="020B0604020202020204" pitchFamily="34" charset="0"/>
              </a:rPr>
              <a:t>?</a:t>
            </a:r>
          </a:p>
          <a:p>
            <a:r>
              <a:rPr lang="en-US" sz="3600" b="1" dirty="0">
                <a:solidFill>
                  <a:prstClr val="black"/>
                </a:solidFill>
                <a:latin typeface="Arial" panose="020B0604020202020204" pitchFamily="34" charset="0"/>
                <a:cs typeface="Arial" panose="020B0604020202020204" pitchFamily="34" charset="0"/>
              </a:rPr>
              <a:t>A. </a:t>
            </a:r>
            <a:r>
              <a:rPr lang="en-US" sz="3600" b="1" dirty="0" err="1">
                <a:solidFill>
                  <a:prstClr val="black"/>
                </a:solidFill>
                <a:latin typeface="Arial" panose="020B0604020202020204" pitchFamily="34" charset="0"/>
                <a:cs typeface="Arial" panose="020B0604020202020204" pitchFamily="34" charset="0"/>
              </a:rPr>
              <a:t>Khoảng</a:t>
            </a:r>
            <a:r>
              <a:rPr lang="en-US" sz="3600" b="1" dirty="0">
                <a:solidFill>
                  <a:prstClr val="black"/>
                </a:solidFill>
                <a:latin typeface="Arial" panose="020B0604020202020204" pitchFamily="34" charset="0"/>
                <a:cs typeface="Arial" panose="020B0604020202020204" pitchFamily="34" charset="0"/>
              </a:rPr>
              <a:t> 7-10 </a:t>
            </a:r>
            <a:r>
              <a:rPr lang="en-US" sz="3600" b="1" dirty="0" err="1">
                <a:solidFill>
                  <a:prstClr val="black"/>
                </a:solidFill>
                <a:latin typeface="Arial" panose="020B0604020202020204" pitchFamily="34" charset="0"/>
                <a:cs typeface="Arial" panose="020B0604020202020204" pitchFamily="34" charset="0"/>
              </a:rPr>
              <a:t>tuổi</a:t>
            </a:r>
            <a:r>
              <a:rPr lang="en-US" sz="3600" b="1" dirty="0">
                <a:solidFill>
                  <a:prstClr val="black"/>
                </a:solidFill>
                <a:latin typeface="Arial" panose="020B0604020202020204" pitchFamily="34" charset="0"/>
                <a:cs typeface="Arial" panose="020B0604020202020204" pitchFamily="34" charset="0"/>
              </a:rPr>
              <a:t>   B. </a:t>
            </a:r>
            <a:r>
              <a:rPr lang="en-US" sz="3600" b="1" dirty="0" err="1">
                <a:solidFill>
                  <a:prstClr val="black"/>
                </a:solidFill>
                <a:latin typeface="Arial" panose="020B0604020202020204" pitchFamily="34" charset="0"/>
                <a:cs typeface="Arial" panose="020B0604020202020204" pitchFamily="34" charset="0"/>
              </a:rPr>
              <a:t>Khoảng</a:t>
            </a:r>
            <a:r>
              <a:rPr lang="en-US" sz="3600" b="1" dirty="0">
                <a:solidFill>
                  <a:prstClr val="black"/>
                </a:solidFill>
                <a:latin typeface="Arial" panose="020B0604020202020204" pitchFamily="34" charset="0"/>
                <a:cs typeface="Arial" panose="020B0604020202020204" pitchFamily="34" charset="0"/>
              </a:rPr>
              <a:t> 9-17 </a:t>
            </a:r>
            <a:r>
              <a:rPr lang="en-US" sz="3600" b="1" dirty="0" err="1">
                <a:solidFill>
                  <a:prstClr val="black"/>
                </a:solidFill>
                <a:latin typeface="Arial" panose="020B0604020202020204" pitchFamily="34" charset="0"/>
                <a:cs typeface="Arial" panose="020B0604020202020204" pitchFamily="34" charset="0"/>
              </a:rPr>
              <a:t>tuổi</a:t>
            </a:r>
            <a:r>
              <a:rPr lang="en-US" sz="3600" b="1" dirty="0">
                <a:solidFill>
                  <a:prstClr val="black"/>
                </a:solidFill>
                <a:latin typeface="Arial" panose="020B0604020202020204" pitchFamily="34" charset="0"/>
                <a:cs typeface="Arial" panose="020B0604020202020204" pitchFamily="34" charset="0"/>
              </a:rPr>
              <a:t>     C. </a:t>
            </a:r>
            <a:r>
              <a:rPr lang="en-US" sz="3600" b="1" dirty="0" err="1">
                <a:solidFill>
                  <a:prstClr val="black"/>
                </a:solidFill>
                <a:latin typeface="Arial" panose="020B0604020202020204" pitchFamily="34" charset="0"/>
                <a:cs typeface="Arial" panose="020B0604020202020204" pitchFamily="34" charset="0"/>
              </a:rPr>
              <a:t>Khoảng</a:t>
            </a:r>
            <a:r>
              <a:rPr lang="en-US" sz="3600" b="1" dirty="0">
                <a:solidFill>
                  <a:prstClr val="black"/>
                </a:solidFill>
                <a:latin typeface="Arial" panose="020B0604020202020204" pitchFamily="34" charset="0"/>
                <a:cs typeface="Arial" panose="020B0604020202020204" pitchFamily="34" charset="0"/>
              </a:rPr>
              <a:t> 10-18 </a:t>
            </a:r>
            <a:r>
              <a:rPr lang="en-US" sz="3600" b="1" dirty="0" err="1">
                <a:solidFill>
                  <a:prstClr val="black"/>
                </a:solidFill>
                <a:latin typeface="Arial" panose="020B0604020202020204" pitchFamily="34" charset="0"/>
                <a:cs typeface="Arial" panose="020B0604020202020204" pitchFamily="34" charset="0"/>
              </a:rPr>
              <a:t>tuổi</a:t>
            </a:r>
            <a:r>
              <a:rPr lang="en-US" sz="3600" b="1" dirty="0">
                <a:solidFill>
                  <a:prstClr val="black"/>
                </a:solidFill>
                <a:latin typeface="Arial" panose="020B0604020202020204" pitchFamily="34" charset="0"/>
                <a:cs typeface="Arial" panose="020B0604020202020204" pitchFamily="34" charset="0"/>
              </a:rPr>
              <a:t>     D. </a:t>
            </a:r>
            <a:r>
              <a:rPr lang="en-US" sz="3600" b="1" dirty="0" err="1">
                <a:solidFill>
                  <a:prstClr val="black"/>
                </a:solidFill>
                <a:latin typeface="Arial" panose="020B0604020202020204" pitchFamily="34" charset="0"/>
                <a:cs typeface="Arial" panose="020B0604020202020204" pitchFamily="34" charset="0"/>
              </a:rPr>
              <a:t>Khoảng</a:t>
            </a:r>
            <a:r>
              <a:rPr lang="en-US" sz="3600" b="1" dirty="0">
                <a:solidFill>
                  <a:prstClr val="black"/>
                </a:solidFill>
                <a:latin typeface="Arial" panose="020B0604020202020204" pitchFamily="34" charset="0"/>
                <a:cs typeface="Arial" panose="020B0604020202020204" pitchFamily="34" charset="0"/>
              </a:rPr>
              <a:t> 10-14 </a:t>
            </a:r>
            <a:r>
              <a:rPr lang="en-US" sz="3600" b="1" dirty="0" err="1">
                <a:solidFill>
                  <a:prstClr val="black"/>
                </a:solidFill>
                <a:latin typeface="Arial" panose="020B0604020202020204" pitchFamily="34" charset="0"/>
                <a:cs typeface="Arial" panose="020B0604020202020204" pitchFamily="34" charset="0"/>
              </a:rPr>
              <a:t>tuổi</a:t>
            </a:r>
            <a:endParaRPr lang="en-US" sz="3600" b="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6402218" y="2930852"/>
            <a:ext cx="8522073" cy="1951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black"/>
                </a:solidFill>
                <a:latin typeface="Arial" panose="020B0604020202020204" pitchFamily="34" charset="0"/>
                <a:cs typeface="Arial" panose="020B0604020202020204" pitchFamily="34" charset="0"/>
              </a:rPr>
              <a:t>D. </a:t>
            </a:r>
            <a:r>
              <a:rPr lang="en-US" sz="5400" b="1" dirty="0" err="1">
                <a:solidFill>
                  <a:prstClr val="black"/>
                </a:solidFill>
                <a:latin typeface="Arial" panose="020B0604020202020204" pitchFamily="34" charset="0"/>
                <a:cs typeface="Arial" panose="020B0604020202020204" pitchFamily="34" charset="0"/>
              </a:rPr>
              <a:t>Khoảng</a:t>
            </a:r>
            <a:r>
              <a:rPr lang="en-US" sz="5400" b="1" dirty="0">
                <a:solidFill>
                  <a:prstClr val="black"/>
                </a:solidFill>
                <a:latin typeface="Arial" panose="020B0604020202020204" pitchFamily="34" charset="0"/>
                <a:cs typeface="Arial" panose="020B0604020202020204" pitchFamily="34" charset="0"/>
              </a:rPr>
              <a:t> 10-14 </a:t>
            </a:r>
            <a:r>
              <a:rPr lang="en-US" sz="5400" b="1" dirty="0" err="1">
                <a:solidFill>
                  <a:prstClr val="black"/>
                </a:solidFill>
                <a:latin typeface="Arial" panose="020B0604020202020204" pitchFamily="34" charset="0"/>
                <a:cs typeface="Arial" panose="020B0604020202020204" pitchFamily="34" charset="0"/>
              </a:rPr>
              <a:t>tuổi</a:t>
            </a:r>
            <a:endParaRPr lang="en-US" sz="54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2397" y="5703178"/>
            <a:ext cx="2122739" cy="1947503"/>
          </a:xfrm>
          <a:prstGeom prst="rect">
            <a:avLst/>
          </a:prstGeom>
        </p:spPr>
      </p:pic>
      <p:sp>
        <p:nvSpPr>
          <p:cNvPr id="17" name="Oval Callout 16"/>
          <p:cNvSpPr/>
          <p:nvPr/>
        </p:nvSpPr>
        <p:spPr>
          <a:xfrm>
            <a:off x="3620095" y="4860947"/>
            <a:ext cx="2673128" cy="1916997"/>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5B9BD5">
                    <a:lumMod val="50000"/>
                  </a:srgb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818966" y="5143502"/>
            <a:ext cx="5782235" cy="134608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black"/>
                </a:solidFill>
                <a:latin typeface="Arial" panose="020B0604020202020204" pitchFamily="34" charset="0"/>
                <a:cs typeface="Arial" panose="020B0604020202020204" pitchFamily="34" charset="0"/>
              </a:rPr>
              <a:t>D. </a:t>
            </a:r>
            <a:r>
              <a:rPr lang="en-US" sz="3000" b="1" dirty="0" err="1">
                <a:solidFill>
                  <a:prstClr val="black"/>
                </a:solidFill>
                <a:latin typeface="Arial" panose="020B0604020202020204" pitchFamily="34" charset="0"/>
                <a:cs typeface="Arial" panose="020B0604020202020204" pitchFamily="34" charset="0"/>
              </a:rPr>
              <a:t>Khoảng</a:t>
            </a:r>
            <a:r>
              <a:rPr lang="en-US" sz="3000" b="1" dirty="0">
                <a:solidFill>
                  <a:prstClr val="black"/>
                </a:solidFill>
                <a:latin typeface="Arial" panose="020B0604020202020204" pitchFamily="34" charset="0"/>
                <a:cs typeface="Arial" panose="020B0604020202020204" pitchFamily="34" charset="0"/>
              </a:rPr>
              <a:t> 10-14 </a:t>
            </a:r>
            <a:r>
              <a:rPr lang="en-US" sz="3000" b="1" dirty="0" err="1">
                <a:solidFill>
                  <a:prstClr val="black"/>
                </a:solidFill>
                <a:latin typeface="Arial" panose="020B0604020202020204" pitchFamily="34" charset="0"/>
                <a:cs typeface="Arial" panose="020B0604020202020204" pitchFamily="34" charset="0"/>
              </a:rPr>
              <a:t>tuổi</a:t>
            </a:r>
            <a:endPar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40363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a:t>
            </a:r>
          </a:p>
        </p:txBody>
      </p:sp>
      <p:sp>
        <p:nvSpPr>
          <p:cNvPr id="3" name="Content Placeholder 2"/>
          <p:cNvSpPr>
            <a:spLocks noGrp="1"/>
          </p:cNvSpPr>
          <p:nvPr>
            <p:ph idx="1"/>
          </p:nvPr>
        </p:nvSpPr>
        <p:spPr>
          <a:xfrm>
            <a:off x="1257300" y="2738438"/>
            <a:ext cx="16421100" cy="6527007"/>
          </a:xfrm>
        </p:spPr>
        <p:txBody>
          <a:bodyPr>
            <a:normAutofit/>
          </a:bodyPr>
          <a:lstStyle/>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Lậu</a:t>
            </a:r>
            <a:endParaRPr lang="en-US" sz="4000" dirty="0">
              <a:solidFill>
                <a:srgbClr val="7030A0"/>
              </a:solidFill>
              <a:latin typeface="Times New Roman" pitchFamily="18" charset="0"/>
              <a:cs typeface="Times New Roman" pitchFamily="18" charset="0"/>
            </a:endParaRPr>
          </a:p>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2: </a:t>
            </a:r>
            <a:r>
              <a:rPr lang="en-US" sz="4000" dirty="0" err="1">
                <a:solidFill>
                  <a:srgbClr val="7030A0"/>
                </a:solidFill>
                <a:latin typeface="Times New Roman" pitchFamily="18" charset="0"/>
                <a:cs typeface="Times New Roman" pitchFamily="18" charset="0"/>
              </a:rPr>
              <a:t>Giang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mai</a:t>
            </a:r>
            <a:endParaRPr lang="en-US" sz="4000" dirty="0">
              <a:solidFill>
                <a:srgbClr val="7030A0"/>
              </a:solidFill>
              <a:latin typeface="Times New Roman" pitchFamily="18" charset="0"/>
              <a:cs typeface="Times New Roman" pitchFamily="18" charset="0"/>
            </a:endParaRPr>
          </a:p>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3: HIV/ AIDS</a:t>
            </a:r>
          </a:p>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4: </a:t>
            </a:r>
            <a:r>
              <a:rPr lang="en-US" sz="4000" dirty="0" err="1">
                <a:solidFill>
                  <a:srgbClr val="7030A0"/>
                </a:solidFill>
                <a:latin typeface="Times New Roman" pitchFamily="18" charset="0"/>
                <a:cs typeface="Times New Roman" pitchFamily="18" charset="0"/>
              </a:rPr>
              <a:t>Đề</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xuất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pháp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truyền</a:t>
            </a:r>
            <a:r>
              <a:rPr lang="en-US" sz="4000" dirty="0">
                <a:solidFill>
                  <a:srgbClr val="7030A0"/>
                </a:solidFill>
                <a:latin typeface="Times New Roman" pitchFamily="18" charset="0"/>
                <a:cs typeface="Times New Roman" pitchFamily="18" charset="0"/>
              </a:rPr>
              <a:t> qua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dục</a:t>
            </a:r>
            <a:endParaRPr lang="en-US" sz="4000" dirty="0">
              <a:solidFill>
                <a:srgbClr val="7030A0"/>
              </a:solidFill>
              <a:latin typeface="Times New Roman" pitchFamily="18" charset="0"/>
              <a:cs typeface="Times New Roman" pitchFamily="18" charset="0"/>
            </a:endParaRP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minh: ( 3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nguyên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nhân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triệu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(1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em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tâm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khen</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góp</a:t>
            </a:r>
            <a:r>
              <a:rPr lang="en-US" sz="4000" dirty="0">
                <a:solidFill>
                  <a:srgbClr val="7030A0"/>
                </a:solidFill>
                <a:latin typeface="Times New Roman" pitchFamily="18" charset="0"/>
                <a:cs typeface="Times New Roman" pitchFamily="18" charset="0"/>
              </a:rPr>
              <a:t> ý, 1 </a:t>
            </a:r>
            <a:r>
              <a:rPr lang="en-US" sz="4000" dirty="0" err="1">
                <a:solidFill>
                  <a:srgbClr val="7030A0"/>
                </a:solidFill>
                <a:latin typeface="Times New Roman" pitchFamily="18" charset="0"/>
                <a:cs typeface="Times New Roman" pitchFamily="18" charset="0"/>
              </a:rPr>
              <a:t>nhận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xét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về</a:t>
            </a:r>
            <a:r>
              <a:rPr lang="en-US" sz="4000" dirty="0">
                <a:solidFill>
                  <a:srgbClr val="7030A0"/>
                </a:solidFill>
                <a:latin typeface="Times New Roman" pitchFamily="18" charset="0"/>
                <a:cs typeface="Times New Roman" pitchFamily="18" charset="0"/>
              </a:rPr>
              <a:t> poster</a:t>
            </a: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474124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33532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433389"/>
            <a:ext cx="16078200" cy="1595501"/>
          </a:xfrm>
          <a:prstGeom prst="rect">
            <a:avLst/>
          </a:prstGeom>
        </p:spPr>
        <p:txBody>
          <a:bodyPr wrap="square">
            <a:spAutoFit/>
          </a:bodyPr>
          <a:lstStyle/>
          <a:p>
            <a:pPr>
              <a:lnSpc>
                <a:spcPct val="107000"/>
              </a:lnSpc>
              <a:spcAft>
                <a:spcPts val="0"/>
              </a:spcAft>
            </a:pPr>
            <a:r>
              <a:rPr lang="en-US" sz="24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4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giang</a:t>
            </a:r>
            <a:r>
              <a:rPr lang="en-US" sz="24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mai</a:t>
            </a:r>
            <a:endParaRPr lang="en-US" sz="2400" b="1" kern="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Do </a:t>
            </a:r>
            <a:r>
              <a:rPr lang="en-US" sz="2400" dirty="0" err="1">
                <a:latin typeface="Times New Roman" panose="02020603050405020304" pitchFamily="18" charset="0"/>
                <a:ea typeface="Times New Roman" panose="02020603050405020304" pitchFamily="18" charset="0"/>
              </a:rPr>
              <a:t>xoắn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Treponema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pallidum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an </a:t>
            </a:r>
            <a:r>
              <a:rPr lang="en-US" sz="2400" dirty="0" err="1">
                <a:latin typeface="Times New Roman" panose="02020603050405020304" pitchFamily="18" charset="0"/>
                <a:ea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sang con</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loét</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tổn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giai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sau</a:t>
            </a:r>
            <a:endParaRPr lang="en-US"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838200" y="2501109"/>
            <a:ext cx="9144000" cy="1595501"/>
          </a:xfrm>
          <a:prstGeom prst="rect">
            <a:avLst/>
          </a:prstGeom>
        </p:spPr>
        <p:txBody>
          <a:bodyPr>
            <a:spAutoFit/>
          </a:bodyPr>
          <a:lstStyle/>
          <a:p>
            <a:pPr>
              <a:lnSpc>
                <a:spcPct val="107000"/>
              </a:lnSpc>
              <a:spcAft>
                <a:spcPts val="0"/>
              </a:spcAft>
            </a:pPr>
            <a:r>
              <a:rPr lang="en-US" sz="24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4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lậu</a:t>
            </a:r>
            <a:endParaRPr lang="en-US" sz="2400" b="1" kern="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Do song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khuẩn</a:t>
            </a:r>
            <a:r>
              <a:rPr lang="en-US" sz="2400" dirty="0">
                <a:latin typeface="Times New Roman" panose="02020603050405020304" pitchFamily="18" charset="0"/>
                <a:ea typeface="Times New Roman" panose="02020603050405020304" pitchFamily="18" charset="0"/>
              </a:rPr>
              <a:t> Neisseria </a:t>
            </a:r>
            <a:r>
              <a:rPr lang="en-US" sz="2400" dirty="0" err="1">
                <a:latin typeface="Times New Roman" panose="02020603050405020304" pitchFamily="18" charset="0"/>
                <a:ea typeface="Times New Roman" panose="02020603050405020304" pitchFamily="18" charset="0"/>
              </a:rPr>
              <a:t>gonorrhoeae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an </a:t>
            </a:r>
            <a:r>
              <a:rPr lang="en-US" sz="2400" dirty="0" err="1">
                <a:latin typeface="Times New Roman" panose="02020603050405020304" pitchFamily="18" charset="0"/>
                <a:ea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sang con</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màu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dục</a:t>
            </a:r>
            <a:endParaRPr lang="en-US" sz="24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53966" y="4477153"/>
            <a:ext cx="9144000" cy="2703497"/>
          </a:xfrm>
          <a:prstGeom prst="rect">
            <a:avLst/>
          </a:prstGeom>
        </p:spPr>
        <p:txBody>
          <a:bodyPr>
            <a:spAutoFit/>
          </a:bodyPr>
          <a:lstStyle/>
          <a:p>
            <a:pPr algn="just">
              <a:lnSpc>
                <a:spcPct val="107000"/>
              </a:lnSpc>
              <a:spcBef>
                <a:spcPts val="1200"/>
              </a:spcBef>
              <a:spcAft>
                <a:spcPts val="0"/>
              </a:spcAft>
            </a:pPr>
            <a:r>
              <a:rPr lang="en-US" sz="24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AIDS</a:t>
            </a:r>
            <a:endParaRPr lang="en-US" sz="2400" b="1" kern="100" dirty="0">
              <a:latin typeface="Calibri Light" panose="020F0302020204030204" pitchFamily="34" charset="0"/>
              <a:ea typeface="Times New Roman" panose="02020603050405020304" pitchFamily="18" charset="0"/>
              <a:cs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dịch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rPr>
              <a:t>, do HIV </a:t>
            </a:r>
            <a:r>
              <a:rPr lang="en-US" sz="2400" dirty="0" err="1">
                <a:latin typeface="Times New Roman" panose="02020603050405020304" pitchFamily="18" charset="0"/>
                <a:ea typeface="Times New Roman" panose="02020603050405020304" pitchFamily="18" charset="0"/>
              </a:rPr>
              <a:t>gây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an </a:t>
            </a:r>
            <a:r>
              <a:rPr lang="en-US" sz="2400" dirty="0" err="1">
                <a:latin typeface="Times New Roman" panose="02020603050405020304" pitchFamily="18" charset="0"/>
                <a:ea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rPr>
              <a:t>đường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máu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sang con. </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HIV </a:t>
            </a:r>
            <a:r>
              <a:rPr lang="en-US" sz="2400" dirty="0" err="1">
                <a:latin typeface="Times New Roman" panose="02020603050405020304" pitchFamily="18" charset="0"/>
                <a:ea typeface="Times New Roman" panose="02020603050405020304" pitchFamily="18" charset="0"/>
              </a:rPr>
              <a:t>tấn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lympho</a:t>
            </a:r>
            <a:r>
              <a:rPr lang="en-US" sz="2400" dirty="0">
                <a:latin typeface="Times New Roman" panose="02020603050405020304" pitchFamily="18" charset="0"/>
                <a:ea typeface="Times New Roman" panose="02020603050405020304" pitchFamily="18" charset="0"/>
              </a:rPr>
              <a:t> 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dịch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bệnh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dịch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bệnh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phổi</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533400" y="7561194"/>
            <a:ext cx="17754600" cy="2677656"/>
          </a:xfrm>
          <a:prstGeom prst="rect">
            <a:avLst/>
          </a:prstGeom>
        </p:spPr>
        <p:txBody>
          <a:bodyPr wrap="square">
            <a:spAutoFit/>
          </a:bodyPr>
          <a:lstStyle/>
          <a:p>
            <a:pPr marL="28575" marR="28575" algn="just">
              <a:spcAft>
                <a:spcPts val="0"/>
              </a:spcAft>
            </a:pPr>
            <a:r>
              <a:rPr lang="en-US" sz="2400" b="1" dirty="0">
                <a:solidFill>
                  <a:srgbClr val="000000"/>
                </a:solidFill>
                <a:latin typeface="Times New Roman" panose="02020603050405020304" pitchFamily="18" charset="0"/>
                <a:ea typeface="Times New Roman" panose="02020603050405020304" pitchFamily="18" charset="0"/>
              </a:rPr>
              <a:t>4.Đề </a:t>
            </a:r>
            <a:r>
              <a:rPr lang="en-US" sz="2400" b="1" dirty="0" err="1">
                <a:solidFill>
                  <a:srgbClr val="000000"/>
                </a:solidFill>
                <a:latin typeface="Times New Roman" panose="02020603050405020304" pitchFamily="18" charset="0"/>
                <a:ea typeface="Times New Roman" panose="02020603050405020304" pitchFamily="18" charset="0"/>
              </a:rPr>
              <a:t>xuất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biện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pháp</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phòng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chống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bệnh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lây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qua </a:t>
            </a:r>
            <a:r>
              <a:rPr lang="en-US" sz="2400" b="1" dirty="0" err="1">
                <a:solidFill>
                  <a:srgbClr val="000000"/>
                </a:solidFill>
                <a:latin typeface="Times New Roman" panose="02020603050405020304" pitchFamily="18" charset="0"/>
                <a:ea typeface="Times New Roman" panose="02020603050405020304" pitchFamily="18" charset="0"/>
              </a:rPr>
              <a:t>đường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sinh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dục</a:t>
            </a:r>
            <a:r>
              <a:rPr lang="en-US" sz="2400" b="1" dirty="0">
                <a:solidFill>
                  <a:srgbClr val="000000"/>
                </a:solidFill>
                <a:latin typeface="Times New Roman" panose="02020603050405020304" pitchFamily="18" charset="0"/>
                <a:ea typeface="Times New Roman" panose="02020603050405020304" pitchFamily="18" charset="0"/>
              </a:rPr>
              <a:t>:</a:t>
            </a:r>
            <a:endParaRPr lang="en-US" sz="1200" b="1" dirty="0">
              <a:latin typeface="Times New Roman" panose="02020603050405020304" pitchFamily="18" charset="0"/>
              <a:ea typeface="Times New Roman" panose="02020603050405020304" pitchFamily="18" charset="0"/>
            </a:endParaRPr>
          </a:p>
          <a:p>
            <a:pPr marL="2857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Tiêm</a:t>
            </a:r>
            <a:r>
              <a:rPr lang="en-US" sz="2400" dirty="0">
                <a:solidFill>
                  <a:srgbClr val="000000"/>
                </a:solidFill>
                <a:latin typeface="Times New Roman" panose="02020603050405020304" pitchFamily="18" charset="0"/>
                <a:ea typeface="Times New Roman" panose="02020603050405020304" pitchFamily="18" charset="0"/>
              </a:rPr>
              <a:t> vaccine </a:t>
            </a:r>
            <a:r>
              <a:rPr lang="en-US" sz="2400" dirty="0" err="1">
                <a:solidFill>
                  <a:srgbClr val="000000"/>
                </a:solidFill>
                <a:latin typeface="Times New Roman" panose="02020603050405020304" pitchFamily="18" charset="0"/>
                <a:ea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bệnh</a:t>
            </a:r>
            <a:r>
              <a:rPr lang="en-US" sz="2400" dirty="0">
                <a:solidFill>
                  <a:srgbClr val="000000"/>
                </a:solidFill>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marL="2857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một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một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dục</a:t>
            </a:r>
            <a:r>
              <a:rPr lang="en-US" sz="2400" dirty="0">
                <a:solidFill>
                  <a:srgbClr val="000000"/>
                </a:solidFill>
                <a:latin typeface="Times New Roman" panose="02020603050405020304" pitchFamily="18" charset="0"/>
                <a:ea typeface="Times New Roman" panose="02020603050405020304" pitchFamily="18" charset="0"/>
              </a:rPr>
              <a:t> an </a:t>
            </a:r>
            <a:r>
              <a:rPr lang="en-US" sz="2400" dirty="0" err="1">
                <a:solidFill>
                  <a:srgbClr val="000000"/>
                </a:solidFill>
                <a:latin typeface="Times New Roman" panose="02020603050405020304" pitchFamily="18" charset="0"/>
                <a:ea typeface="Times New Roman" panose="02020603050405020304" pitchFamily="18" charset="0"/>
              </a:rPr>
              <a:t>toàn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dục</a:t>
            </a:r>
            <a:r>
              <a:rPr lang="en-US" sz="2400" dirty="0">
                <a:solidFill>
                  <a:srgbClr val="000000"/>
                </a:solidFill>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marL="2857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đúng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xuyên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nâng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sức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kháng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thê</a:t>
            </a:r>
            <a:r>
              <a:rPr lang="en-US" sz="2400" dirty="0">
                <a:solidFill>
                  <a:srgbClr val="000000"/>
                </a:solidFill>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marL="2857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dụng</a:t>
            </a:r>
            <a:r>
              <a:rPr lang="en-US" sz="2400" dirty="0">
                <a:solidFill>
                  <a:srgbClr val="000000"/>
                </a:solidFill>
                <a:latin typeface="Times New Roman" panose="02020603050405020304" pitchFamily="18" charset="0"/>
                <a:ea typeface="Times New Roman" panose="02020603050405020304" pitchFamily="18" charset="0"/>
              </a:rPr>
              <a:t> ma </a:t>
            </a:r>
            <a:r>
              <a:rPr lang="en-US" sz="2400" dirty="0" err="1">
                <a:solidFill>
                  <a:srgbClr val="000000"/>
                </a:solidFill>
                <a:latin typeface="Times New Roman" panose="02020603050405020304" pitchFamily="18" charset="0"/>
                <a:ea typeface="Times New Roman" panose="02020603050405020304" pitchFamily="18" charset="0"/>
              </a:rPr>
              <a:t>túy</a:t>
            </a:r>
            <a:r>
              <a:rPr lang="en-US" sz="2400" dirty="0">
                <a:solidFill>
                  <a:srgbClr val="000000"/>
                </a:solidFill>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marL="2857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khỏe</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khoa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ngay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sở</a:t>
            </a:r>
            <a:r>
              <a:rPr lang="en-US" sz="2400" dirty="0">
                <a:solidFill>
                  <a:srgbClr val="000000"/>
                </a:solidFill>
                <a:latin typeface="Times New Roman" panose="02020603050405020304" pitchFamily="18" charset="0"/>
                <a:ea typeface="Times New Roman" panose="02020603050405020304" pitchFamily="18" charset="0"/>
              </a:rPr>
              <a:t> y </a:t>
            </a:r>
            <a:r>
              <a:rPr lang="en-US" sz="2400" dirty="0" err="1">
                <a:solidFill>
                  <a:srgbClr val="000000"/>
                </a:solidFill>
                <a:latin typeface="Times New Roman" panose="02020603050405020304" pitchFamily="18" charset="0"/>
                <a:ea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dấu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hoặc</a:t>
            </a:r>
            <a:r>
              <a:rPr lang="en-US" sz="2400" dirty="0">
                <a:solidFill>
                  <a:srgbClr val="000000"/>
                </a:solidFill>
                <a:latin typeface="Times New Roman" panose="02020603050405020304" pitchFamily="18" charset="0"/>
                <a:ea typeface="Times New Roman" panose="02020603050405020304" pitchFamily="18" charset="0"/>
              </a:rPr>
              <a:t> có </a:t>
            </a:r>
            <a:r>
              <a:rPr lang="en-US" sz="2400" dirty="0" err="1">
                <a:solidFill>
                  <a:srgbClr val="000000"/>
                </a:solidFill>
                <a:latin typeface="Times New Roman" panose="02020603050405020304" pitchFamily="18" charset="0"/>
                <a:ea typeface="Times New Roman" panose="02020603050405020304" pitchFamily="18" charset="0"/>
              </a:rPr>
              <a:t>nguy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mắc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bệnh</a:t>
            </a:r>
            <a:r>
              <a:rPr lang="en-US" sz="2400" dirty="0">
                <a:solidFill>
                  <a:srgbClr val="000000"/>
                </a:solidFill>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4843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solidFill>
                  <a:prstClr val="black"/>
                </a:solidFill>
                <a:latin typeface="Times New Roman" pitchFamily="18" charset="0"/>
                <a:ea typeface="Tiffany" pitchFamily="18" charset="0"/>
                <a:cs typeface="Times New Roman" pitchFamily="18" charset="0"/>
              </a:rPr>
              <a:t>SINH SẢN Ở NGƯỜI</a:t>
            </a:r>
            <a:endParaRPr lang="vi-VN" altLang="en-US" sz="6000" u="sng" dirty="0">
              <a:solidFill>
                <a:srgbClr val="FF0000"/>
              </a:solidFill>
              <a:ea typeface="Tiffany" pitchFamily="18" charset="0"/>
              <a:cs typeface="Times New Roman" pitchFamily="18" charset="0"/>
            </a:endParaRPr>
          </a:p>
        </p:txBody>
      </p:sp>
      <p:sp>
        <p:nvSpPr>
          <p:cNvPr id="11" name="TextBox 10"/>
          <p:cNvSpPr txBox="1"/>
          <p:nvPr/>
        </p:nvSpPr>
        <p:spPr>
          <a:xfrm>
            <a:off x="457200" y="1638300"/>
            <a:ext cx="16727604" cy="1431161"/>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b="1" dirty="0">
                <a:solidFill>
                  <a:srgbClr val="002060"/>
                </a:solidFill>
                <a:latin typeface="Times New Roman" pitchFamily="18" charset="0"/>
                <a:cs typeface="Times New Roman" pitchFamily="18" charset="0"/>
              </a:rPr>
              <a:t>IV- </a:t>
            </a:r>
            <a:r>
              <a:rPr lang="en-US" sz="4200" b="1" dirty="0" err="1">
                <a:solidFill>
                  <a:srgbClr val="002060"/>
                </a:solidFill>
                <a:latin typeface="Times New Roman" pitchFamily="18" charset="0"/>
                <a:cs typeface="Times New Roman" pitchFamily="18" charset="0"/>
              </a:rPr>
              <a:t>MỘT</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SỐ</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BỆNH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LÂY</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TRUYỀN</a:t>
            </a:r>
            <a:r>
              <a:rPr lang="en-US" sz="4200" b="1" dirty="0">
                <a:solidFill>
                  <a:srgbClr val="002060"/>
                </a:solidFill>
                <a:latin typeface="Times New Roman" pitchFamily="18" charset="0"/>
                <a:cs typeface="Times New Roman" pitchFamily="18" charset="0"/>
              </a:rPr>
              <a:t> QUA </a:t>
            </a:r>
            <a:r>
              <a:rPr lang="en-US" sz="4200" b="1" dirty="0" err="1">
                <a:solidFill>
                  <a:srgbClr val="002060"/>
                </a:solidFill>
                <a:latin typeface="Times New Roman" pitchFamily="18" charset="0"/>
                <a:cs typeface="Times New Roman" pitchFamily="18" charset="0"/>
              </a:rPr>
              <a:t>ĐƯỜNG</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SINH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DỤC</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VÀ</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BẢO</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VỆ</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SỨC</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KHỎE</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SINH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SẢN</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VỊ</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THÀNH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NIÊN</a:t>
            </a:r>
            <a:endParaRPr lang="en-US" sz="4200" b="1" dirty="0">
              <a:solidFill>
                <a:srgbClr val="002060"/>
              </a:solidFill>
              <a:latin typeface="Times New Roman" pitchFamily="18" charset="0"/>
              <a:cs typeface="Times New Roman" pitchFamily="18" charset="0"/>
            </a:endParaRPr>
          </a:p>
        </p:txBody>
      </p:sp>
      <p:pic>
        <p:nvPicPr>
          <p:cNvPr id="7" name="Picture 6"/>
          <p:cNvPicPr>
            <a:picLocks noChangeAspect="1"/>
          </p:cNvPicPr>
          <p:nvPr/>
        </p:nvPicPr>
        <p:blipFill>
          <a:blip r:embed="rId3"/>
          <a:stretch>
            <a:fillRect/>
          </a:stretch>
        </p:blipFill>
        <p:spPr>
          <a:xfrm>
            <a:off x="16298270" y="-63858"/>
            <a:ext cx="1822938" cy="1544864"/>
          </a:xfrm>
          <a:prstGeom prst="rect">
            <a:avLst/>
          </a:prstGeom>
        </p:spPr>
      </p:pic>
      <p:sp>
        <p:nvSpPr>
          <p:cNvPr id="9" name="TextBox 8">
            <a:extLst>
              <a:ext uri="{FF2B5EF4-FFF2-40B4-BE49-F238E27FC236}">
                <a16:creationId xmlns:a16="http://schemas.microsoft.com/office/drawing/2014/main" id="{9B81BEF0-A39B-B938-7EB7-147B354D6282}"/>
              </a:ext>
            </a:extLst>
          </p:cNvPr>
          <p:cNvSpPr txBox="1"/>
          <p:nvPr/>
        </p:nvSpPr>
        <p:spPr>
          <a:xfrm>
            <a:off x="1368055" y="3695700"/>
            <a:ext cx="14905894" cy="2554545"/>
          </a:xfrm>
          <a:prstGeom prst="rect">
            <a:avLst/>
          </a:prstGeom>
          <a:noFill/>
        </p:spPr>
        <p:txBody>
          <a:bodyPr wrap="square" rtlCol="0">
            <a:spAutoFit/>
          </a:bodyPr>
          <a:lstStyle/>
          <a:p>
            <a:r>
              <a:rPr lang="en-US" sz="4000" dirty="0">
                <a:latin typeface="Times New Roman" pitchFamily="18" charset="0"/>
                <a:cs typeface="Times New Roman" pitchFamily="18" charset="0"/>
              </a:rPr>
              <a:t>-</a:t>
            </a:r>
            <a:r>
              <a:rPr lang="vi-VN" sz="4000" dirty="0">
                <a:latin typeface="Times New Roman" pitchFamily="18" charset="0"/>
                <a:cs typeface="Times New Roman" pitchFamily="18" charset="0"/>
              </a:rPr>
              <a:t>Một số bệnh lây truyền qua đường tình dục phổ biến như bệnh giang mai, bệnh lậu, hội chứng AIDS,… Những loại bệnh này gây ảnh hưởng đến các cơ quan sinh dục và ảnh hưởng đến các hệ cơ quan khác trong cơ thể.</a:t>
            </a:r>
          </a:p>
        </p:txBody>
      </p:sp>
    </p:spTree>
    <p:extLst>
      <p:ext uri="{BB962C8B-B14F-4D97-AF65-F5344CB8AC3E}">
        <p14:creationId xmlns:p14="http://schemas.microsoft.com/office/powerpoint/2010/main" val="36805252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FF0000"/>
                </a:solidFill>
              </a:rPr>
              <a:t>Em hãy đề xuất một s</a:t>
            </a:r>
            <a:r>
              <a:rPr lang="en-US" sz="4000" dirty="0">
                <a:solidFill>
                  <a:srgbClr val="FF0000"/>
                </a:solidFill>
              </a:rPr>
              <a:t>ố</a:t>
            </a:r>
            <a:r>
              <a:rPr lang="vi-VN" sz="4000" dirty="0">
                <a:solidFill>
                  <a:srgbClr val="FF0000"/>
                </a:solidFill>
              </a:rPr>
              <a:t> biện pháp phòng chống các bệnh và bảo vệ sức khỏe sinh sản vị thành niên</a:t>
            </a:r>
            <a:r>
              <a:rPr lang="en-US" sz="4000" dirty="0">
                <a:solidFill>
                  <a:srgbClr val="FF0000"/>
                </a:solidFill>
              </a:rPr>
              <a:t>?</a:t>
            </a:r>
            <a:br>
              <a:rPr lang="en-US" sz="4000" dirty="0">
                <a:solidFill>
                  <a:srgbClr val="FF0000"/>
                </a:solidFill>
              </a:rPr>
            </a:br>
            <a:endParaRPr lang="en-US" sz="4000" dirty="0">
              <a:solidFill>
                <a:srgbClr val="FF0000"/>
              </a:solidFill>
            </a:endParaRPr>
          </a:p>
        </p:txBody>
      </p:sp>
      <p:pic>
        <p:nvPicPr>
          <p:cNvPr id="4"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62600" y="2019300"/>
            <a:ext cx="7314203" cy="7314203"/>
          </a:xfrm>
          <a:prstGeom prst="rect">
            <a:avLst/>
          </a:prstGeom>
        </p:spPr>
      </p:pic>
    </p:spTree>
    <p:extLst>
      <p:ext uri="{BB962C8B-B14F-4D97-AF65-F5344CB8AC3E}">
        <p14:creationId xmlns:p14="http://schemas.microsoft.com/office/powerpoint/2010/main" val="1006938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307" t="63247" r="-307" b="-27041"/>
          <a:stretch/>
        </p:blipFill>
        <p:spPr bwMode="auto">
          <a:xfrm>
            <a:off x="0" y="114300"/>
            <a:ext cx="11442636" cy="1744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71236" y="320040"/>
            <a:ext cx="6159564" cy="7478970"/>
          </a:xfrm>
          <a:prstGeom prst="rect">
            <a:avLst/>
          </a:prstGeom>
          <a:noFill/>
        </p:spPr>
        <p:txBody>
          <a:bodyPr wrap="square" rtlCol="0">
            <a:spAutoFit/>
          </a:bodyPr>
          <a:lstStyle/>
          <a:p>
            <a:r>
              <a:rPr lang="vi-VN" sz="4000" dirty="0">
                <a:solidFill>
                  <a:srgbClr val="7030A0"/>
                </a:solidFill>
                <a:latin typeface="Times New Roman" pitchFamily="18" charset="0"/>
                <a:cs typeface="Times New Roman" pitchFamily="18" charset="0"/>
              </a:rPr>
              <a:t>Các biện pháp bảo vệ sức khỏe sinh sản vị thành niên</a:t>
            </a:r>
            <a:r>
              <a:rPr lang="en-US" sz="4000" dirty="0">
                <a:solidFill>
                  <a:srgbClr val="7030A0"/>
                </a:solidFill>
                <a:latin typeface="Times New Roman" pitchFamily="18" charset="0"/>
                <a:cs typeface="Times New Roman" pitchFamily="18" charset="0"/>
              </a:rPr>
              <a:t>:</a:t>
            </a:r>
          </a:p>
          <a:p>
            <a:pPr marL="571500" indent="-571500">
              <a:buFont typeface="Wingdings" pitchFamily="2" charset="2"/>
              <a:buChar char="ü"/>
            </a:pPr>
            <a:r>
              <a:rPr lang="vi-VN"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rPr>
              <a:t>H</a:t>
            </a:r>
            <a:r>
              <a:rPr lang="vi-VN" sz="4000" dirty="0">
                <a:solidFill>
                  <a:srgbClr val="7030A0"/>
                </a:solidFill>
                <a:latin typeface="Times New Roman" pitchFamily="18" charset="0"/>
                <a:cs typeface="Times New Roman" pitchFamily="18" charset="0"/>
              </a:rPr>
              <a:t>ình thành thói quen sống tốt, luyện tập thể dục, thể thao phù hợp, giữ gìn vệ sinh cơ quan sinh dục</a:t>
            </a:r>
            <a:r>
              <a:rPr lang="en-US" sz="4000" dirty="0">
                <a:solidFill>
                  <a:srgbClr val="7030A0"/>
                </a:solidFill>
                <a:latin typeface="Times New Roman" pitchFamily="18" charset="0"/>
                <a:cs typeface="Times New Roman" pitchFamily="18" charset="0"/>
              </a:rPr>
              <a:t>.</a:t>
            </a:r>
          </a:p>
          <a:p>
            <a:pPr marL="571500" indent="-571500">
              <a:buFont typeface="Wingdings" pitchFamily="2" charset="2"/>
              <a:buChar char="ü"/>
            </a:pPr>
            <a:r>
              <a:rPr lang="en-US" sz="4000" dirty="0" err="1">
                <a:solidFill>
                  <a:srgbClr val="7030A0"/>
                </a:solidFill>
                <a:latin typeface="Times New Roman" pitchFamily="18" charset="0"/>
                <a:cs typeface="Times New Roman" pitchFamily="18" charset="0"/>
              </a:rPr>
              <a:t>Kiểm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khỏe</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định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kỳ</a:t>
            </a:r>
            <a:endParaRPr lang="en-US" sz="4000" dirty="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dục</a:t>
            </a:r>
            <a:r>
              <a:rPr lang="en-US" sz="4000" dirty="0">
                <a:solidFill>
                  <a:srgbClr val="7030A0"/>
                </a:solidFill>
                <a:latin typeface="Times New Roman" pitchFamily="18" charset="0"/>
                <a:cs typeface="Times New Roman" pitchFamily="18" charset="0"/>
              </a:rPr>
              <a:t> an </a:t>
            </a:r>
            <a:r>
              <a:rPr lang="en-US" sz="4000" dirty="0" err="1">
                <a:solidFill>
                  <a:srgbClr val="7030A0"/>
                </a:solidFill>
                <a:latin typeface="Times New Roman" pitchFamily="18" charset="0"/>
                <a:cs typeface="Times New Roman" pitchFamily="18" charset="0"/>
              </a:rPr>
              <a:t>toàn</a:t>
            </a:r>
            <a:endParaRPr lang="en-US" sz="4000" dirty="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với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an </a:t>
            </a:r>
            <a:r>
              <a:rPr lang="en-US" sz="4000" dirty="0" err="1">
                <a:solidFill>
                  <a:srgbClr val="7030A0"/>
                </a:solidFill>
                <a:latin typeface="Times New Roman" pitchFamily="18" charset="0"/>
                <a:cs typeface="Times New Roman" pitchFamily="18" charset="0"/>
              </a:rPr>
              <a:t>toàn</a:t>
            </a:r>
            <a:endParaRPr lang="vi-VN" sz="4000" dirty="0">
              <a:solidFill>
                <a:srgbClr val="7030A0"/>
              </a:solidFill>
              <a:latin typeface="Times New Roman" pitchFamily="18" charset="0"/>
              <a:cs typeface="Times New Roman" pitchFamily="18" charset="0"/>
            </a:endParaRPr>
          </a:p>
          <a:p>
            <a:endParaRPr lang="en-US" sz="4000" dirty="0">
              <a:solidFill>
                <a:srgbClr val="7030A0"/>
              </a:solidFill>
            </a:endParaRPr>
          </a:p>
        </p:txBody>
      </p:sp>
    </p:spTree>
    <p:extLst>
      <p:ext uri="{BB962C8B-B14F-4D97-AF65-F5344CB8AC3E}">
        <p14:creationId xmlns:p14="http://schemas.microsoft.com/office/powerpoint/2010/main" val="38031320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67400" y="550968"/>
            <a:ext cx="8820043" cy="523220"/>
          </a:xfrm>
          <a:prstGeom prst="rect">
            <a:avLst/>
          </a:prstGeom>
        </p:spPr>
        <p:txBody>
          <a:bodyPr wrap="none">
            <a:spAutoFit/>
          </a:bodyPr>
          <a:lstStyle/>
          <a:p>
            <a:r>
              <a:rPr lang="en-US" sz="2800" dirty="0" err="1">
                <a:solidFill>
                  <a:srgbClr val="FF0000"/>
                </a:solidFill>
                <a:latin typeface="Open Sans"/>
              </a:rPr>
              <a:t>Bảo</a:t>
            </a:r>
            <a:r>
              <a:rPr lang="en-US" sz="2800" dirty="0">
                <a:solidFill>
                  <a:srgbClr val="FF0000"/>
                </a:solidFill>
                <a:latin typeface="Open Sans"/>
              </a:rPr>
              <a:t> </a:t>
            </a:r>
            <a:r>
              <a:rPr lang="en-US" sz="2800" dirty="0" err="1">
                <a:solidFill>
                  <a:srgbClr val="FF0000"/>
                </a:solidFill>
                <a:latin typeface="Open Sans"/>
              </a:rPr>
              <a:t>vệ</a:t>
            </a:r>
            <a:r>
              <a:rPr lang="en-US" sz="2800" dirty="0">
                <a:solidFill>
                  <a:srgbClr val="FF0000"/>
                </a:solidFill>
                <a:latin typeface="Open Sans"/>
              </a:rPr>
              <a:t> </a:t>
            </a:r>
            <a:r>
              <a:rPr lang="en-US" sz="2800" dirty="0" err="1">
                <a:solidFill>
                  <a:srgbClr val="FF0000"/>
                </a:solidFill>
                <a:latin typeface="Open Sans"/>
              </a:rPr>
              <a:t>sức</a:t>
            </a:r>
            <a:r>
              <a:rPr lang="en-US" sz="2800" dirty="0">
                <a:solidFill>
                  <a:srgbClr val="FF0000"/>
                </a:solidFill>
                <a:latin typeface="Open Sans"/>
              </a:rPr>
              <a:t> </a:t>
            </a:r>
            <a:r>
              <a:rPr lang="en-US" sz="2800" dirty="0" err="1">
                <a:solidFill>
                  <a:srgbClr val="FF0000"/>
                </a:solidFill>
                <a:latin typeface="Open Sans"/>
              </a:rPr>
              <a:t>khỏe</a:t>
            </a:r>
            <a:r>
              <a:rPr lang="en-US" sz="2800" dirty="0">
                <a:solidFill>
                  <a:srgbClr val="FF0000"/>
                </a:solidFill>
                <a:latin typeface="Open Sans"/>
              </a:rPr>
              <a:t> </a:t>
            </a:r>
            <a:r>
              <a:rPr lang="en-US" sz="2800" dirty="0" err="1">
                <a:solidFill>
                  <a:srgbClr val="FF0000"/>
                </a:solidFill>
                <a:latin typeface="Open Sans"/>
              </a:rPr>
              <a:t>sinh</a:t>
            </a:r>
            <a:r>
              <a:rPr lang="en-US" sz="2800" dirty="0">
                <a:solidFill>
                  <a:srgbClr val="FF0000"/>
                </a:solidFill>
                <a:latin typeface="Open Sans"/>
              </a:rPr>
              <a:t> </a:t>
            </a:r>
            <a:r>
              <a:rPr lang="en-US" sz="2800" dirty="0" err="1">
                <a:solidFill>
                  <a:srgbClr val="FF0000"/>
                </a:solidFill>
                <a:latin typeface="Open Sans"/>
              </a:rPr>
              <a:t>sản</a:t>
            </a:r>
            <a:r>
              <a:rPr lang="en-US" sz="2800" dirty="0">
                <a:solidFill>
                  <a:srgbClr val="FF0000"/>
                </a:solidFill>
                <a:latin typeface="Open Sans"/>
              </a:rPr>
              <a:t> </a:t>
            </a:r>
            <a:r>
              <a:rPr lang="en-US" sz="2800" dirty="0" err="1">
                <a:solidFill>
                  <a:srgbClr val="FF0000"/>
                </a:solidFill>
                <a:latin typeface="Open Sans"/>
              </a:rPr>
              <a:t>vị</a:t>
            </a:r>
            <a:r>
              <a:rPr lang="en-US" sz="2800" dirty="0">
                <a:solidFill>
                  <a:srgbClr val="FF0000"/>
                </a:solidFill>
                <a:latin typeface="Open Sans"/>
              </a:rPr>
              <a:t> </a:t>
            </a:r>
            <a:r>
              <a:rPr lang="en-US" sz="2800" dirty="0" err="1">
                <a:solidFill>
                  <a:srgbClr val="FF0000"/>
                </a:solidFill>
                <a:latin typeface="Open Sans"/>
              </a:rPr>
              <a:t>thành</a:t>
            </a:r>
            <a:r>
              <a:rPr lang="en-US" sz="2800" dirty="0">
                <a:solidFill>
                  <a:srgbClr val="FF0000"/>
                </a:solidFill>
                <a:latin typeface="Open Sans"/>
              </a:rPr>
              <a:t> </a:t>
            </a:r>
            <a:r>
              <a:rPr lang="en-US" sz="2800" dirty="0" err="1">
                <a:solidFill>
                  <a:srgbClr val="FF0000"/>
                </a:solidFill>
                <a:latin typeface="Open Sans"/>
              </a:rPr>
              <a:t>niên</a:t>
            </a:r>
            <a:r>
              <a:rPr lang="en-US" sz="2800" dirty="0">
                <a:solidFill>
                  <a:srgbClr val="FF0000"/>
                </a:solidFill>
                <a:latin typeface="Open Sans"/>
              </a:rPr>
              <a:t> </a:t>
            </a:r>
            <a:r>
              <a:rPr lang="en-US" sz="2800" dirty="0" err="1">
                <a:solidFill>
                  <a:srgbClr val="FF0000"/>
                </a:solidFill>
                <a:latin typeface="Open Sans"/>
              </a:rPr>
              <a:t>có</a:t>
            </a:r>
            <a:r>
              <a:rPr lang="en-US" sz="2800" dirty="0">
                <a:solidFill>
                  <a:srgbClr val="FF0000"/>
                </a:solidFill>
                <a:latin typeface="Open Sans"/>
              </a:rPr>
              <a:t> ý </a:t>
            </a:r>
            <a:r>
              <a:rPr lang="en-US" sz="2800" dirty="0" err="1">
                <a:solidFill>
                  <a:srgbClr val="FF0000"/>
                </a:solidFill>
                <a:latin typeface="Open Sans"/>
              </a:rPr>
              <a:t>nghĩa</a:t>
            </a:r>
            <a:r>
              <a:rPr lang="en-US" sz="2800" dirty="0">
                <a:solidFill>
                  <a:srgbClr val="FF0000"/>
                </a:solidFill>
                <a:latin typeface="Open Sans"/>
              </a:rPr>
              <a:t> </a:t>
            </a:r>
            <a:r>
              <a:rPr lang="en-US" sz="2800" dirty="0" err="1">
                <a:solidFill>
                  <a:srgbClr val="FF0000"/>
                </a:solidFill>
                <a:latin typeface="Open Sans"/>
              </a:rPr>
              <a:t>gì</a:t>
            </a:r>
            <a:r>
              <a:rPr lang="en-US" sz="2800" dirty="0">
                <a:solidFill>
                  <a:srgbClr val="FF0000"/>
                </a:solidFill>
                <a:latin typeface="Open Sans"/>
              </a:rPr>
              <a:t>?</a:t>
            </a:r>
            <a:endParaRPr lang="en-US" sz="2800" dirty="0">
              <a:solidFill>
                <a:srgbClr val="FF0000"/>
              </a:solidFill>
            </a:endParaRPr>
          </a:p>
        </p:txBody>
      </p:sp>
      <p:sp>
        <p:nvSpPr>
          <p:cNvPr id="5" name="Rectangle 4"/>
          <p:cNvSpPr/>
          <p:nvPr/>
        </p:nvSpPr>
        <p:spPr>
          <a:xfrm>
            <a:off x="1828800" y="1562266"/>
            <a:ext cx="13411200" cy="1384995"/>
          </a:xfrm>
          <a:prstGeom prst="rect">
            <a:avLst/>
          </a:prstGeom>
        </p:spPr>
        <p:txBody>
          <a:bodyPr wrap="square">
            <a:spAutoFit/>
          </a:bodyPr>
          <a:lstStyle/>
          <a:p>
            <a:r>
              <a:rPr lang="vi-VN" sz="2800" dirty="0">
                <a:solidFill>
                  <a:srgbClr val="000000"/>
                </a:solidFill>
                <a:latin typeface="+mj-lt"/>
              </a:rPr>
              <a:t>Bảo vệ sức khỏe sinh sản vị thành niên có ý nghĩa giúp sức khỏe về thể chất, tinh thần và hoạt động của cơ quan sinh dục ở tuổi vị thành niên khỏe mạnh, từ đó, đảm bảo tương lai sự nghiệp của trẻ, góp phần nâng cao chất lượng dân số.</a:t>
            </a:r>
            <a:endParaRPr lang="en-US" sz="2800" dirty="0">
              <a:latin typeface="+mj-lt"/>
            </a:endParaRPr>
          </a:p>
        </p:txBody>
      </p:sp>
      <p:sp>
        <p:nvSpPr>
          <p:cNvPr id="6" name="Rectangle 5"/>
          <p:cNvSpPr/>
          <p:nvPr/>
        </p:nvSpPr>
        <p:spPr>
          <a:xfrm>
            <a:off x="1323920" y="3402494"/>
            <a:ext cx="15011400" cy="523220"/>
          </a:xfrm>
          <a:prstGeom prst="rect">
            <a:avLst/>
          </a:prstGeom>
        </p:spPr>
        <p:txBody>
          <a:bodyPr wrap="square">
            <a:spAutoFit/>
          </a:bodyPr>
          <a:lstStyle/>
          <a:p>
            <a:r>
              <a:rPr lang="vi-VN" sz="2800" dirty="0">
                <a:solidFill>
                  <a:srgbClr val="FF0000"/>
                </a:solidFill>
                <a:latin typeface="Open Sans"/>
              </a:rPr>
              <a:t>Em có thể vận dụng những kiến thức về sinh sản để bảo vệ sức khỏe bản thân như thế nào?</a:t>
            </a:r>
            <a:endParaRPr lang="en-US" sz="2800" dirty="0">
              <a:solidFill>
                <a:srgbClr val="FF0000"/>
              </a:solidFill>
            </a:endParaRPr>
          </a:p>
        </p:txBody>
      </p:sp>
      <p:sp>
        <p:nvSpPr>
          <p:cNvPr id="7" name="Rectangle 6"/>
          <p:cNvSpPr/>
          <p:nvPr/>
        </p:nvSpPr>
        <p:spPr>
          <a:xfrm>
            <a:off x="971442" y="4533900"/>
            <a:ext cx="15716357" cy="4401205"/>
          </a:xfrm>
          <a:prstGeom prst="rect">
            <a:avLst/>
          </a:prstGeom>
        </p:spPr>
        <p:txBody>
          <a:bodyPr wrap="square">
            <a:spAutoFit/>
          </a:bodyPr>
          <a:lstStyle/>
          <a:p>
            <a:pPr marL="28575" marR="28575" algn="just">
              <a:spcAft>
                <a:spcPts val="0"/>
              </a:spcAft>
            </a:pP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khỏe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a:t>
            </a:r>
          </a:p>
          <a:p>
            <a:pPr marL="28575" marR="28575"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khỏe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cậy</a:t>
            </a:r>
            <a:r>
              <a:rPr lang="en-US" sz="2800" dirty="0">
                <a:latin typeface="Times New Roman" panose="02020603050405020304" pitchFamily="18" charset="0"/>
                <a:ea typeface="Times New Roman" panose="02020603050405020304" pitchFamily="18" charset="0"/>
              </a:rPr>
              <a:t>.</a:t>
            </a:r>
          </a:p>
          <a:p>
            <a:pPr marL="28575" marR="28575"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khỏe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dưỡng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a:t>
            </a:r>
          </a:p>
          <a:p>
            <a:pPr marL="28575" marR="28575"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phim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website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khỏe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a:t>
            </a:r>
          </a:p>
          <a:p>
            <a:pPr marL="28575" marR="28575"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hại</a:t>
            </a:r>
            <a:r>
              <a:rPr lang="en-US" sz="2800" dirty="0">
                <a:latin typeface="Times New Roman" panose="02020603050405020304" pitchFamily="18" charset="0"/>
                <a:ea typeface="Times New Roman" panose="02020603050405020304" pitchFamily="18" charset="0"/>
              </a:rPr>
              <a:t>.</a:t>
            </a:r>
          </a:p>
          <a:p>
            <a:pPr marL="28575" marR="28575"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bệnh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luật</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018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a:extLst>
              <a:ext uri="{FF2B5EF4-FFF2-40B4-BE49-F238E27FC236}">
                <a16:creationId xmlns:a16="http://schemas.microsoft.com/office/drawing/2014/main" id="{BAF64984-4238-44DE-AD12-86B3158F5B49}"/>
              </a:ext>
            </a:extLst>
          </p:cNvPr>
          <p:cNvSpPr txBox="1">
            <a:spLocks/>
          </p:cNvSpPr>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solidFill>
                  <a:prstClr val="black"/>
                </a:solidFill>
                <a:latin typeface="Times New Roman" pitchFamily="18" charset="0"/>
                <a:ea typeface="Tiffany" pitchFamily="18" charset="0"/>
                <a:cs typeface="Times New Roman" pitchFamily="18" charset="0"/>
              </a:rPr>
              <a:t>SINH SẢN Ở NGƯỜI</a:t>
            </a:r>
            <a:endParaRPr lang="vi-VN" altLang="en-US" sz="6000" u="sng" dirty="0">
              <a:solidFill>
                <a:srgbClr val="FF0000"/>
              </a:solidFill>
              <a:ea typeface="Tiffany" pitchFamily="18" charset="0"/>
              <a:cs typeface="Times New Roman" pitchFamily="18" charset="0"/>
            </a:endParaRPr>
          </a:p>
        </p:txBody>
      </p:sp>
      <p:sp>
        <p:nvSpPr>
          <p:cNvPr id="11" name="TextBox 10"/>
          <p:cNvSpPr txBox="1"/>
          <p:nvPr/>
        </p:nvSpPr>
        <p:spPr>
          <a:xfrm>
            <a:off x="457200" y="1638300"/>
            <a:ext cx="16727604" cy="1431161"/>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b="1" dirty="0">
                <a:solidFill>
                  <a:srgbClr val="002060"/>
                </a:solidFill>
                <a:latin typeface="Times New Roman" pitchFamily="18" charset="0"/>
                <a:cs typeface="Times New Roman" pitchFamily="18" charset="0"/>
              </a:rPr>
              <a:t>IV- </a:t>
            </a:r>
            <a:r>
              <a:rPr lang="en-US" sz="4200" b="1" dirty="0" err="1">
                <a:solidFill>
                  <a:srgbClr val="002060"/>
                </a:solidFill>
                <a:latin typeface="Times New Roman" pitchFamily="18" charset="0"/>
                <a:cs typeface="Times New Roman" pitchFamily="18" charset="0"/>
              </a:rPr>
              <a:t>MỘT</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SỐ</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BỆNH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LÂY</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TRUYỀN</a:t>
            </a:r>
            <a:r>
              <a:rPr lang="en-US" sz="4200" b="1" dirty="0">
                <a:solidFill>
                  <a:srgbClr val="002060"/>
                </a:solidFill>
                <a:latin typeface="Times New Roman" pitchFamily="18" charset="0"/>
                <a:cs typeface="Times New Roman" pitchFamily="18" charset="0"/>
              </a:rPr>
              <a:t> QUA </a:t>
            </a:r>
            <a:r>
              <a:rPr lang="en-US" sz="4200" b="1" dirty="0" err="1">
                <a:solidFill>
                  <a:srgbClr val="002060"/>
                </a:solidFill>
                <a:latin typeface="Times New Roman" pitchFamily="18" charset="0"/>
                <a:cs typeface="Times New Roman" pitchFamily="18" charset="0"/>
              </a:rPr>
              <a:t>ĐƯỜNG</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SINH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DỤC</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VÀ</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BẢO</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VỆ</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SỨC</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KHỎE</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SINH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SẢN</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VỊ</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THÀNH</a:t>
            </a:r>
            <a:r>
              <a:rPr lang="en-US" sz="4200" b="1" dirty="0">
                <a:solidFill>
                  <a:srgbClr val="002060"/>
                </a:solidFill>
                <a:latin typeface="Times New Roman" pitchFamily="18" charset="0"/>
                <a:cs typeface="Times New Roman" pitchFamily="18" charset="0"/>
              </a:rPr>
              <a:t> </a:t>
            </a:r>
            <a:r>
              <a:rPr lang="en-US" sz="4200" b="1" dirty="0" err="1">
                <a:solidFill>
                  <a:srgbClr val="002060"/>
                </a:solidFill>
                <a:latin typeface="Times New Roman" pitchFamily="18" charset="0"/>
                <a:cs typeface="Times New Roman" pitchFamily="18" charset="0"/>
              </a:rPr>
              <a:t>NIÊN</a:t>
            </a:r>
            <a:endParaRPr lang="en-US" sz="4200" b="1" dirty="0">
              <a:solidFill>
                <a:srgbClr val="002060"/>
              </a:solidFill>
              <a:latin typeface="Times New Roman" pitchFamily="18" charset="0"/>
              <a:cs typeface="Times New Roman" pitchFamily="18" charset="0"/>
            </a:endParaRPr>
          </a:p>
        </p:txBody>
      </p:sp>
      <p:pic>
        <p:nvPicPr>
          <p:cNvPr id="7" name="Picture 6"/>
          <p:cNvPicPr>
            <a:picLocks noChangeAspect="1"/>
          </p:cNvPicPr>
          <p:nvPr/>
        </p:nvPicPr>
        <p:blipFill>
          <a:blip r:embed="rId3"/>
          <a:stretch>
            <a:fillRect/>
          </a:stretch>
        </p:blipFill>
        <p:spPr>
          <a:xfrm>
            <a:off x="16298270" y="-63858"/>
            <a:ext cx="1822938" cy="1544864"/>
          </a:xfrm>
          <a:prstGeom prst="rect">
            <a:avLst/>
          </a:prstGeom>
        </p:spPr>
      </p:pic>
      <p:sp>
        <p:nvSpPr>
          <p:cNvPr id="9" name="TextBox 8">
            <a:extLst>
              <a:ext uri="{FF2B5EF4-FFF2-40B4-BE49-F238E27FC236}">
                <a16:creationId xmlns:a16="http://schemas.microsoft.com/office/drawing/2014/main" id="{9B81BEF0-A39B-B938-7EB7-147B354D6282}"/>
              </a:ext>
            </a:extLst>
          </p:cNvPr>
          <p:cNvSpPr txBox="1"/>
          <p:nvPr/>
        </p:nvSpPr>
        <p:spPr>
          <a:xfrm>
            <a:off x="1368055" y="3695700"/>
            <a:ext cx="14905894" cy="1938992"/>
          </a:xfrm>
          <a:prstGeom prst="rect">
            <a:avLst/>
          </a:prstGeom>
          <a:noFill/>
        </p:spPr>
        <p:txBody>
          <a:bodyPr wrap="square" rtlCol="0">
            <a:spAutoFit/>
          </a:bodyPr>
          <a:lstStyle/>
          <a:p>
            <a:r>
              <a:rPr lang="en-US" sz="4000" dirty="0">
                <a:solidFill>
                  <a:prstClr val="black"/>
                </a:solidFill>
                <a:latin typeface="Times New Roman" pitchFamily="18" charset="0"/>
                <a:cs typeface="Times New Roman" pitchFamily="18" charset="0"/>
              </a:rPr>
              <a:t>-</a:t>
            </a:r>
            <a:r>
              <a:rPr lang="vi-VN" sz="4000" dirty="0">
                <a:solidFill>
                  <a:prstClr val="black"/>
                </a:solidFill>
                <a:latin typeface="Times New Roman" pitchFamily="18" charset="0"/>
                <a:cs typeface="Times New Roman" pitchFamily="18" charset="0"/>
              </a:rPr>
              <a:t>Các biện pháp bảo vệ sức khỏe sinh sản vị thành niên: hình thành thói quen sống tốt, luyện tập thể dục, thể thao phù hợp, giữ gìn vệ sinh cơ quan sinh dục,… </a:t>
            </a:r>
          </a:p>
        </p:txBody>
      </p:sp>
    </p:spTree>
    <p:extLst>
      <p:ext uri="{BB962C8B-B14F-4D97-AF65-F5344CB8AC3E}">
        <p14:creationId xmlns:p14="http://schemas.microsoft.com/office/powerpoint/2010/main" val="3440289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5800" y="419100"/>
            <a:ext cx="10661893" cy="523220"/>
          </a:xfrm>
          <a:prstGeom prst="rect">
            <a:avLst/>
          </a:prstGeom>
        </p:spPr>
        <p:txBody>
          <a:bodyPr wrap="none">
            <a:spAutoFit/>
          </a:bodyPr>
          <a:lstStyle/>
          <a:p>
            <a:r>
              <a:rPr lang="en-US" sz="2800" dirty="0" err="1">
                <a:solidFill>
                  <a:srgbClr val="FF0000"/>
                </a:solidFill>
                <a:latin typeface="Open Sans"/>
              </a:rPr>
              <a:t>Điều</a:t>
            </a:r>
            <a:r>
              <a:rPr lang="en-US" sz="2800" dirty="0">
                <a:solidFill>
                  <a:srgbClr val="FF0000"/>
                </a:solidFill>
                <a:latin typeface="Open Sans"/>
              </a:rPr>
              <a:t> </a:t>
            </a:r>
            <a:r>
              <a:rPr lang="en-US" sz="2800" dirty="0" err="1">
                <a:solidFill>
                  <a:srgbClr val="FF0000"/>
                </a:solidFill>
                <a:latin typeface="Open Sans"/>
              </a:rPr>
              <a:t>tra</a:t>
            </a:r>
            <a:r>
              <a:rPr lang="en-US" sz="2800" dirty="0">
                <a:solidFill>
                  <a:srgbClr val="FF0000"/>
                </a:solidFill>
                <a:latin typeface="Open Sans"/>
              </a:rPr>
              <a:t> </a:t>
            </a:r>
            <a:r>
              <a:rPr lang="en-US" sz="2800" dirty="0" err="1">
                <a:solidFill>
                  <a:srgbClr val="FF0000"/>
                </a:solidFill>
                <a:latin typeface="Open Sans"/>
              </a:rPr>
              <a:t>hiểu</a:t>
            </a:r>
            <a:r>
              <a:rPr lang="en-US" sz="2800" dirty="0">
                <a:solidFill>
                  <a:srgbClr val="FF0000"/>
                </a:solidFill>
                <a:latin typeface="Open Sans"/>
              </a:rPr>
              <a:t> </a:t>
            </a:r>
            <a:r>
              <a:rPr lang="en-US" sz="2800" dirty="0" err="1">
                <a:solidFill>
                  <a:srgbClr val="FF0000"/>
                </a:solidFill>
                <a:latin typeface="Open Sans"/>
              </a:rPr>
              <a:t>biết</a:t>
            </a:r>
            <a:r>
              <a:rPr lang="en-US" sz="2800" dirty="0">
                <a:solidFill>
                  <a:srgbClr val="FF0000"/>
                </a:solidFill>
                <a:latin typeface="Open Sans"/>
              </a:rPr>
              <a:t> </a:t>
            </a:r>
            <a:r>
              <a:rPr lang="en-US" sz="2800" dirty="0" err="1">
                <a:solidFill>
                  <a:srgbClr val="FF0000"/>
                </a:solidFill>
                <a:latin typeface="Open Sans"/>
              </a:rPr>
              <a:t>của</a:t>
            </a:r>
            <a:r>
              <a:rPr lang="en-US" sz="2800" dirty="0">
                <a:solidFill>
                  <a:srgbClr val="FF0000"/>
                </a:solidFill>
                <a:latin typeface="Open Sans"/>
              </a:rPr>
              <a:t> </a:t>
            </a:r>
            <a:r>
              <a:rPr lang="en-US" sz="2800" dirty="0" err="1">
                <a:solidFill>
                  <a:srgbClr val="FF0000"/>
                </a:solidFill>
                <a:latin typeface="Open Sans"/>
              </a:rPr>
              <a:t>học</a:t>
            </a:r>
            <a:r>
              <a:rPr lang="en-US" sz="2800" dirty="0">
                <a:solidFill>
                  <a:srgbClr val="FF0000"/>
                </a:solidFill>
                <a:latin typeface="Open Sans"/>
              </a:rPr>
              <a:t> </a:t>
            </a:r>
            <a:r>
              <a:rPr lang="en-US" sz="2800" dirty="0" err="1">
                <a:solidFill>
                  <a:srgbClr val="FF0000"/>
                </a:solidFill>
                <a:latin typeface="Open Sans"/>
              </a:rPr>
              <a:t>sinh</a:t>
            </a:r>
            <a:r>
              <a:rPr lang="en-US" sz="2800" dirty="0">
                <a:solidFill>
                  <a:srgbClr val="FF0000"/>
                </a:solidFill>
                <a:latin typeface="Open Sans"/>
              </a:rPr>
              <a:t> </a:t>
            </a:r>
            <a:r>
              <a:rPr lang="en-US" sz="2800" dirty="0" err="1">
                <a:solidFill>
                  <a:srgbClr val="FF0000"/>
                </a:solidFill>
                <a:latin typeface="Open Sans"/>
              </a:rPr>
              <a:t>về</a:t>
            </a:r>
            <a:r>
              <a:rPr lang="en-US" sz="2800" dirty="0">
                <a:solidFill>
                  <a:srgbClr val="FF0000"/>
                </a:solidFill>
                <a:latin typeface="Open Sans"/>
              </a:rPr>
              <a:t> </a:t>
            </a:r>
            <a:r>
              <a:rPr lang="en-US" sz="2800" dirty="0" err="1">
                <a:solidFill>
                  <a:srgbClr val="FF0000"/>
                </a:solidFill>
                <a:latin typeface="Open Sans"/>
              </a:rPr>
              <a:t>sức</a:t>
            </a:r>
            <a:r>
              <a:rPr lang="en-US" sz="2800" dirty="0">
                <a:solidFill>
                  <a:srgbClr val="FF0000"/>
                </a:solidFill>
                <a:latin typeface="Open Sans"/>
              </a:rPr>
              <a:t> </a:t>
            </a:r>
            <a:r>
              <a:rPr lang="en-US" sz="2800" dirty="0" err="1">
                <a:solidFill>
                  <a:srgbClr val="FF0000"/>
                </a:solidFill>
                <a:latin typeface="Open Sans"/>
              </a:rPr>
              <a:t>khỏe</a:t>
            </a:r>
            <a:r>
              <a:rPr lang="en-US" sz="2800" dirty="0">
                <a:solidFill>
                  <a:srgbClr val="FF0000"/>
                </a:solidFill>
                <a:latin typeface="Open Sans"/>
              </a:rPr>
              <a:t> </a:t>
            </a:r>
            <a:r>
              <a:rPr lang="en-US" sz="2800" dirty="0" err="1">
                <a:solidFill>
                  <a:srgbClr val="FF0000"/>
                </a:solidFill>
                <a:latin typeface="Open Sans"/>
              </a:rPr>
              <a:t>sinh</a:t>
            </a:r>
            <a:r>
              <a:rPr lang="en-US" sz="2800" dirty="0">
                <a:solidFill>
                  <a:srgbClr val="FF0000"/>
                </a:solidFill>
                <a:latin typeface="Open Sans"/>
              </a:rPr>
              <a:t> </a:t>
            </a:r>
            <a:r>
              <a:rPr lang="en-US" sz="2800" dirty="0" err="1">
                <a:solidFill>
                  <a:srgbClr val="FF0000"/>
                </a:solidFill>
                <a:latin typeface="Open Sans"/>
              </a:rPr>
              <a:t>sản</a:t>
            </a:r>
            <a:r>
              <a:rPr lang="en-US" sz="2800" dirty="0">
                <a:solidFill>
                  <a:srgbClr val="FF0000"/>
                </a:solidFill>
                <a:latin typeface="Open Sans"/>
              </a:rPr>
              <a:t> </a:t>
            </a:r>
            <a:r>
              <a:rPr lang="en-US" sz="2800" dirty="0" err="1">
                <a:solidFill>
                  <a:srgbClr val="FF0000"/>
                </a:solidFill>
                <a:latin typeface="Open Sans"/>
              </a:rPr>
              <a:t>vị</a:t>
            </a:r>
            <a:r>
              <a:rPr lang="en-US" sz="2800" dirty="0">
                <a:solidFill>
                  <a:srgbClr val="FF0000"/>
                </a:solidFill>
                <a:latin typeface="Open Sans"/>
              </a:rPr>
              <a:t> </a:t>
            </a:r>
            <a:r>
              <a:rPr lang="en-US" sz="2800" dirty="0" err="1">
                <a:solidFill>
                  <a:srgbClr val="FF0000"/>
                </a:solidFill>
                <a:latin typeface="Open Sans"/>
              </a:rPr>
              <a:t>thành</a:t>
            </a:r>
            <a:r>
              <a:rPr lang="en-US" sz="2800" dirty="0">
                <a:solidFill>
                  <a:srgbClr val="FF0000"/>
                </a:solidFill>
                <a:latin typeface="Open Sans"/>
              </a:rPr>
              <a:t> </a:t>
            </a:r>
            <a:r>
              <a:rPr lang="en-US" sz="2800" dirty="0" err="1">
                <a:solidFill>
                  <a:srgbClr val="FF0000"/>
                </a:solidFill>
                <a:latin typeface="Open Sans"/>
              </a:rPr>
              <a:t>niên</a:t>
            </a:r>
            <a:endParaRPr lang="en-US" sz="2800" dirty="0">
              <a:solidFill>
                <a:srgbClr val="FF0000"/>
              </a:solidFill>
            </a:endParaRPr>
          </a:p>
        </p:txBody>
      </p:sp>
      <p:sp>
        <p:nvSpPr>
          <p:cNvPr id="5" name="Rectangle 4"/>
          <p:cNvSpPr/>
          <p:nvPr/>
        </p:nvSpPr>
        <p:spPr>
          <a:xfrm>
            <a:off x="457200" y="1485900"/>
            <a:ext cx="16459200" cy="954107"/>
          </a:xfrm>
          <a:prstGeom prst="rect">
            <a:avLst/>
          </a:prstGeom>
        </p:spPr>
        <p:txBody>
          <a:bodyPr wrap="square">
            <a:spAutoFit/>
          </a:bodyPr>
          <a:lstStyle/>
          <a:p>
            <a:r>
              <a:rPr lang="vi-VN" sz="2800" b="1" dirty="0">
                <a:solidFill>
                  <a:srgbClr val="000000"/>
                </a:solidFill>
                <a:latin typeface="Open Sans"/>
              </a:rPr>
              <a:t>1. </a:t>
            </a:r>
            <a:r>
              <a:rPr lang="vi-VN" sz="2800" dirty="0">
                <a:solidFill>
                  <a:srgbClr val="000000"/>
                </a:solidFill>
                <a:latin typeface="Open Sans"/>
              </a:rPr>
              <a:t>Tiến hành điều tra trong trường học hiểu biết của các bạn về sức khỏe sinh sản vị thành niên theo mẫu điều tra Bảng 40.2.</a:t>
            </a:r>
            <a:endParaRPr lang="en-US" sz="2800" dirty="0"/>
          </a:p>
        </p:txBody>
      </p:sp>
      <p:pic>
        <p:nvPicPr>
          <p:cNvPr id="17410" name="Picture 2" descr="Điều tra hiểu biết của học sinh về sức khỏe sinh sản vị thành n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467597"/>
            <a:ext cx="15925799"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886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01207487"/>
              </p:ext>
            </p:extLst>
          </p:nvPr>
        </p:nvGraphicFramePr>
        <p:xfrm>
          <a:off x="1828800" y="952500"/>
          <a:ext cx="13868400" cy="6540383"/>
        </p:xfrm>
        <a:graphic>
          <a:graphicData uri="http://schemas.openxmlformats.org/drawingml/2006/table">
            <a:tbl>
              <a:tblPr firstRow="1" firstCol="1" bandRow="1"/>
              <a:tblGrid>
                <a:gridCol w="11353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tblGrid>
              <a:tr h="483541">
                <a:tc>
                  <a:txBody>
                    <a:bodyPr/>
                    <a:lstStyle/>
                    <a:p>
                      <a:pPr marL="28575" marR="28575" algn="just">
                        <a:lnSpc>
                          <a:spcPct val="107000"/>
                        </a:lnSpc>
                        <a:spcAft>
                          <a:spcPts val="0"/>
                        </a:spcAft>
                      </a:pPr>
                      <a:r>
                        <a:rPr lang="en-US" sz="3200" b="1" kern="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kern="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b="1"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b="1" kern="0">
                          <a:effectLst/>
                          <a:latin typeface="Times New Roman" panose="02020603050405020304" pitchFamily="18" charset="0"/>
                          <a:ea typeface="Times New Roman" panose="02020603050405020304" pitchFamily="18" charset="0"/>
                          <a:cs typeface="Times New Roman" panose="02020603050405020304" pitchFamily="18" charset="0"/>
                        </a:rPr>
                        <a:t>Không</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25311">
                <a:tc>
                  <a:txBody>
                    <a:bodyPr/>
                    <a:lstStyle/>
                    <a:p>
                      <a:pPr marL="28575" marR="28575" algn="just">
                        <a:lnSpc>
                          <a:spcPct val="107000"/>
                        </a:lnSpc>
                        <a:spcAft>
                          <a:spcPts val="0"/>
                        </a:spcAft>
                      </a:pP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89</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7081">
                <a:tc>
                  <a:txBody>
                    <a:bodyPr/>
                    <a:lstStyle/>
                    <a:p>
                      <a:pPr marL="28575" marR="28575" algn="just">
                        <a:lnSpc>
                          <a:spcPct val="107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Biết việc nạo, phá thai ảnh hưởng xấu đến sức khỏe sinh sản</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80</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25311">
                <a:tc>
                  <a:txBody>
                    <a:bodyPr/>
                    <a:lstStyle/>
                    <a:p>
                      <a:pPr marL="28575" marR="28575" algn="just">
                        <a:lnSpc>
                          <a:spcPct val="107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Biết các biện pháp phòng ngừa xâm hại tình dục</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95</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25311">
                <a:tc>
                  <a:txBody>
                    <a:bodyPr/>
                    <a:lstStyle/>
                    <a:p>
                      <a:pPr marL="28575" marR="28575" algn="just">
                        <a:lnSpc>
                          <a:spcPct val="107000"/>
                        </a:lnSpc>
                        <a:spcAft>
                          <a:spcPts val="0"/>
                        </a:spcAft>
                      </a:pP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thai</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67081">
                <a:tc>
                  <a:txBody>
                    <a:bodyPr/>
                    <a:lstStyle/>
                    <a:p>
                      <a:pPr marL="28575" marR="28575" algn="just">
                        <a:lnSpc>
                          <a:spcPct val="107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Biết nguyên nhân, triệu chứng, cách phòng chống bệnh lậu</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80</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67081">
                <a:tc>
                  <a:txBody>
                    <a:bodyPr/>
                    <a:lstStyle/>
                    <a:p>
                      <a:pPr marL="28575" marR="28575" algn="just">
                        <a:lnSpc>
                          <a:spcPct val="107000"/>
                        </a:lnSpc>
                        <a:spcAft>
                          <a:spcPts val="0"/>
                        </a:spcAft>
                      </a:pP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mai</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67081">
                <a:tc>
                  <a:txBody>
                    <a:bodyPr/>
                    <a:lstStyle/>
                    <a:p>
                      <a:pPr marL="28575" marR="28575" algn="just">
                        <a:lnSpc>
                          <a:spcPct val="107000"/>
                        </a:lnSpc>
                        <a:spcAft>
                          <a:spcPts val="0"/>
                        </a:spcAft>
                      </a:pP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AIDS</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80</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 marR="28575" algn="just">
                        <a:lnSpc>
                          <a:spcPct val="107000"/>
                        </a:lnSpc>
                        <a:spcAft>
                          <a:spcPts val="0"/>
                        </a:spcAf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Rectangle 4"/>
          <p:cNvSpPr/>
          <p:nvPr/>
        </p:nvSpPr>
        <p:spPr>
          <a:xfrm>
            <a:off x="2438400" y="0"/>
            <a:ext cx="11961929" cy="523220"/>
          </a:xfrm>
          <a:prstGeom prst="rect">
            <a:avLst/>
          </a:prstGeom>
        </p:spPr>
        <p:txBody>
          <a:bodyPr wrap="none">
            <a:spAutoFit/>
          </a:bodyPr>
          <a:lstStyle/>
          <a:p>
            <a:r>
              <a:rPr lang="vi-VN" sz="2800" dirty="0">
                <a:solidFill>
                  <a:srgbClr val="000000"/>
                </a:solidFill>
                <a:latin typeface="Open Sans"/>
              </a:rPr>
              <a:t>Học sinh in phiếu điều tra và tiến hành điều tra thực tế để thu thập số liệu.</a:t>
            </a:r>
            <a:endParaRPr lang="en-US" sz="2800" dirty="0"/>
          </a:p>
        </p:txBody>
      </p:sp>
      <p:sp>
        <p:nvSpPr>
          <p:cNvPr id="6" name="Rectangle 5"/>
          <p:cNvSpPr/>
          <p:nvPr/>
        </p:nvSpPr>
        <p:spPr>
          <a:xfrm>
            <a:off x="2819399" y="8191500"/>
            <a:ext cx="11580929" cy="954107"/>
          </a:xfrm>
          <a:prstGeom prst="rect">
            <a:avLst/>
          </a:prstGeom>
        </p:spPr>
        <p:txBody>
          <a:bodyPr wrap="square">
            <a:spAutoFit/>
          </a:bodyPr>
          <a:lstStyle/>
          <a:p>
            <a:pPr algn="just"/>
            <a:r>
              <a:rPr lang="vi-VN" sz="2800" dirty="0">
                <a:solidFill>
                  <a:srgbClr val="000000"/>
                </a:solidFill>
                <a:latin typeface="Open Sans"/>
              </a:rPr>
              <a:t>*</a:t>
            </a:r>
            <a:r>
              <a:rPr lang="vi-VN" sz="2800" dirty="0">
                <a:solidFill>
                  <a:srgbClr val="FF0000"/>
                </a:solidFill>
                <a:latin typeface="Open Sans"/>
              </a:rPr>
              <a:t> </a:t>
            </a:r>
            <a:r>
              <a:rPr lang="vi-VN" sz="2800" i="1" dirty="0">
                <a:solidFill>
                  <a:srgbClr val="FF0000"/>
                </a:solidFill>
                <a:latin typeface="Open Sans"/>
              </a:rPr>
              <a:t>Gợi ý kết quả điều tra trong trường học về hiểu biết của các bạn về sức khỏe sinh sản vị thành niên:</a:t>
            </a:r>
            <a:r>
              <a:rPr lang="en-US" sz="2800" dirty="0">
                <a:solidFill>
                  <a:srgbClr val="FF0000"/>
                </a:solidFill>
                <a:latin typeface="Open Sans"/>
              </a:rPr>
              <a:t> </a:t>
            </a:r>
            <a:r>
              <a:rPr lang="vi-VN" sz="2800" dirty="0">
                <a:solidFill>
                  <a:srgbClr val="FF0000"/>
                </a:solidFill>
                <a:latin typeface="Open Sans"/>
              </a:rPr>
              <a:t>Điều tra tổng số 100 bạn.</a:t>
            </a:r>
            <a:endParaRPr lang="vi-VN" sz="2800" b="0" i="0" dirty="0">
              <a:solidFill>
                <a:srgbClr val="FF0000"/>
              </a:solidFill>
              <a:effectLst/>
              <a:latin typeface="Open Sans"/>
            </a:endParaRPr>
          </a:p>
        </p:txBody>
      </p:sp>
    </p:spTree>
    <p:extLst>
      <p:ext uri="{BB962C8B-B14F-4D97-AF65-F5344CB8AC3E}">
        <p14:creationId xmlns:p14="http://schemas.microsoft.com/office/powerpoint/2010/main" val="1949853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8698135"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98136" y="1"/>
            <a:ext cx="18839328"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6126" y="8338364"/>
            <a:ext cx="1994777" cy="1692815"/>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60" y="7300454"/>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4"/>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013700" y="10867710"/>
            <a:ext cx="914400" cy="914400"/>
          </a:xfrm>
          <a:prstGeom prst="rect">
            <a:avLst/>
          </a:prstGeom>
        </p:spPr>
      </p:pic>
      <p:sp>
        <p:nvSpPr>
          <p:cNvPr id="13" name="Rectangle 12"/>
          <p:cNvSpPr/>
          <p:nvPr/>
        </p:nvSpPr>
        <p:spPr>
          <a:xfrm>
            <a:off x="471581" y="357413"/>
            <a:ext cx="18003863" cy="307424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black"/>
                </a:solidFill>
                <a:latin typeface="Arial" panose="020B0604020202020204" pitchFamily="34" charset="0"/>
                <a:cs typeface="Arial" panose="020B0604020202020204" pitchFamily="34" charset="0"/>
              </a:rPr>
              <a:t>4. </a:t>
            </a:r>
            <a:r>
              <a:rPr lang="en-US" sz="3600" b="1" dirty="0" err="1">
                <a:solidFill>
                  <a:prstClr val="black"/>
                </a:solidFill>
                <a:latin typeface="Arial" panose="020B0604020202020204" pitchFamily="34" charset="0"/>
                <a:cs typeface="Arial" panose="020B0604020202020204" pitchFamily="34" charset="0"/>
              </a:rPr>
              <a:t>Tuổi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dậy</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thì</a:t>
            </a:r>
            <a:r>
              <a:rPr lang="en-US" sz="3600" b="1" dirty="0">
                <a:solidFill>
                  <a:prstClr val="black"/>
                </a:solidFill>
                <a:latin typeface="Arial" panose="020B0604020202020204" pitchFamily="34" charset="0"/>
                <a:cs typeface="Arial" panose="020B0604020202020204" pitchFamily="34" charset="0"/>
              </a:rPr>
              <a:t> ở </a:t>
            </a:r>
            <a:r>
              <a:rPr lang="en-US" sz="3600" b="1" dirty="0" err="1">
                <a:solidFill>
                  <a:prstClr val="black"/>
                </a:solidFill>
                <a:latin typeface="Arial" panose="020B0604020202020204" pitchFamily="34" charset="0"/>
                <a:cs typeface="Arial" panose="020B0604020202020204" pitchFamily="34" charset="0"/>
              </a:rPr>
              <a:t>nữ</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là</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bao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nhiêu</a:t>
            </a:r>
            <a:r>
              <a:rPr lang="en-US" sz="3600" b="1" dirty="0">
                <a:solidFill>
                  <a:prstClr val="black"/>
                </a:solidFill>
                <a:latin typeface="Arial" panose="020B0604020202020204" pitchFamily="34" charset="0"/>
                <a:cs typeface="Arial" panose="020B0604020202020204" pitchFamily="34" charset="0"/>
              </a:rPr>
              <a:t>?</a:t>
            </a:r>
          </a:p>
          <a:p>
            <a:r>
              <a:rPr lang="en-US" sz="3600" b="1" dirty="0">
                <a:solidFill>
                  <a:prstClr val="black"/>
                </a:solidFill>
                <a:latin typeface="Arial" panose="020B0604020202020204" pitchFamily="34" charset="0"/>
                <a:cs typeface="Arial" panose="020B0604020202020204" pitchFamily="34" charset="0"/>
              </a:rPr>
              <a:t>A. </a:t>
            </a:r>
            <a:r>
              <a:rPr lang="en-US" sz="3600" b="1" dirty="0" err="1">
                <a:solidFill>
                  <a:prstClr val="black"/>
                </a:solidFill>
                <a:latin typeface="Arial" panose="020B0604020202020204" pitchFamily="34" charset="0"/>
                <a:cs typeface="Arial" panose="020B0604020202020204" pitchFamily="34" charset="0"/>
              </a:rPr>
              <a:t>Khoảng</a:t>
            </a:r>
            <a:r>
              <a:rPr lang="en-US" sz="3600" b="1" dirty="0">
                <a:solidFill>
                  <a:prstClr val="black"/>
                </a:solidFill>
                <a:latin typeface="Arial" panose="020B0604020202020204" pitchFamily="34" charset="0"/>
                <a:cs typeface="Arial" panose="020B0604020202020204" pitchFamily="34" charset="0"/>
              </a:rPr>
              <a:t> 8-10 </a:t>
            </a:r>
            <a:r>
              <a:rPr lang="en-US" sz="3600" b="1" dirty="0" err="1">
                <a:solidFill>
                  <a:prstClr val="black"/>
                </a:solidFill>
                <a:latin typeface="Arial" panose="020B0604020202020204" pitchFamily="34" charset="0"/>
                <a:cs typeface="Arial" panose="020B0604020202020204" pitchFamily="34" charset="0"/>
              </a:rPr>
              <a:t>tuổi</a:t>
            </a:r>
            <a:r>
              <a:rPr lang="en-US" sz="3600" b="1" dirty="0">
                <a:solidFill>
                  <a:prstClr val="black"/>
                </a:solidFill>
                <a:latin typeface="Arial" panose="020B0604020202020204" pitchFamily="34" charset="0"/>
                <a:cs typeface="Arial" panose="020B0604020202020204" pitchFamily="34" charset="0"/>
              </a:rPr>
              <a:t>      B. </a:t>
            </a:r>
            <a:r>
              <a:rPr lang="en-US" sz="3600" b="1" dirty="0" err="1">
                <a:solidFill>
                  <a:prstClr val="black"/>
                </a:solidFill>
                <a:latin typeface="Arial" panose="020B0604020202020204" pitchFamily="34" charset="0"/>
                <a:cs typeface="Arial" panose="020B0604020202020204" pitchFamily="34" charset="0"/>
              </a:rPr>
              <a:t>Khoảng</a:t>
            </a:r>
            <a:r>
              <a:rPr lang="en-US" sz="3600" b="1" dirty="0">
                <a:solidFill>
                  <a:prstClr val="black"/>
                </a:solidFill>
                <a:latin typeface="Arial" panose="020B0604020202020204" pitchFamily="34" charset="0"/>
                <a:cs typeface="Arial" panose="020B0604020202020204" pitchFamily="34" charset="0"/>
              </a:rPr>
              <a:t> 7-9 </a:t>
            </a:r>
            <a:r>
              <a:rPr lang="en-US" sz="3600" b="1" dirty="0" err="1">
                <a:solidFill>
                  <a:prstClr val="black"/>
                </a:solidFill>
                <a:latin typeface="Arial" panose="020B0604020202020204" pitchFamily="34" charset="0"/>
                <a:cs typeface="Arial" panose="020B0604020202020204" pitchFamily="34" charset="0"/>
              </a:rPr>
              <a:t>tuổi</a:t>
            </a:r>
            <a:endParaRPr lang="en-US" sz="3600" b="1"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C. </a:t>
            </a:r>
            <a:r>
              <a:rPr lang="en-US" sz="3600" b="1" dirty="0" err="1">
                <a:solidFill>
                  <a:prstClr val="black"/>
                </a:solidFill>
                <a:latin typeface="Arial" panose="020B0604020202020204" pitchFamily="34" charset="0"/>
                <a:cs typeface="Arial" panose="020B0604020202020204" pitchFamily="34" charset="0"/>
              </a:rPr>
              <a:t>Khoảng</a:t>
            </a:r>
            <a:r>
              <a:rPr lang="en-US" sz="3600" b="1" dirty="0">
                <a:solidFill>
                  <a:prstClr val="black"/>
                </a:solidFill>
                <a:latin typeface="Arial" panose="020B0604020202020204" pitchFamily="34" charset="0"/>
                <a:cs typeface="Arial" panose="020B0604020202020204" pitchFamily="34" charset="0"/>
              </a:rPr>
              <a:t> 9-13 </a:t>
            </a:r>
            <a:r>
              <a:rPr lang="en-US" sz="3600" b="1" dirty="0" err="1">
                <a:solidFill>
                  <a:prstClr val="black"/>
                </a:solidFill>
                <a:latin typeface="Arial" panose="020B0604020202020204" pitchFamily="34" charset="0"/>
                <a:cs typeface="Arial" panose="020B0604020202020204" pitchFamily="34" charset="0"/>
              </a:rPr>
              <a:t>tuổi</a:t>
            </a:r>
            <a:r>
              <a:rPr lang="en-US" sz="3600" b="1" dirty="0">
                <a:solidFill>
                  <a:prstClr val="black"/>
                </a:solidFill>
                <a:latin typeface="Arial" panose="020B0604020202020204" pitchFamily="34" charset="0"/>
                <a:cs typeface="Arial" panose="020B0604020202020204" pitchFamily="34" charset="0"/>
              </a:rPr>
              <a:t>      D. </a:t>
            </a:r>
            <a:r>
              <a:rPr lang="en-US" sz="3600" b="1" dirty="0" err="1">
                <a:solidFill>
                  <a:prstClr val="black"/>
                </a:solidFill>
                <a:latin typeface="Arial" panose="020B0604020202020204" pitchFamily="34" charset="0"/>
                <a:cs typeface="Arial" panose="020B0604020202020204" pitchFamily="34" charset="0"/>
              </a:rPr>
              <a:t>Khoảng</a:t>
            </a:r>
            <a:r>
              <a:rPr lang="en-US" sz="3600" b="1" dirty="0">
                <a:solidFill>
                  <a:prstClr val="black"/>
                </a:solidFill>
                <a:latin typeface="Arial" panose="020B0604020202020204" pitchFamily="34" charset="0"/>
                <a:cs typeface="Arial" panose="020B0604020202020204" pitchFamily="34" charset="0"/>
              </a:rPr>
              <a:t> 14-15 </a:t>
            </a:r>
            <a:r>
              <a:rPr lang="en-US" sz="3600" b="1" dirty="0" err="1">
                <a:solidFill>
                  <a:prstClr val="black"/>
                </a:solidFill>
                <a:latin typeface="Arial" panose="020B0604020202020204" pitchFamily="34" charset="0"/>
                <a:cs typeface="Arial" panose="020B0604020202020204" pitchFamily="34" charset="0"/>
              </a:rPr>
              <a:t>tuổi</a:t>
            </a:r>
            <a:endParaRPr lang="en-US" sz="3600" b="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2743200" y="3687484"/>
            <a:ext cx="12858750" cy="13318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black"/>
                </a:solidFill>
                <a:latin typeface="Arial" panose="020B0604020202020204" pitchFamily="34" charset="0"/>
                <a:cs typeface="Arial" panose="020B0604020202020204" pitchFamily="34" charset="0"/>
              </a:rPr>
              <a:t>C. </a:t>
            </a:r>
            <a:r>
              <a:rPr lang="en-US" sz="4800" b="1" dirty="0" err="1">
                <a:solidFill>
                  <a:prstClr val="black"/>
                </a:solidFill>
                <a:latin typeface="Arial" panose="020B0604020202020204" pitchFamily="34" charset="0"/>
                <a:cs typeface="Arial" panose="020B0604020202020204" pitchFamily="34" charset="0"/>
              </a:rPr>
              <a:t>Khoảng</a:t>
            </a:r>
            <a:r>
              <a:rPr lang="en-US" sz="4800" b="1" dirty="0">
                <a:solidFill>
                  <a:prstClr val="black"/>
                </a:solidFill>
                <a:latin typeface="Arial" panose="020B0604020202020204" pitchFamily="34" charset="0"/>
                <a:cs typeface="Arial" panose="020B0604020202020204" pitchFamily="34" charset="0"/>
              </a:rPr>
              <a:t> 9-13 </a:t>
            </a:r>
            <a:r>
              <a:rPr lang="en-US" sz="4800" b="1" dirty="0" err="1">
                <a:solidFill>
                  <a:prstClr val="black"/>
                </a:solidFill>
                <a:latin typeface="Arial" panose="020B0604020202020204" pitchFamily="34" charset="0"/>
                <a:cs typeface="Arial" panose="020B0604020202020204" pitchFamily="34" charset="0"/>
              </a:rPr>
              <a:t>tuổi</a:t>
            </a:r>
            <a:endParaRPr lang="vi-VN" sz="4800" dirty="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2397" y="5703178"/>
            <a:ext cx="2122739" cy="1947503"/>
          </a:xfrm>
          <a:prstGeom prst="rect">
            <a:avLst/>
          </a:prstGeom>
        </p:spPr>
      </p:pic>
      <p:sp>
        <p:nvSpPr>
          <p:cNvPr id="17" name="Oval Callout 16"/>
          <p:cNvSpPr/>
          <p:nvPr/>
        </p:nvSpPr>
        <p:spPr>
          <a:xfrm>
            <a:off x="3620096" y="4860947"/>
            <a:ext cx="2236335" cy="1768727"/>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5B9BD5">
                    <a:lumMod val="50000"/>
                  </a:srgbClr>
                </a:solidFill>
              </a:rPr>
              <a:t>Không trả lời được thì mình giúp cho để qua vòng nhé!</a:t>
            </a:r>
          </a:p>
        </p:txBody>
      </p:sp>
      <p:sp>
        <p:nvSpPr>
          <p:cNvPr id="18" name="Rectangular Callout 17"/>
          <p:cNvSpPr/>
          <p:nvPr/>
        </p:nvSpPr>
        <p:spPr>
          <a:xfrm>
            <a:off x="3818966" y="5143502"/>
            <a:ext cx="7146341" cy="134608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black"/>
                </a:solidFill>
                <a:latin typeface="Arial" panose="020B0604020202020204" pitchFamily="34" charset="0"/>
                <a:cs typeface="Arial" panose="020B0604020202020204" pitchFamily="34" charset="0"/>
              </a:rPr>
              <a:t>C. </a:t>
            </a:r>
            <a:r>
              <a:rPr lang="en-US" sz="3600" b="1" dirty="0" err="1">
                <a:solidFill>
                  <a:prstClr val="black"/>
                </a:solidFill>
                <a:latin typeface="Arial" panose="020B0604020202020204" pitchFamily="34" charset="0"/>
                <a:cs typeface="Arial" panose="020B0604020202020204" pitchFamily="34" charset="0"/>
              </a:rPr>
              <a:t>Khoảng</a:t>
            </a:r>
            <a:r>
              <a:rPr lang="en-US" sz="3600" b="1" dirty="0">
                <a:solidFill>
                  <a:prstClr val="black"/>
                </a:solidFill>
                <a:latin typeface="Arial" panose="020B0604020202020204" pitchFamily="34" charset="0"/>
                <a:cs typeface="Arial" panose="020B0604020202020204" pitchFamily="34" charset="0"/>
              </a:rPr>
              <a:t> 9-13 </a:t>
            </a:r>
            <a:r>
              <a:rPr lang="en-US" sz="3600" b="1" dirty="0" err="1">
                <a:solidFill>
                  <a:prstClr val="black"/>
                </a:solidFill>
                <a:latin typeface="Arial" panose="020B0604020202020204" pitchFamily="34" charset="0"/>
                <a:cs typeface="Arial" panose="020B0604020202020204" pitchFamily="34" charset="0"/>
              </a:rPr>
              <a:t>tuổi</a:t>
            </a:r>
            <a:endParaRPr lang="vi-VN"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512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342900"/>
            <a:ext cx="15849600" cy="954107"/>
          </a:xfrm>
          <a:prstGeom prst="rect">
            <a:avLst/>
          </a:prstGeom>
        </p:spPr>
        <p:txBody>
          <a:bodyPr wrap="square">
            <a:spAutoFit/>
          </a:bodyPr>
          <a:lstStyle/>
          <a:p>
            <a:r>
              <a:rPr lang="vi-VN" sz="2800" b="1" dirty="0">
                <a:solidFill>
                  <a:srgbClr val="FF0000"/>
                </a:solidFill>
                <a:latin typeface="Open Sans"/>
              </a:rPr>
              <a:t>2. </a:t>
            </a:r>
            <a:r>
              <a:rPr lang="vi-VN" sz="2800" dirty="0">
                <a:solidFill>
                  <a:srgbClr val="FF0000"/>
                </a:solidFill>
                <a:latin typeface="Open Sans"/>
              </a:rPr>
              <a:t> Dựa trên kết quả điều tra, chọn ra nội dung còn nhiều bạn chưa biết để xây dựng nội dung tuyên truyền nhằm nâng cao hiểu biết về sức khỏe sinh sản vị thành niên:</a:t>
            </a:r>
            <a:endParaRPr lang="en-US" sz="2800" dirty="0">
              <a:solidFill>
                <a:srgbClr val="FF0000"/>
              </a:solidFill>
            </a:endParaRPr>
          </a:p>
        </p:txBody>
      </p:sp>
      <p:sp>
        <p:nvSpPr>
          <p:cNvPr id="5" name="Rectangle 4"/>
          <p:cNvSpPr/>
          <p:nvPr/>
        </p:nvSpPr>
        <p:spPr>
          <a:xfrm>
            <a:off x="1371600" y="2247900"/>
            <a:ext cx="16306800" cy="5262979"/>
          </a:xfrm>
          <a:prstGeom prst="rect">
            <a:avLst/>
          </a:prstGeom>
        </p:spPr>
        <p:txBody>
          <a:bodyPr wrap="square">
            <a:spAutoFit/>
          </a:bodyPr>
          <a:lstStyle/>
          <a:p>
            <a:pPr algn="just"/>
            <a:r>
              <a:rPr lang="vi-VN" sz="2800" dirty="0">
                <a:solidFill>
                  <a:srgbClr val="000000"/>
                </a:solidFill>
                <a:latin typeface="Open Sans"/>
              </a:rPr>
              <a:t>Ví dụ: Nội dung tuyên truyền "Nguyên nhân, triệu chứng, cách phòng chống AIDS".</a:t>
            </a:r>
          </a:p>
          <a:p>
            <a:pPr algn="just"/>
            <a:r>
              <a:rPr lang="vi-VN" sz="2800" dirty="0">
                <a:solidFill>
                  <a:srgbClr val="000000"/>
                </a:solidFill>
                <a:latin typeface="Open Sans"/>
              </a:rPr>
              <a:t>• Nguyên nhân gây bệnh AIDS:</a:t>
            </a:r>
          </a:p>
          <a:p>
            <a:pPr algn="just"/>
            <a:r>
              <a:rPr lang="vi-VN" sz="2800" dirty="0">
                <a:solidFill>
                  <a:srgbClr val="000000"/>
                </a:solidFill>
                <a:latin typeface="Open Sans"/>
              </a:rPr>
              <a:t>- Bệnh AIDS do virus HIV gây ra. HIV là virus gây suy giảm miễn dịch ở người.</a:t>
            </a:r>
          </a:p>
          <a:p>
            <a:pPr algn="just"/>
            <a:r>
              <a:rPr lang="vi-VN" sz="2800" dirty="0">
                <a:solidFill>
                  <a:srgbClr val="000000"/>
                </a:solidFill>
                <a:latin typeface="Open Sans"/>
              </a:rPr>
              <a:t>- HIV lây truyền từ người này sang người khác theo 3 con đường:</a:t>
            </a:r>
          </a:p>
          <a:p>
            <a:pPr algn="just"/>
            <a:r>
              <a:rPr lang="vi-VN" sz="2800" dirty="0">
                <a:solidFill>
                  <a:srgbClr val="000000"/>
                </a:solidFill>
                <a:latin typeface="Open Sans"/>
              </a:rPr>
              <a:t>+ Qua đường máu: Người có vết thương hở, khi tiếp xúc trực tiếp với máu hoặc dịch tiết của người bệnh có nguy cơ lây nhiễm cao. Sử dụng chung bơm kim tiêm, dung cụ xăm mình,… với người nhiễm HIV cũng khiến bệnh lây lan trong cộng đồng.</a:t>
            </a:r>
          </a:p>
          <a:p>
            <a:pPr algn="just"/>
            <a:r>
              <a:rPr lang="vi-VN" sz="2800" dirty="0">
                <a:solidFill>
                  <a:srgbClr val="000000"/>
                </a:solidFill>
                <a:latin typeface="Open Sans"/>
              </a:rPr>
              <a:t>+ Qua đường tình dục: Quan hệ tình dục với người nhiễm HIV sẽ có nguy cơ lây bệnh cao, đặc biệt trong trường hợp không sử dụng các biện pháp bảo vệ (bao cao su).</a:t>
            </a:r>
          </a:p>
          <a:p>
            <a:pPr algn="just"/>
            <a:r>
              <a:rPr lang="vi-VN" sz="2800" dirty="0">
                <a:solidFill>
                  <a:srgbClr val="000000"/>
                </a:solidFill>
                <a:latin typeface="Open Sans"/>
              </a:rPr>
              <a:t>+ Mẹ truyền sang con: Những người mẹ nhiễm HIV có thể truyền virus cho con qua nhau thai và qua sữa mẹ.</a:t>
            </a:r>
          </a:p>
          <a:p>
            <a:pPr algn="just"/>
            <a:r>
              <a:rPr lang="vi-VN" sz="2800" dirty="0">
                <a:solidFill>
                  <a:srgbClr val="000000"/>
                </a:solidFill>
                <a:latin typeface="Open Sans"/>
              </a:rPr>
              <a:t>• Triệu chứng bệnh AIDS:</a:t>
            </a:r>
            <a:endParaRPr lang="vi-VN" sz="2800" b="0" i="0" dirty="0">
              <a:solidFill>
                <a:srgbClr val="000000"/>
              </a:solidFill>
              <a:effectLst/>
              <a:latin typeface="Open Sans"/>
            </a:endParaRPr>
          </a:p>
        </p:txBody>
      </p:sp>
    </p:spTree>
    <p:extLst>
      <p:ext uri="{BB962C8B-B14F-4D97-AF65-F5344CB8AC3E}">
        <p14:creationId xmlns:p14="http://schemas.microsoft.com/office/powerpoint/2010/main" val="143968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Điều tra hiểu biết của học sinh về sức khỏe sinh sản vị thành n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600" y="0"/>
            <a:ext cx="8534400" cy="952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 y="2247900"/>
            <a:ext cx="7239000" cy="6986528"/>
          </a:xfrm>
          <a:prstGeom prst="rect">
            <a:avLst/>
          </a:prstGeom>
        </p:spPr>
        <p:txBody>
          <a:bodyPr wrap="square">
            <a:spAutoFit/>
          </a:bodyPr>
          <a:lstStyle/>
          <a:p>
            <a:pPr algn="just"/>
            <a:r>
              <a:rPr lang="vi-VN" sz="3200" dirty="0">
                <a:latin typeface="Open Sans"/>
              </a:rPr>
              <a:t>• Biện pháp phòng chống AIDS:</a:t>
            </a:r>
          </a:p>
          <a:p>
            <a:pPr algn="just"/>
            <a:r>
              <a:rPr lang="vi-VN" sz="3200" dirty="0">
                <a:latin typeface="Open Sans"/>
              </a:rPr>
              <a:t>- Tránh xa các tệ nạn xã hội như ma túy, mại dâm,…</a:t>
            </a:r>
          </a:p>
          <a:p>
            <a:pPr algn="just"/>
            <a:r>
              <a:rPr lang="vi-VN" sz="3200" dirty="0">
                <a:latin typeface="Open Sans"/>
              </a:rPr>
              <a:t>- Tiệt trùng các dụng cụ y tế khi sử dụng; không dùng chung bơm kim tiêm; chỉ nhận máu và các chế phẩm máu đã xét nghiệm HIV; không dùng chung các vật dụng như dao cạo, bàn chải đánh răng, bấm móng tay;…</a:t>
            </a:r>
          </a:p>
          <a:p>
            <a:pPr algn="just"/>
            <a:r>
              <a:rPr lang="vi-VN" sz="3200" dirty="0">
                <a:latin typeface="Open Sans"/>
              </a:rPr>
              <a:t>- Kiểm tra sức khỏe trước khi mang thai. Nếu phát hiện nhiễm HIV thì không nên mang thai. Khi mang thai mà nhiễm HIV thì khi sinh con ra cần cách li không cho con bú sữa mẹ.</a:t>
            </a:r>
            <a:endParaRPr lang="vi-VN" sz="3200" b="0" i="0" dirty="0">
              <a:effectLst/>
              <a:latin typeface="Open Sans"/>
            </a:endParaRPr>
          </a:p>
        </p:txBody>
      </p:sp>
    </p:spTree>
    <p:extLst>
      <p:ext uri="{BB962C8B-B14F-4D97-AF65-F5344CB8AC3E}">
        <p14:creationId xmlns:p14="http://schemas.microsoft.com/office/powerpoint/2010/main" val="9499355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buồng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vòi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đạo</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latin typeface="Times New Roman" pitchFamily="18" charset="0"/>
                <a:cs typeface="Times New Roman" pitchFamily="18" charset="0"/>
              </a:rPr>
              <a:t>LUYỆN TẬP</a:t>
            </a:r>
          </a:p>
        </p:txBody>
      </p:sp>
      <p:sp>
        <p:nvSpPr>
          <p:cNvPr id="4" name="Oval 3"/>
          <p:cNvSpPr/>
          <p:nvPr/>
        </p:nvSpPr>
        <p:spPr>
          <a:xfrm>
            <a:off x="1066800" y="51435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893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762000" y="1041796"/>
            <a:ext cx="166497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2:</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trùng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nam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dương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túi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dẫn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hoàn</a:t>
            </a:r>
            <a:endParaRPr lang="en-US" sz="4000" dirty="0">
              <a:latin typeface="Times New Roman" pitchFamily="18" charset="0"/>
              <a:cs typeface="Times New Roman" pitchFamily="18" charset="0"/>
            </a:endParaRPr>
          </a:p>
        </p:txBody>
      </p:sp>
      <p:sp>
        <p:nvSpPr>
          <p:cNvPr id="5" name="Oval 4"/>
          <p:cNvSpPr/>
          <p:nvPr/>
        </p:nvSpPr>
        <p:spPr>
          <a:xfrm>
            <a:off x="762000" y="4686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78754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a:xfrm>
            <a:off x="1158240" y="2400300"/>
            <a:ext cx="157734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3:</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xảy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742950" indent="-742950">
              <a:buAutoNum type="alphaUcPeriod"/>
            </a:pP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p>
          <a:p>
            <a:pPr marL="742950" indent="-742950">
              <a:buAutoNum type="alphaUcPeriod"/>
            </a:pP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gặp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endParaRPr lang="en-US" sz="4000" dirty="0">
              <a:latin typeface="Times New Roman" pitchFamily="18" charset="0"/>
              <a:cs typeface="Times New Roman" pitchFamily="18" charset="0"/>
            </a:endParaRPr>
          </a:p>
          <a:p>
            <a:pPr marL="742950" indent="-742950">
              <a:buAutoNum type="alphaUcPeriod"/>
            </a:pP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a:t>
            </a:r>
            <a:r>
              <a:rPr lang="en-US" sz="4000" dirty="0">
                <a:latin typeface="Times New Roman" pitchFamily="18" charset="0"/>
                <a:cs typeface="Times New Roman" pitchFamily="18" charset="0"/>
              </a:rPr>
              <a:t> ở 2/3 </a:t>
            </a:r>
            <a:r>
              <a:rPr lang="en-US" sz="4000" dirty="0" err="1">
                <a:latin typeface="Times New Roman" pitchFamily="18" charset="0"/>
                <a:cs typeface="Times New Roman" pitchFamily="18" charset="0"/>
              </a:rPr>
              <a:t>vòi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p>
          <a:p>
            <a:pPr marL="742950" indent="-742950">
              <a:buAutoNum type="alphaUcPeriod"/>
            </a:pP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tử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cung</a:t>
            </a: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p:txBody>
      </p:sp>
      <p:sp>
        <p:nvSpPr>
          <p:cNvPr id="3" name="Oval 2"/>
          <p:cNvSpPr/>
          <p:nvPr/>
        </p:nvSpPr>
        <p:spPr>
          <a:xfrm>
            <a:off x="1143000" y="4610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126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a:xfrm>
            <a:off x="1257300" y="2807493"/>
            <a:ext cx="15773400" cy="6527007"/>
          </a:xfrm>
        </p:spPr>
        <p:txBody>
          <a:bodyPr>
            <a:norm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4:</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Khi nào sự thụ thai xảy ra?</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Trứng được thụ tinh bám vào làm tổ ở tử cung</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Trứng rụng vào tử cung</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Trứng đã được thụ tinh</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Trứng làm tổ ở 1/3 vòi trứng</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219200" y="4152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669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5:</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Nên mang thai vào độ tuổi nào?</a:t>
            </a:r>
            <a:endParaRPr lang="en-US" sz="4000" dirty="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Khi vừa có kinh nguyệt, vì lúc đó khả năng sinh sản cao nhất.</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Khi đủ 18 tuổi, vì lúc đó cơ thể khoẻ mạnh nhất.</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Từ 20-35 tuổi, vì lúc đó đảm bảo về sức khoẻ, kiến thức, tài chính.</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Khi sắp mãn kinh, vì lúc đó có nhiều thời gian rảnh rỗi.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99060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2713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6:</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Thời điểm đánh dấu phụ nữ bắt đầu có khả năng mang thai là:</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Trên 18 tuổi</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Lần đầu tiên có kinh nguyệt</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Bước vào tuổi 15</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Trên 20 tuổi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66800" y="3695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819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7:</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Nạo phá thai có thể gây ra những nguy cơ nào sau đây?</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Làm mỏng thành tử cung dẫn đến khó sinh con</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Ảnh hưởng đến thể chất và tâm lý của người mẹ</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Có thể gây sẹo ở tử chung, thậm chí gây vô sinh thứ phát</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Tất cả các phương án trên đều có thể xảy ra</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8530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8:</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Cần làm gì để tránh mang thai ngoài ý muốn ở tuổi vị thành niên?</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Không quan hệ tình dục</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Có hiểu biết về kiến thức phòng tránh thai</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Sử dụng các biện pháp tránh thai dân gian</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Sử dụng các biện pháp tránh thai an toàn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9291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8287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7999" y="2"/>
            <a:ext cx="18422472"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369" y="8457690"/>
            <a:ext cx="1118010" cy="111801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60" y="7300454"/>
            <a:ext cx="2968883" cy="2137595"/>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515599"/>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54336" y="10466610"/>
            <a:ext cx="914400" cy="914400"/>
          </a:xfrm>
          <a:prstGeom prst="rect">
            <a:avLst/>
          </a:prstGeom>
        </p:spPr>
      </p:pic>
      <p:sp>
        <p:nvSpPr>
          <p:cNvPr id="13" name="Rectangle 12"/>
          <p:cNvSpPr/>
          <p:nvPr/>
        </p:nvSpPr>
        <p:spPr>
          <a:xfrm>
            <a:off x="2017061" y="439061"/>
            <a:ext cx="16781928" cy="24003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black"/>
                </a:solidFill>
                <a:latin typeface="Arial" panose="020B0604020202020204" pitchFamily="34" charset="0"/>
                <a:cs typeface="Arial" panose="020B0604020202020204" pitchFamily="34" charset="0"/>
              </a:rPr>
              <a:t>5. </a:t>
            </a:r>
            <a:r>
              <a:rPr lang="en-US" sz="3600" b="1" dirty="0" err="1">
                <a:solidFill>
                  <a:prstClr val="black"/>
                </a:solidFill>
                <a:latin typeface="Arial" panose="020B0604020202020204" pitchFamily="34" charset="0"/>
                <a:cs typeface="Arial" panose="020B0604020202020204" pitchFamily="34" charset="0"/>
              </a:rPr>
              <a:t>Pháp</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luật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Việt</a:t>
            </a:r>
            <a:r>
              <a:rPr lang="en-US" sz="3600" b="1" dirty="0">
                <a:solidFill>
                  <a:prstClr val="black"/>
                </a:solidFill>
                <a:latin typeface="Arial" panose="020B0604020202020204" pitchFamily="34" charset="0"/>
                <a:cs typeface="Arial" panose="020B0604020202020204" pitchFamily="34" charset="0"/>
              </a:rPr>
              <a:t> Nam </a:t>
            </a:r>
            <a:r>
              <a:rPr lang="en-US" sz="3600" b="1" dirty="0" err="1">
                <a:solidFill>
                  <a:prstClr val="black"/>
                </a:solidFill>
                <a:latin typeface="Arial" panose="020B0604020202020204" pitchFamily="34" charset="0"/>
                <a:cs typeface="Arial" panose="020B0604020202020204" pitchFamily="34" charset="0"/>
              </a:rPr>
              <a:t>không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cho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phép</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kết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hôn</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trong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phạm</a:t>
            </a:r>
            <a:r>
              <a:rPr lang="en-US" sz="3600" b="1" dirty="0">
                <a:solidFill>
                  <a:prstClr val="black"/>
                </a:solidFill>
                <a:latin typeface="Arial" panose="020B0604020202020204" pitchFamily="34" charset="0"/>
                <a:cs typeface="Arial" panose="020B0604020202020204" pitchFamily="34" charset="0"/>
              </a:rPr>
              <a:t> vi </a:t>
            </a:r>
            <a:r>
              <a:rPr lang="en-US" sz="3600" b="1" dirty="0" err="1">
                <a:solidFill>
                  <a:prstClr val="black"/>
                </a:solidFill>
                <a:latin typeface="Arial" panose="020B0604020202020204" pitchFamily="34" charset="0"/>
                <a:cs typeface="Arial" panose="020B0604020202020204" pitchFamily="34" charset="0"/>
              </a:rPr>
              <a:t>mấy</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đời</a:t>
            </a:r>
            <a:r>
              <a:rPr lang="en-US" sz="3600" b="1" dirty="0">
                <a:solidFill>
                  <a:prstClr val="black"/>
                </a:solidFill>
                <a:latin typeface="Arial" panose="020B0604020202020204" pitchFamily="34" charset="0"/>
                <a:cs typeface="Arial" panose="020B0604020202020204" pitchFamily="34" charset="0"/>
              </a:rPr>
              <a:t>?</a:t>
            </a:r>
          </a:p>
          <a:p>
            <a:r>
              <a:rPr lang="en-US" sz="3600" b="1" dirty="0">
                <a:solidFill>
                  <a:prstClr val="black"/>
                </a:solidFill>
                <a:latin typeface="Arial" panose="020B0604020202020204" pitchFamily="34" charset="0"/>
                <a:cs typeface="Arial" panose="020B0604020202020204" pitchFamily="34" charset="0"/>
              </a:rPr>
              <a:t>A. 3 </a:t>
            </a:r>
            <a:r>
              <a:rPr lang="en-US" sz="3600" b="1" dirty="0" err="1">
                <a:solidFill>
                  <a:prstClr val="black"/>
                </a:solidFill>
                <a:latin typeface="Arial" panose="020B0604020202020204" pitchFamily="34" charset="0"/>
                <a:cs typeface="Arial" panose="020B0604020202020204" pitchFamily="34" charset="0"/>
              </a:rPr>
              <a:t>đời</a:t>
            </a:r>
            <a:r>
              <a:rPr lang="en-US" sz="3600" b="1" dirty="0">
                <a:solidFill>
                  <a:prstClr val="black"/>
                </a:solidFill>
                <a:latin typeface="Arial" panose="020B0604020202020204" pitchFamily="34" charset="0"/>
                <a:cs typeface="Arial" panose="020B0604020202020204" pitchFamily="34" charset="0"/>
              </a:rPr>
              <a:t>              B. 2 </a:t>
            </a:r>
            <a:r>
              <a:rPr lang="en-US" sz="3600" b="1" dirty="0" err="1">
                <a:solidFill>
                  <a:prstClr val="black"/>
                </a:solidFill>
                <a:latin typeface="Arial" panose="020B0604020202020204" pitchFamily="34" charset="0"/>
                <a:cs typeface="Arial" panose="020B0604020202020204" pitchFamily="34" charset="0"/>
              </a:rPr>
              <a:t>đời</a:t>
            </a:r>
            <a:r>
              <a:rPr lang="en-US" sz="3600" b="1" dirty="0">
                <a:solidFill>
                  <a:prstClr val="black"/>
                </a:solidFill>
                <a:latin typeface="Arial" panose="020B0604020202020204" pitchFamily="34" charset="0"/>
                <a:cs typeface="Arial" panose="020B0604020202020204" pitchFamily="34" charset="0"/>
              </a:rPr>
              <a:t>      C. 4 </a:t>
            </a:r>
            <a:r>
              <a:rPr lang="en-US" sz="3600" b="1" dirty="0" err="1">
                <a:solidFill>
                  <a:prstClr val="black"/>
                </a:solidFill>
                <a:latin typeface="Arial" panose="020B0604020202020204" pitchFamily="34" charset="0"/>
                <a:cs typeface="Arial" panose="020B0604020202020204" pitchFamily="34" charset="0"/>
              </a:rPr>
              <a:t>đời</a:t>
            </a:r>
            <a:r>
              <a:rPr lang="en-US" sz="3600" b="1" dirty="0">
                <a:solidFill>
                  <a:prstClr val="black"/>
                </a:solidFill>
                <a:latin typeface="Arial" panose="020B0604020202020204" pitchFamily="34" charset="0"/>
                <a:cs typeface="Arial" panose="020B0604020202020204" pitchFamily="34" charset="0"/>
              </a:rPr>
              <a:t>        D. 5 </a:t>
            </a:r>
            <a:r>
              <a:rPr lang="en-US" sz="3600" b="1" dirty="0" err="1">
                <a:solidFill>
                  <a:prstClr val="black"/>
                </a:solidFill>
                <a:latin typeface="Arial" panose="020B0604020202020204" pitchFamily="34" charset="0"/>
                <a:cs typeface="Arial" panose="020B0604020202020204" pitchFamily="34" charset="0"/>
              </a:rPr>
              <a:t>đời</a:t>
            </a:r>
            <a:endParaRPr lang="en-US" sz="3600" b="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5950324" y="3067956"/>
            <a:ext cx="8653184" cy="1951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black"/>
                </a:solidFill>
                <a:latin typeface="Arial" panose="020B0604020202020204" pitchFamily="34" charset="0"/>
                <a:cs typeface="Arial" panose="020B0604020202020204" pitchFamily="34" charset="0"/>
              </a:rPr>
              <a:t>A. 3 </a:t>
            </a:r>
            <a:r>
              <a:rPr lang="en-US" sz="5400" b="1" dirty="0" err="1">
                <a:solidFill>
                  <a:prstClr val="black"/>
                </a:solidFill>
                <a:latin typeface="Arial" panose="020B0604020202020204" pitchFamily="34" charset="0"/>
                <a:cs typeface="Arial" panose="020B0604020202020204" pitchFamily="34" charset="0"/>
              </a:rPr>
              <a:t>đời</a:t>
            </a:r>
            <a:endParaRPr lang="en-US" sz="54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2397" y="5703178"/>
            <a:ext cx="2122739" cy="1947503"/>
          </a:xfrm>
          <a:prstGeom prst="rect">
            <a:avLst/>
          </a:prstGeom>
        </p:spPr>
      </p:pic>
      <p:sp>
        <p:nvSpPr>
          <p:cNvPr id="17" name="Oval Callout 16"/>
          <p:cNvSpPr/>
          <p:nvPr/>
        </p:nvSpPr>
        <p:spPr>
          <a:xfrm>
            <a:off x="3620095" y="4860947"/>
            <a:ext cx="2713469" cy="1835690"/>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5B9BD5">
                    <a:lumMod val="50000"/>
                  </a:srgb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818966" y="5143502"/>
            <a:ext cx="7146341" cy="134608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black"/>
                </a:solidFill>
                <a:latin typeface="Arial" panose="020B0604020202020204" pitchFamily="34" charset="0"/>
                <a:cs typeface="Arial" panose="020B0604020202020204" pitchFamily="34" charset="0"/>
              </a:rPr>
              <a:t>A. 3 </a:t>
            </a:r>
            <a:r>
              <a:rPr lang="en-US" sz="4800" b="1" dirty="0" err="1">
                <a:solidFill>
                  <a:prstClr val="black"/>
                </a:solidFill>
                <a:latin typeface="Arial" panose="020B0604020202020204" pitchFamily="34" charset="0"/>
                <a:cs typeface="Arial" panose="020B0604020202020204" pitchFamily="34" charset="0"/>
              </a:rPr>
              <a:t>đời</a:t>
            </a:r>
            <a:endPar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97824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9:</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Đối tượng nào cần phòng tránh thai?</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Phụ nữ trong độ tuổi sinh sản</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Đàn ông trong đội tuổi sinh sản</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Trẻ vị thành niên</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Tất cả mọi người trong độ tuổi sinh sản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65411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64592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10:</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Muốn phòng tránh thai, cần nắm vững các nguyên tắc nào dưới đây?</a:t>
            </a:r>
            <a:endParaRPr lang="en-US" sz="4000" dirty="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Ngăn không cho trứng rụng</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Tránh để tinh trùng gặp trứng</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Chống sự làm tổ của trứng</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Cả ba phương án trên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7048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9002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000" b="1" dirty="0">
                <a:solidFill>
                  <a:srgbClr val="C00000"/>
                </a:solidFill>
                <a:latin typeface="Times New Roman" pitchFamily="18" charset="0"/>
                <a:cs typeface="Times New Roman" pitchFamily="18" charset="0"/>
              </a:rPr>
              <a:t>VẬN DỤNG</a:t>
            </a:r>
          </a:p>
        </p:txBody>
      </p:sp>
      <p:sp>
        <p:nvSpPr>
          <p:cNvPr id="2" name="TextBox 1"/>
          <p:cNvSpPr txBox="1"/>
          <p:nvPr/>
        </p:nvSpPr>
        <p:spPr>
          <a:xfrm>
            <a:off x="1667256" y="2933700"/>
            <a:ext cx="14935200" cy="3785652"/>
          </a:xfrm>
          <a:prstGeom prst="rect">
            <a:avLst/>
          </a:prstGeom>
          <a:noFill/>
        </p:spPr>
        <p:txBody>
          <a:bodyPr wrap="square" rtlCol="0">
            <a:spAutoFit/>
          </a:bodyPr>
          <a:lstStyle/>
          <a:p>
            <a:pPr marL="571500" indent="-571500">
              <a:buFont typeface="Arial" pitchFamily="34" charset="0"/>
              <a:buChar char="•"/>
            </a:pPr>
            <a:r>
              <a:rPr lang="en-US" sz="4000" dirty="0">
                <a:latin typeface="Times New Roman" pitchFamily="18" charset="0"/>
                <a:cs typeface="Times New Roman" pitchFamily="18" charset="0"/>
              </a:rPr>
              <a:t>T</a:t>
            </a:r>
            <a:r>
              <a:rPr lang="vi-VN" sz="4000" dirty="0">
                <a:latin typeface="Times New Roman" pitchFamily="18" charset="0"/>
                <a:cs typeface="Times New Roman" pitchFamily="18" charset="0"/>
              </a:rPr>
              <a:t>iến hành một cuộc điều tra trong phạm vi trường học về hiểu biết của học sinh về sức khỏe sinh sản vị thành niên</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a:t>
            </a:r>
            <a:r>
              <a:rPr lang="vi-VN" sz="4000" dirty="0">
                <a:latin typeface="Times New Roman" pitchFamily="18" charset="0"/>
                <a:cs typeface="Times New Roman" pitchFamily="18" charset="0"/>
              </a:rPr>
              <a:t> </a:t>
            </a:r>
            <a:r>
              <a:rPr lang="en-US" sz="4000" dirty="0">
                <a:latin typeface="Times New Roman" pitchFamily="18" charset="0"/>
                <a:cs typeface="Times New Roman" pitchFamily="18" charset="0"/>
              </a:rPr>
              <a:t>M</a:t>
            </a:r>
            <a:r>
              <a:rPr lang="vi-VN" sz="4000" dirty="0">
                <a:latin typeface="Times New Roman" pitchFamily="18" charset="0"/>
                <a:cs typeface="Times New Roman" pitchFamily="18" charset="0"/>
              </a:rPr>
              <a:t>ẫu điều tra Bảng 40.2 SGK KHTN 8 Tr. 168</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theo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nhóm</a:t>
            </a:r>
            <a:r>
              <a:rPr lang="en-US" sz="4000" dirty="0">
                <a:latin typeface="Times New Roman" pitchFamily="18" charset="0"/>
                <a:cs typeface="Times New Roman" pitchFamily="18" charset="0"/>
              </a:rPr>
              <a:t> 4.</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mẫu</a:t>
            </a:r>
            <a:r>
              <a:rPr lang="en-US" sz="4000" dirty="0">
                <a:latin typeface="Times New Roman" pitchFamily="18" charset="0"/>
                <a:cs typeface="Times New Roman" pitchFamily="18" charset="0"/>
              </a:rPr>
              <a:t>: 100 </a:t>
            </a:r>
            <a:r>
              <a:rPr lang="en-US" sz="4000" dirty="0" err="1">
                <a:latin typeface="Times New Roman" pitchFamily="18" charset="0"/>
                <a:cs typeface="Times New Roman" pitchFamily="18" charset="0"/>
              </a:rPr>
              <a:t>người</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nhóm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nhau</a:t>
            </a:r>
            <a:endParaRPr lang="en-US" sz="4000" dirty="0">
              <a:latin typeface="Times New Roman" pitchFamily="18" charset="0"/>
              <a:cs typeface="Times New Roman" pitchFamily="18" charset="0"/>
            </a:endParaRPr>
          </a:p>
          <a:p>
            <a:pPr marL="571500" indent="-571500">
              <a:buFont typeface="Arial" pitchFamily="34" charset="0"/>
              <a:buChar char="•"/>
            </a:pPr>
            <a:r>
              <a:rPr lang="en-US" sz="4000" dirty="0" err="1">
                <a:latin typeface="Times New Roman" pitchFamily="18" charset="0"/>
                <a:cs typeface="Times New Roman" pitchFamily="18" charset="0"/>
              </a:rPr>
              <a:t>Nộp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Padlet</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ơ đồ tư duy Khoa học tự nhiên 8 Kết nối tri thức Bài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3"/>
            <a:ext cx="18283237" cy="1028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5164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2"/>
            <a:ext cx="18577110" cy="10286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77112" y="2"/>
            <a:ext cx="17992166" cy="10286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8157" y="8369251"/>
            <a:ext cx="1385130" cy="127577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8760" y="7300454"/>
            <a:ext cx="2968883" cy="2137595"/>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479726" y="7519892"/>
            <a:ext cx="941213" cy="1166286"/>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7623" y="8161310"/>
            <a:ext cx="968654" cy="1655762"/>
          </a:xfrm>
          <a:prstGeom prst="rect">
            <a:avLst/>
          </a:prstGeom>
        </p:spPr>
      </p:pic>
      <p:sp>
        <p:nvSpPr>
          <p:cNvPr id="14" name="Wave 13"/>
          <p:cNvSpPr/>
          <p:nvPr/>
        </p:nvSpPr>
        <p:spPr>
          <a:xfrm>
            <a:off x="4949520" y="3863289"/>
            <a:ext cx="5748617" cy="2300817"/>
          </a:xfrm>
          <a:prstGeom prst="wave">
            <a:avLst>
              <a:gd name="adj1" fmla="val 6529"/>
              <a:gd name="adj2" fmla="val 1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900" b="1" dirty="0" err="1">
                <a:ln w="22225">
                  <a:solidFill>
                    <a:srgbClr val="ED7D31"/>
                  </a:solidFill>
                  <a:prstDash val="solid"/>
                </a:ln>
                <a:solidFill>
                  <a:schemeClr val="tx1"/>
                </a:solidFill>
              </a:rPr>
              <a:t>CHÀO</a:t>
            </a:r>
            <a:r>
              <a:rPr lang="en-US" sz="900" b="1" dirty="0">
                <a:ln w="22225">
                  <a:solidFill>
                    <a:srgbClr val="ED7D31"/>
                  </a:solidFill>
                  <a:prstDash val="solid"/>
                </a:ln>
                <a:solidFill>
                  <a:schemeClr val="tx1"/>
                </a:solidFill>
              </a:rPr>
              <a:t> </a:t>
            </a:r>
            <a:r>
              <a:rPr lang="en-US" sz="900" b="1" dirty="0" err="1">
                <a:ln w="22225">
                  <a:solidFill>
                    <a:srgbClr val="ED7D31"/>
                  </a:solidFill>
                  <a:prstDash val="solid"/>
                </a:ln>
                <a:solidFill>
                  <a:schemeClr val="tx1"/>
                </a:solidFill>
              </a:rPr>
              <a:t>MỪNG</a:t>
            </a:r>
            <a:r>
              <a:rPr lang="en-US" sz="900" b="1" dirty="0">
                <a:ln w="22225">
                  <a:solidFill>
                    <a:srgbClr val="ED7D31"/>
                  </a:solidFill>
                  <a:prstDash val="solid"/>
                </a:ln>
                <a:solidFill>
                  <a:schemeClr val="tx1"/>
                </a:solidFill>
              </a:rPr>
              <a:t> </a:t>
            </a:r>
            <a:r>
              <a:rPr lang="en-US" sz="900" b="1" dirty="0" err="1">
                <a:ln w="22225">
                  <a:solidFill>
                    <a:srgbClr val="ED7D31"/>
                  </a:solidFill>
                  <a:prstDash val="solid"/>
                </a:ln>
                <a:solidFill>
                  <a:schemeClr val="tx1"/>
                </a:solidFill>
              </a:rPr>
              <a:t>XÌ</a:t>
            </a:r>
            <a:r>
              <a:rPr lang="en-US" sz="900" b="1" dirty="0">
                <a:ln w="22225">
                  <a:solidFill>
                    <a:srgbClr val="ED7D31"/>
                  </a:solidFill>
                  <a:prstDash val="solid"/>
                </a:ln>
                <a:solidFill>
                  <a:schemeClr val="tx1"/>
                </a:solidFill>
              </a:rPr>
              <a:t> </a:t>
            </a:r>
            <a:r>
              <a:rPr lang="en-US" sz="900" b="1" dirty="0" err="1">
                <a:ln w="22225">
                  <a:solidFill>
                    <a:srgbClr val="ED7D31"/>
                  </a:solidFill>
                  <a:prstDash val="solid"/>
                </a:ln>
                <a:solidFill>
                  <a:schemeClr val="tx1"/>
                </a:solidFill>
              </a:rPr>
              <a:t>TRUM</a:t>
            </a:r>
            <a:r>
              <a:rPr lang="en-US" sz="900" b="1" dirty="0">
                <a:ln w="22225">
                  <a:solidFill>
                    <a:srgbClr val="ED7D31"/>
                  </a:solidFill>
                  <a:prstDash val="solid"/>
                </a:ln>
                <a:solidFill>
                  <a:schemeClr val="tx1"/>
                </a:solidFill>
              </a:rPr>
              <a:t> </a:t>
            </a:r>
            <a:r>
              <a:rPr lang="en-US" sz="900" b="1" dirty="0" err="1">
                <a:ln w="22225">
                  <a:solidFill>
                    <a:srgbClr val="ED7D31"/>
                  </a:solidFill>
                  <a:prstDash val="solid"/>
                </a:ln>
                <a:solidFill>
                  <a:schemeClr val="tx1"/>
                </a:solidFill>
              </a:rPr>
              <a:t>VỀ</a:t>
            </a:r>
            <a:r>
              <a:rPr lang="en-US" sz="900" b="1" dirty="0">
                <a:ln w="22225">
                  <a:solidFill>
                    <a:srgbClr val="ED7D31"/>
                  </a:solidFill>
                  <a:prstDash val="solid"/>
                </a:ln>
                <a:solidFill>
                  <a:schemeClr val="tx1"/>
                </a:solidFill>
              </a:rPr>
              <a:t> </a:t>
            </a:r>
            <a:r>
              <a:rPr lang="en-US" sz="900" b="1" dirty="0" err="1">
                <a:ln w="22225">
                  <a:solidFill>
                    <a:srgbClr val="ED7D31"/>
                  </a:solidFill>
                  <a:prstDash val="solid"/>
                </a:ln>
                <a:solidFill>
                  <a:schemeClr val="tx1"/>
                </a:solidFill>
              </a:rPr>
              <a:t>NHÀ</a:t>
            </a:r>
            <a:r>
              <a:rPr lang="en-US" sz="900" b="1" dirty="0">
                <a:ln w="22225">
                  <a:solidFill>
                    <a:srgbClr val="ED7D31"/>
                  </a:solidFill>
                  <a:prstDash val="solid"/>
                </a:ln>
                <a:solidFill>
                  <a:schemeClr val="tx1"/>
                </a:solidFill>
              </a:rPr>
              <a:t>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8228891" y="7071854"/>
            <a:ext cx="1240317" cy="1240317"/>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686800" y="10760528"/>
            <a:ext cx="914400" cy="9144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805643" y="10819427"/>
            <a:ext cx="914400" cy="9144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7470966" y="10819427"/>
            <a:ext cx="914400" cy="914400"/>
          </a:xfrm>
          <a:prstGeom prst="rect">
            <a:avLst/>
          </a:prstGeom>
        </p:spPr>
      </p:pic>
      <p:sp>
        <p:nvSpPr>
          <p:cNvPr id="17" name="Rectangle 16"/>
          <p:cNvSpPr/>
          <p:nvPr/>
        </p:nvSpPr>
        <p:spPr>
          <a:xfrm>
            <a:off x="2743200" y="439061"/>
            <a:ext cx="18973800" cy="24003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black"/>
                </a:solidFill>
                <a:latin typeface="Arial" panose="020B0604020202020204" pitchFamily="34" charset="0"/>
                <a:cs typeface="Arial" panose="020B0604020202020204" pitchFamily="34" charset="0"/>
              </a:rPr>
              <a:t>6.Tuổi </a:t>
            </a:r>
            <a:r>
              <a:rPr lang="en-US" sz="3600" b="1" dirty="0" err="1">
                <a:solidFill>
                  <a:prstClr val="black"/>
                </a:solidFill>
                <a:latin typeface="Arial" panose="020B0604020202020204" pitchFamily="34" charset="0"/>
                <a:cs typeface="Arial" panose="020B0604020202020204" pitchFamily="34" charset="0"/>
              </a:rPr>
              <a:t>kết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hôn</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được</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pháp</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luật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cho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phép</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là</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bao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nhiêu</a:t>
            </a:r>
            <a:r>
              <a:rPr lang="en-US" sz="3600" b="1" dirty="0">
                <a:solidFill>
                  <a:prstClr val="black"/>
                </a:solidFill>
                <a:latin typeface="Arial" panose="020B0604020202020204" pitchFamily="34" charset="0"/>
                <a:cs typeface="Arial" panose="020B0604020202020204" pitchFamily="34" charset="0"/>
              </a:rPr>
              <a:t>?</a:t>
            </a:r>
          </a:p>
          <a:p>
            <a:r>
              <a:rPr lang="en-US" sz="3600" b="1" dirty="0">
                <a:solidFill>
                  <a:prstClr val="black"/>
                </a:solidFill>
                <a:latin typeface="Arial" panose="020B0604020202020204" pitchFamily="34" charset="0"/>
                <a:cs typeface="Arial" panose="020B0604020202020204" pitchFamily="34" charset="0"/>
              </a:rPr>
              <a:t>A. Nam </a:t>
            </a:r>
            <a:r>
              <a:rPr lang="en-US" sz="3600" b="1" dirty="0" err="1">
                <a:solidFill>
                  <a:prstClr val="black"/>
                </a:solidFill>
                <a:latin typeface="Arial" panose="020B0604020202020204" pitchFamily="34" charset="0"/>
                <a:cs typeface="Arial" panose="020B0604020202020204" pitchFamily="34" charset="0"/>
              </a:rPr>
              <a:t>đủ</a:t>
            </a:r>
            <a:r>
              <a:rPr lang="en-US" sz="3600" b="1" dirty="0">
                <a:solidFill>
                  <a:prstClr val="black"/>
                </a:solidFill>
                <a:latin typeface="Arial" panose="020B0604020202020204" pitchFamily="34" charset="0"/>
                <a:cs typeface="Arial" panose="020B0604020202020204" pitchFamily="34" charset="0"/>
              </a:rPr>
              <a:t> 18, </a:t>
            </a:r>
            <a:r>
              <a:rPr lang="en-US" sz="3600" b="1" dirty="0" err="1">
                <a:solidFill>
                  <a:prstClr val="black"/>
                </a:solidFill>
                <a:latin typeface="Arial" panose="020B0604020202020204" pitchFamily="34" charset="0"/>
                <a:cs typeface="Arial" panose="020B0604020202020204" pitchFamily="34" charset="0"/>
              </a:rPr>
              <a:t>nữ</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đủ</a:t>
            </a:r>
            <a:r>
              <a:rPr lang="en-US" sz="3600" b="1" dirty="0">
                <a:solidFill>
                  <a:prstClr val="black"/>
                </a:solidFill>
                <a:latin typeface="Arial" panose="020B0604020202020204" pitchFamily="34" charset="0"/>
                <a:cs typeface="Arial" panose="020B0604020202020204" pitchFamily="34" charset="0"/>
              </a:rPr>
              <a:t> 18 </a:t>
            </a:r>
            <a:r>
              <a:rPr lang="en-US" sz="3600" b="1" dirty="0" err="1">
                <a:solidFill>
                  <a:prstClr val="black"/>
                </a:solidFill>
                <a:latin typeface="Arial" panose="020B0604020202020204" pitchFamily="34" charset="0"/>
                <a:cs typeface="Arial" panose="020B0604020202020204" pitchFamily="34" charset="0"/>
              </a:rPr>
              <a:t>tuổi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trở</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lên</a:t>
            </a:r>
            <a:r>
              <a:rPr lang="en-US" sz="3600" b="1" dirty="0">
                <a:solidFill>
                  <a:prstClr val="black"/>
                </a:solidFill>
                <a:latin typeface="Arial" panose="020B0604020202020204" pitchFamily="34" charset="0"/>
                <a:cs typeface="Arial" panose="020B0604020202020204" pitchFamily="34" charset="0"/>
              </a:rPr>
              <a:t>               B. Nam </a:t>
            </a:r>
            <a:r>
              <a:rPr lang="en-US" sz="3600" b="1" dirty="0" err="1">
                <a:solidFill>
                  <a:prstClr val="black"/>
                </a:solidFill>
                <a:latin typeface="Arial" panose="020B0604020202020204" pitchFamily="34" charset="0"/>
                <a:cs typeface="Arial" panose="020B0604020202020204" pitchFamily="34" charset="0"/>
              </a:rPr>
              <a:t>đủ</a:t>
            </a:r>
            <a:r>
              <a:rPr lang="en-US" sz="3600" b="1" dirty="0">
                <a:solidFill>
                  <a:prstClr val="black"/>
                </a:solidFill>
                <a:latin typeface="Arial" panose="020B0604020202020204" pitchFamily="34" charset="0"/>
                <a:cs typeface="Arial" panose="020B0604020202020204" pitchFamily="34" charset="0"/>
              </a:rPr>
              <a:t> 20, </a:t>
            </a:r>
            <a:r>
              <a:rPr lang="en-US" sz="3600" b="1" dirty="0" err="1">
                <a:solidFill>
                  <a:prstClr val="black"/>
                </a:solidFill>
                <a:latin typeface="Arial" panose="020B0604020202020204" pitchFamily="34" charset="0"/>
                <a:cs typeface="Arial" panose="020B0604020202020204" pitchFamily="34" charset="0"/>
              </a:rPr>
              <a:t>nữ</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đủ</a:t>
            </a:r>
            <a:r>
              <a:rPr lang="en-US" sz="3600" b="1" dirty="0">
                <a:solidFill>
                  <a:prstClr val="black"/>
                </a:solidFill>
                <a:latin typeface="Arial" panose="020B0604020202020204" pitchFamily="34" charset="0"/>
                <a:cs typeface="Arial" panose="020B0604020202020204" pitchFamily="34" charset="0"/>
              </a:rPr>
              <a:t> 18 </a:t>
            </a:r>
            <a:r>
              <a:rPr lang="en-US" sz="3600" b="1" dirty="0" err="1">
                <a:solidFill>
                  <a:prstClr val="black"/>
                </a:solidFill>
                <a:latin typeface="Arial" panose="020B0604020202020204" pitchFamily="34" charset="0"/>
                <a:cs typeface="Arial" panose="020B0604020202020204" pitchFamily="34" charset="0"/>
              </a:rPr>
              <a:t>tuổi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trở</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lên</a:t>
            </a:r>
            <a:endParaRPr lang="en-US" sz="3600" b="1"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C. Nam </a:t>
            </a:r>
            <a:r>
              <a:rPr lang="en-US" sz="3600" b="1" dirty="0" err="1">
                <a:solidFill>
                  <a:prstClr val="black"/>
                </a:solidFill>
                <a:latin typeface="Arial" panose="020B0604020202020204" pitchFamily="34" charset="0"/>
                <a:cs typeface="Arial" panose="020B0604020202020204" pitchFamily="34" charset="0"/>
              </a:rPr>
              <a:t>đủ</a:t>
            </a:r>
            <a:r>
              <a:rPr lang="en-US" sz="3600" b="1" dirty="0">
                <a:solidFill>
                  <a:prstClr val="black"/>
                </a:solidFill>
                <a:latin typeface="Arial" panose="020B0604020202020204" pitchFamily="34" charset="0"/>
                <a:cs typeface="Arial" panose="020B0604020202020204" pitchFamily="34" charset="0"/>
              </a:rPr>
              <a:t> 20, </a:t>
            </a:r>
            <a:r>
              <a:rPr lang="en-US" sz="3600" b="1" dirty="0" err="1">
                <a:solidFill>
                  <a:prstClr val="black"/>
                </a:solidFill>
                <a:latin typeface="Arial" panose="020B0604020202020204" pitchFamily="34" charset="0"/>
                <a:cs typeface="Arial" panose="020B0604020202020204" pitchFamily="34" charset="0"/>
              </a:rPr>
              <a:t>nữ</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đủ</a:t>
            </a:r>
            <a:r>
              <a:rPr lang="en-US" sz="3600" b="1" dirty="0">
                <a:solidFill>
                  <a:prstClr val="black"/>
                </a:solidFill>
                <a:latin typeface="Arial" panose="020B0604020202020204" pitchFamily="34" charset="0"/>
                <a:cs typeface="Arial" panose="020B0604020202020204" pitchFamily="34" charset="0"/>
              </a:rPr>
              <a:t> 20 </a:t>
            </a:r>
            <a:r>
              <a:rPr lang="en-US" sz="3600" b="1" dirty="0" err="1">
                <a:solidFill>
                  <a:prstClr val="black"/>
                </a:solidFill>
                <a:latin typeface="Arial" panose="020B0604020202020204" pitchFamily="34" charset="0"/>
                <a:cs typeface="Arial" panose="020B0604020202020204" pitchFamily="34" charset="0"/>
              </a:rPr>
              <a:t>tuổi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trở</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lên</a:t>
            </a:r>
            <a:r>
              <a:rPr lang="en-US" sz="3600" b="1" dirty="0">
                <a:solidFill>
                  <a:prstClr val="black"/>
                </a:solidFill>
                <a:latin typeface="Arial" panose="020B0604020202020204" pitchFamily="34" charset="0"/>
                <a:cs typeface="Arial" panose="020B0604020202020204" pitchFamily="34" charset="0"/>
              </a:rPr>
              <a:t>               D. Nam </a:t>
            </a:r>
            <a:r>
              <a:rPr lang="en-US" sz="3600" b="1" dirty="0" err="1">
                <a:solidFill>
                  <a:prstClr val="black"/>
                </a:solidFill>
                <a:latin typeface="Arial" panose="020B0604020202020204" pitchFamily="34" charset="0"/>
                <a:cs typeface="Arial" panose="020B0604020202020204" pitchFamily="34" charset="0"/>
              </a:rPr>
              <a:t>đủ</a:t>
            </a:r>
            <a:r>
              <a:rPr lang="en-US" sz="3600" b="1" dirty="0">
                <a:solidFill>
                  <a:prstClr val="black"/>
                </a:solidFill>
                <a:latin typeface="Arial" panose="020B0604020202020204" pitchFamily="34" charset="0"/>
                <a:cs typeface="Arial" panose="020B0604020202020204" pitchFamily="34" charset="0"/>
              </a:rPr>
              <a:t> 18, </a:t>
            </a:r>
            <a:r>
              <a:rPr lang="en-US" sz="3600" b="1" dirty="0" err="1">
                <a:solidFill>
                  <a:prstClr val="black"/>
                </a:solidFill>
                <a:latin typeface="Arial" panose="020B0604020202020204" pitchFamily="34" charset="0"/>
                <a:cs typeface="Arial" panose="020B0604020202020204" pitchFamily="34" charset="0"/>
              </a:rPr>
              <a:t>nữ</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đủ</a:t>
            </a:r>
            <a:r>
              <a:rPr lang="en-US" sz="3600" b="1" dirty="0">
                <a:solidFill>
                  <a:prstClr val="black"/>
                </a:solidFill>
                <a:latin typeface="Arial" panose="020B0604020202020204" pitchFamily="34" charset="0"/>
                <a:cs typeface="Arial" panose="020B0604020202020204" pitchFamily="34" charset="0"/>
              </a:rPr>
              <a:t> 20 </a:t>
            </a:r>
            <a:r>
              <a:rPr lang="en-US" sz="3600" b="1" dirty="0" err="1">
                <a:solidFill>
                  <a:prstClr val="black"/>
                </a:solidFill>
                <a:latin typeface="Arial" panose="020B0604020202020204" pitchFamily="34" charset="0"/>
                <a:cs typeface="Arial" panose="020B0604020202020204" pitchFamily="34" charset="0"/>
              </a:rPr>
              <a:t>tuổi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trở</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lên</a:t>
            </a:r>
            <a:endParaRPr lang="en-US" sz="3600" b="1" dirty="0">
              <a:solidFill>
                <a:prstClr val="black"/>
              </a:solidFill>
              <a:latin typeface="Arial" panose="020B0604020202020204" pitchFamily="34" charset="0"/>
              <a:cs typeface="Arial" panose="020B0604020202020204" pitchFamily="34" charset="0"/>
            </a:endParaRPr>
          </a:p>
        </p:txBody>
      </p:sp>
      <p:sp>
        <p:nvSpPr>
          <p:cNvPr id="18" name="Rectangle 17"/>
          <p:cNvSpPr/>
          <p:nvPr/>
        </p:nvSpPr>
        <p:spPr>
          <a:xfrm>
            <a:off x="2743199" y="3067956"/>
            <a:ext cx="14079071" cy="14642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black"/>
                </a:solidFill>
                <a:latin typeface="Arial" panose="020B0604020202020204" pitchFamily="34" charset="0"/>
                <a:cs typeface="Arial" panose="020B0604020202020204" pitchFamily="34" charset="0"/>
              </a:rPr>
              <a:t>B. Nam </a:t>
            </a:r>
            <a:r>
              <a:rPr lang="en-US" sz="4800" b="1" dirty="0" err="1">
                <a:solidFill>
                  <a:prstClr val="black"/>
                </a:solidFill>
                <a:latin typeface="Arial" panose="020B0604020202020204" pitchFamily="34" charset="0"/>
                <a:cs typeface="Arial" panose="020B0604020202020204" pitchFamily="34" charset="0"/>
              </a:rPr>
              <a:t>đủ</a:t>
            </a:r>
            <a:r>
              <a:rPr lang="en-US" sz="4800" b="1" dirty="0">
                <a:solidFill>
                  <a:prstClr val="black"/>
                </a:solidFill>
                <a:latin typeface="Arial" panose="020B0604020202020204" pitchFamily="34" charset="0"/>
                <a:cs typeface="Arial" panose="020B0604020202020204" pitchFamily="34" charset="0"/>
              </a:rPr>
              <a:t> 20, </a:t>
            </a:r>
            <a:r>
              <a:rPr lang="en-US" sz="4800" b="1" dirty="0" err="1">
                <a:solidFill>
                  <a:prstClr val="black"/>
                </a:solidFill>
                <a:latin typeface="Arial" panose="020B0604020202020204" pitchFamily="34" charset="0"/>
                <a:cs typeface="Arial" panose="020B0604020202020204" pitchFamily="34" charset="0"/>
              </a:rPr>
              <a:t>nữ</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đủ</a:t>
            </a:r>
            <a:r>
              <a:rPr lang="en-US" sz="4800" b="1" dirty="0">
                <a:solidFill>
                  <a:prstClr val="black"/>
                </a:solidFill>
                <a:latin typeface="Arial" panose="020B0604020202020204" pitchFamily="34" charset="0"/>
                <a:cs typeface="Arial" panose="020B0604020202020204" pitchFamily="34" charset="0"/>
              </a:rPr>
              <a:t> 18 </a:t>
            </a:r>
            <a:r>
              <a:rPr lang="en-US" sz="4800" b="1" dirty="0" err="1">
                <a:solidFill>
                  <a:prstClr val="black"/>
                </a:solidFill>
                <a:latin typeface="Arial" panose="020B0604020202020204" pitchFamily="34" charset="0"/>
                <a:cs typeface="Arial" panose="020B0604020202020204" pitchFamily="34" charset="0"/>
              </a:rPr>
              <a:t>tuổi</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trở</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lên</a:t>
            </a:r>
            <a:r>
              <a:rPr lang="vi-VN" sz="4800" dirty="0">
                <a:solidFill>
                  <a:srgbClr val="002060"/>
                </a:solidFill>
                <a:latin typeface="Times New Roman" panose="02020603050405020304" pitchFamily="18" charset="0"/>
                <a:cs typeface="Times New Roman" panose="02020603050405020304" pitchFamily="18" charset="0"/>
              </a:rPr>
              <a:t>.</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16973" y="6213808"/>
            <a:ext cx="2122739" cy="1947503"/>
          </a:xfrm>
          <a:prstGeom prst="rect">
            <a:avLst/>
          </a:prstGeom>
        </p:spPr>
      </p:pic>
      <p:sp>
        <p:nvSpPr>
          <p:cNvPr id="23" name="Oval Callout 22"/>
          <p:cNvSpPr/>
          <p:nvPr/>
        </p:nvSpPr>
        <p:spPr>
          <a:xfrm>
            <a:off x="2411171" y="5462381"/>
            <a:ext cx="2236335" cy="1768727"/>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5B9BD5">
                    <a:lumMod val="50000"/>
                  </a:srgbClr>
                </a:solidFill>
              </a:rPr>
              <a:t>Không trả lời được thì mình giúp cho để qua vòng nhé!</a:t>
            </a:r>
          </a:p>
        </p:txBody>
      </p:sp>
      <p:sp>
        <p:nvSpPr>
          <p:cNvPr id="20" name="Rectangular Callout 19"/>
          <p:cNvSpPr/>
          <p:nvPr/>
        </p:nvSpPr>
        <p:spPr>
          <a:xfrm>
            <a:off x="3818966" y="5143501"/>
            <a:ext cx="8283387" cy="92963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black"/>
                </a:solidFill>
                <a:latin typeface="Arial" panose="020B0604020202020204" pitchFamily="34" charset="0"/>
                <a:cs typeface="Arial" panose="020B0604020202020204" pitchFamily="34" charset="0"/>
              </a:rPr>
              <a:t>B. Nam </a:t>
            </a:r>
            <a:r>
              <a:rPr lang="en-US" sz="3000" b="1" dirty="0" err="1">
                <a:solidFill>
                  <a:prstClr val="black"/>
                </a:solidFill>
                <a:latin typeface="Arial" panose="020B0604020202020204" pitchFamily="34" charset="0"/>
                <a:cs typeface="Arial" panose="020B0604020202020204" pitchFamily="34" charset="0"/>
              </a:rPr>
              <a:t>đủ</a:t>
            </a:r>
            <a:r>
              <a:rPr lang="en-US" sz="3000" b="1" dirty="0">
                <a:solidFill>
                  <a:prstClr val="black"/>
                </a:solidFill>
                <a:latin typeface="Arial" panose="020B0604020202020204" pitchFamily="34" charset="0"/>
                <a:cs typeface="Arial" panose="020B0604020202020204" pitchFamily="34" charset="0"/>
              </a:rPr>
              <a:t> 20, </a:t>
            </a:r>
            <a:r>
              <a:rPr lang="en-US" sz="3000" b="1" dirty="0" err="1">
                <a:solidFill>
                  <a:prstClr val="black"/>
                </a:solidFill>
                <a:latin typeface="Arial" panose="020B0604020202020204" pitchFamily="34" charset="0"/>
                <a:cs typeface="Arial" panose="020B0604020202020204" pitchFamily="34" charset="0"/>
              </a:rPr>
              <a:t>nữ</a:t>
            </a:r>
            <a:r>
              <a:rPr lang="en-US" sz="3000" b="1" dirty="0">
                <a:solidFill>
                  <a:prstClr val="black"/>
                </a:solidFill>
                <a:latin typeface="Arial" panose="020B0604020202020204" pitchFamily="34" charset="0"/>
                <a:cs typeface="Arial" panose="020B0604020202020204" pitchFamily="34" charset="0"/>
              </a:rPr>
              <a:t> </a:t>
            </a:r>
            <a:r>
              <a:rPr lang="en-US" sz="3000" b="1" dirty="0" err="1">
                <a:solidFill>
                  <a:prstClr val="black"/>
                </a:solidFill>
                <a:latin typeface="Arial" panose="020B0604020202020204" pitchFamily="34" charset="0"/>
                <a:cs typeface="Arial" panose="020B0604020202020204" pitchFamily="34" charset="0"/>
              </a:rPr>
              <a:t>đủ</a:t>
            </a:r>
            <a:r>
              <a:rPr lang="en-US" sz="3000" b="1" dirty="0">
                <a:solidFill>
                  <a:prstClr val="black"/>
                </a:solidFill>
                <a:latin typeface="Arial" panose="020B0604020202020204" pitchFamily="34" charset="0"/>
                <a:cs typeface="Arial" panose="020B0604020202020204" pitchFamily="34" charset="0"/>
              </a:rPr>
              <a:t> 18 </a:t>
            </a:r>
            <a:r>
              <a:rPr lang="en-US" sz="3000" b="1" dirty="0" err="1">
                <a:solidFill>
                  <a:prstClr val="black"/>
                </a:solidFill>
                <a:latin typeface="Arial" panose="020B0604020202020204" pitchFamily="34" charset="0"/>
                <a:cs typeface="Arial" panose="020B0604020202020204" pitchFamily="34" charset="0"/>
              </a:rPr>
              <a:t>tuổi</a:t>
            </a:r>
            <a:r>
              <a:rPr lang="en-US" sz="3000" b="1" dirty="0">
                <a:solidFill>
                  <a:prstClr val="black"/>
                </a:solidFill>
                <a:latin typeface="Arial" panose="020B0604020202020204" pitchFamily="34" charset="0"/>
                <a:cs typeface="Arial" panose="020B0604020202020204" pitchFamily="34" charset="0"/>
              </a:rPr>
              <a:t> </a:t>
            </a:r>
            <a:r>
              <a:rPr lang="en-US" sz="3000" b="1" dirty="0" err="1">
                <a:solidFill>
                  <a:prstClr val="black"/>
                </a:solidFill>
                <a:latin typeface="Arial" panose="020B0604020202020204" pitchFamily="34" charset="0"/>
                <a:cs typeface="Arial" panose="020B0604020202020204" pitchFamily="34" charset="0"/>
              </a:rPr>
              <a:t>trở</a:t>
            </a:r>
            <a:r>
              <a:rPr lang="en-US" sz="3000" b="1" dirty="0">
                <a:solidFill>
                  <a:prstClr val="black"/>
                </a:solidFill>
                <a:latin typeface="Arial" panose="020B0604020202020204" pitchFamily="34" charset="0"/>
                <a:cs typeface="Arial" panose="020B0604020202020204" pitchFamily="34" charset="0"/>
              </a:rPr>
              <a:t> </a:t>
            </a:r>
            <a:r>
              <a:rPr lang="en-US" sz="3000" b="1" dirty="0" err="1">
                <a:solidFill>
                  <a:prstClr val="black"/>
                </a:solidFill>
                <a:latin typeface="Arial" panose="020B0604020202020204" pitchFamily="34" charset="0"/>
                <a:cs typeface="Arial" panose="020B0604020202020204" pitchFamily="34" charset="0"/>
              </a:rPr>
              <a:t>lên</a:t>
            </a:r>
            <a:endParaRPr lang="en-US" sz="3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7919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40" y="242667"/>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latin typeface="Times New Roman" pitchFamily="18" charset="0"/>
                <a:ea typeface="Tiffany" pitchFamily="18" charset="0"/>
                <a:cs typeface="Times New Roman" pitchFamily="18" charset="0"/>
              </a:rPr>
              <a:t>SINH SẢN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4838700"/>
            <a:ext cx="9242546"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000991" y="999784"/>
            <a:ext cx="8965956"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HÌNH</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THÀNH</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KIẾN</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THỨC</a:t>
            </a:r>
            <a:endParaRPr lang="en-US" sz="4200" b="1" u="sng"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087287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2111</TotalTime>
  <Words>5677</Words>
  <Application>Microsoft Office PowerPoint</Application>
  <PresentationFormat>Custom</PresentationFormat>
  <Paragraphs>513</Paragraphs>
  <Slides>73</Slides>
  <Notes>16</Notes>
  <HiddenSlides>0</HiddenSlides>
  <MMClips>16</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73</vt:i4>
      </vt:variant>
    </vt:vector>
  </HeadingPairs>
  <TitlesOfParts>
    <vt:vector size="87" baseType="lpstr">
      <vt:lpstr>Cambria</vt:lpstr>
      <vt:lpstr>Wingdings</vt:lpstr>
      <vt:lpstr>#9Slide03 Arima Madurai</vt:lpstr>
      <vt:lpstr>Arial</vt:lpstr>
      <vt:lpstr>Cambria Math</vt:lpstr>
      <vt:lpstr>Open Sans</vt:lpstr>
      <vt:lpstr>Times New Roman</vt:lpstr>
      <vt:lpstr>UTM ViceroyJF</vt:lpstr>
      <vt:lpstr>Calibri Light</vt:lpstr>
      <vt:lpstr>VNI-Swiss-Condense</vt:lpstr>
      <vt:lpstr>Calibri</vt:lpstr>
      <vt:lpstr>Office 主题</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Nhiệm vụ 1: Điền những từ còn thiếu vào hình sau và trình bày chức năng của từng cơ quan trong hệ sinh dục nam. </vt:lpstr>
      <vt:lpstr> Nhiệm vụ 1: Điền những từ còn thiếu vào hình sau và trình bày chức năng của từng cơ quan trong hệ sinh dục nam. </vt:lpstr>
      <vt:lpstr>PowerPoint Presentation</vt:lpstr>
      <vt:lpstr>PowerPoint Presentation</vt:lpstr>
      <vt:lpstr>PowerPoint Presentation</vt:lpstr>
      <vt:lpstr> Nhiệm vụ 2: Điền những từ còn thiếu vào hình sau và trình bày chức năng của từng cơ quan trong hệ sinh dục nữ.</vt:lpstr>
      <vt:lpstr> Nhiệm vụ 2: Điền những từ còn thiếu vào hình sau và trình bày chức năng của từng cơ quan trong hệ sinh dục nữ.</vt:lpstr>
      <vt:lpstr>PowerPoint Presentation</vt:lpstr>
      <vt:lpstr>PowerPoint Presentation</vt:lpstr>
      <vt:lpstr>PowerPoint Presentation</vt:lpstr>
      <vt:lpstr>PowerPoint Presentation</vt:lpstr>
      <vt:lpstr>PHIẾU HỌC TẬP SỐ 2</vt:lpstr>
      <vt:lpstr>PHIẾU HỌC TẬP SỐ 2</vt:lpstr>
      <vt:lpstr>PowerPoint Presentation</vt:lpstr>
      <vt:lpstr>PowerPoint Presentation</vt:lpstr>
      <vt:lpstr>PowerPoint Presentation</vt:lpstr>
      <vt:lpstr>PowerPoint Presentation</vt:lpstr>
      <vt:lpstr>HIỆN TƯỢNG KINH NGUYỆT</vt:lpstr>
      <vt:lpstr> Hiện tượng kinh nguyệt là gì? Do đâu có kinh nguyệt?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THÔNG TIN VỀ MỘT SỐ BIỆN PHÁP PHÒNG TRÁNH THAI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vt:lpstr>
      <vt:lpstr>PowerPoint Presentation</vt:lpstr>
      <vt:lpstr>PowerPoint Presentation</vt:lpstr>
      <vt:lpstr>PowerPoint Presentation</vt:lpstr>
      <vt:lpstr>Em hãy đề xuất một số biện pháp phòng chống các bệnh và bảo vệ sức khỏe sinh sản vị thành niên?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user</cp:lastModifiedBy>
  <cp:revision>24</cp:revision>
  <dcterms:created xsi:type="dcterms:W3CDTF">2006-08-16T00:00:00Z</dcterms:created>
  <dcterms:modified xsi:type="dcterms:W3CDTF">2024-12-20T08:05:07Z</dcterms:modified>
  <dc:identifier>DAE65lQ4ekI</dc:identifier>
</cp:coreProperties>
</file>