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4" r:id="rId2"/>
    <p:sldId id="280" r:id="rId3"/>
    <p:sldId id="257" r:id="rId4"/>
    <p:sldId id="276" r:id="rId5"/>
    <p:sldId id="258" r:id="rId6"/>
    <p:sldId id="281" r:id="rId7"/>
    <p:sldId id="282" r:id="rId8"/>
    <p:sldId id="283" r:id="rId9"/>
    <p:sldId id="260" r:id="rId10"/>
    <p:sldId id="285" r:id="rId11"/>
    <p:sldId id="261" r:id="rId12"/>
    <p:sldId id="273" r:id="rId13"/>
    <p:sldId id="277" r:id="rId14"/>
    <p:sldId id="262" r:id="rId15"/>
    <p:sldId id="284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FB7BD"/>
    <a:srgbClr val="A67BB7"/>
    <a:srgbClr val="008000"/>
    <a:srgbClr val="F47A69"/>
    <a:srgbClr val="A3E7FF"/>
    <a:srgbClr val="0088EE"/>
    <a:srgbClr val="EDE4BC"/>
    <a:srgbClr val="EF008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1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7200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Minh: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-Identity-H"/>
                </a:rPr>
                <a:t>Chi is my best friend. We’re in class 6B. She’s short with long black hair and a big nose.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I like her because she’s kind to me. She helps me with my English. She’s also hard-working. She always does her homework before class. Look, she’s going to the library.</a:t>
              </a:r>
              <a:endParaRPr lang="en-US" sz="3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5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8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7078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6303" y="18345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21133" y="1782390"/>
            <a:ext cx="411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 and Lan are studying in class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3490" y="211358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46303" y="2553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6303" y="33209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21133" y="3312253"/>
            <a:ext cx="721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Lan is active and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621656" y="3648534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46303" y="41744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1133" y="4165840"/>
            <a:ext cx="677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Chi’s hair is long and black, and her nose is                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6303" y="48784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21134" y="4878488"/>
            <a:ext cx="89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171884" y="5214769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785314" y="449685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1133" y="2501064"/>
            <a:ext cx="612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Lan has short               hair and a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3215654" y="28485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6143911" y="2834205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83C0EC-5B16-45D2-B79A-B45C524AD132}"/>
              </a:ext>
            </a:extLst>
          </p:cNvPr>
          <p:cNvSpPr txBox="1"/>
          <p:nvPr/>
        </p:nvSpPr>
        <p:spPr>
          <a:xfrm>
            <a:off x="5410227" y="1782389"/>
            <a:ext cx="59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6A</a:t>
            </a:r>
            <a:r>
              <a:rPr lang="en-US" sz="2400" dirty="0"/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8C3A90-7B56-4C0F-BF1E-6B9624563DF2}"/>
              </a:ext>
            </a:extLst>
          </p:cNvPr>
          <p:cNvSpPr txBox="1"/>
          <p:nvPr/>
        </p:nvSpPr>
        <p:spPr>
          <a:xfrm>
            <a:off x="6294965" y="1784732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E835AF-E435-4983-8EA2-EFEEB362BC42}"/>
              </a:ext>
            </a:extLst>
          </p:cNvPr>
          <p:cNvSpPr txBox="1"/>
          <p:nvPr/>
        </p:nvSpPr>
        <p:spPr>
          <a:xfrm>
            <a:off x="3269164" y="2506774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black</a:t>
            </a:r>
            <a:endParaRPr lang="en-US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C1BE60-4E94-40E6-8360-D3BADEB81CC8}"/>
              </a:ext>
            </a:extLst>
          </p:cNvPr>
          <p:cNvSpPr txBox="1"/>
          <p:nvPr/>
        </p:nvSpPr>
        <p:spPr>
          <a:xfrm>
            <a:off x="6159083" y="2502286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mouth</a:t>
            </a:r>
            <a:endParaRPr lang="en-US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B4FC45-2F57-47B2-9587-EE31ACE6D9C7}"/>
              </a:ext>
            </a:extLst>
          </p:cNvPr>
          <p:cNvSpPr txBox="1"/>
          <p:nvPr/>
        </p:nvSpPr>
        <p:spPr>
          <a:xfrm>
            <a:off x="3551683" y="3316741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friendly</a:t>
            </a:r>
            <a:endParaRPr lang="en-US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24BCC1-9A0C-4EBB-9030-70D40296F17E}"/>
              </a:ext>
            </a:extLst>
          </p:cNvPr>
          <p:cNvSpPr txBox="1"/>
          <p:nvPr/>
        </p:nvSpPr>
        <p:spPr>
          <a:xfrm>
            <a:off x="6739153" y="4170227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big</a:t>
            </a:r>
            <a:r>
              <a:rPr lang="en-US" sz="2400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8E57E9-617E-4E2E-A620-043AF5F557AB}"/>
              </a:ext>
            </a:extLst>
          </p:cNvPr>
          <p:cNvSpPr txBox="1"/>
          <p:nvPr/>
        </p:nvSpPr>
        <p:spPr>
          <a:xfrm>
            <a:off x="7812340" y="4174493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D91077-F3D3-4142-B416-8AEB50D730D5}"/>
              </a:ext>
            </a:extLst>
          </p:cNvPr>
          <p:cNvSpPr txBox="1"/>
          <p:nvPr/>
        </p:nvSpPr>
        <p:spPr>
          <a:xfrm>
            <a:off x="2156891" y="4879071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kind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6730D5-17E5-42C7-BE98-2D0031A92211}"/>
              </a:ext>
            </a:extLst>
          </p:cNvPr>
          <p:cNvSpPr txBox="1"/>
          <p:nvPr/>
        </p:nvSpPr>
        <p:spPr>
          <a:xfrm>
            <a:off x="3116354" y="4874822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Minh.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6D0F81-2CB0-4638-B9D1-E841BD181B02}"/>
              </a:ext>
            </a:extLst>
          </p:cNvPr>
          <p:cNvSpPr txBox="1"/>
          <p:nvPr/>
        </p:nvSpPr>
        <p:spPr>
          <a:xfrm>
            <a:off x="2768026" y="4874161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Minh.</a:t>
            </a:r>
          </a:p>
        </p:txBody>
      </p:sp>
      <p:pic>
        <p:nvPicPr>
          <p:cNvPr id="2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90321332-1BAA-4054-93C5-DA362D825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8909" y="521044"/>
            <a:ext cx="487363" cy="487363"/>
          </a:xfrm>
          <a:prstGeom prst="rect">
            <a:avLst/>
          </a:prstGeom>
        </p:spPr>
      </p:pic>
      <p:sp>
        <p:nvSpPr>
          <p:cNvPr id="49" name="Rounded Rectangle 48">
            <a:hlinkClick r:id="rId7" action="ppaction://hlinksldjump"/>
          </p:cNvPr>
          <p:cNvSpPr/>
          <p:nvPr/>
        </p:nvSpPr>
        <p:spPr>
          <a:xfrm>
            <a:off x="3794160" y="6350489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5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7200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Minh: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-Identity-H"/>
                </a:rPr>
                <a:t>Chi is my best friend. We’re in class 6B. She’s short with long black hair and a big nose.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I like her because she’s kind to me. She helps me with my English. She’s also hard-working. She always does her homework before class. Look, she’s going to the library.</a:t>
              </a:r>
              <a:endParaRPr lang="en-US" sz="3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5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47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28757" y="1275607"/>
            <a:ext cx="9022673" cy="5711057"/>
            <a:chOff x="193701" y="1590291"/>
            <a:chExt cx="8653859" cy="5137079"/>
          </a:xfrm>
        </p:grpSpPr>
        <p:sp>
          <p:nvSpPr>
            <p:cNvPr id="22" name="Rounded Rectangle 2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36117" y="2169130"/>
            <a:ext cx="5728817" cy="470318"/>
            <a:chOff x="363373" y="1262747"/>
            <a:chExt cx="5728817" cy="470318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What’s his / her name?</a:t>
              </a:r>
              <a:endParaRPr lang="en-US" sz="2400" i="1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36117" y="3166149"/>
            <a:ext cx="6471767" cy="461665"/>
            <a:chOff x="369902" y="2142097"/>
            <a:chExt cx="6471767" cy="461665"/>
          </a:xfrm>
        </p:grpSpPr>
        <p:sp>
          <p:nvSpPr>
            <p:cNvPr id="32" name="TextBox 31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does he / she look like?</a:t>
              </a:r>
              <a:endParaRPr lang="en-US" sz="24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336117" y="4154515"/>
            <a:ext cx="6471767" cy="470318"/>
            <a:chOff x="363373" y="4026312"/>
            <a:chExt cx="6471767" cy="470318"/>
          </a:xfrm>
        </p:grpSpPr>
        <p:sp>
          <p:nvSpPr>
            <p:cNvPr id="35" name="TextBox 34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What’s he / she like?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336117" y="5142881"/>
            <a:ext cx="6471767" cy="470318"/>
            <a:chOff x="363373" y="3312302"/>
            <a:chExt cx="6471767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Why do you like him / her?</a:t>
              </a:r>
            </a:p>
          </p:txBody>
        </p:sp>
      </p:grpSp>
      <p:cxnSp>
        <p:nvCxnSpPr>
          <p:cNvPr id="43" name="Straight Connector 42"/>
          <p:cNvCxnSpPr/>
          <p:nvPr/>
        </p:nvCxnSpPr>
        <p:spPr>
          <a:xfrm flipV="1">
            <a:off x="1607505" y="30073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607505" y="40741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611630" y="508175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611630" y="614855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347547" y="287274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347547" y="397383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347547" y="492252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347547" y="602361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741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53937" y="91165"/>
            <a:ext cx="76457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43" y="1632854"/>
            <a:ext cx="6498771" cy="52493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828800" y="415468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732310" y="4712187"/>
            <a:ext cx="33832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28800" y="526720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28800" y="582470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828800" y="638858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386946" y="3044343"/>
            <a:ext cx="29260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828800" y="3601844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41715" y="2395953"/>
            <a:ext cx="2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Dear Diary,</a:t>
            </a:r>
          </a:p>
          <a:p>
            <a:r>
              <a:rPr lang="en-US" sz="2400">
                <a:latin typeface="Comic Sans MS" panose="030F0702030302020204" pitchFamily="66" charset="0"/>
              </a:rPr>
              <a:t>My best friend 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386942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I like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3342" y="4395231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2695746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735746" y="5693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15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3939268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" y="468569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3985568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5191251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3964787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are the students doing in each picture?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0196" y="4673958"/>
            <a:ext cx="3821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Mi and Minh talking about their best friends.  Look at the picture below and say which one is Lan and which one is Chi.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3939268"/>
            <a:ext cx="3919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557" y="5147588"/>
            <a:ext cx="385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1" y="5955748"/>
            <a:ext cx="382842" cy="4051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0196" y="5944013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9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191306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students doing in each picture?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62782" y="1062577"/>
            <a:ext cx="3403975" cy="2371830"/>
            <a:chOff x="-530146" y="1252371"/>
            <a:chExt cx="3403975" cy="237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3510" y="3766457"/>
            <a:ext cx="3538248" cy="2555500"/>
            <a:chOff x="2570116" y="250372"/>
            <a:chExt cx="3538248" cy="2555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93109" y="3505200"/>
            <a:ext cx="2341727" cy="2933224"/>
            <a:chOff x="6293851" y="-17914"/>
            <a:chExt cx="2341727" cy="2933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933966"/>
            <a:chOff x="-998232" y="1051203"/>
            <a:chExt cx="4946337" cy="3933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51203"/>
              <a:ext cx="4946337" cy="393396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3270828" y="5122079"/>
            <a:ext cx="2602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00B050"/>
                </a:solidFill>
                <a:effectLst/>
              </a:rPr>
              <a:t>They are talking.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888932"/>
            <a:chOff x="-998232" y="1051203"/>
            <a:chExt cx="4946337" cy="3888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96237"/>
              <a:ext cx="4946337" cy="384389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93882C6-C27F-4847-BBBD-301105D2E14A}"/>
              </a:ext>
            </a:extLst>
          </p:cNvPr>
          <p:cNvSpPr txBox="1"/>
          <p:nvPr/>
        </p:nvSpPr>
        <p:spPr>
          <a:xfrm>
            <a:off x="2648461" y="5122079"/>
            <a:ext cx="3847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00B050"/>
                </a:solidFill>
                <a:effectLst/>
              </a:rPr>
              <a:t>They are playing football.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7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13523" y="492785"/>
            <a:ext cx="3516954" cy="4521511"/>
            <a:chOff x="-998232" y="682579"/>
            <a:chExt cx="3516954" cy="4521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573" y="682579"/>
              <a:ext cx="3067295" cy="452151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7198B2-5724-4463-919B-F27E25304F4F}"/>
              </a:ext>
            </a:extLst>
          </p:cNvPr>
          <p:cNvSpPr txBox="1"/>
          <p:nvPr/>
        </p:nvSpPr>
        <p:spPr>
          <a:xfrm>
            <a:off x="3198091" y="5122079"/>
            <a:ext cx="2747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</a:rPr>
              <a:t>They are </a:t>
            </a:r>
            <a:r>
              <a:rPr lang="en-US" sz="2800" dirty="0">
                <a:solidFill>
                  <a:srgbClr val="00B050"/>
                </a:solidFill>
              </a:rPr>
              <a:t>w</a:t>
            </a:r>
            <a:r>
              <a:rPr lang="en-US" sz="2800" b="0" i="0" dirty="0">
                <a:solidFill>
                  <a:srgbClr val="00B050"/>
                </a:solidFill>
                <a:effectLst/>
              </a:rPr>
              <a:t>alking.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3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52008"/>
            <a:ext cx="790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Mi and Minh talking about their best friends.  Look at the picture below and say which one is Lan and which one is Chi.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36" y="1304345"/>
            <a:ext cx="3870928" cy="5719405"/>
          </a:xfrm>
          <a:prstGeom prst="rect">
            <a:avLst/>
          </a:prstGeom>
        </p:spPr>
      </p:pic>
      <p:pic>
        <p:nvPicPr>
          <p:cNvPr id="3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4798" y="816428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F9B48-CADF-49FA-8B54-F9DE00917A62}"/>
              </a:ext>
            </a:extLst>
          </p:cNvPr>
          <p:cNvSpPr txBox="1"/>
          <p:nvPr/>
        </p:nvSpPr>
        <p:spPr>
          <a:xfrm>
            <a:off x="4572000" y="2875094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70C0"/>
                </a:solidFill>
                <a:effectLst/>
              </a:rPr>
              <a:t>Lan is the girl wearing a red and white jacket and a red cap.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E04E0-6329-4F19-8F50-272B9F83ED76}"/>
              </a:ext>
            </a:extLst>
          </p:cNvPr>
          <p:cNvSpPr txBox="1"/>
          <p:nvPr/>
        </p:nvSpPr>
        <p:spPr>
          <a:xfrm>
            <a:off x="4572000" y="4251175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70C0"/>
                </a:solidFill>
                <a:effectLst/>
              </a:rPr>
              <a:t>Chi is the girl wearing a white T-shirt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b="0" i="0" dirty="0">
                <a:solidFill>
                  <a:srgbClr val="0070C0"/>
                </a:solidFill>
                <a:effectLst/>
              </a:rPr>
              <a:t>and a blue skirt.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268F2-35BB-450A-95B5-822C79F73163}"/>
              </a:ext>
            </a:extLst>
          </p:cNvPr>
          <p:cNvSpPr txBox="1"/>
          <p:nvPr/>
        </p:nvSpPr>
        <p:spPr>
          <a:xfrm>
            <a:off x="257401" y="1992365"/>
            <a:ext cx="707245" cy="523220"/>
          </a:xfrm>
          <a:prstGeom prst="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AB3A6-31B3-4E6D-B263-9E89317C05D7}"/>
              </a:ext>
            </a:extLst>
          </p:cNvPr>
          <p:cNvSpPr txBox="1"/>
          <p:nvPr/>
        </p:nvSpPr>
        <p:spPr>
          <a:xfrm>
            <a:off x="3222530" y="1632857"/>
            <a:ext cx="655949" cy="523220"/>
          </a:xfrm>
          <a:prstGeom prst="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Chi</a:t>
            </a:r>
          </a:p>
        </p:txBody>
      </p:sp>
      <p:sp>
        <p:nvSpPr>
          <p:cNvPr id="12" name="Rounded Rectangle 48">
            <a:hlinkClick r:id="rId8" action="ppaction://hlinksldjump"/>
            <a:extLst>
              <a:ext uri="{FF2B5EF4-FFF2-40B4-BE49-F238E27FC236}">
                <a16:creationId xmlns:a16="http://schemas.microsoft.com/office/drawing/2014/main" id="{5F466011-AF8A-4489-AB5B-96FF9F58C43E}"/>
              </a:ext>
            </a:extLst>
          </p:cNvPr>
          <p:cNvSpPr/>
          <p:nvPr/>
        </p:nvSpPr>
        <p:spPr>
          <a:xfrm>
            <a:off x="7497942" y="6419901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21163 -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0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5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1200</TotalTime>
  <Words>592</Words>
  <Application>Microsoft Office PowerPoint</Application>
  <PresentationFormat>On-screen Show (4:3)</PresentationFormat>
  <Paragraphs>70</Paragraphs>
  <Slides>16</Slides>
  <Notes>1</Notes>
  <HiddenSlides>2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MyriadPro-It</vt:lpstr>
      <vt:lpstr>MyriadPro-Regular</vt:lpstr>
      <vt:lpstr>MyriadPro-Regular-Identity-H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97</cp:revision>
  <dcterms:created xsi:type="dcterms:W3CDTF">2020-12-09T02:04:09Z</dcterms:created>
  <dcterms:modified xsi:type="dcterms:W3CDTF">2023-07-07T10:02:35Z</dcterms:modified>
</cp:coreProperties>
</file>