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8" r:id="rId20"/>
    <p:sldId id="277" r:id="rId21"/>
    <p:sldId id="274" r:id="rId22"/>
    <p:sldId id="275" r:id="rId23"/>
    <p:sldId id="276" r:id="rId24"/>
    <p:sldId id="283" r:id="rId25"/>
    <p:sldId id="279" r:id="rId26"/>
    <p:sldId id="280" r:id="rId27"/>
    <p:sldId id="281" r:id="rId28"/>
    <p:sldId id="282" r:id="rId29"/>
    <p:sldId id="284" r:id="rId30"/>
    <p:sldId id="285"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6" autoAdjust="0"/>
    <p:restoredTop sz="94660"/>
  </p:normalViewPr>
  <p:slideViewPr>
    <p:cSldViewPr snapToGrid="0">
      <p:cViewPr varScale="1">
        <p:scale>
          <a:sx n="82" d="100"/>
          <a:sy n="82" d="100"/>
        </p:scale>
        <p:origin x="120"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EE3D0-886A-4B6E-9016-C3A3208D8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DE9DB7B-F2F4-4C68-8EA6-C1E29BE8D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762B443-764B-4F0A-A564-103327744373}"/>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5" name="Footer Placeholder 4">
            <a:extLst>
              <a:ext uri="{FF2B5EF4-FFF2-40B4-BE49-F238E27FC236}">
                <a16:creationId xmlns:a16="http://schemas.microsoft.com/office/drawing/2014/main" xmlns="" id="{A84BC08D-D45D-4B3B-AAAF-A0DC45FFE4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320230A-00F3-4DE1-82ED-A11DF283BE84}"/>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300429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E5EE4-708D-46C5-8DA1-4B3C3C435D4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0F5B2BC-B74C-45D6-AAAA-9426331453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6AD7139-5ACF-44DC-8B22-91EB66663AEE}"/>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5" name="Footer Placeholder 4">
            <a:extLst>
              <a:ext uri="{FF2B5EF4-FFF2-40B4-BE49-F238E27FC236}">
                <a16:creationId xmlns:a16="http://schemas.microsoft.com/office/drawing/2014/main" xmlns="" id="{75264C58-DF16-49D3-BA48-B9C6D8E45F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FF8F347-629C-4892-9910-E0375182FAFC}"/>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350104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7D3F1A-BC8C-40E2-8E62-998E967320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E11B3888-E98D-4B1B-8B6F-EC109EC1A0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D5EB791-72F9-42CF-9726-F65AF2F3F836}"/>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5" name="Footer Placeholder 4">
            <a:extLst>
              <a:ext uri="{FF2B5EF4-FFF2-40B4-BE49-F238E27FC236}">
                <a16:creationId xmlns:a16="http://schemas.microsoft.com/office/drawing/2014/main" xmlns="" id="{79DBD121-0365-4008-BD80-25235259DA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3B8DB7D-0369-44FA-82DE-B1CA0026A063}"/>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150113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F1108-6FC4-46C8-A4D7-89467E71CD8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8F2865B-E756-4F44-AF8C-669BEDEA24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9AFF93B-6619-4E39-BFCD-C937D5968004}"/>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5" name="Footer Placeholder 4">
            <a:extLst>
              <a:ext uri="{FF2B5EF4-FFF2-40B4-BE49-F238E27FC236}">
                <a16:creationId xmlns:a16="http://schemas.microsoft.com/office/drawing/2014/main" xmlns="" id="{DC8EFDE0-521B-440D-BA90-D18881D1699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0DA04058-8BDF-47D7-82B4-717C94D56CEE}"/>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19899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A1EB3-1C55-4BB9-84E0-AC4CAF3B15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9CF115F-EEC8-4A57-B838-E51A41DDF5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865BB31-92F1-47D9-8BE0-50EB7846C3FD}"/>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5" name="Footer Placeholder 4">
            <a:extLst>
              <a:ext uri="{FF2B5EF4-FFF2-40B4-BE49-F238E27FC236}">
                <a16:creationId xmlns:a16="http://schemas.microsoft.com/office/drawing/2014/main" xmlns="" id="{C73AE458-B6F1-481C-9137-100A779A43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369BCD8-1D0C-4ACF-9E4D-0C60F7DF82C8}"/>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186672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403DA5-AF3F-4FA8-9A25-D8C220A77A8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D14DF45-268A-4C54-B3E1-CCFD2FA085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5978CBCA-64EC-4B60-B86B-780AD2EFCE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75999FE2-4257-4080-B7EB-F7651D92D83B}"/>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6" name="Footer Placeholder 5">
            <a:extLst>
              <a:ext uri="{FF2B5EF4-FFF2-40B4-BE49-F238E27FC236}">
                <a16:creationId xmlns:a16="http://schemas.microsoft.com/office/drawing/2014/main" xmlns="" id="{D03B8428-FD11-4ACF-A99B-7685A487D71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DFD06D5-A54D-42C9-8687-65F2A9CE8C28}"/>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276496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546AB-E4D5-46A3-B98B-BEE45202EAD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3DF228D-0AAE-4606-9328-B7991E74A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463FEA7-422E-4CD7-A2DA-4533803B95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B79FCF4A-4EC6-4D94-B289-6B36D6C19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A25BFF8-EF47-4326-AA0D-C4175E9D60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234E9C2-CB4A-4BE4-904C-9668B3D5480F}"/>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8" name="Footer Placeholder 7">
            <a:extLst>
              <a:ext uri="{FF2B5EF4-FFF2-40B4-BE49-F238E27FC236}">
                <a16:creationId xmlns:a16="http://schemas.microsoft.com/office/drawing/2014/main" xmlns="" id="{FCFA8B79-7655-49AD-9631-475519DE2B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FE7F4FD9-D4BA-439A-B4CC-DE3730AEE98A}"/>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302484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0C518-98E9-4A26-879D-A26518750FC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9F62735C-58E8-4D69-A274-196FA9DFAE8A}"/>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4" name="Footer Placeholder 3">
            <a:extLst>
              <a:ext uri="{FF2B5EF4-FFF2-40B4-BE49-F238E27FC236}">
                <a16:creationId xmlns:a16="http://schemas.microsoft.com/office/drawing/2014/main" xmlns="" id="{DD2B02FC-AC04-46AD-A19B-4C47EE6640E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DBC504B0-7682-451E-AF31-016AB494DB04}"/>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294901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A98B609-86B1-4A0C-9861-C58D6F008D3E}"/>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3" name="Footer Placeholder 2">
            <a:extLst>
              <a:ext uri="{FF2B5EF4-FFF2-40B4-BE49-F238E27FC236}">
                <a16:creationId xmlns:a16="http://schemas.microsoft.com/office/drawing/2014/main" xmlns="" id="{9C03DDFD-3914-4DE2-A39D-9212948501F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30504B8B-D70B-49D4-B871-06927D961B2B}"/>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164046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A5A3D-97AB-497C-BE54-23A4252C9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5457B80-DA7F-4ACD-9D81-914A10CAA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B9F943A2-0930-4015-8F30-82FAB05E7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B01E71B-AEDD-46D1-9295-B13FD08EFE6F}"/>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6" name="Footer Placeholder 5">
            <a:extLst>
              <a:ext uri="{FF2B5EF4-FFF2-40B4-BE49-F238E27FC236}">
                <a16:creationId xmlns:a16="http://schemas.microsoft.com/office/drawing/2014/main" xmlns="" id="{E7E3FA67-A25B-4662-B47F-88EF74FC0E6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7DC4ABB-B76E-41CC-9E4A-C0EB41D8B235}"/>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202763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67047-9131-4132-A3A8-03A15EBEE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29DC841B-2AFC-4A95-8171-FC477D87F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DF90771D-2B49-476C-AE2E-FDAC65BE3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03226FE-3359-4A0E-8AD0-FB36D0381D99}"/>
              </a:ext>
            </a:extLst>
          </p:cNvPr>
          <p:cNvSpPr>
            <a:spLocks noGrp="1"/>
          </p:cNvSpPr>
          <p:nvPr>
            <p:ph type="dt" sz="half" idx="10"/>
          </p:nvPr>
        </p:nvSpPr>
        <p:spPr/>
        <p:txBody>
          <a:bodyPr/>
          <a:lstStyle/>
          <a:p>
            <a:fld id="{19D93CCF-7F70-4D29-A403-4552F723CD52}" type="datetimeFigureOut">
              <a:rPr lang="vi-VN" smtClean="0"/>
              <a:t>21/02/2024</a:t>
            </a:fld>
            <a:endParaRPr lang="vi-VN"/>
          </a:p>
        </p:txBody>
      </p:sp>
      <p:sp>
        <p:nvSpPr>
          <p:cNvPr id="6" name="Footer Placeholder 5">
            <a:extLst>
              <a:ext uri="{FF2B5EF4-FFF2-40B4-BE49-F238E27FC236}">
                <a16:creationId xmlns:a16="http://schemas.microsoft.com/office/drawing/2014/main" xmlns="" id="{CDE1B6F6-B704-4EAD-895E-B15A0A96BE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6DAE079-A46B-4A45-82E4-B6F8103354D7}"/>
              </a:ext>
            </a:extLst>
          </p:cNvPr>
          <p:cNvSpPr>
            <a:spLocks noGrp="1"/>
          </p:cNvSpPr>
          <p:nvPr>
            <p:ph type="sldNum" sz="quarter" idx="12"/>
          </p:nvPr>
        </p:nvSpPr>
        <p:spPr/>
        <p:txBody>
          <a:bodyPr/>
          <a:lstStyle/>
          <a:p>
            <a:fld id="{AFAA7323-E516-4ACF-BC8F-598317178E4B}" type="slidenum">
              <a:rPr lang="vi-VN" smtClean="0"/>
              <a:t>‹#›</a:t>
            </a:fld>
            <a:endParaRPr lang="vi-VN"/>
          </a:p>
        </p:txBody>
      </p:sp>
    </p:spTree>
    <p:extLst>
      <p:ext uri="{BB962C8B-B14F-4D97-AF65-F5344CB8AC3E}">
        <p14:creationId xmlns:p14="http://schemas.microsoft.com/office/powerpoint/2010/main" val="48794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C61FE6-584E-4C35-A326-8B14C789D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25DC67E-309B-43C5-BBE2-928421E0A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8160874-3092-44AC-AA1A-60D8EE115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93CCF-7F70-4D29-A403-4552F723CD52}" type="datetimeFigureOut">
              <a:rPr lang="vi-VN" smtClean="0"/>
              <a:t>21/02/2024</a:t>
            </a:fld>
            <a:endParaRPr lang="vi-VN"/>
          </a:p>
        </p:txBody>
      </p:sp>
      <p:sp>
        <p:nvSpPr>
          <p:cNvPr id="5" name="Footer Placeholder 4">
            <a:extLst>
              <a:ext uri="{FF2B5EF4-FFF2-40B4-BE49-F238E27FC236}">
                <a16:creationId xmlns:a16="http://schemas.microsoft.com/office/drawing/2014/main" xmlns="" id="{449C5E92-98E5-45B2-BC29-8BA97961D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6048C230-836A-4A84-ACE7-EA3ED1DBE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A7323-E516-4ACF-BC8F-598317178E4B}" type="slidenum">
              <a:rPr lang="vi-VN" smtClean="0"/>
              <a:t>‹#›</a:t>
            </a:fld>
            <a:endParaRPr lang="vi-VN"/>
          </a:p>
        </p:txBody>
      </p:sp>
    </p:spTree>
    <p:extLst>
      <p:ext uri="{BB962C8B-B14F-4D97-AF65-F5344CB8AC3E}">
        <p14:creationId xmlns:p14="http://schemas.microsoft.com/office/powerpoint/2010/main" val="3160705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4.bin"/><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8.png"/><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0.png"/><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slide" Target="slide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36.png"/><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43.png"/><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6.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F210126-1082-4021-B29F-BAE057C93F95}"/>
              </a:ext>
            </a:extLst>
          </p:cNvPr>
          <p:cNvSpPr/>
          <p:nvPr/>
        </p:nvSpPr>
        <p:spPr>
          <a:xfrm>
            <a:off x="2557574" y="453522"/>
            <a:ext cx="6652783" cy="612732"/>
          </a:xfrm>
          <a:prstGeom prst="rect">
            <a:avLst/>
          </a:prstGeom>
        </p:spPr>
        <p:txBody>
          <a:bodyPr wrap="none">
            <a:spAutoFit/>
          </a:bodyPr>
          <a:lstStyle/>
          <a:p>
            <a:pPr algn="just">
              <a:lnSpc>
                <a:spcPct val="115000"/>
              </a:lnSpc>
              <a:spcAft>
                <a:spcPts val="800"/>
              </a:spcAft>
            </a:pP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phát</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biẻu</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định</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lý</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ta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lét</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thuận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đảo</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3200" dirty="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0B79994-3D63-44B6-9502-58FA5D7A803F}"/>
              </a:ext>
            </a:extLst>
          </p:cNvPr>
          <p:cNvSpPr/>
          <p:nvPr/>
        </p:nvSpPr>
        <p:spPr>
          <a:xfrm>
            <a:off x="225287" y="1920719"/>
            <a:ext cx="11317355" cy="3444276"/>
          </a:xfrm>
          <a:prstGeom prst="rect">
            <a:avLst/>
          </a:prstGeom>
        </p:spPr>
        <p:txBody>
          <a:bodyPr wrap="square">
            <a:spAutoFit/>
          </a:bodyPr>
          <a:lstStyle/>
          <a:p>
            <a:pPr marL="1143000" lvl="2" indent="-228600">
              <a:lnSpc>
                <a:spcPct val="115000"/>
              </a:lnSpc>
              <a:spcAft>
                <a:spcPts val="0"/>
              </a:spcAft>
              <a:buFont typeface="Times New Roman" panose="02020603050405020304" pitchFamily="18" charset="0"/>
              <a:buChar char="-"/>
            </a:pP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ĐL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thuận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song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tam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cắt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kia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thì</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tương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3200" dirty="0">
              <a:ea typeface="Arial" panose="020B0604020202020204" pitchFamily="34" charset="0"/>
              <a:cs typeface="Times New Roman" panose="02020603050405020304" pitchFamily="18" charset="0"/>
            </a:endParaRPr>
          </a:p>
          <a:p>
            <a:pPr marL="1143000" lvl="2" indent="-228600">
              <a:lnSpc>
                <a:spcPct val="115000"/>
              </a:lnSpc>
              <a:spcAft>
                <a:spcPts val="800"/>
              </a:spcAft>
              <a:buFont typeface="Times New Roman" panose="02020603050405020304" pitchFamily="18" charset="0"/>
              <a:buChar char="-"/>
            </a:pP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ĐL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đảo</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cắt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tam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ấy</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tương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thì</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song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cạnh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còn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endParaRPr lang="vi-VN" sz="3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2543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6A92AA-EE72-4749-8C7A-86E80D95C4CB}"/>
              </a:ext>
            </a:extLst>
          </p:cNvPr>
          <p:cNvSpPr>
            <a:spLocks noGrp="1"/>
          </p:cNvSpPr>
          <p:nvPr>
            <p:ph idx="1"/>
          </p:nvPr>
        </p:nvSpPr>
        <p:spPr/>
        <p:txBody>
          <a:bodyPr/>
          <a:lstStyle/>
          <a:p>
            <a:pPr marL="0" indent="0">
              <a:buNone/>
            </a:pPr>
            <a:r>
              <a:rPr lang="en-US" dirty="0" err="1"/>
              <a:t>Tìm</a:t>
            </a:r>
            <a:r>
              <a:rPr lang="en-US" dirty="0"/>
              <a:t> x </a:t>
            </a:r>
            <a:r>
              <a:rPr lang="en-US" dirty="0" err="1"/>
              <a:t>trong</a:t>
            </a:r>
            <a:r>
              <a:rPr lang="en-US" dirty="0"/>
              <a:t> </a:t>
            </a:r>
            <a:r>
              <a:rPr lang="en-US" dirty="0" err="1"/>
              <a:t>các</a:t>
            </a:r>
            <a:r>
              <a:rPr lang="en-US" dirty="0"/>
              <a:t> </a:t>
            </a:r>
            <a:r>
              <a:rPr lang="en-US" dirty="0" err="1"/>
              <a:t>hình</a:t>
            </a:r>
            <a:r>
              <a:rPr lang="en-US" dirty="0"/>
              <a:t> </a:t>
            </a:r>
            <a:r>
              <a:rPr lang="en-US" dirty="0" err="1"/>
              <a:t>vẽ</a:t>
            </a:r>
            <a:r>
              <a:rPr lang="en-US" dirty="0"/>
              <a:t> </a:t>
            </a:r>
            <a:r>
              <a:rPr lang="en-US" dirty="0" err="1"/>
              <a:t>sau</a:t>
            </a:r>
            <a:r>
              <a:rPr lang="en-US" dirty="0"/>
              <a:t>:</a:t>
            </a:r>
            <a:endParaRPr lang="vi-VN" dirty="0"/>
          </a:p>
        </p:txBody>
      </p:sp>
      <p:graphicFrame>
        <p:nvGraphicFramePr>
          <p:cNvPr id="4" name="Object 3">
            <a:extLst>
              <a:ext uri="{FF2B5EF4-FFF2-40B4-BE49-F238E27FC236}">
                <a16:creationId xmlns:a16="http://schemas.microsoft.com/office/drawing/2014/main" xmlns="" id="{3B381AF2-ADE6-4797-971D-27A6C2DE79AA}"/>
              </a:ext>
            </a:extLst>
          </p:cNvPr>
          <p:cNvGraphicFramePr>
            <a:graphicFrameLocks noChangeAspect="1"/>
          </p:cNvGraphicFramePr>
          <p:nvPr>
            <p:extLst>
              <p:ext uri="{D42A27DB-BD31-4B8C-83A1-F6EECF244321}">
                <p14:modId xmlns:p14="http://schemas.microsoft.com/office/powerpoint/2010/main" val="4290264156"/>
              </p:ext>
            </p:extLst>
          </p:nvPr>
        </p:nvGraphicFramePr>
        <p:xfrm>
          <a:off x="569844" y="2299285"/>
          <a:ext cx="5873438" cy="2325724"/>
        </p:xfrm>
        <a:graphic>
          <a:graphicData uri="http://schemas.openxmlformats.org/presentationml/2006/ole">
            <mc:AlternateContent xmlns:mc="http://schemas.openxmlformats.org/markup-compatibility/2006">
              <mc:Choice xmlns:v="urn:schemas-microsoft-com:vml" Requires="v">
                <p:oleObj spid="_x0000_s4132" name="Bitmap Image" r:id="rId3" imgW="3000000" imgH="1190476" progId="Paint.Picture">
                  <p:embed/>
                </p:oleObj>
              </mc:Choice>
              <mc:Fallback>
                <p:oleObj name="Bitmap Image" r:id="rId3" imgW="3000000" imgH="119047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44" y="2299285"/>
                        <a:ext cx="5873438" cy="2325724"/>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xmlns="" id="{C808C600-6A6E-4CE2-B1C7-6CFCDEA2D66F}"/>
              </a:ext>
            </a:extLst>
          </p:cNvPr>
          <p:cNvGraphicFramePr>
            <a:graphicFrameLocks noChangeAspect="1"/>
          </p:cNvGraphicFramePr>
          <p:nvPr>
            <p:extLst>
              <p:ext uri="{D42A27DB-BD31-4B8C-83A1-F6EECF244321}">
                <p14:modId xmlns:p14="http://schemas.microsoft.com/office/powerpoint/2010/main" val="3758029493"/>
              </p:ext>
            </p:extLst>
          </p:nvPr>
        </p:nvGraphicFramePr>
        <p:xfrm>
          <a:off x="7593496" y="1809750"/>
          <a:ext cx="3084112" cy="2570093"/>
        </p:xfrm>
        <a:graphic>
          <a:graphicData uri="http://schemas.openxmlformats.org/presentationml/2006/ole">
            <mc:AlternateContent xmlns:mc="http://schemas.openxmlformats.org/markup-compatibility/2006">
              <mc:Choice xmlns:v="urn:schemas-microsoft-com:vml" Requires="v">
                <p:oleObj spid="_x0000_s4133" name="Bitmap Image" r:id="rId5" imgW="1542857" imgH="1286055" progId="Paint.Picture">
                  <p:embed/>
                </p:oleObj>
              </mc:Choice>
              <mc:Fallback>
                <p:oleObj name="Bitmap Image" r:id="rId5" imgW="1542857" imgH="1286055"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3496" y="1809750"/>
                        <a:ext cx="3084112" cy="2570093"/>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xmlns="" id="{4955EBE6-26AC-42E8-8E22-64F3AE494506}"/>
              </a:ext>
            </a:extLst>
          </p:cNvPr>
          <p:cNvSpPr>
            <a:spLocks noChangeArrowheads="1"/>
          </p:cNvSpPr>
          <p:nvPr/>
        </p:nvSpPr>
        <p:spPr bwMode="auto">
          <a:xfrm>
            <a:off x="801757" y="1012241"/>
            <a:ext cx="144943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13:</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32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xmlns="" id="{FCEE0AD8-0757-496C-9915-511AC87DF15C}"/>
              </a:ext>
            </a:extLst>
          </p:cNvPr>
          <p:cNvSpPr>
            <a:spLocks noChangeArrowheads="1"/>
          </p:cNvSpPr>
          <p:nvPr/>
        </p:nvSpPr>
        <p:spPr bwMode="auto">
          <a:xfrm>
            <a:off x="0" y="1581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Rectangle 5">
            <a:extLst>
              <a:ext uri="{FF2B5EF4-FFF2-40B4-BE49-F238E27FC236}">
                <a16:creationId xmlns:a16="http://schemas.microsoft.com/office/drawing/2014/main" xmlns="" id="{15384F89-A975-4D7F-A2B4-0189DA55E923}"/>
              </a:ext>
            </a:extLst>
          </p:cNvPr>
          <p:cNvSpPr>
            <a:spLocks noChangeArrowheads="1"/>
          </p:cNvSpPr>
          <p:nvPr/>
        </p:nvSpPr>
        <p:spPr bwMode="auto">
          <a:xfrm>
            <a:off x="0" y="3324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Title 1">
            <a:extLst>
              <a:ext uri="{FF2B5EF4-FFF2-40B4-BE49-F238E27FC236}">
                <a16:creationId xmlns:a16="http://schemas.microsoft.com/office/drawing/2014/main" xmlns="" id="{FF5E7464-EAAB-4800-A0A8-7EBA000731F6}"/>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14934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DF495-4215-4D8C-9577-8F828F611BB4}"/>
              </a:ext>
            </a:extLst>
          </p:cNvPr>
          <p:cNvSpPr>
            <a:spLocks noGrp="1"/>
          </p:cNvSpPr>
          <p:nvPr>
            <p:ph type="title"/>
          </p:nvPr>
        </p:nvSpPr>
        <p:spPr>
          <a:xfrm>
            <a:off x="185109" y="94621"/>
            <a:ext cx="4886739" cy="602284"/>
          </a:xfrm>
        </p:spPr>
        <p:txBody>
          <a:bodyPr>
            <a:normAutofit/>
          </a:bodyPr>
          <a:lstStyle/>
          <a:p>
            <a:pPr algn="ctr"/>
            <a:r>
              <a:rPr lang="en-US" sz="3200" dirty="0" err="1">
                <a:latin typeface="TimEes New Roman"/>
              </a:rPr>
              <a:t>Bài</a:t>
            </a:r>
            <a:r>
              <a:rPr lang="en-US" sz="3200" dirty="0">
                <a:latin typeface="TimEes New Roman"/>
              </a:rPr>
              <a:t> </a:t>
            </a:r>
            <a:r>
              <a:rPr lang="en-US" sz="3200" dirty="0" err="1">
                <a:latin typeface="TimEes New Roman"/>
              </a:rPr>
              <a:t>làm</a:t>
            </a:r>
            <a:r>
              <a:rPr lang="en-US" sz="3200" dirty="0">
                <a:latin typeface="TimEes New Roman"/>
              </a:rPr>
              <a:t>:</a:t>
            </a:r>
            <a:endParaRPr lang="vi-VN" sz="3200" dirty="0">
              <a:latin typeface="TimEes New Roman"/>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xmlns="" id="{7D05E010-511E-4393-8446-AF8694152E0D}"/>
                  </a:ext>
                </a:extLst>
              </p:cNvPr>
              <p:cNvSpPr/>
              <p:nvPr/>
            </p:nvSpPr>
            <p:spPr>
              <a:xfrm>
                <a:off x="238539" y="570813"/>
                <a:ext cx="4920066" cy="2701637"/>
              </a:xfrm>
              <a:prstGeom prst="rect">
                <a:avLst/>
              </a:prstGeom>
            </p:spPr>
            <p:txBody>
              <a:bodyPr wrap="square">
                <a:spAutoFit/>
              </a:bodyPr>
              <a:lstStyle/>
              <a:p>
                <a:pPr marL="342900" lvl="0" indent="-342900">
                  <a:lnSpc>
                    <a:spcPct val="115000"/>
                  </a:lnSpc>
                  <a:spcAft>
                    <a:spcPts val="800"/>
                  </a:spcAft>
                  <a:buFont typeface="+mj-lt"/>
                  <a:buAutoNum type="alphaLcParenR"/>
                </a:pPr>
                <a:r>
                  <a:rPr lang="en-US"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Vì</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MN//BC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nên</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theo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lý</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Ta-</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lét</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đảo</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15000"/>
                  </a:lnSpc>
                  <a:spcAft>
                    <a:spcPts val="800"/>
                  </a:spcAft>
                </a:pPr>
                <a14:m>
                  <m:oMath xmlns:m="http://schemas.openxmlformats.org/officeDocument/2006/math">
                    <m:f>
                      <m:fPr>
                        <m:ctrlPr>
                          <a:rPr lang="vi-VN"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𝐴𝑀</m:t>
                        </m:r>
                      </m:num>
                      <m:den>
                        <m:r>
                          <a:rPr lang="en-US" sz="3200" b="0" i="1" smtClean="0">
                            <a:solidFill>
                              <a:srgbClr val="000000"/>
                            </a:solidFill>
                            <a:latin typeface="Cambria Math" panose="02040503050406030204" pitchFamily="18" charset="0"/>
                            <a:ea typeface="Arial" panose="020B0604020202020204" pitchFamily="34" charset="0"/>
                            <a:cs typeface="Times New Roman" panose="02020603050405020304" pitchFamily="18" charset="0"/>
                          </a:rPr>
                          <m:t>𝑀</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𝐵</m:t>
                        </m:r>
                      </m:den>
                    </m:f>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𝐴𝑁</m:t>
                        </m:r>
                      </m:num>
                      <m:den>
                        <m:r>
                          <a:rPr lang="en-US" sz="3200" b="0" i="1" smtClean="0">
                            <a:solidFill>
                              <a:srgbClr val="000000"/>
                            </a:solidFill>
                            <a:latin typeface="Cambria Math" panose="02040503050406030204" pitchFamily="18" charset="0"/>
                            <a:ea typeface="Arial" panose="020B0604020202020204" pitchFamily="34" charset="0"/>
                            <a:cs typeface="Times New Roman" panose="02020603050405020304" pitchFamily="18" charset="0"/>
                          </a:rPr>
                          <m:t>𝑁</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𝐶</m:t>
                        </m:r>
                      </m:den>
                    </m:f>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 </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𝑠𝑢𝑦</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 </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𝑟𝑎</m:t>
                    </m:r>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 </m:t>
                    </m:r>
                    <m:f>
                      <m:fPr>
                        <m:ctrlPr>
                          <a:rPr lang="vi-VN"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num>
                      <m:den>
                        <m:r>
                          <a:rPr lang="en-US" sz="3200" b="0" i="1" smtClean="0">
                            <a:solidFill>
                              <a:srgbClr val="000000"/>
                            </a:solidFill>
                            <a:latin typeface="Cambria Math" panose="02040503050406030204" pitchFamily="18" charset="0"/>
                            <a:ea typeface="Arial" panose="020B0604020202020204" pitchFamily="34" charset="0"/>
                            <a:cs typeface="Times New Roman" panose="02020603050405020304" pitchFamily="18" charset="0"/>
                          </a:rPr>
                          <m:t>4</m:t>
                        </m:r>
                      </m:den>
                    </m:f>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3200" i="1">
                            <a:solidFill>
                              <a:srgbClr val="000000"/>
                            </a:solidFill>
                            <a:latin typeface="Cambria Math" panose="02040503050406030204" pitchFamily="18" charset="0"/>
                            <a:ea typeface="Arial" panose="020B0604020202020204" pitchFamily="34" charset="0"/>
                            <a:cs typeface="Times New Roman" panose="02020603050405020304" pitchFamily="18" charset="0"/>
                          </a:rPr>
                          <m:t>7</m:t>
                        </m:r>
                      </m:den>
                    </m:f>
                  </m:oMath>
                </a14:m>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x=3,5</a:t>
                </a:r>
                <a:endParaRPr lang="vi-VN" sz="3200" dirty="0">
                  <a:ea typeface="Arial" panose="020B060402020202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xmlns:a14="http://schemas.microsoft.com/office/drawing/2010/main" xmlns="" id="{7D05E010-511E-4393-8446-AF8694152E0D}"/>
                  </a:ext>
                </a:extLst>
              </p:cNvPr>
              <p:cNvSpPr>
                <a:spLocks noRot="1" noChangeAspect="1" noMove="1" noResize="1" noEditPoints="1" noAdjustHandles="1" noChangeArrowheads="1" noChangeShapeType="1" noTextEdit="1"/>
              </p:cNvSpPr>
              <p:nvPr/>
            </p:nvSpPr>
            <p:spPr>
              <a:xfrm>
                <a:off x="238539" y="570813"/>
                <a:ext cx="4920066" cy="2701637"/>
              </a:xfrm>
              <a:prstGeom prst="rect">
                <a:avLst/>
              </a:prstGeom>
              <a:blipFill rotWithShape="0">
                <a:blip r:embed="rId3"/>
                <a:stretch>
                  <a:fillRect l="-3098" t="-2032" r="-496" b="-4740"/>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xmlns="" id="{66CF5AB3-386F-4B6A-9F10-85579C9E914C}"/>
              </a:ext>
            </a:extLst>
          </p:cNvPr>
          <p:cNvGraphicFramePr>
            <a:graphicFrameLocks noChangeAspect="1"/>
          </p:cNvGraphicFramePr>
          <p:nvPr>
            <p:extLst>
              <p:ext uri="{D42A27DB-BD31-4B8C-83A1-F6EECF244321}">
                <p14:modId xmlns:p14="http://schemas.microsoft.com/office/powerpoint/2010/main" val="2397445694"/>
              </p:ext>
            </p:extLst>
          </p:nvPr>
        </p:nvGraphicFramePr>
        <p:xfrm>
          <a:off x="5365669" y="137325"/>
          <a:ext cx="5873438" cy="2325724"/>
        </p:xfrm>
        <a:graphic>
          <a:graphicData uri="http://schemas.openxmlformats.org/presentationml/2006/ole">
            <mc:AlternateContent xmlns:mc="http://schemas.openxmlformats.org/markup-compatibility/2006">
              <mc:Choice xmlns:v="urn:schemas-microsoft-com:vml" Requires="v">
                <p:oleObj spid="_x0000_s9230" name="Bitmap Image" r:id="rId4" imgW="3000000" imgH="1190476" progId="Paint.Picture">
                  <p:embed/>
                </p:oleObj>
              </mc:Choice>
              <mc:Fallback>
                <p:oleObj name="Bitmap Image" r:id="rId4" imgW="3000000" imgH="1190476" progId="Paint.Picture">
                  <p:embed/>
                  <p:pic>
                    <p:nvPicPr>
                      <p:cNvPr id="4" name="Object 3">
                        <a:extLst>
                          <a:ext uri="{FF2B5EF4-FFF2-40B4-BE49-F238E27FC236}">
                            <a16:creationId xmlns:a16="http://schemas.microsoft.com/office/drawing/2014/main" xmlns="" id="{3B381AF2-ADE6-4797-971D-27A6C2DE7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669" y="137325"/>
                        <a:ext cx="5873438" cy="2325724"/>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xmlns="" id="{3D8E3C44-F5E8-4127-8F84-13AC33537782}"/>
                  </a:ext>
                </a:extLst>
              </p:cNvPr>
              <p:cNvSpPr/>
              <p:nvPr/>
            </p:nvSpPr>
            <p:spPr>
              <a:xfrm>
                <a:off x="185109" y="3894099"/>
                <a:ext cx="11768352" cy="2646687"/>
              </a:xfrm>
              <a:prstGeom prst="rect">
                <a:avLst/>
              </a:prstGeom>
            </p:spPr>
            <p:txBody>
              <a:bodyPr wrap="square">
                <a:spAutoFit/>
              </a:bodyPr>
              <a:lstStyle/>
              <a:p>
                <a:pPr lvl="0">
                  <a:lnSpc>
                    <a:spcPct val="115000"/>
                  </a:lnSpc>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BD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BD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AC//BD. Theo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lét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14:m>
                  <m:oMath xmlns:m="http://schemas.openxmlformats.org/officeDocument/2006/math">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𝐵𝐷</m:t>
                        </m:r>
                      </m:den>
                    </m:f>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𝐵𝐶</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𝐵𝐸</m:t>
                        </m:r>
                      </m:den>
                    </m:f>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𝑠𝑢𝑦</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𝑟𝑎</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vi-VN"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5+3,5</m:t>
                        </m:r>
                      </m:den>
                    </m:f>
                  </m:oMath>
                </a14:m>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x=8,5.3:5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 5,1</a:t>
                </a:r>
                <a:endParaRPr lang="vi-VN" sz="3200" dirty="0">
                  <a:ea typeface="Arial" panose="020B0604020202020204" pitchFamily="34" charset="0"/>
                  <a:cs typeface="Times New Roman" panose="02020603050405020304" pitchFamily="18" charset="0"/>
                </a:endParaRPr>
              </a:p>
              <a:p>
                <a:pPr marL="457200">
                  <a:lnSpc>
                    <a:spcPct val="115000"/>
                  </a:lnSpc>
                  <a:spcAft>
                    <a:spcPts val="8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ea typeface="Arial" panose="020B0604020202020204" pitchFamily="34" charset="0"/>
                  <a:cs typeface="Times New Roman" panose="02020603050405020304" pitchFamily="18" charset="0"/>
                </a:endParaRPr>
              </a:p>
            </p:txBody>
          </p:sp>
        </mc:Choice>
        <mc:Fallback>
          <p:sp>
            <p:nvSpPr>
              <p:cNvPr id="6" name="Rectangle 5">
                <a:extLst>
                  <a:ext uri="{FF2B5EF4-FFF2-40B4-BE49-F238E27FC236}">
                    <a16:creationId xmlns:a16="http://schemas.microsoft.com/office/drawing/2014/main" xmlns:a14="http://schemas.microsoft.com/office/drawing/2010/main" xmlns="" id="{3D8E3C44-F5E8-4127-8F84-13AC33537782}"/>
                  </a:ext>
                </a:extLst>
              </p:cNvPr>
              <p:cNvSpPr>
                <a:spLocks noRot="1" noChangeAspect="1" noMove="1" noResize="1" noEditPoints="1" noAdjustHandles="1" noChangeArrowheads="1" noChangeShapeType="1" noTextEdit="1"/>
              </p:cNvSpPr>
              <p:nvPr/>
            </p:nvSpPr>
            <p:spPr>
              <a:xfrm>
                <a:off x="185109" y="3894099"/>
                <a:ext cx="11768352" cy="2646687"/>
              </a:xfrm>
              <a:prstGeom prst="rect">
                <a:avLst/>
              </a:prstGeom>
              <a:blipFill rotWithShape="0">
                <a:blip r:embed="rId6"/>
                <a:stretch>
                  <a:fillRect l="-1295" t="-2074" r="-829"/>
                </a:stretch>
              </a:blipFill>
            </p:spPr>
            <p:txBody>
              <a:bodyPr/>
              <a:lstStyle/>
              <a:p>
                <a:r>
                  <a:rPr lang="en-US">
                    <a:noFill/>
                  </a:rPr>
                  <a:t> </a:t>
                </a:r>
              </a:p>
            </p:txBody>
          </p:sp>
        </mc:Fallback>
      </mc:AlternateContent>
    </p:spTree>
    <p:extLst>
      <p:ext uri="{BB962C8B-B14F-4D97-AF65-F5344CB8AC3E}">
        <p14:creationId xmlns:p14="http://schemas.microsoft.com/office/powerpoint/2010/main" val="315880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06ADB43-D1B7-486C-926A-CF7CE40A4798}"/>
              </a:ext>
            </a:extLst>
          </p:cNvPr>
          <p:cNvGraphicFramePr>
            <a:graphicFrameLocks noGrp="1" noChangeAspect="1"/>
          </p:cNvGraphicFramePr>
          <p:nvPr>
            <p:ph idx="1"/>
            <p:extLst>
              <p:ext uri="{D42A27DB-BD31-4B8C-83A1-F6EECF244321}">
                <p14:modId xmlns:p14="http://schemas.microsoft.com/office/powerpoint/2010/main" val="20186735"/>
              </p:ext>
            </p:extLst>
          </p:nvPr>
        </p:nvGraphicFramePr>
        <p:xfrm>
          <a:off x="9037983" y="1814380"/>
          <a:ext cx="2953620" cy="2461350"/>
        </p:xfrm>
        <a:graphic>
          <a:graphicData uri="http://schemas.openxmlformats.org/presentationml/2006/ole">
            <mc:AlternateContent xmlns:mc="http://schemas.openxmlformats.org/markup-compatibility/2006">
              <mc:Choice xmlns:v="urn:schemas-microsoft-com:vml" Requires="v">
                <p:oleObj spid="_x0000_s10254" name="Bitmap Image" r:id="rId3" imgW="1542857" imgH="1286055" progId="Paint.Picture">
                  <p:embed/>
                </p:oleObj>
              </mc:Choice>
              <mc:Fallback>
                <p:oleObj name="Bitmap Image" r:id="rId3" imgW="1542857" imgH="1286055" progId="Paint.Picture">
                  <p:embed/>
                  <p:pic>
                    <p:nvPicPr>
                      <p:cNvPr id="5" name="Object 4">
                        <a:extLst>
                          <a:ext uri="{FF2B5EF4-FFF2-40B4-BE49-F238E27FC236}">
                            <a16:creationId xmlns:a16="http://schemas.microsoft.com/office/drawing/2014/main" xmlns="" id="{C808C600-6A6E-4CE2-B1C7-6CFCDEA2D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7983" y="1814380"/>
                        <a:ext cx="2953620" cy="2461350"/>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xmlns="" id="{786CAD97-2F37-4C8D-9287-20FF205701C5}"/>
                  </a:ext>
                </a:extLst>
              </p:cNvPr>
              <p:cNvSpPr/>
              <p:nvPr/>
            </p:nvSpPr>
            <p:spPr>
              <a:xfrm>
                <a:off x="1060173" y="1834356"/>
                <a:ext cx="8441635" cy="2487284"/>
              </a:xfrm>
              <a:prstGeom prst="rect">
                <a:avLst/>
              </a:prstGeom>
            </p:spPr>
            <p:txBody>
              <a:bodyPr wrap="square">
                <a:spAutoFit/>
              </a:bodyPr>
              <a:lstStyle/>
              <a:p>
                <a:pPr lvl="0">
                  <a:lnSpc>
                    <a:spcPct val="115000"/>
                  </a:lnSpc>
                  <a:spcAft>
                    <a:spcPts val="0"/>
                  </a:spcAft>
                </a:pPr>
                <a:r>
                  <a:rPr lang="en-US" sz="3200" dirty="0" smtClean="0">
                    <a:latin typeface="Times New Roman" panose="02020603050405020304" pitchFamily="18" charset="0"/>
                    <a:ea typeface="Arial" panose="020B0604020202020204" pitchFamily="34" charset="0"/>
                    <a:cs typeface="Times New Roman" panose="02020603050405020304" pitchFamily="18" charset="0"/>
                  </a:rPr>
                  <a:t>c) </a:t>
                </a:r>
                <a:r>
                  <a:rPr lang="en-US" sz="3200" dirty="0" err="1">
                    <a:latin typeface="Times New Roman" panose="02020603050405020304" pitchFamily="18" charset="0"/>
                    <a:ea typeface="Arial" panose="020B0604020202020204" pitchFamily="34" charset="0"/>
                    <a:cs typeface="Times New Roman" panose="02020603050405020304" pitchFamily="18" charset="0"/>
                  </a:rPr>
                  <a:t>Vì</a:t>
                </a:r>
                <a:r>
                  <a:rPr lang="en-US" sz="3200" dirty="0">
                    <a:latin typeface="Times New Roman" panose="02020603050405020304" pitchFamily="18" charset="0"/>
                    <a:ea typeface="Arial" panose="020B0604020202020204" pitchFamily="34" charset="0"/>
                    <a:cs typeface="Times New Roman" panose="02020603050405020304" pitchFamily="18" charset="0"/>
                  </a:rPr>
                  <a:t> PQ//IK </a:t>
                </a:r>
                <a:r>
                  <a:rPr lang="en-US" sz="3200" dirty="0" err="1">
                    <a:latin typeface="Times New Roman" panose="02020603050405020304" pitchFamily="18" charset="0"/>
                    <a:ea typeface="Arial" panose="020B0604020202020204" pitchFamily="34" charset="0"/>
                    <a:cs typeface="Times New Roman" panose="02020603050405020304" pitchFamily="18" charset="0"/>
                  </a:rPr>
                  <a:t>nên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theo</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định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lý</a:t>
                </a:r>
                <a:r>
                  <a:rPr lang="en-US" sz="3200" dirty="0">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a:latin typeface="Times New Roman" panose="02020603050405020304" pitchFamily="18" charset="0"/>
                    <a:ea typeface="Arial" panose="020B0604020202020204" pitchFamily="34" charset="0"/>
                    <a:cs typeface="Times New Roman" panose="02020603050405020304" pitchFamily="18" charset="0"/>
                  </a:rPr>
                  <a:t>lét</a:t>
                </a:r>
                <a:r>
                  <a:rPr lang="en-US" sz="3200" dirty="0">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a:latin typeface="Times New Roman" panose="02020603050405020304" pitchFamily="18" charset="0"/>
                    <a:ea typeface="Arial" panose="020B0604020202020204" pitchFamily="34" charset="0"/>
                    <a:cs typeface="Times New Roman" panose="02020603050405020304" pitchFamily="18" charset="0"/>
                  </a:rPr>
                  <a:t>có</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vi-VN" sz="3200" dirty="0">
                  <a:ea typeface="Arial" panose="020B0604020202020204" pitchFamily="34" charset="0"/>
                  <a:cs typeface="Times New Roman" panose="02020603050405020304" pitchFamily="18" charset="0"/>
                </a:endParaRPr>
              </a:p>
              <a:p>
                <a:pPr marL="457200">
                  <a:lnSpc>
                    <a:spcPct val="115000"/>
                  </a:lnSpc>
                  <a:spcAft>
                    <a:spcPts val="800"/>
                  </a:spcAft>
                </a:pPr>
                <a14:m>
                  <m:oMathPara xmlns:m="http://schemas.openxmlformats.org/officeDocument/2006/math">
                    <m:oMathParaPr>
                      <m:jc m:val="centerGroup"/>
                    </m:oMathParaPr>
                    <m:oMath xmlns:m="http://schemas.openxmlformats.org/officeDocument/2006/math">
                      <m:f>
                        <m:fPr>
                          <m:ctrlPr>
                            <a:rPr lang="vi-VN" sz="3200" i="1">
                              <a:latin typeface="Cambria Math" panose="02040503050406030204" pitchFamily="18" charset="0"/>
                              <a:ea typeface="Arial" panose="020B0604020202020204" pitchFamily="34" charset="0"/>
                              <a:cs typeface="Times New Roman" panose="02020603050405020304" pitchFamily="18" charset="0"/>
                            </a:rPr>
                          </m:ctrlPr>
                        </m:fPr>
                        <m:num>
                          <m:r>
                            <a:rPr lang="en-US" sz="3200" i="1">
                              <a:latin typeface="Cambria Math" panose="02040503050406030204" pitchFamily="18" charset="0"/>
                              <a:ea typeface="Arial" panose="020B0604020202020204" pitchFamily="34" charset="0"/>
                              <a:cs typeface="Times New Roman" panose="02020603050405020304" pitchFamily="18" charset="0"/>
                            </a:rPr>
                            <m:t>𝐻𝑃</m:t>
                          </m:r>
                        </m:num>
                        <m:den>
                          <m:r>
                            <a:rPr lang="en-US" sz="3200" b="0" i="1" smtClean="0">
                              <a:latin typeface="Cambria Math" panose="02040503050406030204" pitchFamily="18" charset="0"/>
                              <a:ea typeface="Arial" panose="020B0604020202020204" pitchFamily="34" charset="0"/>
                              <a:cs typeface="Times New Roman" panose="02020603050405020304" pitchFamily="18" charset="0"/>
                            </a:rPr>
                            <m:t>𝐻</m:t>
                          </m:r>
                          <m:r>
                            <a:rPr lang="en-US" sz="3200" i="1">
                              <a:latin typeface="Cambria Math" panose="02040503050406030204" pitchFamily="18" charset="0"/>
                              <a:ea typeface="Arial" panose="020B0604020202020204" pitchFamily="34" charset="0"/>
                              <a:cs typeface="Times New Roman" panose="02020603050405020304" pitchFamily="18" charset="0"/>
                            </a:rPr>
                            <m:t>𝐼</m:t>
                          </m:r>
                        </m:den>
                      </m:f>
                      <m:r>
                        <a:rPr lang="en-US" sz="3200" i="1">
                          <a:latin typeface="Cambria Math" panose="02040503050406030204" pitchFamily="18" charset="0"/>
                          <a:ea typeface="Arial" panose="020B0604020202020204" pitchFamily="34" charset="0"/>
                          <a:cs typeface="Times New Roman" panose="02020603050405020304" pitchFamily="18" charset="0"/>
                        </a:rPr>
                        <m:t>=</m:t>
                      </m:r>
                      <m:f>
                        <m:fPr>
                          <m:ctrlPr>
                            <a:rPr lang="vi-VN" sz="3200" i="1">
                              <a:latin typeface="Cambria Math" panose="02040503050406030204" pitchFamily="18" charset="0"/>
                              <a:ea typeface="Arial" panose="020B0604020202020204" pitchFamily="34" charset="0"/>
                              <a:cs typeface="Times New Roman" panose="02020603050405020304" pitchFamily="18" charset="0"/>
                            </a:rPr>
                          </m:ctrlPr>
                        </m:fPr>
                        <m:num>
                          <m:r>
                            <a:rPr lang="en-US" sz="3200" i="1">
                              <a:latin typeface="Cambria Math" panose="02040503050406030204" pitchFamily="18" charset="0"/>
                              <a:ea typeface="Arial" panose="020B0604020202020204" pitchFamily="34" charset="0"/>
                              <a:cs typeface="Times New Roman" panose="02020603050405020304" pitchFamily="18" charset="0"/>
                            </a:rPr>
                            <m:t>𝐻𝑄</m:t>
                          </m:r>
                        </m:num>
                        <m:den>
                          <m:r>
                            <a:rPr lang="en-US" sz="3200" i="1">
                              <a:latin typeface="Cambria Math" panose="02040503050406030204" pitchFamily="18" charset="0"/>
                              <a:ea typeface="Arial" panose="020B0604020202020204" pitchFamily="34" charset="0"/>
                              <a:cs typeface="Times New Roman" panose="02020603050405020304" pitchFamily="18" charset="0"/>
                            </a:rPr>
                            <m:t>𝑄𝐾</m:t>
                          </m:r>
                        </m:den>
                      </m:f>
                      <m:r>
                        <a:rPr lang="en-US" sz="3200" i="1">
                          <a:latin typeface="Cambria Math" panose="02040503050406030204" pitchFamily="18" charset="0"/>
                          <a:ea typeface="Arial" panose="020B0604020202020204" pitchFamily="34" charset="0"/>
                          <a:cs typeface="Times New Roman" panose="02020603050405020304" pitchFamily="18" charset="0"/>
                        </a:rPr>
                        <m:t> </m:t>
                      </m:r>
                      <m:r>
                        <a:rPr lang="en-US" sz="3200" i="1">
                          <a:latin typeface="Cambria Math" panose="02040503050406030204" pitchFamily="18" charset="0"/>
                          <a:ea typeface="Arial" panose="020B0604020202020204" pitchFamily="34" charset="0"/>
                          <a:cs typeface="Times New Roman" panose="02020603050405020304" pitchFamily="18" charset="0"/>
                        </a:rPr>
                        <m:t>𝑠𝑢𝑦</m:t>
                      </m:r>
                      <m:r>
                        <a:rPr lang="en-US" sz="3200" i="1">
                          <a:latin typeface="Cambria Math" panose="02040503050406030204" pitchFamily="18" charset="0"/>
                          <a:ea typeface="Arial" panose="020B0604020202020204" pitchFamily="34" charset="0"/>
                          <a:cs typeface="Times New Roman" panose="02020603050405020304" pitchFamily="18" charset="0"/>
                        </a:rPr>
                        <m:t> </m:t>
                      </m:r>
                      <m:r>
                        <a:rPr lang="en-US" sz="3200" i="1">
                          <a:latin typeface="Cambria Math" panose="02040503050406030204" pitchFamily="18" charset="0"/>
                          <a:ea typeface="Arial" panose="020B0604020202020204" pitchFamily="34" charset="0"/>
                          <a:cs typeface="Times New Roman" panose="02020603050405020304" pitchFamily="18" charset="0"/>
                        </a:rPr>
                        <m:t>𝑟𝑎</m:t>
                      </m:r>
                      <m:f>
                        <m:fPr>
                          <m:ctrlPr>
                            <a:rPr lang="vi-VN" sz="3200" i="1">
                              <a:latin typeface="Cambria Math" panose="02040503050406030204" pitchFamily="18" charset="0"/>
                              <a:ea typeface="Arial" panose="020B0604020202020204" pitchFamily="34" charset="0"/>
                              <a:cs typeface="Times New Roman" panose="02020603050405020304" pitchFamily="18" charset="0"/>
                            </a:rPr>
                          </m:ctrlPr>
                        </m:fPr>
                        <m:num>
                          <m:r>
                            <a:rPr lang="en-US" sz="3200" i="1">
                              <a:latin typeface="Cambria Math" panose="02040503050406030204" pitchFamily="18" charset="0"/>
                              <a:ea typeface="Arial" panose="020B0604020202020204" pitchFamily="34" charset="0"/>
                              <a:cs typeface="Times New Roman" panose="02020603050405020304" pitchFamily="18" charset="0"/>
                            </a:rPr>
                            <m:t>𝑥</m:t>
                          </m:r>
                        </m:num>
                        <m:den>
                          <m:r>
                            <a:rPr lang="en-US" sz="3200" b="0" i="1" smtClean="0">
                              <a:latin typeface="Cambria Math" panose="02040503050406030204" pitchFamily="18" charset="0"/>
                              <a:ea typeface="Arial" panose="020B0604020202020204" pitchFamily="34" charset="0"/>
                              <a:cs typeface="Times New Roman" panose="02020603050405020304" pitchFamily="18" charset="0"/>
                            </a:rPr>
                            <m:t>8</m:t>
                          </m:r>
                        </m:den>
                      </m:f>
                      <m:r>
                        <a:rPr lang="en-US" sz="3200" i="1">
                          <a:latin typeface="Cambria Math" panose="02040503050406030204" pitchFamily="18" charset="0"/>
                          <a:ea typeface="Arial" panose="020B0604020202020204" pitchFamily="34" charset="0"/>
                          <a:cs typeface="Times New Roman" panose="02020603050405020304" pitchFamily="18" charset="0"/>
                        </a:rPr>
                        <m:t>=</m:t>
                      </m:r>
                      <m:f>
                        <m:fPr>
                          <m:ctrlPr>
                            <a:rPr lang="vi-VN" sz="3200" i="1">
                              <a:latin typeface="Cambria Math" panose="02040503050406030204" pitchFamily="18" charset="0"/>
                              <a:ea typeface="Arial" panose="020B0604020202020204" pitchFamily="34" charset="0"/>
                              <a:cs typeface="Times New Roman" panose="02020603050405020304" pitchFamily="18" charset="0"/>
                            </a:rPr>
                          </m:ctrlPr>
                        </m:fPr>
                        <m:num>
                          <m:r>
                            <a:rPr lang="en-US" sz="3200" i="1">
                              <a:latin typeface="Cambria Math" panose="02040503050406030204" pitchFamily="18" charset="0"/>
                              <a:ea typeface="Arial" panose="020B0604020202020204" pitchFamily="34" charset="0"/>
                              <a:cs typeface="Times New Roman" panose="02020603050405020304" pitchFamily="18" charset="0"/>
                            </a:rPr>
                            <m:t>6,5</m:t>
                          </m:r>
                        </m:num>
                        <m:den>
                          <m:r>
                            <a:rPr lang="en-US" sz="3200" i="1">
                              <a:latin typeface="Cambria Math" panose="02040503050406030204" pitchFamily="18" charset="0"/>
                              <a:ea typeface="Arial" panose="020B0604020202020204" pitchFamily="34" charset="0"/>
                              <a:cs typeface="Times New Roman" panose="02020603050405020304" pitchFamily="18" charset="0"/>
                            </a:rPr>
                            <m:t>3,5</m:t>
                          </m:r>
                          <m:r>
                            <a:rPr lang="en-US" sz="3200" b="0" i="1" smtClean="0">
                              <a:latin typeface="Cambria Math" panose="02040503050406030204" pitchFamily="18" charset="0"/>
                              <a:ea typeface="Arial" panose="020B0604020202020204" pitchFamily="34" charset="0"/>
                              <a:cs typeface="Times New Roman" panose="02020603050405020304" pitchFamily="18" charset="0"/>
                            </a:rPr>
                            <m:t>+6,5</m:t>
                          </m:r>
                        </m:den>
                      </m:f>
                    </m:oMath>
                  </m:oMathPara>
                </a14:m>
                <a:endParaRPr lang="vi-VN" sz="3200" dirty="0">
                  <a:ea typeface="Arial" panose="020B0604020202020204" pitchFamily="34" charset="0"/>
                  <a:cs typeface="Times New Roman" panose="02020603050405020304" pitchFamily="18" charset="0"/>
                </a:endParaRPr>
              </a:p>
              <a:p>
                <a:pPr marL="289560">
                  <a:lnSpc>
                    <a:spcPct val="115000"/>
                  </a:lnSpc>
                  <a:spcAft>
                    <a:spcPts val="800"/>
                  </a:spcAft>
                </a:pP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Suy</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latin typeface="Times New Roman" panose="02020603050405020304" pitchFamily="18" charset="0"/>
                    <a:ea typeface="Arial" panose="020B0604020202020204" pitchFamily="34" charset="0"/>
                    <a:cs typeface="Times New Roman" panose="02020603050405020304" pitchFamily="18" charset="0"/>
                  </a:rPr>
                  <a:t>ra</a:t>
                </a:r>
                <a:r>
                  <a:rPr lang="en-US" sz="3200" dirty="0" smtClean="0">
                    <a:latin typeface="Times New Roman" panose="02020603050405020304" pitchFamily="18" charset="0"/>
                    <a:ea typeface="Arial" panose="020B0604020202020204" pitchFamily="34" charset="0"/>
                    <a:cs typeface="Times New Roman" panose="02020603050405020304" pitchFamily="18" charset="0"/>
                  </a:rPr>
                  <a:t> x=8.6,5:10 </a:t>
                </a:r>
                <a:r>
                  <a:rPr lang="en-US" sz="3200" dirty="0">
                    <a:latin typeface="Times New Roman" panose="02020603050405020304" pitchFamily="18" charset="0"/>
                    <a:ea typeface="Arial" panose="020B0604020202020204" pitchFamily="34" charset="0"/>
                    <a:cs typeface="Times New Roman" panose="02020603050405020304" pitchFamily="18" charset="0"/>
                  </a:rPr>
                  <a:t>ta </a:t>
                </a:r>
                <a:r>
                  <a:rPr lang="en-US" sz="32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3200" dirty="0">
                    <a:latin typeface="Times New Roman" panose="02020603050405020304" pitchFamily="18" charset="0"/>
                    <a:ea typeface="Arial" panose="020B0604020202020204" pitchFamily="34" charset="0"/>
                    <a:cs typeface="Times New Roman" panose="02020603050405020304" pitchFamily="18" charset="0"/>
                  </a:rPr>
                  <a:t> x= 5,2</a:t>
                </a:r>
                <a:endParaRPr lang="vi-VN" sz="3200" dirty="0">
                  <a:ea typeface="Arial" panose="020B0604020202020204" pitchFamily="34" charset="0"/>
                  <a:cs typeface="Times New Roman" panose="02020603050405020304" pitchFamily="18" charset="0"/>
                </a:endParaRPr>
              </a:p>
            </p:txBody>
          </p:sp>
        </mc:Choice>
        <mc:Fallback>
          <p:sp>
            <p:nvSpPr>
              <p:cNvPr id="5" name="Rectangle 4">
                <a:extLst>
                  <a:ext uri="{FF2B5EF4-FFF2-40B4-BE49-F238E27FC236}">
                    <a16:creationId xmlns:a16="http://schemas.microsoft.com/office/drawing/2014/main" xmlns:a14="http://schemas.microsoft.com/office/drawing/2010/main" xmlns="" id="{786CAD97-2F37-4C8D-9287-20FF205701C5}"/>
                  </a:ext>
                </a:extLst>
              </p:cNvPr>
              <p:cNvSpPr>
                <a:spLocks noRot="1" noChangeAspect="1" noMove="1" noResize="1" noEditPoints="1" noAdjustHandles="1" noChangeArrowheads="1" noChangeShapeType="1" noTextEdit="1"/>
              </p:cNvSpPr>
              <p:nvPr/>
            </p:nvSpPr>
            <p:spPr>
              <a:xfrm>
                <a:off x="1060173" y="1834356"/>
                <a:ext cx="8441635" cy="2487284"/>
              </a:xfrm>
              <a:prstGeom prst="rect">
                <a:avLst/>
              </a:prstGeom>
              <a:blipFill rotWithShape="0">
                <a:blip r:embed="rId5"/>
                <a:stretch>
                  <a:fillRect l="-1877" t="-2206" b="-5147"/>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xmlns="" id="{98919D15-B16F-4B75-BEF3-525C6C555A4C}"/>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35000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DAA0FEF4-2AD5-4354-B7E7-7DF652F67E35}"/>
                  </a:ext>
                </a:extLst>
              </p:cNvPr>
              <p:cNvSpPr>
                <a:spLocks noGrp="1"/>
              </p:cNvSpPr>
              <p:nvPr>
                <p:ph sz="half" idx="2"/>
              </p:nvPr>
            </p:nvSpPr>
            <p:spPr/>
            <p:txBody>
              <a:bodyPr>
                <a:normAutofit/>
              </a:bodyPr>
              <a:lstStyle/>
              <a:p>
                <a:pPr marL="0" indent="0" algn="ctr">
                  <a:buNone/>
                </a:pPr>
                <a:r>
                  <a:rPr lang="en-US" sz="3200" dirty="0" err="1">
                    <a:latin typeface="TimEes New Roman"/>
                  </a:rPr>
                  <a:t>Bài</a:t>
                </a:r>
                <a:r>
                  <a:rPr lang="en-US" sz="3200" dirty="0">
                    <a:latin typeface="TimEes New Roman"/>
                  </a:rPr>
                  <a:t> </a:t>
                </a:r>
                <a:r>
                  <a:rPr lang="en-US" sz="3200" dirty="0" err="1">
                    <a:latin typeface="TimEes New Roman"/>
                  </a:rPr>
                  <a:t>làm</a:t>
                </a:r>
                <a:r>
                  <a:rPr lang="en-US" sz="3200" dirty="0">
                    <a:latin typeface="TimEes New Roman"/>
                  </a:rPr>
                  <a:t>:</a:t>
                </a:r>
              </a:p>
              <a:p>
                <a:pPr marL="0" lvl="0" indent="0">
                  <a:buNone/>
                </a:pPr>
                <a:r>
                  <a:rPr lang="en-US" sz="3200" dirty="0" err="1">
                    <a:latin typeface="TimEes New Roman"/>
                  </a:rPr>
                  <a:t>Vì</a:t>
                </a:r>
                <a:r>
                  <a:rPr lang="en-US" sz="3200" dirty="0">
                    <a:latin typeface="TimEes New Roman"/>
                  </a:rPr>
                  <a:t> MN//BC </a:t>
                </a:r>
                <a:r>
                  <a:rPr lang="en-US" sz="3200" dirty="0" err="1">
                    <a:latin typeface="TimEes New Roman"/>
                  </a:rPr>
                  <a:t>nên</a:t>
                </a:r>
                <a:r>
                  <a:rPr lang="en-US" sz="3200" dirty="0">
                    <a:latin typeface="TimEes New Roman"/>
                  </a:rPr>
                  <a:t> </a:t>
                </a:r>
                <a:r>
                  <a:rPr lang="en-US" sz="3200" dirty="0" err="1">
                    <a:latin typeface="TimEes New Roman"/>
                  </a:rPr>
                  <a:t>suy</a:t>
                </a:r>
                <a:r>
                  <a:rPr lang="en-US" sz="3200" dirty="0">
                    <a:latin typeface="TimEes New Roman"/>
                  </a:rPr>
                  <a:t> ra </a:t>
                </a:r>
                <a14:m>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𝐴𝐵</m:t>
                        </m:r>
                      </m:num>
                      <m:den>
                        <m:r>
                          <m:rPr>
                            <m:sty m:val="p"/>
                          </m:rPr>
                          <a:rPr lang="en-US" sz="3200">
                            <a:latin typeface="Cambria Math" panose="02040503050406030204" pitchFamily="18" charset="0"/>
                          </a:rPr>
                          <m:t>AN</m:t>
                        </m:r>
                      </m:den>
                    </m:f>
                  </m:oMath>
                </a14:m>
                <a:r>
                  <a:rPr lang="en-US" sz="3200" dirty="0">
                    <a:latin typeface="TimEes New Roman"/>
                  </a:rPr>
                  <a:t>=</a:t>
                </a:r>
                <a14:m>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𝐴𝐶</m:t>
                        </m:r>
                      </m:num>
                      <m:den>
                        <m:r>
                          <a:rPr lang="en-US" sz="3200" i="1">
                            <a:latin typeface="Cambria Math" panose="02040503050406030204" pitchFamily="18" charset="0"/>
                          </a:rPr>
                          <m:t>𝐴𝑀</m:t>
                        </m:r>
                      </m:den>
                    </m:f>
                  </m:oMath>
                </a14:m>
                <a:r>
                  <a:rPr lang="en-US" sz="3200" dirty="0">
                    <a:latin typeface="TimEes New Roman"/>
                  </a:rPr>
                  <a:t>=</a:t>
                </a:r>
                <a14:m>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5,3</m:t>
                        </m:r>
                      </m:num>
                      <m:den>
                        <m:r>
                          <a:rPr lang="en-US" sz="3200" i="1">
                            <a:latin typeface="Cambria Math" panose="02040503050406030204" pitchFamily="18" charset="0"/>
                          </a:rPr>
                          <m:t>2,4</m:t>
                        </m:r>
                      </m:den>
                    </m:f>
                  </m:oMath>
                </a14:m>
                <a:r>
                  <a:rPr lang="en-US" sz="3200" dirty="0">
                    <a:latin typeface="TimEes New Roman"/>
                  </a:rPr>
                  <a:t> </a:t>
                </a:r>
                <a:endParaRPr lang="vi-VN" sz="3200" dirty="0">
                  <a:latin typeface="TimEes New Roman"/>
                </a:endParaRPr>
              </a:p>
              <a:p>
                <a:pPr marL="0" indent="0">
                  <a:buNone/>
                </a:pPr>
                <a:r>
                  <a:rPr lang="en-US" sz="3200" dirty="0" err="1">
                    <a:latin typeface="TimEes New Roman"/>
                  </a:rPr>
                  <a:t>suy</a:t>
                </a:r>
                <a:r>
                  <a:rPr lang="en-US" sz="3200" dirty="0">
                    <a:latin typeface="TimEes New Roman"/>
                  </a:rPr>
                  <a:t> ra AB=</a:t>
                </a:r>
                <a14:m>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𝐴𝑁</m:t>
                        </m:r>
                        <m:r>
                          <a:rPr lang="en-US" sz="3200" i="1">
                            <a:latin typeface="Cambria Math" panose="02040503050406030204" pitchFamily="18" charset="0"/>
                          </a:rPr>
                          <m:t>.5,3</m:t>
                        </m:r>
                      </m:num>
                      <m:den>
                        <m:r>
                          <a:rPr lang="en-US" sz="3200" i="1">
                            <a:latin typeface="Cambria Math" panose="02040503050406030204" pitchFamily="18" charset="0"/>
                          </a:rPr>
                          <m:t>2,4</m:t>
                        </m:r>
                      </m:den>
                    </m:f>
                  </m:oMath>
                </a14:m>
                <a:r>
                  <a:rPr lang="en-US" sz="3200" dirty="0">
                    <a:latin typeface="TimEes New Roman"/>
                  </a:rPr>
                  <a:t>=(1,5.5,3):2,4</a:t>
                </a:r>
                <a14:m>
                  <m:oMath xmlns:m="http://schemas.openxmlformats.org/officeDocument/2006/math">
                    <m:r>
                      <a:rPr lang="en-US" sz="3200" i="1">
                        <a:latin typeface="Cambria Math" panose="02040503050406030204" pitchFamily="18" charset="0"/>
                      </a:rPr>
                      <m:t>≈</m:t>
                    </m:r>
                  </m:oMath>
                </a14:m>
                <a:r>
                  <a:rPr lang="en-US" sz="3200" dirty="0">
                    <a:latin typeface="TimEes New Roman"/>
                  </a:rPr>
                  <a:t>3,4</a:t>
                </a:r>
                <a:endParaRPr lang="vi-VN" sz="3200" dirty="0">
                  <a:latin typeface="TimEes New Roman"/>
                </a:endParaRPr>
              </a:p>
              <a:p>
                <a:endParaRPr lang="vi-VN" sz="3200" dirty="0">
                  <a:latin typeface="TimEes New Roman"/>
                </a:endParaRPr>
              </a:p>
            </p:txBody>
          </p:sp>
        </mc:Choice>
        <mc:Fallback xmlns="">
          <p:sp>
            <p:nvSpPr>
              <p:cNvPr id="4" name="Content Placeholder 3">
                <a:extLst>
                  <a:ext uri="{FF2B5EF4-FFF2-40B4-BE49-F238E27FC236}">
                    <a16:creationId xmlns:a16="http://schemas.microsoft.com/office/drawing/2014/main" id="{DAA0FEF4-2AD5-4354-B7E7-7DF652F67E35}"/>
                  </a:ext>
                </a:extLst>
              </p:cNvPr>
              <p:cNvSpPr>
                <a:spLocks noGrp="1" noRot="1" noChangeAspect="1" noMove="1" noResize="1" noEditPoints="1" noAdjustHandles="1" noChangeArrowheads="1" noChangeShapeType="1" noTextEdit="1"/>
              </p:cNvSpPr>
              <p:nvPr>
                <p:ph sz="half" idx="2"/>
              </p:nvPr>
            </p:nvSpPr>
            <p:spPr>
              <a:blipFill>
                <a:blip r:embed="rId3"/>
                <a:stretch>
                  <a:fillRect l="-3059" t="-2941"/>
                </a:stretch>
              </a:blipFill>
            </p:spPr>
            <p:txBody>
              <a:bodyPr/>
              <a:lstStyle/>
              <a:p>
                <a:r>
                  <a:rPr lang="vi-VN">
                    <a:noFill/>
                  </a:rPr>
                  <a:t> </a:t>
                </a:r>
              </a:p>
            </p:txBody>
          </p:sp>
        </mc:Fallback>
      </mc:AlternateContent>
      <p:sp>
        <p:nvSpPr>
          <p:cNvPr id="5" name="Rectangle 2">
            <a:extLst>
              <a:ext uri="{FF2B5EF4-FFF2-40B4-BE49-F238E27FC236}">
                <a16:creationId xmlns:a16="http://schemas.microsoft.com/office/drawing/2014/main" xmlns="" id="{578F5507-5817-4F38-95CD-56380F3AFBB0}"/>
              </a:ext>
            </a:extLst>
          </p:cNvPr>
          <p:cNvSpPr>
            <a:spLocks noChangeArrowheads="1"/>
          </p:cNvSpPr>
          <p:nvPr/>
        </p:nvSpPr>
        <p:spPr bwMode="auto">
          <a:xfrm>
            <a:off x="709684" y="1358583"/>
            <a:ext cx="499206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a:t>
            </a:r>
            <a:r>
              <a:rPr kumimoji="0" lang="en-US" altLang="vi-VN"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vi-VN" altLang="vi-VN" sz="3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AN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chiều</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ó</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Nắng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thẳng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AN, BN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mặt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ghi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6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chiều</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cây</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3200" b="0" i="0" u="none" strike="noStrike" cap="none" normalizeH="0" baseline="0" dirty="0">
              <a:ln>
                <a:noFill/>
              </a:ln>
              <a:solidFill>
                <a:schemeClr val="tx1"/>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xmlns="" id="{9B6E9AFF-95B6-4CC9-9AD4-F142C18302D4}"/>
              </a:ext>
            </a:extLst>
          </p:cNvPr>
          <p:cNvGraphicFramePr>
            <a:graphicFrameLocks noChangeAspect="1"/>
          </p:cNvGraphicFramePr>
          <p:nvPr>
            <p:extLst>
              <p:ext uri="{D42A27DB-BD31-4B8C-83A1-F6EECF244321}">
                <p14:modId xmlns:p14="http://schemas.microsoft.com/office/powerpoint/2010/main" val="1274382958"/>
              </p:ext>
            </p:extLst>
          </p:nvPr>
        </p:nvGraphicFramePr>
        <p:xfrm>
          <a:off x="838200" y="4999903"/>
          <a:ext cx="2019300" cy="1343025"/>
        </p:xfrm>
        <a:graphic>
          <a:graphicData uri="http://schemas.openxmlformats.org/presentationml/2006/ole">
            <mc:AlternateContent xmlns:mc="http://schemas.openxmlformats.org/markup-compatibility/2006">
              <mc:Choice xmlns:v="urn:schemas-microsoft-com:vml" Requires="v">
                <p:oleObj spid="_x0000_s11280" name="Bitmap Image" r:id="rId4" imgW="2019048" imgH="1343212" progId="Paint.Picture">
                  <p:embed/>
                </p:oleObj>
              </mc:Choice>
              <mc:Fallback>
                <p:oleObj name="Bitmap Image" r:id="rId4" imgW="2019048" imgH="1343212"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999903"/>
                        <a:ext cx="201930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F1291505-A443-4C5D-AEF7-93429EFC68D3}"/>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163473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50CE3D5-7BA0-4F09-AF21-F24F3F6A591F}"/>
              </a:ext>
            </a:extLst>
          </p:cNvPr>
          <p:cNvSpPr>
            <a:spLocks noGrp="1"/>
          </p:cNvSpPr>
          <p:nvPr>
            <p:ph sz="half" idx="1"/>
          </p:nvPr>
        </p:nvSpPr>
        <p:spPr>
          <a:xfrm>
            <a:off x="838200" y="1690688"/>
            <a:ext cx="5181600" cy="4486275"/>
          </a:xfrm>
        </p:spPr>
        <p:txBody>
          <a:bodyPr/>
          <a:lstStyle/>
          <a:p>
            <a:pPr marL="0" indent="0">
              <a:buNone/>
            </a:pPr>
            <a:r>
              <a:rPr lang="en-US" altLang="vi-VN"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 </a:t>
            </a:r>
            <a:r>
              <a:rPr lang="en-US" altLang="vi-VN" dirty="0" err="1">
                <a:solidFill>
                  <a:srgbClr val="000000"/>
                </a:solidFill>
                <a:latin typeface="TimEes New Roman"/>
                <a:ea typeface="Arial" panose="020B0604020202020204" pitchFamily="34" charset="0"/>
                <a:cs typeface="Times New Roman" panose="02020603050405020304" pitchFamily="18" charset="0"/>
              </a:rPr>
              <a:t>Một</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tòa</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nhà</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cao</a:t>
            </a:r>
            <a:r>
              <a:rPr lang="en-US" altLang="vi-VN" dirty="0">
                <a:solidFill>
                  <a:srgbClr val="000000"/>
                </a:solidFill>
                <a:latin typeface="TimEes New Roman"/>
                <a:ea typeface="Arial" panose="020B0604020202020204" pitchFamily="34" charset="0"/>
                <a:cs typeface="Times New Roman" panose="02020603050405020304" pitchFamily="18" charset="0"/>
              </a:rPr>
              <a:t> 24 m </a:t>
            </a:r>
            <a:r>
              <a:rPr lang="en-US" altLang="vi-VN" dirty="0" err="1">
                <a:solidFill>
                  <a:srgbClr val="000000"/>
                </a:solidFill>
                <a:latin typeface="TimEes New Roman"/>
                <a:ea typeface="Arial" panose="020B0604020202020204" pitchFamily="34" charset="0"/>
                <a:cs typeface="Times New Roman" panose="02020603050405020304" pitchFamily="18" charset="0"/>
              </a:rPr>
              <a:t>đổ</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bóng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nắng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dài</a:t>
            </a:r>
            <a:r>
              <a:rPr lang="en-US" altLang="vi-VN" dirty="0">
                <a:solidFill>
                  <a:srgbClr val="000000"/>
                </a:solidFill>
                <a:latin typeface="TimEes New Roman"/>
                <a:ea typeface="Arial" panose="020B0604020202020204" pitchFamily="34" charset="0"/>
                <a:cs typeface="Times New Roman" panose="02020603050405020304" pitchFamily="18" charset="0"/>
              </a:rPr>
              <a:t> 36 m </a:t>
            </a:r>
            <a:r>
              <a:rPr lang="en-US" altLang="vi-VN" dirty="0" err="1">
                <a:solidFill>
                  <a:srgbClr val="000000"/>
                </a:solidFill>
                <a:latin typeface="TimEes New Roman"/>
                <a:ea typeface="Arial" panose="020B0604020202020204" pitchFamily="34" charset="0"/>
                <a:cs typeface="Times New Roman" panose="02020603050405020304" pitchFamily="18" charset="0"/>
              </a:rPr>
              <a:t>trên</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đường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như</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hình</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số</a:t>
            </a:r>
            <a:r>
              <a:rPr lang="en-US" altLang="vi-VN" dirty="0">
                <a:solidFill>
                  <a:srgbClr val="000000"/>
                </a:solidFill>
                <a:latin typeface="TimEes New Roman"/>
                <a:ea typeface="Arial" panose="020B0604020202020204" pitchFamily="34" charset="0"/>
                <a:cs typeface="Times New Roman" panose="02020603050405020304" pitchFamily="18" charset="0"/>
              </a:rPr>
              <a:t> 7. </a:t>
            </a:r>
            <a:r>
              <a:rPr lang="en-US" altLang="vi-VN" dirty="0" err="1">
                <a:solidFill>
                  <a:srgbClr val="000000"/>
                </a:solidFill>
                <a:latin typeface="TimEes New Roman"/>
                <a:ea typeface="Arial" panose="020B0604020202020204" pitchFamily="34" charset="0"/>
                <a:cs typeface="Times New Roman" panose="02020603050405020304" pitchFamily="18" charset="0"/>
              </a:rPr>
              <a:t>Một</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người</a:t>
            </a:r>
            <a:r>
              <a:rPr lang="en-US" altLang="vi-VN" dirty="0">
                <a:solidFill>
                  <a:srgbClr val="000000"/>
                </a:solidFill>
                <a:latin typeface="TimEes New Roman"/>
                <a:ea typeface="Arial" panose="020B0604020202020204" pitchFamily="34" charset="0"/>
                <a:cs typeface="Times New Roman" panose="02020603050405020304" pitchFamily="18" charset="0"/>
              </a:rPr>
              <a:t> Cao 1,6 m </a:t>
            </a:r>
            <a:r>
              <a:rPr lang="en-US" altLang="vi-VN" dirty="0" err="1">
                <a:solidFill>
                  <a:srgbClr val="000000"/>
                </a:solidFill>
                <a:latin typeface="TimEes New Roman"/>
                <a:ea typeface="Arial" panose="020B0604020202020204" pitchFamily="34" charset="0"/>
                <a:cs typeface="Times New Roman" panose="02020603050405020304" pitchFamily="18" charset="0"/>
              </a:rPr>
              <a:t>muốn</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đứng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trong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bóng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râm</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của</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tòa</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nhà</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hỏi</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người</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đó</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có</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thể</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đứng</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cách</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nhà</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xa</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nhất</a:t>
            </a:r>
            <a:r>
              <a:rPr lang="en-US" altLang="vi-VN" dirty="0">
                <a:solidFill>
                  <a:srgbClr val="000000"/>
                </a:solidFill>
                <a:latin typeface="TimEes New Roman"/>
                <a:ea typeface="Arial" panose="020B0604020202020204" pitchFamily="34" charset="0"/>
                <a:cs typeface="Times New Roman" panose="02020603050405020304" pitchFamily="18" charset="0"/>
              </a:rPr>
              <a:t> bao </a:t>
            </a:r>
            <a:r>
              <a:rPr lang="en-US" altLang="vi-VN" dirty="0" err="1">
                <a:solidFill>
                  <a:srgbClr val="000000"/>
                </a:solidFill>
                <a:latin typeface="TimEes New Roman"/>
                <a:ea typeface="Arial" panose="020B0604020202020204" pitchFamily="34" charset="0"/>
                <a:cs typeface="Times New Roman" panose="02020603050405020304" pitchFamily="18" charset="0"/>
              </a:rPr>
              <a:t>nhiêu</a:t>
            </a:r>
            <a:r>
              <a:rPr lang="en-US" altLang="vi-VN" dirty="0">
                <a:solidFill>
                  <a:srgbClr val="000000"/>
                </a:solidFill>
                <a:latin typeface="TimEes New Roman"/>
                <a:ea typeface="Arial" panose="020B0604020202020204" pitchFamily="34" charset="0"/>
                <a:cs typeface="Times New Roman" panose="02020603050405020304" pitchFamily="18" charset="0"/>
              </a:rPr>
              <a:t> </a:t>
            </a:r>
            <a:r>
              <a:rPr lang="en-US" altLang="vi-VN" dirty="0" err="1">
                <a:solidFill>
                  <a:srgbClr val="000000"/>
                </a:solidFill>
                <a:latin typeface="TimEes New Roman"/>
                <a:ea typeface="Arial" panose="020B0604020202020204" pitchFamily="34" charset="0"/>
                <a:cs typeface="Times New Roman" panose="02020603050405020304" pitchFamily="18" charset="0"/>
              </a:rPr>
              <a:t>mét</a:t>
            </a:r>
            <a:r>
              <a:rPr lang="en-US" altLang="vi-VN" dirty="0">
                <a:solidFill>
                  <a:srgbClr val="000000"/>
                </a:solidFill>
                <a:latin typeface="TimEes New Roman"/>
                <a:ea typeface="Arial" panose="020B0604020202020204" pitchFamily="34" charset="0"/>
                <a:cs typeface="Times New Roman" panose="02020603050405020304" pitchFamily="18" charset="0"/>
              </a:rPr>
              <a:t>?</a:t>
            </a:r>
            <a:endParaRPr kumimoji="0" lang="en-US" altLang="vi-VN" sz="3600" b="0" i="0" u="none" strike="noStrike" cap="none" normalizeH="0" baseline="0" dirty="0">
              <a:ln>
                <a:noFill/>
              </a:ln>
              <a:solidFill>
                <a:schemeClr val="tx1"/>
              </a:solidFill>
              <a:effectLst/>
              <a:latin typeface="TimEes New Roman"/>
            </a:endParaRPr>
          </a:p>
          <a:p>
            <a:endParaRPr lang="vi-VN"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351479E9-C21F-4712-B181-3EB736F5EBE6}"/>
                  </a:ext>
                </a:extLst>
              </p:cNvPr>
              <p:cNvSpPr>
                <a:spLocks noGrp="1"/>
              </p:cNvSpPr>
              <p:nvPr>
                <p:ph sz="half" idx="2"/>
              </p:nvPr>
            </p:nvSpPr>
            <p:spPr>
              <a:xfrm>
                <a:off x="6172200" y="1690688"/>
                <a:ext cx="5181600" cy="4486275"/>
              </a:xfrm>
            </p:spPr>
            <p:txBody>
              <a:bodyPr>
                <a:normAutofit/>
              </a:bodyPr>
              <a:lstStyle/>
              <a:p>
                <a:pPr marL="0" indent="0" algn="ctr">
                  <a:buNone/>
                </a:pPr>
                <a:r>
                  <a:rPr lang="en-US" altLang="vi-VN" sz="3200" b="1" u="sng" dirty="0" err="1">
                    <a:solidFill>
                      <a:srgbClr val="000000"/>
                    </a:solidFill>
                    <a:latin typeface="TimEes New Roman"/>
                    <a:ea typeface="Times New Roman" panose="02020603050405020304" pitchFamily="18" charset="0"/>
                    <a:cs typeface="Times New Roman" panose="02020603050405020304" pitchFamily="18" charset="0"/>
                  </a:rPr>
                  <a:t>Bài</a:t>
                </a:r>
                <a:r>
                  <a:rPr lang="en-US" altLang="vi-VN" sz="3200" b="1" u="sng" dirty="0">
                    <a:solidFill>
                      <a:srgbClr val="000000"/>
                    </a:solidFill>
                    <a:latin typeface="TimEes New Roman"/>
                    <a:ea typeface="Times New Roman" panose="02020603050405020304" pitchFamily="18" charset="0"/>
                    <a:cs typeface="Times New Roman" panose="02020603050405020304" pitchFamily="18" charset="0"/>
                  </a:rPr>
                  <a:t> </a:t>
                </a:r>
                <a:r>
                  <a:rPr lang="en-US" altLang="vi-VN" sz="3200" b="1" u="sng" dirty="0" err="1">
                    <a:solidFill>
                      <a:srgbClr val="000000"/>
                    </a:solidFill>
                    <a:latin typeface="TimEes New Roman"/>
                    <a:ea typeface="Times New Roman" panose="02020603050405020304" pitchFamily="18" charset="0"/>
                    <a:cs typeface="Times New Roman" panose="02020603050405020304" pitchFamily="18" charset="0"/>
                  </a:rPr>
                  <a:t>làm</a:t>
                </a:r>
                <a:r>
                  <a:rPr lang="en-US" altLang="vi-VN" sz="3200" b="1" u="sng" dirty="0">
                    <a:solidFill>
                      <a:srgbClr val="000000"/>
                    </a:solidFill>
                    <a:latin typeface="TimEes New Roman"/>
                    <a:ea typeface="Times New Roman" panose="02020603050405020304" pitchFamily="18" charset="0"/>
                    <a:cs typeface="Times New Roman" panose="02020603050405020304" pitchFamily="18" charset="0"/>
                  </a:rPr>
                  <a:t>:</a:t>
                </a:r>
                <a:endParaRPr lang="en-US" altLang="vi-VN" sz="32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altLang="vi-VN"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 </a:t>
                </a:r>
                <a:r>
                  <a:rPr lang="en-US" altLang="vi-VN" sz="32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en-US" altLang="vi-VN" sz="3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kumimoji="0" lang="vi-VN" altLang="vi-VN" sz="3200" b="0" i="0" u="none" strike="noStrike" cap="none" normalizeH="0" baseline="0" dirty="0">
                  <a:ln>
                    <a:noFill/>
                  </a:ln>
                  <a:solidFill>
                    <a:schemeClr val="tx1"/>
                  </a:solidFill>
                  <a:effectLst/>
                </a:endParaRPr>
              </a:p>
              <a:p>
                <a:pPr marL="0" indent="0">
                  <a:buNone/>
                </a:pPr>
                <a:endParaRPr lang="vi-VN" sz="3200" dirty="0"/>
              </a:p>
              <a:p>
                <a:pPr marL="0" indent="0">
                  <a:buNone/>
                </a:pPr>
                <a:endParaRPr lang="vi-VN" sz="3200" dirty="0"/>
              </a:p>
              <a:p>
                <a:pPr marL="0" indent="0">
                  <a:buNone/>
                </a:pPr>
                <a14:m>
                  <m:oMath xmlns:m="http://schemas.openxmlformats.org/officeDocument/2006/math">
                    <m:f>
                      <m:fPr>
                        <m:ctrlPr>
                          <a:rPr lang="vi-VN" altLang="vi-VN" sz="3200" i="1" dirty="0" smtClean="0">
                            <a:solidFill>
                              <a:srgbClr val="000000"/>
                            </a:solidFill>
                            <a:latin typeface="Cambria Math" panose="02040503050406030204" pitchFamily="18" charset="0"/>
                            <a:cs typeface="Times New Roman" panose="02020603050405020304" pitchFamily="18" charset="0"/>
                          </a:rPr>
                        </m:ctrlPr>
                      </m:fPr>
                      <m:num>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(36−</m:t>
                        </m:r>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x</m:t>
                        </m:r>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m:t>
                        </m:r>
                      </m:num>
                      <m:den>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36</m:t>
                        </m:r>
                      </m:den>
                    </m:f>
                  </m:oMath>
                </a14:m>
                <a: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solidFill>
                      <a:srgbClr val="000000"/>
                    </a:solidFill>
                    <a:cs typeface="Times New Roman" panose="02020603050405020304" pitchFamily="18" charset="0"/>
                  </a:rPr>
                  <a:t> </a:t>
                </a:r>
                <a14:m>
                  <m:oMath xmlns:m="http://schemas.openxmlformats.org/officeDocument/2006/math">
                    <m:f>
                      <m:fPr>
                        <m:ctrlPr>
                          <a:rPr lang="vi-VN" altLang="vi-VN" sz="3200" i="1" dirty="0">
                            <a:solidFill>
                              <a:srgbClr val="000000"/>
                            </a:solidFill>
                            <a:latin typeface="Cambria Math" panose="02040503050406030204" pitchFamily="18" charset="0"/>
                            <a:cs typeface="Times New Roman" panose="02020603050405020304" pitchFamily="18" charset="0"/>
                          </a:rPr>
                        </m:ctrlPr>
                      </m:fPr>
                      <m:num>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1,6</m:t>
                        </m:r>
                      </m:num>
                      <m:den>
                        <m:r>
                          <m:rPr>
                            <m:nor/>
                          </m:rP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m:t>3624  </m:t>
                        </m:r>
                      </m:den>
                    </m:f>
                    <m:r>
                      <a:rPr lang="vi-VN" altLang="vi-VN" sz="3200" i="1" dirty="0" smtClean="0">
                        <a:solidFill>
                          <a:srgbClr val="000000"/>
                        </a:solidFill>
                        <a:latin typeface="Cambria Math" panose="02040503050406030204" pitchFamily="18" charset="0"/>
                        <a:ea typeface="Arial" panose="020B0604020202020204" pitchFamily="34" charset="0"/>
                        <a:cs typeface="Times New Roman" panose="02020603050405020304" pitchFamily="18" charset="0"/>
                      </a:rPr>
                      <m:t> </m:t>
                    </m:r>
                  </m:oMath>
                </a14:m>
                <a:endPar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0" indent="0">
                  <a:buNone/>
                </a:pPr>
                <a:r>
                  <a:rPr lang="vi-VN" altLang="vi-VN"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suy ra x=33,6 (m</a:t>
                </a:r>
                <a:r>
                  <a:rPr kumimoji="0" lang="vi-VN" altLang="vi-VN" sz="3200" b="0" i="0" u="none" strike="noStrike" cap="none" normalizeH="0" baseline="0" dirty="0">
                    <a:ln>
                      <a:noFill/>
                    </a:ln>
                    <a:solidFill>
                      <a:schemeClr val="tx1"/>
                    </a:solidFill>
                    <a:effectLst/>
                  </a:rPr>
                  <a:t> )</a:t>
                </a:r>
                <a:endParaRPr lang="vi-VN" altLang="vi-VN" sz="3200" dirty="0"/>
              </a:p>
              <a:p>
                <a:pPr marL="0" indent="0">
                  <a:buNone/>
                </a:pPr>
                <a:endParaRPr lang="vi-VN" sz="3200" dirty="0"/>
              </a:p>
            </p:txBody>
          </p:sp>
        </mc:Choice>
        <mc:Fallback xmlns="">
          <p:sp>
            <p:nvSpPr>
              <p:cNvPr id="4" name="Content Placeholder 3">
                <a:extLst>
                  <a:ext uri="{FF2B5EF4-FFF2-40B4-BE49-F238E27FC236}">
                    <a16:creationId xmlns:a16="http://schemas.microsoft.com/office/drawing/2014/main" id="{351479E9-C21F-4712-B181-3EB736F5EBE6}"/>
                  </a:ext>
                </a:extLst>
              </p:cNvPr>
              <p:cNvSpPr>
                <a:spLocks noGrp="1" noRot="1" noChangeAspect="1" noMove="1" noResize="1" noEditPoints="1" noAdjustHandles="1" noChangeArrowheads="1" noChangeShapeType="1" noTextEdit="1"/>
              </p:cNvSpPr>
              <p:nvPr>
                <p:ph sz="half" idx="2"/>
              </p:nvPr>
            </p:nvSpPr>
            <p:spPr>
              <a:xfrm>
                <a:off x="6172200" y="1690688"/>
                <a:ext cx="5181600" cy="4486275"/>
              </a:xfrm>
              <a:blipFill>
                <a:blip r:embed="rId3"/>
                <a:stretch>
                  <a:fillRect l="-3059" t="-2717"/>
                </a:stretch>
              </a:blipFill>
            </p:spPr>
            <p:txBody>
              <a:bodyPr/>
              <a:lstStyle/>
              <a:p>
                <a:r>
                  <a:rPr lang="vi-VN">
                    <a:noFill/>
                  </a:rPr>
                  <a:t> </a:t>
                </a:r>
              </a:p>
            </p:txBody>
          </p:sp>
        </mc:Fallback>
      </mc:AlternateContent>
      <p:sp>
        <p:nvSpPr>
          <p:cNvPr id="5" name="Rectangle 2">
            <a:extLst>
              <a:ext uri="{FF2B5EF4-FFF2-40B4-BE49-F238E27FC236}">
                <a16:creationId xmlns:a16="http://schemas.microsoft.com/office/drawing/2014/main" xmlns="" id="{71F09759-C08F-4F70-BADF-D51706769962}"/>
              </a:ext>
            </a:extLst>
          </p:cNvPr>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xmlns="" id="{E6FC2003-91C4-4EFF-B419-D560A7D39449}"/>
              </a:ext>
            </a:extLst>
          </p:cNvPr>
          <p:cNvGraphicFramePr>
            <a:graphicFrameLocks noChangeAspect="1"/>
          </p:cNvGraphicFramePr>
          <p:nvPr>
            <p:extLst>
              <p:ext uri="{D42A27DB-BD31-4B8C-83A1-F6EECF244321}">
                <p14:modId xmlns:p14="http://schemas.microsoft.com/office/powerpoint/2010/main" val="1024276210"/>
              </p:ext>
            </p:extLst>
          </p:nvPr>
        </p:nvGraphicFramePr>
        <p:xfrm>
          <a:off x="1063635" y="4608925"/>
          <a:ext cx="3425588" cy="2029034"/>
        </p:xfrm>
        <a:graphic>
          <a:graphicData uri="http://schemas.openxmlformats.org/presentationml/2006/ole">
            <mc:AlternateContent xmlns:mc="http://schemas.openxmlformats.org/markup-compatibility/2006">
              <mc:Choice xmlns:v="urn:schemas-microsoft-com:vml" Requires="v">
                <p:oleObj spid="_x0000_s12328" name="Bitmap Image" r:id="rId4" imgW="2448267" imgH="1781424" progId="Paint.Picture">
                  <p:embed/>
                </p:oleObj>
              </mc:Choice>
              <mc:Fallback>
                <p:oleObj name="Bitmap Image" r:id="rId4" imgW="2448267" imgH="1781424"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5" y="4608925"/>
                        <a:ext cx="3425588" cy="2029034"/>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xmlns="" id="{E29CDF47-C898-49BE-9B28-66BE15A34447}"/>
              </a:ext>
            </a:extLst>
          </p:cNvPr>
          <p:cNvGraphicFramePr>
            <a:graphicFrameLocks noChangeAspect="1"/>
          </p:cNvGraphicFramePr>
          <p:nvPr>
            <p:extLst>
              <p:ext uri="{D42A27DB-BD31-4B8C-83A1-F6EECF244321}">
                <p14:modId xmlns:p14="http://schemas.microsoft.com/office/powerpoint/2010/main" val="4040679943"/>
              </p:ext>
            </p:extLst>
          </p:nvPr>
        </p:nvGraphicFramePr>
        <p:xfrm>
          <a:off x="6599582" y="2968558"/>
          <a:ext cx="1219199" cy="920884"/>
        </p:xfrm>
        <a:graphic>
          <a:graphicData uri="http://schemas.openxmlformats.org/presentationml/2006/ole">
            <mc:AlternateContent xmlns:mc="http://schemas.openxmlformats.org/markup-compatibility/2006">
              <mc:Choice xmlns:v="urn:schemas-microsoft-com:vml" Requires="v">
                <p:oleObj spid="_x0000_s12329" name="Bitmap Image" r:id="rId6" imgW="895238" imgH="676369" progId="Paint.Picture">
                  <p:embed/>
                </p:oleObj>
              </mc:Choice>
              <mc:Fallback>
                <p:oleObj name="Bitmap Image" r:id="rId6" imgW="895238" imgH="676369" progId="Paint.Picture">
                  <p:embed/>
                  <p:pic>
                    <p:nvPicPr>
                      <p:cNvPr id="8" name="Object 7">
                        <a:extLst>
                          <a:ext uri="{FF2B5EF4-FFF2-40B4-BE49-F238E27FC236}">
                            <a16:creationId xmlns:a16="http://schemas.microsoft.com/office/drawing/2014/main" xmlns="" id="{7BBAF056-8A83-425A-A974-E8632FAD58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9582" y="2968558"/>
                        <a:ext cx="1219199" cy="920884"/>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xmlns="" id="{0A3C01C1-B843-43AF-91DF-3DC1DAF2A0AB}"/>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27405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wipe(down)">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B2863741-62DE-4C15-9795-18438CE0B07B}"/>
              </a:ext>
            </a:extLst>
          </p:cNvPr>
          <p:cNvSpPr>
            <a:spLocks noChangeArrowheads="1"/>
          </p:cNvSpPr>
          <p:nvPr/>
        </p:nvSpPr>
        <p:spPr bwMode="auto">
          <a:xfrm>
            <a:off x="163773" y="30938"/>
            <a:ext cx="11420306"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Hoạt</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hướng</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dẫn</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32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Xem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lý</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thuyết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đường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trung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endParaRPr kumimoji="0" lang="vi-VN" altLang="vi-VN" sz="32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á</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ABC, M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lần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lượt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trung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điểm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AC.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Điểm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nằm</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BC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MP song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song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BO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cắt</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MP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K.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Câu</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o</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đây</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ú</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BM = MC</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AK = KC</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MP = PN</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 NP // AM</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a:t>
            </a:r>
            <a:r>
              <a:rPr kumimoji="0" lang="en-US" altLang="vi-VN" sz="3200" b="1"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à</a:t>
            </a:r>
            <a:r>
              <a:rPr kumimoji="0" lang="en-US" altLang="vi-VN" sz="32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r>
              <a:rPr kumimoji="0" lang="en-US" altLang="vi-VN" sz="32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2</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Cho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kumimoji="0" lang="en-US" altLang="vi-VN" sz="3200" b="0" i="0" u="none" strike="noStrike" cap="none" normalizeH="0" baseline="0" dirty="0" err="1">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ì</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vẽ</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Chứng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minh</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rằng</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IA=IM</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xmlns="" id="{A508A3DE-2B3F-41F1-8D5A-93EF151EAD1E}"/>
              </a:ext>
            </a:extLst>
          </p:cNvPr>
          <p:cNvGraphicFramePr>
            <a:graphicFrameLocks noChangeAspect="1"/>
          </p:cNvGraphicFramePr>
          <p:nvPr>
            <p:extLst>
              <p:ext uri="{D42A27DB-BD31-4B8C-83A1-F6EECF244321}">
                <p14:modId xmlns:p14="http://schemas.microsoft.com/office/powerpoint/2010/main" val="2653582531"/>
              </p:ext>
            </p:extLst>
          </p:nvPr>
        </p:nvGraphicFramePr>
        <p:xfrm>
          <a:off x="9100187" y="4205723"/>
          <a:ext cx="2483892" cy="1468378"/>
        </p:xfrm>
        <a:graphic>
          <a:graphicData uri="http://schemas.openxmlformats.org/presentationml/2006/ole">
            <mc:AlternateContent xmlns:mc="http://schemas.openxmlformats.org/markup-compatibility/2006">
              <mc:Choice xmlns:v="urn:schemas-microsoft-com:vml" Requires="v">
                <p:oleObj spid="_x0000_s13329" name="Bitmap Image" r:id="rId3" imgW="1724266" imgH="1019048" progId="Paint.Picture">
                  <p:embed/>
                </p:oleObj>
              </mc:Choice>
              <mc:Fallback>
                <p:oleObj name="Bitmap Image" r:id="rId3" imgW="1724266" imgH="1019048"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187" y="4205723"/>
                        <a:ext cx="2483892" cy="1468378"/>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xmlns="" id="{122A6F17-B400-4AC1-8C8E-363D2CAD692A}"/>
              </a:ext>
            </a:extLst>
          </p:cNvPr>
          <p:cNvSpPr>
            <a:spLocks noChangeArrowheads="1"/>
          </p:cNvSpPr>
          <p:nvPr/>
        </p:nvSpPr>
        <p:spPr bwMode="auto">
          <a:xfrm>
            <a:off x="163773" y="5674101"/>
            <a:ext cx="35589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3 (</a:t>
            </a:r>
            <a:r>
              <a:rPr kumimoji="0" lang="en-US" altLang="vi-VN" sz="32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vi-VN" sz="32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12 SGK)</a:t>
            </a:r>
            <a:r>
              <a:rPr kumimoji="0" lang="vi-VN" altLang="vi-VN" sz="3200" b="0" i="0" u="none" strike="noStrike" cap="none" normalizeH="0" baseline="0" dirty="0">
                <a:ln>
                  <a:noFill/>
                </a:ln>
                <a:solidFill>
                  <a:schemeClr val="tx1"/>
                </a:solidFill>
                <a:effectLst/>
              </a:rPr>
              <a:t> </a:t>
            </a:r>
            <a:endParaRPr kumimoji="0" lang="vi-VN" altLang="vi-VN"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053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down)">
                                      <p:cBhvr>
                                        <p:cTn id="20" dur="500"/>
                                        <p:tgtEl>
                                          <p:spTgt spid="5">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down)">
                                      <p:cBhvr>
                                        <p:cTn id="23" dur="500"/>
                                        <p:tgtEl>
                                          <p:spTgt spid="5">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down)">
                                      <p:cBhvr>
                                        <p:cTn id="26" dur="500"/>
                                        <p:tgtEl>
                                          <p:spTgt spid="5">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wipe(down)">
                                      <p:cBhvr>
                                        <p:cTn id="29" dur="500"/>
                                        <p:tgtEl>
                                          <p:spTgt spid="5">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down)">
                                      <p:cBhvr>
                                        <p:cTn id="32" dur="500"/>
                                        <p:tgtEl>
                                          <p:spTgt spid="5">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down)">
                                      <p:cBhvr>
                                        <p:cTn id="35" dur="5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wipe(down)">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14DEF-CE7A-4398-9FAC-DE36B0DD0448}"/>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907D5581-C916-4846-A8EC-E60C072CD70C}"/>
              </a:ext>
            </a:extLst>
          </p:cNvPr>
          <p:cNvSpPr>
            <a:spLocks noGrp="1"/>
          </p:cNvSpPr>
          <p:nvPr>
            <p:ph sz="half" idx="1"/>
          </p:nvPr>
        </p:nvSpPr>
        <p:spPr/>
        <p:txBody>
          <a:bodyPr/>
          <a:lstStyle/>
          <a:p>
            <a:endParaRPr lang="vi-VN"/>
          </a:p>
        </p:txBody>
      </p:sp>
      <p:sp>
        <p:nvSpPr>
          <p:cNvPr id="4" name="Content Placeholder 3">
            <a:extLst>
              <a:ext uri="{FF2B5EF4-FFF2-40B4-BE49-F238E27FC236}">
                <a16:creationId xmlns:a16="http://schemas.microsoft.com/office/drawing/2014/main" xmlns="" id="{003E7AAE-242A-4C6C-A500-F4C62B2733C8}"/>
              </a:ext>
            </a:extLst>
          </p:cNvPr>
          <p:cNvSpPr>
            <a:spLocks noGrp="1"/>
          </p:cNvSpPr>
          <p:nvPr>
            <p:ph sz="half" idx="2"/>
          </p:nvPr>
        </p:nvSpPr>
        <p:spPr/>
        <p:txBody>
          <a:bodyPr/>
          <a:lstStyle/>
          <a:p>
            <a:endParaRPr lang="vi-VN"/>
          </a:p>
        </p:txBody>
      </p:sp>
    </p:spTree>
    <p:extLst>
      <p:ext uri="{BB962C8B-B14F-4D97-AF65-F5344CB8AC3E}">
        <p14:creationId xmlns:p14="http://schemas.microsoft.com/office/powerpoint/2010/main" val="3934994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0A2ACF-6D4E-4D5E-B440-D6DDA83C0EA0}"/>
              </a:ext>
            </a:extLst>
          </p:cNvPr>
          <p:cNvSpPr>
            <a:spLocks noGrp="1"/>
          </p:cNvSpPr>
          <p:nvPr>
            <p:ph sz="half" idx="1"/>
          </p:nvPr>
        </p:nvSpPr>
        <p:spPr>
          <a:xfrm>
            <a:off x="838200" y="1690688"/>
            <a:ext cx="11009243" cy="4351338"/>
          </a:xfrm>
        </p:spPr>
        <p:txBody>
          <a:bodyPr>
            <a:noAutofit/>
          </a:bodyPr>
          <a:lstStyle/>
          <a:p>
            <a:pPr marL="0" indent="0">
              <a:buNone/>
            </a:pP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cuat</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3297DD3B-147E-4AD8-9F69-52CBF6E5E17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
        <p:nvSpPr>
          <p:cNvPr id="6" name="Oval 5">
            <a:extLst>
              <a:ext uri="{FF2B5EF4-FFF2-40B4-BE49-F238E27FC236}">
                <a16:creationId xmlns:a16="http://schemas.microsoft.com/office/drawing/2014/main" xmlns="" id="{272D8D4A-7E83-4362-8487-7F9E14172E6C}"/>
              </a:ext>
            </a:extLst>
          </p:cNvPr>
          <p:cNvSpPr/>
          <p:nvPr/>
        </p:nvSpPr>
        <p:spPr>
          <a:xfrm>
            <a:off x="579781" y="3351246"/>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Đ</a:t>
            </a:r>
            <a:endParaRPr lang="vi-VN" sz="3200" dirty="0">
              <a:solidFill>
                <a:schemeClr val="tx1"/>
              </a:solidFill>
              <a:latin typeface="TimEes New Roman"/>
            </a:endParaRPr>
          </a:p>
        </p:txBody>
      </p:sp>
      <p:sp>
        <p:nvSpPr>
          <p:cNvPr id="7" name="Oval 6">
            <a:extLst>
              <a:ext uri="{FF2B5EF4-FFF2-40B4-BE49-F238E27FC236}">
                <a16:creationId xmlns:a16="http://schemas.microsoft.com/office/drawing/2014/main" xmlns="" id="{5129AD6D-6C07-4CBC-8909-83C2E270089F}"/>
              </a:ext>
            </a:extLst>
          </p:cNvPr>
          <p:cNvSpPr/>
          <p:nvPr/>
        </p:nvSpPr>
        <p:spPr>
          <a:xfrm>
            <a:off x="579781" y="5697915"/>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8" name="Oval 7">
            <a:extLst>
              <a:ext uri="{FF2B5EF4-FFF2-40B4-BE49-F238E27FC236}">
                <a16:creationId xmlns:a16="http://schemas.microsoft.com/office/drawing/2014/main" xmlns="" id="{64BB0EA5-915D-4797-A837-E031BC8184EB}"/>
              </a:ext>
            </a:extLst>
          </p:cNvPr>
          <p:cNvSpPr/>
          <p:nvPr/>
        </p:nvSpPr>
        <p:spPr>
          <a:xfrm>
            <a:off x="579782" y="4252911"/>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9" name="Oval 8">
            <a:extLst>
              <a:ext uri="{FF2B5EF4-FFF2-40B4-BE49-F238E27FC236}">
                <a16:creationId xmlns:a16="http://schemas.microsoft.com/office/drawing/2014/main" xmlns="" id="{246E73C8-FFA9-48D9-9F06-CAE285EF4E3F}"/>
              </a:ext>
            </a:extLst>
          </p:cNvPr>
          <p:cNvSpPr/>
          <p:nvPr/>
        </p:nvSpPr>
        <p:spPr>
          <a:xfrm>
            <a:off x="579782" y="2264568"/>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Tree>
    <p:extLst>
      <p:ext uri="{BB962C8B-B14F-4D97-AF65-F5344CB8AC3E}">
        <p14:creationId xmlns:p14="http://schemas.microsoft.com/office/powerpoint/2010/main" val="37127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A7487D-E4C6-4B2F-A2F8-3FA14FABDCA5}"/>
              </a:ext>
            </a:extLst>
          </p:cNvPr>
          <p:cNvSpPr>
            <a:spLocks noGrp="1"/>
          </p:cNvSpPr>
          <p:nvPr>
            <p:ph sz="half" idx="1"/>
          </p:nvPr>
        </p:nvSpPr>
        <p:spPr>
          <a:xfrm>
            <a:off x="838200" y="1825625"/>
            <a:ext cx="10515600" cy="4351338"/>
          </a:xfrm>
        </p:spPr>
        <p:txBody>
          <a:bodyPr/>
          <a:lstStyle/>
          <a:p>
            <a:pPr marL="0" indent="0">
              <a:buNone/>
            </a:pP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Cho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ABC, BC=8cm, M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N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AB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AC.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MN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MN=12cm</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 MN=16cm</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 MN=4cm</a:t>
            </a:r>
            <a:endParaRPr lang="vi-V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vi-VN" dirty="0"/>
          </a:p>
        </p:txBody>
      </p:sp>
      <p:sp>
        <p:nvSpPr>
          <p:cNvPr id="5" name="Oval 4">
            <a:extLst>
              <a:ext uri="{FF2B5EF4-FFF2-40B4-BE49-F238E27FC236}">
                <a16:creationId xmlns:a16="http://schemas.microsoft.com/office/drawing/2014/main" xmlns="" id="{0CE539EA-43DF-4E25-B459-7AC8E778319C}"/>
              </a:ext>
            </a:extLst>
          </p:cNvPr>
          <p:cNvSpPr/>
          <p:nvPr/>
        </p:nvSpPr>
        <p:spPr>
          <a:xfrm>
            <a:off x="579781" y="4220765"/>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Đ</a:t>
            </a:r>
            <a:endParaRPr lang="vi-VN" sz="3200" dirty="0">
              <a:solidFill>
                <a:schemeClr val="tx1"/>
              </a:solidFill>
              <a:latin typeface="TimEes New Roman"/>
            </a:endParaRPr>
          </a:p>
        </p:txBody>
      </p:sp>
      <p:sp>
        <p:nvSpPr>
          <p:cNvPr id="6" name="Oval 5">
            <a:extLst>
              <a:ext uri="{FF2B5EF4-FFF2-40B4-BE49-F238E27FC236}">
                <a16:creationId xmlns:a16="http://schemas.microsoft.com/office/drawing/2014/main" xmlns="" id="{459168F3-0A2C-4984-9036-9CE36CE6135C}"/>
              </a:ext>
            </a:extLst>
          </p:cNvPr>
          <p:cNvSpPr/>
          <p:nvPr/>
        </p:nvSpPr>
        <p:spPr>
          <a:xfrm>
            <a:off x="569840" y="3157330"/>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7" name="Oval 6">
            <a:extLst>
              <a:ext uri="{FF2B5EF4-FFF2-40B4-BE49-F238E27FC236}">
                <a16:creationId xmlns:a16="http://schemas.microsoft.com/office/drawing/2014/main" xmlns="" id="{FD7A012A-5789-4717-A26B-B492507B8BFB}"/>
              </a:ext>
            </a:extLst>
          </p:cNvPr>
          <p:cNvSpPr/>
          <p:nvPr/>
        </p:nvSpPr>
        <p:spPr>
          <a:xfrm>
            <a:off x="579780" y="3662560"/>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8" name="Oval 7">
            <a:extLst>
              <a:ext uri="{FF2B5EF4-FFF2-40B4-BE49-F238E27FC236}">
                <a16:creationId xmlns:a16="http://schemas.microsoft.com/office/drawing/2014/main" xmlns="" id="{EDCC5884-DDE9-4088-B4BF-D6840B54DDAE}"/>
              </a:ext>
            </a:extLst>
          </p:cNvPr>
          <p:cNvSpPr/>
          <p:nvPr/>
        </p:nvSpPr>
        <p:spPr>
          <a:xfrm>
            <a:off x="593032" y="4793835"/>
            <a:ext cx="516835" cy="5433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es New Roman"/>
              </a:rPr>
              <a:t>S</a:t>
            </a:r>
            <a:endParaRPr lang="vi-VN" sz="3200" dirty="0">
              <a:solidFill>
                <a:schemeClr val="tx1"/>
              </a:solidFill>
              <a:latin typeface="TimEes New Roman"/>
            </a:endParaRPr>
          </a:p>
        </p:txBody>
      </p:sp>
      <p:sp>
        <p:nvSpPr>
          <p:cNvPr id="9" name="Title 1">
            <a:extLst>
              <a:ext uri="{FF2B5EF4-FFF2-40B4-BE49-F238E27FC236}">
                <a16:creationId xmlns:a16="http://schemas.microsoft.com/office/drawing/2014/main" xmlns="" id="{5C23DC1C-A2ED-420B-B209-6E1519B1C60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Tree>
    <p:extLst>
      <p:ext uri="{BB962C8B-B14F-4D97-AF65-F5344CB8AC3E}">
        <p14:creationId xmlns:p14="http://schemas.microsoft.com/office/powerpoint/2010/main" val="9399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8858A6-7DDE-449D-BF56-282F8282680F}"/>
              </a:ext>
            </a:extLst>
          </p:cNvPr>
          <p:cNvSpPr>
            <a:spLocks noGrp="1"/>
          </p:cNvSpPr>
          <p:nvPr>
            <p:ph sz="half" idx="1"/>
          </p:nvPr>
        </p:nvSpPr>
        <p:spPr>
          <a:xfrm>
            <a:off x="838200" y="1690688"/>
            <a:ext cx="10515600" cy="4351338"/>
          </a:xfrm>
        </p:spPr>
        <p:txBody>
          <a:bodyPr/>
          <a:lstStyle/>
          <a:p>
            <a:pPr marL="0" indent="0">
              <a:buNone/>
            </a:pP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12 (SGK)-</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Học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thực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hiện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theo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nhóm</a:t>
            </a:r>
            <a:r>
              <a:rPr lang="en-US" i="1" dirty="0">
                <a:latin typeface="Times New Roman" panose="02020603050405020304" pitchFamily="18" charset="0"/>
                <a:cs typeface="Times New Roman" panose="02020603050405020304" pitchFamily="18" charset="0"/>
              </a:rPr>
              <a:t> 4)</a:t>
            </a:r>
            <a:endParaRPr lang="vi-V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Cho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ABC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BC = 30 cm .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AH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K, I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AK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KI = IH qua 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K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EF // BC, MN // BC ( M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AB; S, N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AC</a:t>
            </a:r>
            <a:endParaRPr lang="vi-VN" dirty="0">
              <a:latin typeface="Times New Roman" panose="02020603050405020304" pitchFamily="18" charset="0"/>
              <a:cs typeface="Times New Roman" panose="02020603050405020304" pitchFamily="18" charset="0"/>
            </a:endParaRPr>
          </a:p>
          <a:p>
            <a:pPr marL="0" lv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MN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EF .</a:t>
            </a:r>
            <a:endParaRPr lang="vi-VN" dirty="0">
              <a:latin typeface="Times New Roman" panose="02020603050405020304" pitchFamily="18" charset="0"/>
              <a:cs typeface="Times New Roman" panose="02020603050405020304" pitchFamily="18" charset="0"/>
            </a:endParaRPr>
          </a:p>
          <a:p>
            <a:pPr marL="0" lv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MN FE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ABC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10,8 dm²</a:t>
            </a:r>
            <a:endParaRPr lang="vi-VN" dirty="0">
              <a:latin typeface="Times New Roman" panose="02020603050405020304" pitchFamily="18" charset="0"/>
              <a:cs typeface="Times New Roman" panose="02020603050405020304" pitchFamily="18" charset="0"/>
            </a:endParaRPr>
          </a:p>
          <a:p>
            <a:pPr lvl="0"/>
            <a:endParaRPr lang="vi-VN" dirty="0"/>
          </a:p>
          <a:p>
            <a:endParaRPr lang="vi-VN" dirty="0"/>
          </a:p>
        </p:txBody>
      </p:sp>
      <p:sp>
        <p:nvSpPr>
          <p:cNvPr id="5" name="Title 1">
            <a:extLst>
              <a:ext uri="{FF2B5EF4-FFF2-40B4-BE49-F238E27FC236}">
                <a16:creationId xmlns:a16="http://schemas.microsoft.com/office/drawing/2014/main" xmlns="" id="{D04C3D02-45B4-49CD-997D-2722BE9EF0F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Tree>
    <p:extLst>
      <p:ext uri="{BB962C8B-B14F-4D97-AF65-F5344CB8AC3E}">
        <p14:creationId xmlns:p14="http://schemas.microsoft.com/office/powerpoint/2010/main" val="28086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3E4CC-F009-4D4D-8EFB-306558F59720}"/>
              </a:ext>
            </a:extLst>
          </p:cNvPr>
          <p:cNvSpPr>
            <a:spLocks noGrp="1"/>
          </p:cNvSpPr>
          <p:nvPr>
            <p:ph type="title"/>
          </p:nvPr>
        </p:nvSpPr>
        <p:spPr/>
        <p:txBody>
          <a:bodyPr/>
          <a:lstStyle/>
          <a:p>
            <a:pPr algn="ctr"/>
            <a:r>
              <a:rPr lang="en-US" dirty="0">
                <a:latin typeface="TimEes New Roman"/>
              </a:rPr>
              <a:t>TIẾT 1: BÀI TẬP CUỐI </a:t>
            </a:r>
            <a:r>
              <a:rPr lang="vi-VN" dirty="0">
                <a:latin typeface="TimEes New Roman"/>
              </a:rPr>
              <a:t>CHƯƠNG 7</a:t>
            </a:r>
          </a:p>
        </p:txBody>
      </p:sp>
      <p:sp>
        <p:nvSpPr>
          <p:cNvPr id="3" name="Content Placeholder 2">
            <a:extLst>
              <a:ext uri="{FF2B5EF4-FFF2-40B4-BE49-F238E27FC236}">
                <a16:creationId xmlns:a16="http://schemas.microsoft.com/office/drawing/2014/main" xmlns="" id="{8C5922A1-A768-4500-8C72-315DD5F72BE2}"/>
              </a:ext>
            </a:extLst>
          </p:cNvPr>
          <p:cNvSpPr>
            <a:spLocks noGrp="1"/>
          </p:cNvSpPr>
          <p:nvPr>
            <p:ph idx="1"/>
          </p:nvPr>
        </p:nvSpPr>
        <p:spPr>
          <a:xfrm>
            <a:off x="838200" y="1825625"/>
            <a:ext cx="10515600" cy="2719871"/>
          </a:xfrm>
        </p:spPr>
        <p:txBody>
          <a:bodyPr/>
          <a:lstStyle/>
          <a:p>
            <a:pPr marL="0" indent="0">
              <a:buNone/>
            </a:pPr>
            <a:r>
              <a:rPr lang="en-US" dirty="0" err="1"/>
              <a:t>Bài</a:t>
            </a:r>
            <a:r>
              <a:rPr lang="en-US" dirty="0"/>
              <a:t> 1:(</a:t>
            </a:r>
            <a:r>
              <a:rPr lang="en-US" dirty="0" err="1"/>
              <a:t>làm</a:t>
            </a:r>
            <a:r>
              <a:rPr lang="en-US" dirty="0"/>
              <a:t> </a:t>
            </a:r>
            <a:r>
              <a:rPr lang="en-US" dirty="0" err="1"/>
              <a:t>theo</a:t>
            </a:r>
            <a:r>
              <a:rPr lang="en-US" dirty="0"/>
              <a:t> </a:t>
            </a:r>
            <a:r>
              <a:rPr lang="en-US" dirty="0" err="1"/>
              <a:t>nhóm</a:t>
            </a:r>
            <a:r>
              <a:rPr lang="en-US" dirty="0"/>
              <a:t> </a:t>
            </a:r>
            <a:r>
              <a:rPr lang="en-US" dirty="0" err="1"/>
              <a:t>đôi</a:t>
            </a:r>
            <a:r>
              <a:rPr lang="en-US" dirty="0"/>
              <a:t>:)</a:t>
            </a:r>
            <a:endParaRPr lang="vi-VN" dirty="0"/>
          </a:p>
          <a:p>
            <a:pPr marL="0" indent="0">
              <a:buNone/>
            </a:pPr>
            <a:r>
              <a:rPr lang="vi-VN" dirty="0"/>
              <a:t>Cho tam giác ABC biết DE </a:t>
            </a:r>
            <a:r>
              <a:rPr lang="en-US" dirty="0"/>
              <a:t>//</a:t>
            </a:r>
            <a:r>
              <a:rPr lang="vi-VN" dirty="0"/>
              <a:t> BC và AE = 6 cm</a:t>
            </a:r>
            <a:r>
              <a:rPr lang="en-US" dirty="0"/>
              <a:t>,</a:t>
            </a:r>
            <a:r>
              <a:rPr lang="vi-VN" dirty="0"/>
              <a:t> BC = 3 cm</a:t>
            </a:r>
            <a:r>
              <a:rPr lang="en-US" dirty="0"/>
              <a:t>,</a:t>
            </a:r>
            <a:r>
              <a:rPr lang="vi-VN" dirty="0"/>
              <a:t> DB = 2 cm độ dài đoạn thẳng AB là bao nhiêu? </a:t>
            </a:r>
          </a:p>
          <a:p>
            <a:pPr marL="0" indent="0">
              <a:buNone/>
            </a:pPr>
            <a:endParaRPr lang="vi-VN" dirty="0"/>
          </a:p>
        </p:txBody>
      </p:sp>
      <p:sp>
        <p:nvSpPr>
          <p:cNvPr id="4" name="Rectangle 3">
            <a:hlinkClick r:id="rId3" action="ppaction://hlinksldjump"/>
            <a:extLst>
              <a:ext uri="{FF2B5EF4-FFF2-40B4-BE49-F238E27FC236}">
                <a16:creationId xmlns:a16="http://schemas.microsoft.com/office/drawing/2014/main" xmlns="" id="{44A451A0-92F7-44B8-94BD-EDD18CFA335E}"/>
              </a:ext>
            </a:extLst>
          </p:cNvPr>
          <p:cNvSpPr/>
          <p:nvPr/>
        </p:nvSpPr>
        <p:spPr>
          <a:xfrm>
            <a:off x="1212095" y="3522630"/>
            <a:ext cx="1710725" cy="584775"/>
          </a:xfrm>
          <a:prstGeom prst="rect">
            <a:avLst/>
          </a:prstGeom>
        </p:spPr>
        <p:txBody>
          <a:bodyPr wrap="none">
            <a:spAutoFit/>
          </a:bodyPr>
          <a:lstStyle/>
          <a:p>
            <a:r>
              <a:rPr lang="vi-VN" sz="3200" dirty="0">
                <a:latin typeface="+mj-lt"/>
              </a:rPr>
              <a:t>A</a:t>
            </a:r>
            <a:r>
              <a:rPr lang="en-US" sz="3200" dirty="0">
                <a:latin typeface="+mj-lt"/>
              </a:rPr>
              <a:t>)</a:t>
            </a:r>
            <a:r>
              <a:rPr lang="vi-VN" sz="3200" dirty="0">
                <a:latin typeface="+mj-lt"/>
              </a:rPr>
              <a:t> 4 cm</a:t>
            </a:r>
            <a:r>
              <a:rPr lang="en-US" sz="3200" dirty="0">
                <a:latin typeface="+mj-lt"/>
              </a:rPr>
              <a:t>, </a:t>
            </a:r>
            <a:endParaRPr lang="vi-VN" sz="3200" dirty="0">
              <a:latin typeface="+mj-lt"/>
            </a:endParaRPr>
          </a:p>
        </p:txBody>
      </p:sp>
      <p:grpSp>
        <p:nvGrpSpPr>
          <p:cNvPr id="8" name="Group 7">
            <a:extLst>
              <a:ext uri="{FF2B5EF4-FFF2-40B4-BE49-F238E27FC236}">
                <a16:creationId xmlns:a16="http://schemas.microsoft.com/office/drawing/2014/main" xmlns="" id="{D0FEFD80-E50F-4541-84C1-CB3650DDB352}"/>
              </a:ext>
            </a:extLst>
          </p:cNvPr>
          <p:cNvGrpSpPr/>
          <p:nvPr/>
        </p:nvGrpSpPr>
        <p:grpSpPr>
          <a:xfrm>
            <a:off x="3526440" y="3522630"/>
            <a:ext cx="6868424" cy="584775"/>
            <a:chOff x="3526440" y="3522630"/>
            <a:chExt cx="6868424" cy="584775"/>
          </a:xfrm>
        </p:grpSpPr>
        <p:sp>
          <p:nvSpPr>
            <p:cNvPr id="5" name="Rectangle 4">
              <a:hlinkClick r:id="rId4" action="ppaction://hlinksldjump"/>
              <a:extLst>
                <a:ext uri="{FF2B5EF4-FFF2-40B4-BE49-F238E27FC236}">
                  <a16:creationId xmlns:a16="http://schemas.microsoft.com/office/drawing/2014/main" xmlns="" id="{2DDE6716-B0EB-4462-A708-BD8D22C6D981}"/>
                </a:ext>
              </a:extLst>
            </p:cNvPr>
            <p:cNvSpPr/>
            <p:nvPr/>
          </p:nvSpPr>
          <p:spPr>
            <a:xfrm>
              <a:off x="5987228" y="3522630"/>
              <a:ext cx="1494320" cy="584775"/>
            </a:xfrm>
            <a:prstGeom prst="rect">
              <a:avLst/>
            </a:prstGeom>
          </p:spPr>
          <p:txBody>
            <a:bodyPr wrap="none">
              <a:spAutoFit/>
            </a:bodyPr>
            <a:lstStyle/>
            <a:p>
              <a:r>
                <a:rPr lang="vi-VN" sz="3200" dirty="0">
                  <a:latin typeface="+mj-lt"/>
                </a:rPr>
                <a:t>C</a:t>
              </a:r>
              <a:r>
                <a:rPr lang="en-US" sz="3200" dirty="0">
                  <a:latin typeface="+mj-lt"/>
                </a:rPr>
                <a:t>)</a:t>
              </a:r>
              <a:r>
                <a:rPr lang="vi-VN" sz="3200" dirty="0">
                  <a:latin typeface="+mj-lt"/>
                </a:rPr>
                <a:t> 5 cm</a:t>
              </a:r>
            </a:p>
          </p:txBody>
        </p:sp>
        <p:sp>
          <p:nvSpPr>
            <p:cNvPr id="6" name="Rectangle 5">
              <a:hlinkClick r:id="rId4" action="ppaction://hlinksldjump"/>
              <a:extLst>
                <a:ext uri="{FF2B5EF4-FFF2-40B4-BE49-F238E27FC236}">
                  <a16:creationId xmlns:a16="http://schemas.microsoft.com/office/drawing/2014/main" xmlns="" id="{699590A7-0ABF-4EE3-AC00-93DB6A7EBF74}"/>
                </a:ext>
              </a:extLst>
            </p:cNvPr>
            <p:cNvSpPr/>
            <p:nvPr/>
          </p:nvSpPr>
          <p:spPr>
            <a:xfrm>
              <a:off x="3526440" y="3522630"/>
              <a:ext cx="1688283" cy="584775"/>
            </a:xfrm>
            <a:prstGeom prst="rect">
              <a:avLst/>
            </a:prstGeom>
          </p:spPr>
          <p:txBody>
            <a:bodyPr wrap="none">
              <a:spAutoFit/>
            </a:bodyPr>
            <a:lstStyle/>
            <a:p>
              <a:r>
                <a:rPr lang="vi-VN" sz="3200" dirty="0">
                  <a:latin typeface="+mj-lt"/>
                </a:rPr>
                <a:t>B</a:t>
              </a:r>
              <a:r>
                <a:rPr lang="en-US" sz="3200" dirty="0">
                  <a:latin typeface="+mj-lt"/>
                </a:rPr>
                <a:t>)</a:t>
              </a:r>
              <a:r>
                <a:rPr lang="vi-VN" sz="3200" dirty="0">
                  <a:latin typeface="+mj-lt"/>
                </a:rPr>
                <a:t> 3 cm</a:t>
              </a:r>
              <a:r>
                <a:rPr lang="en-US" sz="3200" dirty="0">
                  <a:latin typeface="+mj-lt"/>
                </a:rPr>
                <a:t>, </a:t>
              </a:r>
              <a:endParaRPr lang="vi-VN" sz="3200" dirty="0">
                <a:latin typeface="+mj-lt"/>
              </a:endParaRPr>
            </a:p>
          </p:txBody>
        </p:sp>
        <p:sp>
          <p:nvSpPr>
            <p:cNvPr id="7" name="Rectangle 6">
              <a:hlinkClick r:id="rId4" action="ppaction://hlinksldjump"/>
              <a:extLst>
                <a:ext uri="{FF2B5EF4-FFF2-40B4-BE49-F238E27FC236}">
                  <a16:creationId xmlns:a16="http://schemas.microsoft.com/office/drawing/2014/main" xmlns="" id="{4A3675EF-7603-40C5-AEBE-C05638521184}"/>
                </a:ext>
              </a:extLst>
            </p:cNvPr>
            <p:cNvSpPr/>
            <p:nvPr/>
          </p:nvSpPr>
          <p:spPr>
            <a:xfrm>
              <a:off x="8579944" y="3522630"/>
              <a:ext cx="1814920" cy="584775"/>
            </a:xfrm>
            <a:prstGeom prst="rect">
              <a:avLst/>
            </a:prstGeom>
          </p:spPr>
          <p:txBody>
            <a:bodyPr wrap="none">
              <a:spAutoFit/>
            </a:bodyPr>
            <a:lstStyle/>
            <a:p>
              <a:r>
                <a:rPr lang="vi-VN" sz="3200" dirty="0">
                  <a:latin typeface="+mj-lt"/>
                </a:rPr>
                <a:t>D</a:t>
              </a:r>
              <a:r>
                <a:rPr lang="en-US" sz="3200" dirty="0">
                  <a:latin typeface="+mj-lt"/>
                </a:rPr>
                <a:t>) </a:t>
              </a:r>
              <a:r>
                <a:rPr lang="vi-VN" sz="3200" dirty="0">
                  <a:latin typeface="+mj-lt"/>
                </a:rPr>
                <a:t>3,5 cm</a:t>
              </a:r>
            </a:p>
          </p:txBody>
        </p:sp>
      </p:grpSp>
      <p:sp>
        <p:nvSpPr>
          <p:cNvPr id="9" name="Rectangle 2">
            <a:extLst>
              <a:ext uri="{FF2B5EF4-FFF2-40B4-BE49-F238E27FC236}">
                <a16:creationId xmlns:a16="http://schemas.microsoft.com/office/drawing/2014/main" xmlns="" id="{E975A40B-B538-4CFF-B0BF-5F23D8130CBD}"/>
              </a:ext>
            </a:extLst>
          </p:cNvPr>
          <p:cNvSpPr>
            <a:spLocks noChangeArrowheads="1"/>
          </p:cNvSpPr>
          <p:nvPr/>
        </p:nvSpPr>
        <p:spPr bwMode="auto">
          <a:xfrm>
            <a:off x="6903544" y="46233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xmlns="" id="{5FC410BA-ED14-4B30-8940-3B462772CA66}"/>
              </a:ext>
            </a:extLst>
          </p:cNvPr>
          <p:cNvGraphicFramePr>
            <a:graphicFrameLocks noChangeAspect="1"/>
          </p:cNvGraphicFramePr>
          <p:nvPr>
            <p:extLst>
              <p:ext uri="{D42A27DB-BD31-4B8C-83A1-F6EECF244321}">
                <p14:modId xmlns:p14="http://schemas.microsoft.com/office/powerpoint/2010/main" val="3461606381"/>
              </p:ext>
            </p:extLst>
          </p:nvPr>
        </p:nvGraphicFramePr>
        <p:xfrm>
          <a:off x="7870219" y="4214115"/>
          <a:ext cx="3234369" cy="2278760"/>
        </p:xfrm>
        <a:graphic>
          <a:graphicData uri="http://schemas.openxmlformats.org/presentationml/2006/ole">
            <mc:AlternateContent xmlns:mc="http://schemas.openxmlformats.org/markup-compatibility/2006">
              <mc:Choice xmlns:v="urn:schemas-microsoft-com:vml" Requires="v">
                <p:oleObj spid="_x0000_s3088" name="Bitmap Image" r:id="rId5" imgW="1676634" imgH="1181265" progId="Paint.Picture">
                  <p:embed/>
                </p:oleObj>
              </mc:Choice>
              <mc:Fallback>
                <p:oleObj name="Bitmap Image" r:id="rId5" imgW="1676634" imgH="1181265"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0219" y="4214115"/>
                        <a:ext cx="3234369" cy="2278760"/>
                      </a:xfrm>
                      <a:prstGeom prst="rect">
                        <a:avLst/>
                      </a:prstGeom>
                      <a:noFill/>
                    </p:spPr>
                  </p:pic>
                </p:oleObj>
              </mc:Fallback>
            </mc:AlternateContent>
          </a:graphicData>
        </a:graphic>
      </p:graphicFrame>
    </p:spTree>
    <p:extLst>
      <p:ext uri="{BB962C8B-B14F-4D97-AF65-F5344CB8AC3E}">
        <p14:creationId xmlns:p14="http://schemas.microsoft.com/office/powerpoint/2010/main" val="18797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2F77878-4517-418A-B324-8086D8F72AFD}"/>
                  </a:ext>
                </a:extLst>
              </p:cNvPr>
              <p:cNvSpPr>
                <a:spLocks noGrp="1"/>
              </p:cNvSpPr>
              <p:nvPr>
                <p:ph sz="half" idx="1"/>
              </p:nvPr>
            </p:nvSpPr>
            <p:spPr>
              <a:xfrm>
                <a:off x="626164" y="1511292"/>
                <a:ext cx="7245627" cy="4351338"/>
              </a:xfrm>
            </p:spPr>
            <p:txBody>
              <a:bodyPr/>
              <a:lstStyle/>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EF // BC, MN // BC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p>
              <a:p>
                <a:pPr marL="0" indent="0">
                  <a:buNone/>
                </a:pPr>
                <a14:m>
                  <m:oMath xmlns:m="http://schemas.openxmlformats.org/officeDocument/2006/math">
                    <m:f>
                      <m:fPr>
                        <m:ctrlPr>
                          <a:rPr lang="en-US" i="1" smtClean="0">
                            <a:latin typeface="Cambria Math" panose="02040503050406030204" pitchFamily="18" charset="0"/>
                          </a:rPr>
                        </m:ctrlPr>
                      </m:fPr>
                      <m:num>
                        <m:r>
                          <m:rPr>
                            <m:nor/>
                          </m:rPr>
                          <a:rPr lang="en-US" dirty="0" smtClean="0">
                            <a:latin typeface="Times New Roman" panose="02020603050405020304" pitchFamily="18" charset="0"/>
                            <a:cs typeface="Times New Roman" panose="02020603050405020304" pitchFamily="18" charset="0"/>
                          </a:rPr>
                          <m:t>MN</m:t>
                        </m:r>
                      </m:num>
                      <m:den>
                        <m:r>
                          <m:rPr>
                            <m:nor/>
                          </m:rPr>
                          <a:rPr lang="en-US" dirty="0" smtClean="0">
                            <a:latin typeface="Times New Roman" panose="02020603050405020304" pitchFamily="18" charset="0"/>
                            <a:cs typeface="Times New Roman" panose="02020603050405020304" pitchFamily="18" charset="0"/>
                          </a:rPr>
                          <m:t>BC</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dirty="0" smtClean="0">
                            <a:latin typeface="Cambria Math" panose="02040503050406030204" pitchFamily="18" charset="0"/>
                          </a:rPr>
                        </m:ctrlPr>
                      </m:fPr>
                      <m:num>
                        <m:r>
                          <m:rPr>
                            <m:nor/>
                          </m:rPr>
                          <a:rPr lang="en-US" dirty="0" smtClean="0">
                            <a:latin typeface="Times New Roman" panose="02020603050405020304" pitchFamily="18" charset="0"/>
                            <a:cs typeface="Times New Roman" panose="02020603050405020304" pitchFamily="18" charset="0"/>
                          </a:rPr>
                          <m:t>AK</m:t>
                        </m:r>
                      </m:num>
                      <m:den>
                        <m:r>
                          <m:rPr>
                            <m:nor/>
                          </m:rPr>
                          <a:rPr lang="en-US" dirty="0" smtClean="0">
                            <a:latin typeface="Times New Roman" panose="02020603050405020304" pitchFamily="18" charset="0"/>
                            <a:cs typeface="Times New Roman" panose="02020603050405020304" pitchFamily="18" charset="0"/>
                          </a:rPr>
                          <m:t>AH</m:t>
                        </m:r>
                      </m:den>
                    </m:f>
                  </m:oMath>
                </a14:m>
                <a:r>
                  <a:rPr lang="en-US" dirty="0">
                    <a:latin typeface="Times New Roman" panose="02020603050405020304" pitchFamily="18" charset="0"/>
                    <a:cs typeface="Times New Roman" panose="02020603050405020304" pitchFamily="18" charset="0"/>
                  </a:rPr>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ra MN=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latin typeface="Times New Roman" panose="02020603050405020304" pitchFamily="18" charset="0"/>
                    <a:cs typeface="Times New Roman" panose="02020603050405020304" pitchFamily="18" charset="0"/>
                  </a:rPr>
                  <a:t> BC=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latin typeface="Times New Roman" panose="02020603050405020304" pitchFamily="18" charset="0"/>
                    <a:cs typeface="Times New Roman" panose="02020603050405020304" pitchFamily="18" charset="0"/>
                  </a:rPr>
                  <a:t>.30=10 cm</a:t>
                </a:r>
                <a:endParaRPr lang="vi-VN"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f>
                      <m:fPr>
                        <m:ctrlPr>
                          <a:rPr lang="en-US" i="1" dirty="0" smtClean="0">
                            <a:latin typeface="Cambria Math" panose="02040503050406030204" pitchFamily="18" charset="0"/>
                          </a:rPr>
                        </m:ctrlPr>
                      </m:fPr>
                      <m:num>
                        <m:r>
                          <m:rPr>
                            <m:nor/>
                          </m:rPr>
                          <a:rPr lang="en-US" dirty="0" smtClean="0">
                            <a:latin typeface="Times New Roman" panose="02020603050405020304" pitchFamily="18" charset="0"/>
                            <a:cs typeface="Times New Roman" panose="02020603050405020304" pitchFamily="18" charset="0"/>
                          </a:rPr>
                          <m:t>EF</m:t>
                        </m:r>
                      </m:num>
                      <m:den>
                        <m:r>
                          <m:rPr>
                            <m:nor/>
                          </m:rPr>
                          <a:rPr lang="en-US" dirty="0" smtClean="0">
                            <a:latin typeface="Times New Roman" panose="02020603050405020304" pitchFamily="18" charset="0"/>
                            <a:cs typeface="Times New Roman" panose="02020603050405020304" pitchFamily="18" charset="0"/>
                          </a:rPr>
                          <m:t>BC</m:t>
                        </m:r>
                      </m:den>
                    </m:f>
                  </m:oMath>
                </a14:m>
                <a:r>
                  <a:rPr lang="en-US" dirty="0">
                    <a:latin typeface="Times New Roman" panose="02020603050405020304" pitchFamily="18" charset="0"/>
                    <a:cs typeface="Times New Roman" panose="02020603050405020304" pitchFamily="18" charset="0"/>
                  </a:rPr>
                  <a:t>=</a:t>
                </a:r>
                <a14:m>
                  <m:oMath xmlns:m="http://schemas.openxmlformats.org/officeDocument/2006/math">
                    <m:f>
                      <m:fPr>
                        <m:ctrlPr>
                          <a:rPr lang="en-US" i="1" smtClean="0">
                            <a:latin typeface="Cambria Math" panose="02040503050406030204" pitchFamily="18" charset="0"/>
                          </a:rPr>
                        </m:ctrlPr>
                      </m:fPr>
                      <m:num>
                        <m:r>
                          <m:rPr>
                            <m:nor/>
                          </m:rPr>
                          <a:rPr lang="en-US" dirty="0" smtClean="0">
                            <a:latin typeface="Times New Roman" panose="02020603050405020304" pitchFamily="18" charset="0"/>
                            <a:cs typeface="Times New Roman" panose="02020603050405020304" pitchFamily="18" charset="0"/>
                          </a:rPr>
                          <m:t>AI</m:t>
                        </m:r>
                      </m:num>
                      <m:den>
                        <m:r>
                          <m:rPr>
                            <m:nor/>
                          </m:rPr>
                          <a:rPr lang="en-US" dirty="0" smtClean="0">
                            <a:latin typeface="Times New Roman" panose="02020603050405020304" pitchFamily="18" charset="0"/>
                            <a:cs typeface="Times New Roman" panose="02020603050405020304" pitchFamily="18" charset="0"/>
                          </a:rPr>
                          <m:t>AH</m:t>
                        </m:r>
                      </m:den>
                    </m:f>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3</m:t>
                        </m:r>
                      </m:den>
                    </m:f>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ra EF=(BC.2):3=30.2:3=20cm</a:t>
                </a:r>
                <a:endParaRPr lang="vi-VN" dirty="0">
                  <a:latin typeface="Times New Roman" panose="02020603050405020304" pitchFamily="18" charset="0"/>
                  <a:cs typeface="Times New Roman" panose="02020603050405020304" pitchFamily="18" charset="0"/>
                </a:endParaRPr>
              </a:p>
              <a:p>
                <a:endParaRPr lang="vi-VN" dirty="0"/>
              </a:p>
            </p:txBody>
          </p:sp>
        </mc:Choice>
        <mc:Fallback xmlns="">
          <p:sp>
            <p:nvSpPr>
              <p:cNvPr id="3" name="Content Placeholder 2">
                <a:extLst>
                  <a:ext uri="{FF2B5EF4-FFF2-40B4-BE49-F238E27FC236}">
                    <a16:creationId xmlns:a16="http://schemas.microsoft.com/office/drawing/2014/main" id="{22F77878-4517-418A-B324-8086D8F72AFD}"/>
                  </a:ext>
                </a:extLst>
              </p:cNvPr>
              <p:cNvSpPr>
                <a:spLocks noGrp="1" noRot="1" noChangeAspect="1" noMove="1" noResize="1" noEditPoints="1" noAdjustHandles="1" noChangeArrowheads="1" noChangeShapeType="1" noTextEdit="1"/>
              </p:cNvSpPr>
              <p:nvPr>
                <p:ph sz="half" idx="1"/>
              </p:nvPr>
            </p:nvSpPr>
            <p:spPr>
              <a:xfrm>
                <a:off x="626164" y="1511292"/>
                <a:ext cx="7245627" cy="4351338"/>
              </a:xfrm>
              <a:blipFill>
                <a:blip r:embed="rId2"/>
                <a:stretch>
                  <a:fillRect l="-1768" t="-2521"/>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xmlns="" id="{4A92B9E6-80B2-490E-B707-DAAF86024BC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pic>
        <p:nvPicPr>
          <p:cNvPr id="6" name="Content Placeholder 5">
            <a:extLst>
              <a:ext uri="{FF2B5EF4-FFF2-40B4-BE49-F238E27FC236}">
                <a16:creationId xmlns:a16="http://schemas.microsoft.com/office/drawing/2014/main" xmlns="" id="{1B36C2D7-9C2A-4504-816E-1A5D6E522DDD}"/>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77263" y="1426652"/>
            <a:ext cx="3614737" cy="2260309"/>
          </a:xfrm>
          <a:prstGeom prst="rect">
            <a:avLst/>
          </a:prstGeom>
          <a:noFill/>
          <a:ln>
            <a:noFill/>
          </a:ln>
        </p:spPr>
      </p:pic>
      <p:sp>
        <p:nvSpPr>
          <p:cNvPr id="7" name="Rectangle 6">
            <a:extLst>
              <a:ext uri="{FF2B5EF4-FFF2-40B4-BE49-F238E27FC236}">
                <a16:creationId xmlns:a16="http://schemas.microsoft.com/office/drawing/2014/main" xmlns="" id="{C3035789-0B51-482A-967F-5B0CD0A707A8}"/>
              </a:ext>
            </a:extLst>
          </p:cNvPr>
          <p:cNvSpPr/>
          <p:nvPr/>
        </p:nvSpPr>
        <p:spPr>
          <a:xfrm>
            <a:off x="626164" y="3790266"/>
            <a:ext cx="10214114" cy="2554545"/>
          </a:xfrm>
          <a:prstGeom prst="rect">
            <a:avLst/>
          </a:prstGeom>
        </p:spPr>
        <p:txBody>
          <a:bodyPr wrap="square">
            <a:spAutoFit/>
          </a:bodyPr>
          <a:lstStyle/>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ABC=10,8dm</a:t>
            </a:r>
            <a:r>
              <a:rPr lang="en-US" sz="3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AH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AH=2.1080:30=72cm</a:t>
            </a:r>
            <a:endParaRPr lang="vi-VN" sz="3200" dirty="0">
              <a:effectLst/>
              <a:latin typeface="Times New Roman" panose="02020603050405020304" pitchFamily="18" charset="0"/>
              <a:ea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KI=72:3=24cm</a:t>
            </a:r>
            <a:endParaRPr lang="vi-VN" sz="3200" dirty="0">
              <a:effectLst/>
              <a:latin typeface="Times New Roman" panose="02020603050405020304" pitchFamily="18" charset="0"/>
              <a:ea typeface="Times New Roman" panose="02020603050405020304" pitchFamily="18" charset="0"/>
            </a:endParaRPr>
          </a:p>
          <a:p>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MNFE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endParaRPr>
          </a:p>
          <a:p>
            <a:pPr>
              <a:spcAft>
                <a:spcPts val="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(MN+EF).KI:2=(10+20).24:2720 : 2 = 360 cm</a:t>
            </a:r>
            <a:r>
              <a:rPr lang="en-US" sz="3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vi-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1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down)">
                                      <p:cBhvr>
                                        <p:cTn id="26" dur="500"/>
                                        <p:tgtEl>
                                          <p:spTgt spid="7">
                                            <p:txEl>
                                              <p:pRg st="1" end="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down)">
                                      <p:cBhvr>
                                        <p:cTn id="29" dur="500"/>
                                        <p:tgtEl>
                                          <p:spTgt spid="7">
                                            <p:txEl>
                                              <p:pRg st="2" end="2"/>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down)">
                                      <p:cBhvr>
                                        <p:cTn id="32" dur="500"/>
                                        <p:tgtEl>
                                          <p:spTgt spid="7">
                                            <p:txEl>
                                              <p:pRg st="3" end="3"/>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down)">
                                      <p:cBhvr>
                                        <p:cTn id="3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73B4A3-0799-4E6C-A45A-7B6A32BD06C4}"/>
              </a:ext>
            </a:extLst>
          </p:cNvPr>
          <p:cNvSpPr>
            <a:spLocks noGrp="1"/>
          </p:cNvSpPr>
          <p:nvPr>
            <p:ph sz="half" idx="1"/>
          </p:nvPr>
        </p:nvSpPr>
        <p:spPr>
          <a:xfrm>
            <a:off x="596348" y="1825625"/>
            <a:ext cx="5423452" cy="4351338"/>
          </a:xfrm>
        </p:spPr>
        <p:txBody>
          <a:bodyPr/>
          <a:lstStyle/>
          <a:p>
            <a:pPr marL="0" indent="0">
              <a:buNone/>
            </a:pP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4</a:t>
            </a:r>
            <a:r>
              <a:rPr lang="en-US" b="1" dirty="0">
                <a:latin typeface="Times New Roman" panose="02020603050405020304" pitchFamily="18" charset="0"/>
                <a:cs typeface="Times New Roman" panose="02020603050405020304" pitchFamily="18" charset="0"/>
              </a:rPr>
              <a:t>: (HS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4)</a:t>
            </a: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Cho tam giác ABC</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M</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N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lượt</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là trung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AB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BC</a:t>
            </a:r>
            <a:r>
              <a:rPr lang="vi-VN" dirty="0">
                <a:latin typeface="Times New Roman" panose="02020603050405020304" pitchFamily="18" charset="0"/>
                <a:cs typeface="Times New Roman" panose="02020603050405020304" pitchFamily="18" charset="0"/>
              </a:rPr>
              <a:t> tính tỉ số diện tích của tam giác AMN và tam giác ABC</a:t>
            </a:r>
          </a:p>
          <a:p>
            <a:pPr marL="0" indent="0">
              <a:buNone/>
            </a:pPr>
            <a:endParaRPr lang="vi-VN" dirty="0">
              <a:latin typeface="Times New Roman" panose="02020603050405020304" pitchFamily="18" charset="0"/>
              <a:cs typeface="Times New Roman" panose="02020603050405020304" pitchFamily="18" charset="0"/>
            </a:endParaRPr>
          </a:p>
          <a:p>
            <a:pPr marL="0" indent="0" algn="ctr">
              <a:buNone/>
            </a:pPr>
            <a:r>
              <a:rPr lang="vi-VN" b="1" u="sng" dirty="0">
                <a:latin typeface="Times New Roman" panose="02020603050405020304" pitchFamily="18" charset="0"/>
                <a:cs typeface="Times New Roman" panose="02020603050405020304" pitchFamily="18" charset="0"/>
              </a:rPr>
              <a:t>Bài làm:</a:t>
            </a:r>
          </a:p>
        </p:txBody>
      </p:sp>
      <p:sp>
        <p:nvSpPr>
          <p:cNvPr id="5" name="Title 1">
            <a:extLst>
              <a:ext uri="{FF2B5EF4-FFF2-40B4-BE49-F238E27FC236}">
                <a16:creationId xmlns:a16="http://schemas.microsoft.com/office/drawing/2014/main" xmlns="" id="{651CA41B-0327-4E78-AE2C-F95312544BF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
        <p:nvSpPr>
          <p:cNvPr id="8" name="Content Placeholder 7">
            <a:extLst>
              <a:ext uri="{FF2B5EF4-FFF2-40B4-BE49-F238E27FC236}">
                <a16:creationId xmlns:a16="http://schemas.microsoft.com/office/drawing/2014/main" xmlns="" id="{065CF4DE-3D6B-4ACA-80BF-B202EB7C8C4C}"/>
              </a:ext>
            </a:extLst>
          </p:cNvPr>
          <p:cNvSpPr>
            <a:spLocks noGrp="1"/>
          </p:cNvSpPr>
          <p:nvPr>
            <p:ph sz="half" idx="2"/>
          </p:nvPr>
        </p:nvSpPr>
        <p:spPr>
          <a:xfrm>
            <a:off x="6278217" y="1727270"/>
            <a:ext cx="5181600" cy="4351338"/>
          </a:xfrm>
        </p:spPr>
        <p:txBody>
          <a:bodyPr/>
          <a:lstStyle/>
          <a:p>
            <a:endParaRPr lang="vi-VN" dirty="0"/>
          </a:p>
        </p:txBody>
      </p:sp>
      <p:pic>
        <p:nvPicPr>
          <p:cNvPr id="9" name="Picture 8">
            <a:extLst>
              <a:ext uri="{FF2B5EF4-FFF2-40B4-BE49-F238E27FC236}">
                <a16:creationId xmlns:a16="http://schemas.microsoft.com/office/drawing/2014/main" xmlns="" id="{561092D0-68CA-44E0-9C88-632685144BBE}"/>
              </a:ext>
            </a:extLst>
          </p:cNvPr>
          <p:cNvPicPr>
            <a:picLocks noChangeAspect="1"/>
          </p:cNvPicPr>
          <p:nvPr/>
        </p:nvPicPr>
        <p:blipFill>
          <a:blip r:embed="rId2"/>
          <a:stretch>
            <a:fillRect/>
          </a:stretch>
        </p:blipFill>
        <p:spPr>
          <a:xfrm>
            <a:off x="6944760" y="2934494"/>
            <a:ext cx="3152775" cy="2133600"/>
          </a:xfrm>
          <a:prstGeom prst="rect">
            <a:avLst/>
          </a:prstGeom>
        </p:spPr>
      </p:pic>
    </p:spTree>
    <p:extLst>
      <p:ext uri="{BB962C8B-B14F-4D97-AF65-F5344CB8AC3E}">
        <p14:creationId xmlns:p14="http://schemas.microsoft.com/office/powerpoint/2010/main" val="9755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86E0FB-A7A1-4464-83D4-1BC80A64F5CD}"/>
              </a:ext>
            </a:extLst>
          </p:cNvPr>
          <p:cNvSpPr>
            <a:spLocks noGrp="1"/>
          </p:cNvSpPr>
          <p:nvPr>
            <p:ph sz="half" idx="1"/>
          </p:nvPr>
        </p:nvSpPr>
        <p:spPr>
          <a:xfrm>
            <a:off x="857731" y="1353015"/>
            <a:ext cx="6768548" cy="5312827"/>
          </a:xfrm>
        </p:spPr>
        <p:txBody>
          <a:bodyPr>
            <a:normAutofit/>
          </a:bodyPr>
          <a:lstStyle/>
          <a:p>
            <a:pPr marL="0" indent="0">
              <a:buNone/>
            </a:pPr>
            <a:r>
              <a:rPr lang="vi-VN" dirty="0">
                <a:latin typeface="Times  New Roman"/>
              </a:rPr>
              <a:t>Do M, N lần lượt là trung điểm của các cạnh AB và BC nên ta có:</a:t>
            </a:r>
          </a:p>
          <a:p>
            <a:pPr marL="0" indent="0">
              <a:buNone/>
            </a:pPr>
            <a:r>
              <a:rPr lang="vi-VN" dirty="0">
                <a:latin typeface="Times  New Roman"/>
              </a:rPr>
              <a:t>MN //AC và MN = AC/2</a:t>
            </a:r>
          </a:p>
          <a:p>
            <a:pPr marL="0" indent="0">
              <a:buNone/>
            </a:pPr>
            <a:r>
              <a:rPr lang="vi-VN" dirty="0">
                <a:latin typeface="Times  New Roman"/>
              </a:rPr>
              <a:t>Như vậy, tam giác BMN và tam giác BAC là hai tam có các cạnh tương ứng tỉ lệ. ( hệ quả của định lý Ta -lét)</a:t>
            </a:r>
          </a:p>
          <a:p>
            <a:pPr marL="0" indent="0">
              <a:buNone/>
            </a:pPr>
            <a:r>
              <a:rPr lang="vi-VN" dirty="0">
                <a:latin typeface="Times  New Roman"/>
              </a:rPr>
              <a:t>Theo đó, ta có:</a:t>
            </a:r>
          </a:p>
          <a:p>
            <a:pPr marL="0" lvl="0" indent="0">
              <a:buNone/>
            </a:pPr>
            <a:r>
              <a:rPr lang="vi-VN" dirty="0">
                <a:latin typeface="Times  New Roman"/>
              </a:rPr>
              <a:t>BN/CB = BM/AB = MN/AC=1/2</a:t>
            </a:r>
          </a:p>
          <a:p>
            <a:pPr marL="0" lvl="0" indent="0">
              <a:buNone/>
            </a:pPr>
            <a:r>
              <a:rPr lang="vi-VN" dirty="0">
                <a:latin typeface="Times  New Roman"/>
              </a:rPr>
              <a:t>Ta dễ dàng chứng minh được BK=1/2BH</a:t>
            </a:r>
          </a:p>
          <a:p>
            <a:pPr marL="0" indent="0">
              <a:buNone/>
            </a:pPr>
            <a:r>
              <a:rPr lang="vi-VN" dirty="0">
                <a:solidFill>
                  <a:srgbClr val="000000"/>
                </a:solidFill>
                <a:latin typeface="Times  New Roman"/>
                <a:ea typeface="Times New Roman" panose="02020603050405020304" pitchFamily="18" charset="0"/>
              </a:rPr>
              <a:t>Do đó, ta có:</a:t>
            </a:r>
            <a:r>
              <a:rPr lang="vi-VN" dirty="0">
                <a:latin typeface="Times  New Roman"/>
                <a:ea typeface="Times New Roman" panose="02020603050405020304" pitchFamily="18" charset="0"/>
              </a:rPr>
              <a:t> </a:t>
            </a:r>
            <a:r>
              <a:rPr lang="vi-VN" sz="4000" dirty="0">
                <a:solidFill>
                  <a:srgbClr val="000000"/>
                </a:solidFill>
                <a:latin typeface="Times  New Roman"/>
                <a:ea typeface="Times New Roman" panose="02020603050405020304" pitchFamily="18" charset="0"/>
              </a:rPr>
              <a:t>S</a:t>
            </a:r>
            <a:r>
              <a:rPr lang="vi-VN" dirty="0">
                <a:solidFill>
                  <a:srgbClr val="000000"/>
                </a:solidFill>
                <a:latin typeface="Times  New Roman"/>
                <a:ea typeface="Times New Roman" panose="02020603050405020304" pitchFamily="18" charset="0"/>
              </a:rPr>
              <a:t>(BMN)/</a:t>
            </a:r>
            <a:r>
              <a:rPr lang="vi-VN" sz="4400" dirty="0">
                <a:solidFill>
                  <a:srgbClr val="000000"/>
                </a:solidFill>
                <a:latin typeface="Times  New Roman"/>
                <a:ea typeface="Times New Roman" panose="02020603050405020304" pitchFamily="18" charset="0"/>
              </a:rPr>
              <a:t>S</a:t>
            </a:r>
            <a:r>
              <a:rPr lang="vi-VN" dirty="0">
                <a:solidFill>
                  <a:srgbClr val="000000"/>
                </a:solidFill>
                <a:latin typeface="Times  New Roman"/>
                <a:ea typeface="Times New Roman" panose="02020603050405020304" pitchFamily="18" charset="0"/>
              </a:rPr>
              <a:t>(BAC) =</a:t>
            </a:r>
            <a:endParaRPr lang="vi-VN" dirty="0">
              <a:latin typeface="Times  New Roman"/>
            </a:endParaRPr>
          </a:p>
          <a:p>
            <a:endParaRPr lang="vi-VN" dirty="0"/>
          </a:p>
        </p:txBody>
      </p:sp>
      <p:pic>
        <p:nvPicPr>
          <p:cNvPr id="6" name="Content Placeholder 5">
            <a:extLst>
              <a:ext uri="{FF2B5EF4-FFF2-40B4-BE49-F238E27FC236}">
                <a16:creationId xmlns:a16="http://schemas.microsoft.com/office/drawing/2014/main" xmlns="" id="{ED505F00-4232-4310-BAB2-E521C0B515D4}"/>
              </a:ext>
            </a:extLst>
          </p:cNvPr>
          <p:cNvPicPr>
            <a:picLocks noGrp="1" noChangeAspect="1"/>
          </p:cNvPicPr>
          <p:nvPr>
            <p:ph sz="half" idx="2"/>
          </p:nvPr>
        </p:nvPicPr>
        <p:blipFill>
          <a:blip r:embed="rId2"/>
          <a:stretch>
            <a:fillRect/>
          </a:stretch>
        </p:blipFill>
        <p:spPr>
          <a:xfrm>
            <a:off x="8362883" y="1052410"/>
            <a:ext cx="3152775" cy="2133600"/>
          </a:xfrm>
          <a:prstGeom prst="rect">
            <a:avLst/>
          </a:prstGeom>
        </p:spPr>
      </p:pic>
      <p:sp>
        <p:nvSpPr>
          <p:cNvPr id="5" name="Title 1">
            <a:extLst>
              <a:ext uri="{FF2B5EF4-FFF2-40B4-BE49-F238E27FC236}">
                <a16:creationId xmlns:a16="http://schemas.microsoft.com/office/drawing/2014/main" xmlns="" id="{73D853D5-1815-4F8B-821E-D75D43CA4947}"/>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7</a:t>
            </a:r>
          </a:p>
        </p:txBody>
      </p:sp>
      <p:sp>
        <p:nvSpPr>
          <p:cNvPr id="7" name="Rectangle 6">
            <a:extLst>
              <a:ext uri="{FF2B5EF4-FFF2-40B4-BE49-F238E27FC236}">
                <a16:creationId xmlns:a16="http://schemas.microsoft.com/office/drawing/2014/main" xmlns="" id="{18AB3BB4-4779-4E42-A1A7-89F82135852C}"/>
              </a:ext>
            </a:extLst>
          </p:cNvPr>
          <p:cNvSpPr/>
          <p:nvPr/>
        </p:nvSpPr>
        <p:spPr>
          <a:xfrm>
            <a:off x="7949996" y="3528685"/>
            <a:ext cx="3844439" cy="2677656"/>
          </a:xfrm>
          <a:prstGeom prst="rect">
            <a:avLst/>
          </a:prstGeom>
        </p:spPr>
        <p:txBody>
          <a:bodyPr wrap="square">
            <a:spAutoFit/>
          </a:bodyPr>
          <a:lstStyle/>
          <a:p>
            <a:r>
              <a:rPr lang="vi-VN" sz="2800" dirty="0">
                <a:solidFill>
                  <a:srgbClr val="000000"/>
                </a:solidFill>
                <a:latin typeface="Times  New Roman"/>
                <a:ea typeface="Times New Roman" panose="02020603050405020304" pitchFamily="18" charset="0"/>
              </a:rPr>
              <a:t>(NM.BK)/(BH.AC) = (1/2BH.1/2AC)/(BH.AC) = 1/4</a:t>
            </a:r>
            <a:endParaRPr lang="vi-VN" sz="2800" dirty="0">
              <a:effectLst/>
              <a:latin typeface="Times  New Roman"/>
              <a:ea typeface="Times New Roman" panose="02020603050405020304" pitchFamily="18" charset="0"/>
            </a:endParaRPr>
          </a:p>
          <a:p>
            <a:r>
              <a:rPr lang="vi-VN" sz="2800" dirty="0">
                <a:solidFill>
                  <a:srgbClr val="000000"/>
                </a:solidFill>
                <a:latin typeface="Times  New Roman"/>
                <a:ea typeface="Arial" panose="020B0604020202020204" pitchFamily="34" charset="0"/>
                <a:cs typeface="Times New Roman" panose="02020603050405020304" pitchFamily="18" charset="0"/>
              </a:rPr>
              <a:t>Vậy tỉ số diện tích tam giác AMN và tam giác ABC là 1/4.</a:t>
            </a:r>
            <a:endParaRPr lang="vi-VN" sz="2800" dirty="0">
              <a:latin typeface="Times  New Roman"/>
            </a:endParaRPr>
          </a:p>
        </p:txBody>
      </p:sp>
    </p:spTree>
    <p:extLst>
      <p:ext uri="{BB962C8B-B14F-4D97-AF65-F5344CB8AC3E}">
        <p14:creationId xmlns:p14="http://schemas.microsoft.com/office/powerpoint/2010/main" val="21387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C5D74E-622A-41B8-9366-DF6292D0D89A}"/>
              </a:ext>
            </a:extLst>
          </p:cNvPr>
          <p:cNvSpPr>
            <a:spLocks noGrp="1"/>
          </p:cNvSpPr>
          <p:nvPr>
            <p:ph sz="half" idx="1"/>
          </p:nvPr>
        </p:nvSpPr>
        <p:spPr/>
        <p:txBody>
          <a:bodyPr>
            <a:noAutofit/>
          </a:bodyPr>
          <a:lstStyle/>
          <a:p>
            <a:r>
              <a:rPr lang="en-US" sz="3200" b="1" dirty="0" err="1">
                <a:latin typeface="Times   New Roman"/>
              </a:rPr>
              <a:t>Bài</a:t>
            </a:r>
            <a:r>
              <a:rPr lang="en-US" sz="3200" b="1" dirty="0">
                <a:latin typeface="Times   New Roman"/>
              </a:rPr>
              <a:t> </a:t>
            </a:r>
            <a:r>
              <a:rPr lang="vi-VN" sz="3200" b="1" dirty="0">
                <a:latin typeface="Times   New Roman"/>
              </a:rPr>
              <a:t>5:</a:t>
            </a:r>
            <a:r>
              <a:rPr lang="vi-VN" sz="3200" dirty="0">
                <a:latin typeface="Times   New Roman"/>
              </a:rPr>
              <a:t> Một đám đất hình tam giác đều ABC có cạnh là 90 m Người ta lấy trên các cạnh của đám đất này các điểm M, N, P là trung điểm của các cạnh hỏi các điểm M, N, P cùng với các đỉnh của đám đất chia đám đất ra thành những hình tam giác gì? tính chu vi của các tam giác đó!</a:t>
            </a:r>
          </a:p>
        </p:txBody>
      </p:sp>
      <p:sp>
        <p:nvSpPr>
          <p:cNvPr id="5" name="Title 1">
            <a:extLst>
              <a:ext uri="{FF2B5EF4-FFF2-40B4-BE49-F238E27FC236}">
                <a16:creationId xmlns:a16="http://schemas.microsoft.com/office/drawing/2014/main" xmlns="" id="{B7C0E82E-0546-46B1-A9ED-476C84530DC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5">
            <a:extLst>
              <a:ext uri="{FF2B5EF4-FFF2-40B4-BE49-F238E27FC236}">
                <a16:creationId xmlns:a16="http://schemas.microsoft.com/office/drawing/2014/main" xmlns="" id="{600DD4D3-3B4F-4526-AF5A-D9BE9C2A416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9012" y="2672556"/>
            <a:ext cx="2847975" cy="2657475"/>
          </a:xfrm>
          <a:prstGeom prst="rect">
            <a:avLst/>
          </a:prstGeom>
          <a:noFill/>
          <a:ln>
            <a:noFill/>
          </a:ln>
        </p:spPr>
      </p:pic>
    </p:spTree>
    <p:extLst>
      <p:ext uri="{BB962C8B-B14F-4D97-AF65-F5344CB8AC3E}">
        <p14:creationId xmlns:p14="http://schemas.microsoft.com/office/powerpoint/2010/main" val="339850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C5D74E-622A-41B8-9366-DF6292D0D89A}"/>
              </a:ext>
            </a:extLst>
          </p:cNvPr>
          <p:cNvSpPr>
            <a:spLocks noGrp="1"/>
          </p:cNvSpPr>
          <p:nvPr>
            <p:ph sz="half" idx="1"/>
          </p:nvPr>
        </p:nvSpPr>
        <p:spPr>
          <a:xfrm>
            <a:off x="838199" y="1825625"/>
            <a:ext cx="6238461" cy="4351338"/>
          </a:xfrm>
        </p:spPr>
        <p:txBody>
          <a:bodyPr>
            <a:noAutofit/>
          </a:bodyPr>
          <a:lstStyle/>
          <a:p>
            <a:pPr marL="0" indent="0" algn="ctr">
              <a:buNone/>
            </a:pPr>
            <a:r>
              <a:rPr lang="vi-VN" sz="3200" b="1" dirty="0">
                <a:latin typeface="Times   New Roman"/>
              </a:rPr>
              <a:t> bài làm</a:t>
            </a:r>
          </a:p>
          <a:p>
            <a:pPr marL="0" indent="0">
              <a:buNone/>
            </a:pPr>
            <a:r>
              <a:rPr lang="en-US" dirty="0" err="1">
                <a:latin typeface="Times  New Roman"/>
                <a:cs typeface="Times New Roman" panose="02020603050405020304" pitchFamily="18" charset="0"/>
              </a:rPr>
              <a:t>Vì</a:t>
            </a:r>
            <a:r>
              <a:rPr lang="en-US" dirty="0">
                <a:latin typeface="Times  New Roman"/>
                <a:cs typeface="Times New Roman" panose="02020603050405020304" pitchFamily="18" charset="0"/>
              </a:rPr>
              <a:t> M,N,P </a:t>
            </a:r>
            <a:r>
              <a:rPr lang="en-US" dirty="0" err="1">
                <a:latin typeface="Times  New Roman"/>
                <a:cs typeface="Times New Roman" panose="02020603050405020304" pitchFamily="18" charset="0"/>
              </a:rPr>
              <a:t>là</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trung</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điểm</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các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cạnh</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của</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đều</a:t>
            </a:r>
            <a:r>
              <a:rPr lang="en-US" dirty="0">
                <a:latin typeface="Times  New Roman"/>
                <a:cs typeface="Times New Roman" panose="02020603050405020304" pitchFamily="18" charset="0"/>
              </a:rPr>
              <a:t> ABC </a:t>
            </a:r>
            <a:r>
              <a:rPr lang="en-US" dirty="0" err="1">
                <a:latin typeface="Times  New Roman"/>
                <a:cs typeface="Times New Roman" panose="02020603050405020304" pitchFamily="18" charset="0"/>
              </a:rPr>
              <a:t>nên</a:t>
            </a:r>
            <a:r>
              <a:rPr lang="en-US" dirty="0">
                <a:latin typeface="Times  New Roman"/>
                <a:cs typeface="Times New Roman" panose="02020603050405020304" pitchFamily="18" charset="0"/>
              </a:rPr>
              <a:t> </a:t>
            </a:r>
            <a:endParaRPr lang="vi-VN" dirty="0">
              <a:latin typeface="Times  New Roman"/>
              <a:cs typeface="Times New Roman" panose="02020603050405020304" pitchFamily="18" charset="0"/>
            </a:endParaRPr>
          </a:p>
          <a:p>
            <a:pPr marL="0" indent="0">
              <a:buNone/>
            </a:pPr>
            <a:r>
              <a:rPr lang="en-US" dirty="0">
                <a:latin typeface="Times  New Roman"/>
                <a:cs typeface="Times New Roman" panose="02020603050405020304" pitchFamily="18" charset="0"/>
              </a:rPr>
              <a:t>MN=MP=NP=1/2.AB=1/2.90=45(m)</a:t>
            </a:r>
            <a:endParaRPr lang="vi-VN" dirty="0">
              <a:latin typeface="Times  New Roman"/>
              <a:cs typeface="Times New Roman" panose="02020603050405020304" pitchFamily="18" charset="0"/>
            </a:endParaRPr>
          </a:p>
          <a:p>
            <a:pPr marL="0" indent="0">
              <a:buNone/>
            </a:pPr>
            <a:r>
              <a:rPr lang="en-US" dirty="0" err="1">
                <a:latin typeface="Times  New Roman"/>
                <a:cs typeface="Times New Roman" panose="02020603050405020304" pitchFamily="18" charset="0"/>
              </a:rPr>
              <a:t>Các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đoạn</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thẳng</a:t>
            </a:r>
            <a:r>
              <a:rPr lang="en-US" dirty="0">
                <a:latin typeface="Times  New Roman"/>
                <a:cs typeface="Times New Roman" panose="02020603050405020304" pitchFamily="18" charset="0"/>
              </a:rPr>
              <a:t> MN,MP,NP chia </a:t>
            </a:r>
            <a:r>
              <a:rPr lang="en-US" dirty="0" err="1">
                <a:latin typeface="Times  New Roman"/>
                <a:cs typeface="Times New Roman" panose="02020603050405020304" pitchFamily="18" charset="0"/>
              </a:rPr>
              <a:t>đám</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đất</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ABC </a:t>
            </a:r>
            <a:r>
              <a:rPr lang="en-US" dirty="0" err="1">
                <a:latin typeface="Times  New Roman"/>
                <a:cs typeface="Times New Roman" panose="02020603050405020304" pitchFamily="18" charset="0"/>
              </a:rPr>
              <a:t>thành</a:t>
            </a:r>
            <a:r>
              <a:rPr lang="en-US" dirty="0">
                <a:latin typeface="Times  New Roman"/>
                <a:cs typeface="Times New Roman" panose="02020603050405020304" pitchFamily="18" charset="0"/>
              </a:rPr>
              <a:t> 4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nhỏ</a:t>
            </a:r>
            <a:r>
              <a:rPr lang="en-US" dirty="0">
                <a:latin typeface="Times  New Roman"/>
                <a:cs typeface="Times New Roman" panose="02020603050405020304" pitchFamily="18" charset="0"/>
              </a:rPr>
              <a:t>.</a:t>
            </a:r>
            <a:endParaRPr lang="vi-VN" dirty="0">
              <a:latin typeface="Times  New Roman"/>
              <a:cs typeface="Times New Roman" panose="02020603050405020304" pitchFamily="18" charset="0"/>
            </a:endParaRPr>
          </a:p>
          <a:p>
            <a:pPr marL="0" indent="0">
              <a:buNone/>
            </a:pPr>
            <a:r>
              <a:rPr lang="en-US" dirty="0" err="1">
                <a:latin typeface="Times  New Roman"/>
                <a:cs typeface="Times New Roman" panose="02020603050405020304" pitchFamily="18" charset="0"/>
              </a:rPr>
              <a:t>Mỗi</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nhỏ</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đều</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là</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các</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đều</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bằng</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nhau</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nên</a:t>
            </a:r>
            <a:r>
              <a:rPr lang="en-US" dirty="0">
                <a:latin typeface="Times  New Roman"/>
                <a:cs typeface="Times New Roman" panose="02020603050405020304" pitchFamily="18" charset="0"/>
              </a:rPr>
              <a:t>:</a:t>
            </a:r>
            <a:endParaRPr lang="vi-VN" dirty="0">
              <a:latin typeface="Times  New Roman"/>
              <a:cs typeface="Times New Roman" panose="02020603050405020304" pitchFamily="18" charset="0"/>
            </a:endParaRPr>
          </a:p>
          <a:p>
            <a:pPr marL="0" indent="0">
              <a:buNone/>
            </a:pPr>
            <a:r>
              <a:rPr lang="en-US" dirty="0">
                <a:latin typeface="Times  New Roman"/>
                <a:cs typeface="Times New Roman" panose="02020603050405020304" pitchFamily="18" charset="0"/>
              </a:rPr>
              <a:t>Chu vi </a:t>
            </a:r>
            <a:r>
              <a:rPr lang="en-US" dirty="0" err="1">
                <a:latin typeface="Times  New Roman"/>
                <a:cs typeface="Times New Roman" panose="02020603050405020304" pitchFamily="18" charset="0"/>
              </a:rPr>
              <a:t>mỗi</a:t>
            </a:r>
            <a:r>
              <a:rPr lang="en-US" dirty="0">
                <a:latin typeface="Times  New Roman"/>
                <a:cs typeface="Times New Roman" panose="02020603050405020304" pitchFamily="18" charset="0"/>
              </a:rPr>
              <a:t> tam </a:t>
            </a:r>
            <a:r>
              <a:rPr lang="en-US" dirty="0" err="1">
                <a:latin typeface="Times  New Roman"/>
                <a:cs typeface="Times New Roman" panose="02020603050405020304" pitchFamily="18" charset="0"/>
              </a:rPr>
              <a:t>giác</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nhỏ</a:t>
            </a:r>
            <a:r>
              <a:rPr lang="en-US" dirty="0">
                <a:latin typeface="Times  New Roman"/>
                <a:cs typeface="Times New Roman" panose="02020603050405020304" pitchFamily="18" charset="0"/>
              </a:rPr>
              <a:t> </a:t>
            </a:r>
            <a:r>
              <a:rPr lang="en-US" dirty="0" err="1">
                <a:latin typeface="Times  New Roman"/>
                <a:cs typeface="Times New Roman" panose="02020603050405020304" pitchFamily="18" charset="0"/>
              </a:rPr>
              <a:t>bằng</a:t>
            </a:r>
            <a:r>
              <a:rPr lang="en-US" dirty="0">
                <a:latin typeface="Times  New Roman"/>
                <a:cs typeface="Times New Roman" panose="02020603050405020304" pitchFamily="18" charset="0"/>
              </a:rPr>
              <a:t>: 3.45=135m</a:t>
            </a:r>
            <a:endParaRPr lang="vi-VN" sz="3200" dirty="0">
              <a:latin typeface="Times  New Roman"/>
              <a:cs typeface="Times New Roman" panose="02020603050405020304" pitchFamily="18" charset="0"/>
            </a:endParaRPr>
          </a:p>
        </p:txBody>
      </p:sp>
      <p:sp>
        <p:nvSpPr>
          <p:cNvPr id="5" name="Title 1">
            <a:extLst>
              <a:ext uri="{FF2B5EF4-FFF2-40B4-BE49-F238E27FC236}">
                <a16:creationId xmlns:a16="http://schemas.microsoft.com/office/drawing/2014/main" xmlns="" id="{B7C0E82E-0546-46B1-A9ED-476C84530DC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2: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5">
            <a:extLst>
              <a:ext uri="{FF2B5EF4-FFF2-40B4-BE49-F238E27FC236}">
                <a16:creationId xmlns:a16="http://schemas.microsoft.com/office/drawing/2014/main" xmlns="" id="{600DD4D3-3B4F-4526-AF5A-D9BE9C2A416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9012" y="2672556"/>
            <a:ext cx="2847975" cy="2657475"/>
          </a:xfrm>
          <a:prstGeom prst="rect">
            <a:avLst/>
          </a:prstGeom>
          <a:noFill/>
          <a:ln>
            <a:noFill/>
          </a:ln>
        </p:spPr>
      </p:pic>
    </p:spTree>
    <p:extLst>
      <p:ext uri="{BB962C8B-B14F-4D97-AF65-F5344CB8AC3E}">
        <p14:creationId xmlns:p14="http://schemas.microsoft.com/office/powerpoint/2010/main" val="19959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195E86-6E58-4908-9A1B-33E88ACC580B}"/>
              </a:ext>
            </a:extLst>
          </p:cNvPr>
          <p:cNvSpPr>
            <a:spLocks noGrp="1"/>
          </p:cNvSpPr>
          <p:nvPr>
            <p:ph type="title"/>
          </p:nvPr>
        </p:nvSpPr>
        <p:spPr>
          <a:xfrm>
            <a:off x="838200" y="974726"/>
            <a:ext cx="10515600" cy="3683538"/>
          </a:xfrm>
        </p:spPr>
        <p:txBody>
          <a:bodyPr>
            <a:noAutofit/>
          </a:bodyPr>
          <a:lstStyle/>
          <a:p>
            <a:pPr algn="ctr"/>
            <a:r>
              <a:rPr lang="en-US" sz="3200" b="1" u="sng" dirty="0" err="1">
                <a:latin typeface="Times New Roman" panose="02020603050405020304" pitchFamily="18" charset="0"/>
                <a:cs typeface="Times New Roman" panose="02020603050405020304" pitchFamily="18" charset="0"/>
              </a:rPr>
              <a:t>Hướng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dẫn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học</a:t>
            </a:r>
            <a:r>
              <a:rPr lang="en-US" sz="3200" b="1" u="sng" dirty="0">
                <a:latin typeface="Times New Roman" panose="02020603050405020304" pitchFamily="18" charset="0"/>
                <a:cs typeface="Times New Roman" panose="02020603050405020304" pitchFamily="18" charset="0"/>
              </a:rPr>
              <a:t> ở </a:t>
            </a:r>
            <a:r>
              <a:rPr lang="en-US" sz="3200" b="1" u="sng" dirty="0" err="1">
                <a:latin typeface="Times New Roman" panose="02020603050405020304" pitchFamily="18" charset="0"/>
                <a:cs typeface="Times New Roman" panose="02020603050405020304" pitchFamily="18" charset="0"/>
              </a:rPr>
              <a:t>nhà</a:t>
            </a:r>
            <a:r>
              <a:rPr lang="en-US" sz="3200" b="1" u="sng" dirty="0">
                <a:latin typeface="Times New Roman" panose="02020603050405020304" pitchFamily="18" charset="0"/>
                <a:cs typeface="Times New Roman" panose="02020603050405020304" pitchFamily="18" charset="0"/>
              </a:rPr>
              <a:t>:</a:t>
            </a:r>
            <a:br>
              <a:rPr lang="en-US" sz="3200" b="1" u="sng"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AMN.</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14, 15, 17 (SGK)</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78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83D90-B7CE-4010-A496-D480A895FE38}"/>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E1EDF83C-50B2-4767-805A-E9FCE81FB973}"/>
              </a:ext>
            </a:extLst>
          </p:cNvPr>
          <p:cNvSpPr>
            <a:spLocks noGrp="1"/>
          </p:cNvSpPr>
          <p:nvPr>
            <p:ph sz="half" idx="1"/>
          </p:nvPr>
        </p:nvSpPr>
        <p:spPr/>
        <p:txBody>
          <a:bodyPr/>
          <a:lstStyle/>
          <a:p>
            <a:endParaRPr lang="vi-VN"/>
          </a:p>
        </p:txBody>
      </p:sp>
      <p:sp>
        <p:nvSpPr>
          <p:cNvPr id="4" name="Content Placeholder 3">
            <a:extLst>
              <a:ext uri="{FF2B5EF4-FFF2-40B4-BE49-F238E27FC236}">
                <a16:creationId xmlns:a16="http://schemas.microsoft.com/office/drawing/2014/main" xmlns="" id="{0AB967AC-3C7E-4E1C-9336-809189230F35}"/>
              </a:ext>
            </a:extLst>
          </p:cNvPr>
          <p:cNvSpPr>
            <a:spLocks noGrp="1"/>
          </p:cNvSpPr>
          <p:nvPr>
            <p:ph sz="half" idx="2"/>
          </p:nvPr>
        </p:nvSpPr>
        <p:spPr/>
        <p:txBody>
          <a:bodyPr/>
          <a:lstStyle/>
          <a:p>
            <a:endParaRPr lang="vi-VN"/>
          </a:p>
        </p:txBody>
      </p:sp>
    </p:spTree>
    <p:extLst>
      <p:ext uri="{BB962C8B-B14F-4D97-AF65-F5344CB8AC3E}">
        <p14:creationId xmlns:p14="http://schemas.microsoft.com/office/powerpoint/2010/main" val="2812280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6C481B-BF12-4B1F-B6CA-73E05354B18C}"/>
              </a:ext>
            </a:extLst>
          </p:cNvPr>
          <p:cNvSpPr>
            <a:spLocks noGrp="1"/>
          </p:cNvSpPr>
          <p:nvPr>
            <p:ph sz="half" idx="1"/>
          </p:nvPr>
        </p:nvSpPr>
        <p:spPr>
          <a:xfrm>
            <a:off x="838200" y="1825625"/>
            <a:ext cx="5181600" cy="1325563"/>
          </a:xfrm>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0C0C85CA-4D42-42FA-9524-3481B87B862A}"/>
              </a:ext>
            </a:extLst>
          </p:cNvPr>
          <p:cNvSpPr>
            <a:spLocks noGrp="1"/>
          </p:cNvSpPr>
          <p:nvPr>
            <p:ph sz="half" idx="2"/>
          </p:nvPr>
        </p:nvSpPr>
        <p:spPr>
          <a:xfrm>
            <a:off x="6096000" y="1703514"/>
            <a:ext cx="5181600" cy="2704811"/>
          </a:xfrm>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a:t>
            </a:r>
          </a:p>
          <a:p>
            <a:pPr marL="0" indent="0">
              <a:buNone/>
            </a:pPr>
            <a:endParaRPr lang="vi-VN" sz="32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5ADB7EF8-73CA-4C2E-97BC-9149CD34167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Picture 5">
            <a:extLst>
              <a:ext uri="{FF2B5EF4-FFF2-40B4-BE49-F238E27FC236}">
                <a16:creationId xmlns:a16="http://schemas.microsoft.com/office/drawing/2014/main" xmlns="" id="{6964F3B0-51E7-41E7-9FE7-498D890B2705}"/>
              </a:ext>
            </a:extLst>
          </p:cNvPr>
          <p:cNvPicPr>
            <a:picLocks noChangeAspect="1"/>
          </p:cNvPicPr>
          <p:nvPr/>
        </p:nvPicPr>
        <p:blipFill>
          <a:blip r:embed="rId2"/>
          <a:stretch>
            <a:fillRect/>
          </a:stretch>
        </p:blipFill>
        <p:spPr>
          <a:xfrm>
            <a:off x="1368136" y="3319462"/>
            <a:ext cx="3276600" cy="2352675"/>
          </a:xfrm>
          <a:prstGeom prst="rect">
            <a:avLst/>
          </a:prstGeom>
        </p:spPr>
      </p:pic>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xmlns="" id="{4E93F142-957A-43C6-8399-A5B69BF5F5BD}"/>
                  </a:ext>
                </a:extLst>
              </p:cNvPr>
              <p:cNvSpPr txBox="1">
                <a:spLocks/>
              </p:cNvSpPr>
              <p:nvPr/>
            </p:nvSpPr>
            <p:spPr>
              <a:xfrm>
                <a:off x="6248400" y="5479220"/>
                <a:ext cx="3099952" cy="118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vi-VN" sz="3200" i="1" smtClean="0">
                              <a:latin typeface="Cambria Math" panose="02040503050406030204" pitchFamily="18" charset="0"/>
                              <a:cs typeface="Times New Roman" panose="02020603050405020304" pitchFamily="18" charset="0"/>
                            </a:rPr>
                          </m:ctrlPr>
                        </m:fPr>
                        <m:num>
                          <m:r>
                            <m:rPr>
                              <m:sty m:val="p"/>
                            </m:rPr>
                            <a:rPr lang="vi-VN" sz="3200" i="1">
                              <a:latin typeface="Cambria Math" panose="02040503050406030204" pitchFamily="18" charset="0"/>
                              <a:cs typeface="Times New Roman" panose="02020603050405020304" pitchFamily="18" charset="0"/>
                            </a:rPr>
                            <m:t>B</m:t>
                          </m:r>
                          <m:r>
                            <a:rPr lang="vi-VN" sz="3200" b="0" i="1" smtClean="0">
                              <a:latin typeface="Cambria Math" panose="02040503050406030204" pitchFamily="18" charset="0"/>
                              <a:cs typeface="Times New Roman" panose="02020603050405020304" pitchFamily="18" charset="0"/>
                            </a:rPr>
                            <m:t>𝐷</m:t>
                          </m:r>
                        </m:num>
                        <m:den>
                          <m:r>
                            <m:rPr>
                              <m:sty m:val="p"/>
                            </m:rPr>
                            <a:rPr lang="vi-VN" sz="3200" i="1">
                              <a:latin typeface="Cambria Math" panose="02040503050406030204" pitchFamily="18" charset="0"/>
                              <a:cs typeface="Times New Roman" panose="02020603050405020304" pitchFamily="18" charset="0"/>
                            </a:rPr>
                            <m:t>AB</m:t>
                          </m:r>
                        </m:den>
                      </m:f>
                      <m:r>
                        <a:rPr lang="vi-VN" sz="3200" b="0" i="1" smtClean="0">
                          <a:latin typeface="Cambria Math" panose="02040503050406030204" pitchFamily="18" charset="0"/>
                          <a:cs typeface="Times New Roman" panose="02020603050405020304" pitchFamily="18" charset="0"/>
                        </a:rPr>
                        <m:t>=</m:t>
                      </m:r>
                      <m:f>
                        <m:fPr>
                          <m:ctrlPr>
                            <a:rPr lang="vi-VN" sz="3200" b="0" i="1" smtClean="0">
                              <a:latin typeface="Cambria Math" panose="02040503050406030204" pitchFamily="18" charset="0"/>
                              <a:cs typeface="Times New Roman" panose="02020603050405020304" pitchFamily="18" charset="0"/>
                            </a:rPr>
                          </m:ctrlPr>
                        </m:fPr>
                        <m:num>
                          <m:r>
                            <m:rPr>
                              <m:sty m:val="p"/>
                            </m:rPr>
                            <a:rPr lang="vi-VN" sz="3200" i="1">
                              <a:latin typeface="Cambria Math" panose="02040503050406030204" pitchFamily="18" charset="0"/>
                              <a:cs typeface="Times New Roman" panose="02020603050405020304" pitchFamily="18" charset="0"/>
                            </a:rPr>
                            <m:t>DC</m:t>
                          </m:r>
                        </m:num>
                        <m:den>
                          <m:r>
                            <m:rPr>
                              <m:sty m:val="p"/>
                            </m:rPr>
                            <a:rPr lang="vi-VN" sz="3200" i="1">
                              <a:latin typeface="Cambria Math" panose="02040503050406030204" pitchFamily="18" charset="0"/>
                              <a:cs typeface="Times New Roman" panose="02020603050405020304" pitchFamily="18" charset="0"/>
                            </a:rPr>
                            <m:t>AC</m:t>
                          </m:r>
                        </m:den>
                      </m:f>
                    </m:oMath>
                  </m:oMathPara>
                </a14:m>
                <a:endParaRPr lang="vi-VN" sz="3200" dirty="0">
                  <a:latin typeface="Times New Roman" panose="02020603050405020304" pitchFamily="18" charset="0"/>
                  <a:cs typeface="Times New Roman" panose="02020603050405020304" pitchFamily="18" charset="0"/>
                </a:endParaRPr>
              </a:p>
            </p:txBody>
          </p:sp>
        </mc:Choice>
        <mc:Fallback xmlns="">
          <p:sp>
            <p:nvSpPr>
              <p:cNvPr id="8" name="Content Placeholder 3">
                <a:extLst>
                  <a:ext uri="{FF2B5EF4-FFF2-40B4-BE49-F238E27FC236}">
                    <a16:creationId xmlns:a16="http://schemas.microsoft.com/office/drawing/2014/main" id="{4E93F142-957A-43C6-8399-A5B69BF5F5BD}"/>
                  </a:ext>
                </a:extLst>
              </p:cNvPr>
              <p:cNvSpPr txBox="1">
                <a:spLocks noRot="1" noChangeAspect="1" noMove="1" noResize="1" noEditPoints="1" noAdjustHandles="1" noChangeArrowheads="1" noChangeShapeType="1" noTextEdit="1"/>
              </p:cNvSpPr>
              <p:nvPr/>
            </p:nvSpPr>
            <p:spPr>
              <a:xfrm>
                <a:off x="6248400" y="5479220"/>
                <a:ext cx="3099952" cy="1183337"/>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Content Placeholder 3">
                <a:extLst>
                  <a:ext uri="{FF2B5EF4-FFF2-40B4-BE49-F238E27FC236}">
                    <a16:creationId xmlns:a16="http://schemas.microsoft.com/office/drawing/2014/main" xmlns="" id="{320FCE41-6B93-4F3E-965B-19350640E22D}"/>
                  </a:ext>
                </a:extLst>
              </p:cNvPr>
              <p:cNvSpPr txBox="1">
                <a:spLocks/>
              </p:cNvSpPr>
              <p:nvPr/>
            </p:nvSpPr>
            <p:spPr>
              <a:xfrm>
                <a:off x="6248400" y="4558145"/>
                <a:ext cx="5943600" cy="6870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dirty="0">
                    <a:latin typeface="Times New Roman" panose="02020603050405020304" pitchFamily="18" charset="0"/>
                    <a:cs typeface="Times New Roman" panose="02020603050405020304" pitchFamily="18" charset="0"/>
                  </a:rPr>
                  <a:t>tam giác ABC, </a:t>
                </a:r>
                <a14:m>
                  <m:oMath xmlns:m="http://schemas.openxmlformats.org/officeDocument/2006/math">
                    <m:acc>
                      <m:accPr>
                        <m:chr m:val="̂"/>
                        <m:ctrlPr>
                          <a:rPr lang="vi-VN" sz="3200" i="1" smtClean="0">
                            <a:latin typeface="Cambria Math" panose="02040503050406030204" pitchFamily="18" charset="0"/>
                            <a:cs typeface="Times New Roman" panose="02020603050405020304" pitchFamily="18" charset="0"/>
                          </a:rPr>
                        </m:ctrlPr>
                      </m:accPr>
                      <m:e>
                        <m:r>
                          <m:rPr>
                            <m:sty m:val="p"/>
                          </m:rPr>
                          <a:rPr lang="vi-VN" sz="3200" i="1">
                            <a:latin typeface="Cambria Math" panose="02040503050406030204" pitchFamily="18" charset="0"/>
                            <a:cs typeface="Times New Roman" panose="02020603050405020304" pitchFamily="18" charset="0"/>
                          </a:rPr>
                          <m:t>BA</m:t>
                        </m:r>
                        <m:r>
                          <a:rPr lang="vi-VN" sz="3200" b="0" i="1" smtClean="0">
                            <a:latin typeface="Cambria Math" panose="02040503050406030204" pitchFamily="18" charset="0"/>
                            <a:cs typeface="Times New Roman" panose="02020603050405020304" pitchFamily="18" charset="0"/>
                          </a:rPr>
                          <m:t>𝐷</m:t>
                        </m:r>
                      </m:e>
                    </m:acc>
                    <m:r>
                      <a:rPr lang="vi-VN" sz="3200" b="0" i="1" smtClean="0">
                        <a:latin typeface="Cambria Math" panose="02040503050406030204" pitchFamily="18" charset="0"/>
                        <a:cs typeface="Times New Roman" panose="02020603050405020304" pitchFamily="18" charset="0"/>
                      </a:rPr>
                      <m:t>=</m:t>
                    </m:r>
                    <m:acc>
                      <m:accPr>
                        <m:chr m:val="̂"/>
                        <m:ctrlPr>
                          <a:rPr lang="vi-VN" sz="3200" i="1">
                            <a:latin typeface="Cambria Math" panose="02040503050406030204" pitchFamily="18" charset="0"/>
                            <a:cs typeface="Times New Roman" panose="02020603050405020304" pitchFamily="18" charset="0"/>
                          </a:rPr>
                        </m:ctrlPr>
                      </m:accPr>
                      <m:e>
                        <m:r>
                          <m:rPr>
                            <m:sty m:val="p"/>
                          </m:rPr>
                          <a:rPr lang="vi-VN" sz="3200" i="1" smtClean="0">
                            <a:latin typeface="Cambria Math" panose="02040503050406030204" pitchFamily="18" charset="0"/>
                            <a:cs typeface="Times New Roman" panose="02020603050405020304" pitchFamily="18" charset="0"/>
                          </a:rPr>
                          <m:t>C</m:t>
                        </m:r>
                        <m:r>
                          <m:rPr>
                            <m:sty m:val="p"/>
                          </m:rPr>
                          <a:rPr lang="vi-VN" sz="3200" i="1">
                            <a:latin typeface="Cambria Math" panose="02040503050406030204" pitchFamily="18" charset="0"/>
                            <a:cs typeface="Times New Roman" panose="02020603050405020304" pitchFamily="18" charset="0"/>
                          </a:rPr>
                          <m:t>A</m:t>
                        </m:r>
                        <m:r>
                          <a:rPr lang="vi-VN" sz="3200" i="1">
                            <a:latin typeface="Cambria Math" panose="02040503050406030204" pitchFamily="18" charset="0"/>
                            <a:cs typeface="Times New Roman" panose="02020603050405020304" pitchFamily="18" charset="0"/>
                          </a:rPr>
                          <m:t>𝐷</m:t>
                        </m:r>
                      </m:e>
                    </m:acc>
                  </m:oMath>
                </a14:m>
                <a:endParaRPr lang="vi-VN" sz="3200" dirty="0">
                  <a:latin typeface="Times New Roman" panose="02020603050405020304" pitchFamily="18" charset="0"/>
                  <a:cs typeface="Times New Roman" panose="02020603050405020304" pitchFamily="18" charset="0"/>
                </a:endParaRPr>
              </a:p>
            </p:txBody>
          </p:sp>
        </mc:Choice>
        <mc:Fallback xmlns="">
          <p:sp>
            <p:nvSpPr>
              <p:cNvPr id="9" name="Content Placeholder 3">
                <a:extLst>
                  <a:ext uri="{FF2B5EF4-FFF2-40B4-BE49-F238E27FC236}">
                    <a16:creationId xmlns:a16="http://schemas.microsoft.com/office/drawing/2014/main" id="{320FCE41-6B93-4F3E-965B-19350640E22D}"/>
                  </a:ext>
                </a:extLst>
              </p:cNvPr>
              <p:cNvSpPr txBox="1">
                <a:spLocks noRot="1" noChangeAspect="1" noMove="1" noResize="1" noEditPoints="1" noAdjustHandles="1" noChangeArrowheads="1" noChangeShapeType="1" noTextEdit="1"/>
              </p:cNvSpPr>
              <p:nvPr/>
            </p:nvSpPr>
            <p:spPr>
              <a:xfrm>
                <a:off x="6248400" y="4558145"/>
                <a:ext cx="5943600" cy="687028"/>
              </a:xfrm>
              <a:prstGeom prst="rect">
                <a:avLst/>
              </a:prstGeom>
              <a:blipFill>
                <a:blip r:embed="rId4"/>
                <a:stretch>
                  <a:fillRect l="-2564" t="-16964" b="-8929"/>
                </a:stretch>
              </a:blipFill>
            </p:spPr>
            <p:txBody>
              <a:bodyPr/>
              <a:lstStyle/>
              <a:p>
                <a:r>
                  <a:rPr lang="vi-VN">
                    <a:noFill/>
                  </a:rPr>
                  <a:t> </a:t>
                </a:r>
              </a:p>
            </p:txBody>
          </p:sp>
        </mc:Fallback>
      </mc:AlternateContent>
      <p:cxnSp>
        <p:nvCxnSpPr>
          <p:cNvPr id="11" name="Straight Connector 10">
            <a:extLst>
              <a:ext uri="{FF2B5EF4-FFF2-40B4-BE49-F238E27FC236}">
                <a16:creationId xmlns:a16="http://schemas.microsoft.com/office/drawing/2014/main" xmlns="" id="{AD819EFD-EEBD-4EF2-B705-15DAED105E1A}"/>
              </a:ext>
            </a:extLst>
          </p:cNvPr>
          <p:cNvCxnSpPr/>
          <p:nvPr/>
        </p:nvCxnSpPr>
        <p:spPr>
          <a:xfrm>
            <a:off x="5718461" y="5272628"/>
            <a:ext cx="62206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C891450-BED9-4B83-B2DD-480669722F57}"/>
              </a:ext>
            </a:extLst>
          </p:cNvPr>
          <p:cNvCxnSpPr/>
          <p:nvPr/>
        </p:nvCxnSpPr>
        <p:spPr>
          <a:xfrm>
            <a:off x="6248400" y="4558145"/>
            <a:ext cx="0" cy="18703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FE346349-2134-48D7-8B1D-95BBBA60565D}"/>
              </a:ext>
            </a:extLst>
          </p:cNvPr>
          <p:cNvSpPr txBox="1"/>
          <p:nvPr/>
        </p:nvSpPr>
        <p:spPr>
          <a:xfrm>
            <a:off x="5577956" y="4660397"/>
            <a:ext cx="731290" cy="584775"/>
          </a:xfrm>
          <a:prstGeom prst="rect">
            <a:avLst/>
          </a:prstGeom>
          <a:noFill/>
        </p:spPr>
        <p:txBody>
          <a:bodyPr wrap="none" rtlCol="0">
            <a:spAutoFit/>
          </a:bodyPr>
          <a:lstStyle/>
          <a:p>
            <a:r>
              <a:rPr lang="vi-VN" sz="3200" dirty="0">
                <a:latin typeface="+mj-lt"/>
              </a:rPr>
              <a:t>GT</a:t>
            </a:r>
          </a:p>
        </p:txBody>
      </p:sp>
      <p:sp>
        <p:nvSpPr>
          <p:cNvPr id="15" name="TextBox 14">
            <a:extLst>
              <a:ext uri="{FF2B5EF4-FFF2-40B4-BE49-F238E27FC236}">
                <a16:creationId xmlns:a16="http://schemas.microsoft.com/office/drawing/2014/main" xmlns="" id="{F81D80E5-1479-4876-BF70-7CDE27171245}"/>
              </a:ext>
            </a:extLst>
          </p:cNvPr>
          <p:cNvSpPr txBox="1"/>
          <p:nvPr/>
        </p:nvSpPr>
        <p:spPr>
          <a:xfrm>
            <a:off x="5600398" y="5726257"/>
            <a:ext cx="731290" cy="584775"/>
          </a:xfrm>
          <a:prstGeom prst="rect">
            <a:avLst/>
          </a:prstGeom>
          <a:noFill/>
        </p:spPr>
        <p:txBody>
          <a:bodyPr wrap="none" rtlCol="0">
            <a:spAutoFit/>
          </a:bodyPr>
          <a:lstStyle/>
          <a:p>
            <a:r>
              <a:rPr lang="vi-VN" sz="3200" dirty="0">
                <a:latin typeface="+mj-lt"/>
              </a:rPr>
              <a:t>KL</a:t>
            </a:r>
          </a:p>
        </p:txBody>
      </p:sp>
    </p:spTree>
    <p:extLst>
      <p:ext uri="{BB962C8B-B14F-4D97-AF65-F5344CB8AC3E}">
        <p14:creationId xmlns:p14="http://schemas.microsoft.com/office/powerpoint/2010/main" val="262725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8" grpId="0"/>
      <p:bldP spid="9"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8D65D181-EDC5-44EF-923F-58B34E1476F0}"/>
                  </a:ext>
                </a:extLst>
              </p:cNvPr>
              <p:cNvSpPr>
                <a:spLocks noGrp="1"/>
              </p:cNvSpPr>
              <p:nvPr>
                <p:ph sz="half" idx="2"/>
              </p:nvPr>
            </p:nvSpPr>
            <p:spPr>
              <a:xfrm>
                <a:off x="6787815" y="3949135"/>
                <a:ext cx="5181600" cy="2038660"/>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Ở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H1: </a:t>
                </a:r>
                <a14:m>
                  <m:oMath xmlns:m="http://schemas.openxmlformats.org/officeDocument/2006/math">
                    <m:f>
                      <m:fPr>
                        <m:ctrlPr>
                          <a:rPr lang="vi-VN" sz="3200" b="1" i="1">
                            <a:latin typeface="Cambria Math" panose="02040503050406030204" pitchFamily="18" charset="0"/>
                          </a:rPr>
                        </m:ctrlPr>
                      </m:fPr>
                      <m:num>
                        <m:r>
                          <a:rPr lang="en-US" sz="3200" b="1" i="1">
                            <a:latin typeface="Cambria Math" panose="02040503050406030204" pitchFamily="18" charset="0"/>
                          </a:rPr>
                          <m:t>𝑨𝑩</m:t>
                        </m:r>
                      </m:num>
                      <m:den>
                        <m:r>
                          <a:rPr lang="en-US" sz="3200" b="1" i="1">
                            <a:latin typeface="Cambria Math" panose="02040503050406030204" pitchFamily="18" charset="0"/>
                          </a:rPr>
                          <m:t>𝑨𝑪</m:t>
                        </m:r>
                      </m:den>
                    </m:f>
                    <m:r>
                      <a:rPr lang="en-US" sz="3200" b="1" i="1">
                        <a:latin typeface="Cambria Math" panose="02040503050406030204" pitchFamily="18" charset="0"/>
                      </a:rPr>
                      <m:t>=</m:t>
                    </m:r>
                    <m:f>
                      <m:fPr>
                        <m:ctrlPr>
                          <a:rPr lang="vi-VN" sz="3200" b="1" i="1">
                            <a:latin typeface="Cambria Math" panose="02040503050406030204" pitchFamily="18" charset="0"/>
                          </a:rPr>
                        </m:ctrlPr>
                      </m:fPr>
                      <m:num>
                        <m:r>
                          <a:rPr lang="en-US" sz="3200" b="1" i="1">
                            <a:latin typeface="Cambria Math" panose="02040503050406030204" pitchFamily="18" charset="0"/>
                          </a:rPr>
                          <m:t>𝟑</m:t>
                        </m:r>
                      </m:num>
                      <m:den>
                        <m:r>
                          <a:rPr lang="en-US" sz="3200" b="1" i="1">
                            <a:latin typeface="Cambria Math" panose="02040503050406030204" pitchFamily="18" charset="0"/>
                          </a:rPr>
                          <m:t>𝟓</m:t>
                        </m:r>
                      </m:den>
                    </m:f>
                  </m:oMath>
                </a14:m>
                <a:endParaRPr lang="vi-VN" sz="3200" dirty="0">
                  <a:latin typeface="Times New Roman" panose="02020603050405020304" pitchFamily="18" charset="0"/>
                  <a:cs typeface="Times New Roman" panose="02020603050405020304" pitchFamily="18" charset="0"/>
                </a:endParaRPr>
              </a:p>
              <a:p>
                <a:pPr marL="0" indent="0">
                  <a:buNone/>
                </a:pPr>
                <a:endParaRPr lang="vi-VN" sz="3200" dirty="0">
                  <a:latin typeface="Times New Roman" panose="02020603050405020304" pitchFamily="18"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8D65D181-EDC5-44EF-923F-58B34E1476F0}"/>
                  </a:ext>
                </a:extLst>
              </p:cNvPr>
              <p:cNvSpPr>
                <a:spLocks noGrp="1" noRot="1" noChangeAspect="1" noMove="1" noResize="1" noEditPoints="1" noAdjustHandles="1" noChangeArrowheads="1" noChangeShapeType="1" noTextEdit="1"/>
              </p:cNvSpPr>
              <p:nvPr>
                <p:ph sz="half" idx="2"/>
              </p:nvPr>
            </p:nvSpPr>
            <p:spPr>
              <a:xfrm>
                <a:off x="6787815" y="3949135"/>
                <a:ext cx="5181600" cy="2038660"/>
              </a:xfrm>
              <a:blipFill>
                <a:blip r:embed="rId2"/>
                <a:stretch>
                  <a:fillRect l="-2941" t="-1497"/>
                </a:stretch>
              </a:blipFill>
            </p:spPr>
            <p:txBody>
              <a:bodyPr/>
              <a:lstStyle/>
              <a:p>
                <a:r>
                  <a:rPr lang="vi-VN">
                    <a:noFill/>
                  </a:rPr>
                  <a:t> </a:t>
                </a:r>
              </a:p>
            </p:txBody>
          </p:sp>
        </mc:Fallback>
      </mc:AlternateContent>
      <p:pic>
        <p:nvPicPr>
          <p:cNvPr id="5" name="Content Placeholder 4">
            <a:extLst>
              <a:ext uri="{FF2B5EF4-FFF2-40B4-BE49-F238E27FC236}">
                <a16:creationId xmlns:a16="http://schemas.microsoft.com/office/drawing/2014/main" xmlns="" id="{1D8FCA55-945E-4D14-B179-9A877B13945A}"/>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52077" y="2359108"/>
            <a:ext cx="4752109" cy="2479963"/>
          </a:xfrm>
          <a:prstGeom prst="rect">
            <a:avLst/>
          </a:prstGeom>
          <a:noFill/>
          <a:ln>
            <a:noFill/>
          </a:ln>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B110A0A7-0613-423E-AA12-6677157AA415}"/>
                  </a:ext>
                </a:extLst>
              </p:cNvPr>
              <p:cNvSpPr/>
              <p:nvPr/>
            </p:nvSpPr>
            <p:spPr>
              <a:xfrm>
                <a:off x="893618" y="5817040"/>
                <a:ext cx="3368423" cy="908903"/>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H1: </a:t>
                </a:r>
                <a14:m>
                  <m:oMath xmlns:m="http://schemas.openxmlformats.org/officeDocument/2006/math">
                    <m:f>
                      <m:fPr>
                        <m:ctrlPr>
                          <a:rPr lang="vi-VN"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𝑨𝑩</m:t>
                        </m:r>
                      </m:num>
                      <m:den>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𝑨𝑪</m:t>
                        </m:r>
                      </m:den>
                    </m:f>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200" dirty="0">
                  <a:ea typeface="Arial" panose="020B060402020202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B110A0A7-0613-423E-AA12-6677157AA415}"/>
                  </a:ext>
                </a:extLst>
              </p:cNvPr>
              <p:cNvSpPr>
                <a:spLocks noRot="1" noChangeAspect="1" noMove="1" noResize="1" noEditPoints="1" noAdjustHandles="1" noChangeArrowheads="1" noChangeShapeType="1" noTextEdit="1"/>
              </p:cNvSpPr>
              <p:nvPr/>
            </p:nvSpPr>
            <p:spPr>
              <a:xfrm>
                <a:off x="893618" y="5817040"/>
                <a:ext cx="3368423" cy="908903"/>
              </a:xfrm>
              <a:prstGeom prst="rect">
                <a:avLst/>
              </a:prstGeom>
              <a:blipFill>
                <a:blip r:embed="rId4"/>
                <a:stretch>
                  <a:fillRect l="-4710" b="-8725"/>
                </a:stretch>
              </a:blipFill>
            </p:spPr>
            <p:txBody>
              <a:bodyPr/>
              <a:lstStyle/>
              <a:p>
                <a:r>
                  <a:rPr lang="vi-VN">
                    <a:noFill/>
                  </a:rPr>
                  <a:t> </a:t>
                </a:r>
              </a:p>
            </p:txBody>
          </p:sp>
        </mc:Fallback>
      </mc:AlternateContent>
      <p:sp>
        <p:nvSpPr>
          <p:cNvPr id="7" name="Title 1">
            <a:extLst>
              <a:ext uri="{FF2B5EF4-FFF2-40B4-BE49-F238E27FC236}">
                <a16:creationId xmlns:a16="http://schemas.microsoft.com/office/drawing/2014/main" xmlns="" id="{27FB9D20-5E79-4975-A90E-DDBEC74A4C9E}"/>
              </a:ext>
            </a:extLst>
          </p:cNvPr>
          <p:cNvSpPr txBox="1">
            <a:spLocks/>
          </p:cNvSpPr>
          <p:nvPr/>
        </p:nvSpPr>
        <p:spPr>
          <a:xfrm>
            <a:off x="838200" y="555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sp>
        <p:nvSpPr>
          <p:cNvPr id="8" name="Rectangle 7">
            <a:extLst>
              <a:ext uri="{FF2B5EF4-FFF2-40B4-BE49-F238E27FC236}">
                <a16:creationId xmlns:a16="http://schemas.microsoft.com/office/drawing/2014/main" xmlns="" id="{1155AD19-9720-488B-9C59-4309FF907D4C}"/>
              </a:ext>
            </a:extLst>
          </p:cNvPr>
          <p:cNvSpPr/>
          <p:nvPr/>
        </p:nvSpPr>
        <p:spPr>
          <a:xfrm>
            <a:off x="1412158" y="4968465"/>
            <a:ext cx="1802096"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H1</a:t>
            </a:r>
            <a:endParaRPr lang="vi-VN" sz="3200" dirty="0">
              <a:ea typeface="Arial" panose="020B0604020202020204" pitchFamily="34" charset="0"/>
              <a:cs typeface="Times New Roman" panose="02020603050405020304" pitchFamily="18" charset="0"/>
            </a:endParaRPr>
          </a:p>
        </p:txBody>
      </p:sp>
      <p:sp>
        <p:nvSpPr>
          <p:cNvPr id="10" name="Thought Bubble: Cloud 9">
            <a:extLst>
              <a:ext uri="{FF2B5EF4-FFF2-40B4-BE49-F238E27FC236}">
                <a16:creationId xmlns:a16="http://schemas.microsoft.com/office/drawing/2014/main" xmlns="" id="{09042D87-7824-48C4-815F-264C0F4662C1}"/>
              </a:ext>
            </a:extLst>
          </p:cNvPr>
          <p:cNvSpPr/>
          <p:nvPr/>
        </p:nvSpPr>
        <p:spPr>
          <a:xfrm>
            <a:off x="4198257" y="1212735"/>
            <a:ext cx="2915728" cy="10283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p>
        </p:txBody>
      </p:sp>
    </p:spTree>
    <p:extLst>
      <p:ext uri="{BB962C8B-B14F-4D97-AF65-F5344CB8AC3E}">
        <p14:creationId xmlns:p14="http://schemas.microsoft.com/office/powerpoint/2010/main" val="21390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C0634EBF-4792-4D37-A096-ECD782749FE6}"/>
                  </a:ext>
                </a:extLst>
              </p:cNvPr>
              <p:cNvSpPr>
                <a:spLocks noGrp="1"/>
              </p:cNvSpPr>
              <p:nvPr>
                <p:ph sz="half" idx="2"/>
              </p:nvPr>
            </p:nvSpPr>
            <p:spPr/>
            <p:txBody>
              <a:bodyPr/>
              <a:lstStyle/>
              <a:p>
                <a:pPr marL="0" indent="0">
                  <a:buNone/>
                </a:pPr>
                <a:r>
                  <a:rPr lang="en-US" b="1" dirty="0">
                    <a:latin typeface="Times New Roman" panose="02020603050405020304" pitchFamily="18" charset="0"/>
                    <a:cs typeface="Times New Roman" panose="02020603050405020304" pitchFamily="18" charset="0"/>
                  </a:rPr>
                  <a:t>Ở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H1: </a:t>
                </a:r>
                <a14:m>
                  <m:oMath xmlns:m="http://schemas.openxmlformats.org/officeDocument/2006/math">
                    <m:f>
                      <m:fPr>
                        <m:ctrlPr>
                          <a:rPr lang="vi-VN" b="1" i="1">
                            <a:latin typeface="Cambria Math" panose="02040503050406030204" pitchFamily="18" charset="0"/>
                          </a:rPr>
                        </m:ctrlPr>
                      </m:fPr>
                      <m:num>
                        <m:r>
                          <a:rPr lang="en-US" b="1" i="1">
                            <a:latin typeface="Cambria Math" panose="02040503050406030204" pitchFamily="18" charset="0"/>
                          </a:rPr>
                          <m:t>𝑨𝑪</m:t>
                        </m:r>
                      </m:num>
                      <m:den>
                        <m:r>
                          <a:rPr lang="en-US" b="1" i="1">
                            <a:latin typeface="Cambria Math" panose="02040503050406030204" pitchFamily="18" charset="0"/>
                          </a:rPr>
                          <m:t>𝑨𝑩</m:t>
                        </m:r>
                      </m:den>
                    </m:f>
                    <m:r>
                      <a:rPr lang="en-US" b="1" i="1">
                        <a:latin typeface="Cambria Math" panose="02040503050406030204" pitchFamily="18" charset="0"/>
                      </a:rPr>
                      <m:t>=</m:t>
                    </m:r>
                    <m:f>
                      <m:fPr>
                        <m:ctrlPr>
                          <a:rPr lang="vi-VN" b="1" i="1">
                            <a:latin typeface="Cambria Math" panose="02040503050406030204" pitchFamily="18" charset="0"/>
                          </a:rPr>
                        </m:ctrlPr>
                      </m:fPr>
                      <m:num>
                        <m:r>
                          <a:rPr lang="en-US" b="1" i="1">
                            <a:latin typeface="Cambria Math" panose="02040503050406030204" pitchFamily="18" charset="0"/>
                          </a:rPr>
                          <m:t>𝟓</m:t>
                        </m:r>
                      </m:num>
                      <m:den>
                        <m:r>
                          <a:rPr lang="en-US" b="1" i="1">
                            <a:latin typeface="Cambria Math" panose="02040503050406030204" pitchFamily="18" charset="0"/>
                          </a:rPr>
                          <m:t>𝟑</m:t>
                        </m:r>
                      </m:den>
                    </m:f>
                  </m:oMath>
                </a14:m>
                <a:endParaRPr lang="vi-VN" dirty="0">
                  <a:latin typeface="Times New Roman" panose="02020603050405020304" pitchFamily="18" charset="0"/>
                  <a:cs typeface="Times New Roman" panose="02020603050405020304" pitchFamily="18" charset="0"/>
                </a:endParaRPr>
              </a:p>
              <a:p>
                <a:pPr marL="0" indent="0">
                  <a:buNone/>
                </a:pPr>
                <a:endParaRPr lang="vi-VN" dirty="0"/>
              </a:p>
            </p:txBody>
          </p:sp>
        </mc:Choice>
        <mc:Fallback xmlns="">
          <p:sp>
            <p:nvSpPr>
              <p:cNvPr id="4" name="Content Placeholder 3">
                <a:extLst>
                  <a:ext uri="{FF2B5EF4-FFF2-40B4-BE49-F238E27FC236}">
                    <a16:creationId xmlns:a16="http://schemas.microsoft.com/office/drawing/2014/main" id="{C0634EBF-4792-4D37-A096-ECD782749FE6}"/>
                  </a:ext>
                </a:extLst>
              </p:cNvPr>
              <p:cNvSpPr>
                <a:spLocks noGrp="1" noRot="1" noChangeAspect="1" noMove="1" noResize="1" noEditPoints="1" noAdjustHandles="1" noChangeArrowheads="1" noChangeShapeType="1" noTextEdit="1"/>
              </p:cNvSpPr>
              <p:nvPr>
                <p:ph sz="half" idx="2"/>
              </p:nvPr>
            </p:nvSpPr>
            <p:spPr>
              <a:blipFill>
                <a:blip r:embed="rId2"/>
                <a:stretch>
                  <a:fillRect l="-2471" t="-140"/>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xmlns="" id="{5ED87ED5-C570-4119-A89C-8D7A04840CC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4">
            <a:extLst>
              <a:ext uri="{FF2B5EF4-FFF2-40B4-BE49-F238E27FC236}">
                <a16:creationId xmlns:a16="http://schemas.microsoft.com/office/drawing/2014/main" xmlns="" id="{029A2F3D-9311-4065-8A55-BFF07E48240A}"/>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25694" y="1710098"/>
            <a:ext cx="4066742" cy="2196884"/>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xmlns="" id="{225CBE70-AA4E-4390-9AC6-9FD403F70E7E}"/>
                  </a:ext>
                </a:extLst>
              </p:cNvPr>
              <p:cNvSpPr/>
              <p:nvPr/>
            </p:nvSpPr>
            <p:spPr>
              <a:xfrm>
                <a:off x="1455828" y="4645713"/>
                <a:ext cx="3049425" cy="907684"/>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H1: </a:t>
                </a:r>
                <a14:m>
                  <m:oMath xmlns:m="http://schemas.openxmlformats.org/officeDocument/2006/math">
                    <m:f>
                      <m:fPr>
                        <m:ctrlPr>
                          <a:rPr lang="vi-VN"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𝑨𝑪</m:t>
                        </m:r>
                      </m:num>
                      <m:den>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𝑨𝑩</m:t>
                        </m:r>
                      </m:den>
                    </m:f>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200" dirty="0">
                  <a:ea typeface="Arial" panose="020B060402020202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225CBE70-AA4E-4390-9AC6-9FD403F70E7E}"/>
                  </a:ext>
                </a:extLst>
              </p:cNvPr>
              <p:cNvSpPr>
                <a:spLocks noRot="1" noChangeAspect="1" noMove="1" noResize="1" noEditPoints="1" noAdjustHandles="1" noChangeArrowheads="1" noChangeShapeType="1" noTextEdit="1"/>
              </p:cNvSpPr>
              <p:nvPr/>
            </p:nvSpPr>
            <p:spPr>
              <a:xfrm>
                <a:off x="1455828" y="4645713"/>
                <a:ext cx="3049425" cy="907684"/>
              </a:xfrm>
              <a:prstGeom prst="rect">
                <a:avLst/>
              </a:prstGeom>
              <a:blipFill>
                <a:blip r:embed="rId4"/>
                <a:stretch>
                  <a:fillRect l="-1800" b="-8725"/>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xmlns="" id="{301CD045-A9C7-4E1F-A396-97C07844ED7B}"/>
              </a:ext>
            </a:extLst>
          </p:cNvPr>
          <p:cNvSpPr/>
          <p:nvPr/>
        </p:nvSpPr>
        <p:spPr>
          <a:xfrm>
            <a:off x="1857478" y="3703659"/>
            <a:ext cx="1802096"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H1</a:t>
            </a:r>
            <a:endParaRPr lang="vi-VN" sz="3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184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4EB7B-D5B2-4A08-877B-EAEBEE350DF6}"/>
              </a:ext>
            </a:extLst>
          </p:cNvPr>
          <p:cNvSpPr>
            <a:spLocks noGrp="1"/>
          </p:cNvSpPr>
          <p:nvPr>
            <p:ph type="title"/>
          </p:nvPr>
        </p:nvSpPr>
        <p:spPr>
          <a:xfrm>
            <a:off x="838200" y="1394886"/>
            <a:ext cx="11194774" cy="1325563"/>
          </a:xfrm>
        </p:spPr>
        <p:txBody>
          <a:bodyPr/>
          <a:lstStyle/>
          <a:p>
            <a:pPr algn="ctr"/>
            <a:r>
              <a:rPr lang="vi-VN" dirty="0"/>
              <a:t>Chúc mừng bạn, bạn đã trả lời chính xác câu hỏi.</a:t>
            </a:r>
          </a:p>
        </p:txBody>
      </p:sp>
      <p:pic>
        <p:nvPicPr>
          <p:cNvPr id="4" name="Picture 2" descr="Resultado de imagen para marciano  png">
            <a:extLst>
              <a:ext uri="{FF2B5EF4-FFF2-40B4-BE49-F238E27FC236}">
                <a16:creationId xmlns:a16="http://schemas.microsoft.com/office/drawing/2014/main" xmlns="" id="{05085077-B39B-4F1D-9668-2D85E7688B2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82655" y="2720449"/>
            <a:ext cx="2800741" cy="377242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hlinkClick r:id="rId5" action="ppaction://hlinksldjump"/>
            <a:extLst>
              <a:ext uri="{FF2B5EF4-FFF2-40B4-BE49-F238E27FC236}">
                <a16:creationId xmlns:a16="http://schemas.microsoft.com/office/drawing/2014/main" xmlns="" id="{F652093C-D87B-49C6-9614-A88C9AFF9812}"/>
              </a:ext>
            </a:extLst>
          </p:cNvPr>
          <p:cNvSpPr/>
          <p:nvPr/>
        </p:nvSpPr>
        <p:spPr>
          <a:xfrm>
            <a:off x="10058400" y="6069496"/>
            <a:ext cx="1404730" cy="788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Tiếp</a:t>
            </a:r>
            <a:r>
              <a:rPr lang="en-US" dirty="0"/>
              <a:t> </a:t>
            </a:r>
            <a:r>
              <a:rPr lang="en-US" dirty="0" err="1"/>
              <a:t>tục</a:t>
            </a:r>
            <a:endParaRPr lang="vi-VN" dirty="0"/>
          </a:p>
        </p:txBody>
      </p:sp>
      <p:sp>
        <p:nvSpPr>
          <p:cNvPr id="6" name="Title 1">
            <a:extLst>
              <a:ext uri="{FF2B5EF4-FFF2-40B4-BE49-F238E27FC236}">
                <a16:creationId xmlns:a16="http://schemas.microsoft.com/office/drawing/2014/main" xmlns="" id="{64B9091C-3DDE-490D-B4F3-26B7854CEBA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es New Roman"/>
              </a:rPr>
              <a:t>TIẾT 1: BÀI TẬP CUỐI </a:t>
            </a:r>
            <a:r>
              <a:rPr lang="vi-VN" dirty="0">
                <a:latin typeface="TimEes New Roman"/>
              </a:rPr>
              <a:t>CHƯƠNG 7</a:t>
            </a:r>
          </a:p>
        </p:txBody>
      </p:sp>
      <p:pic>
        <p:nvPicPr>
          <p:cNvPr id="7" name="Tieng-vo-tay-trong-powerpoint-www_tiengdong_com">
            <a:hlinkClick r:id="" action="ppaction://media"/>
            <a:extLst>
              <a:ext uri="{FF2B5EF4-FFF2-40B4-BE49-F238E27FC236}">
                <a16:creationId xmlns:a16="http://schemas.microsoft.com/office/drawing/2014/main" xmlns="" id="{12DB7117-40E4-4B90-9BA4-86FD9F265A02}"/>
              </a:ext>
            </a:extLst>
          </p:cNvPr>
          <p:cNvPicPr>
            <a:picLocks noChangeAspect="1"/>
          </p:cNvPicPr>
          <p:nvPr>
            <a:audioFile r:link="rId1"/>
            <p:extLst>
              <p:ext uri="{DAA4B4D4-6D71-4841-9C94-3DE7FCFB9230}">
                <p14:media xmlns:p14="http://schemas.microsoft.com/office/powerpoint/2010/main" r:embed="rId2">
                  <p14:trim end="1774"/>
                </p14:media>
              </p:ext>
            </p:extLst>
          </p:nvPr>
        </p:nvPicPr>
        <p:blipFill>
          <a:blip r:embed="rId6"/>
          <a:stretch>
            <a:fillRect/>
          </a:stretch>
        </p:blipFill>
        <p:spPr>
          <a:xfrm>
            <a:off x="92075" y="92075"/>
            <a:ext cx="583786" cy="609600"/>
          </a:xfrm>
          <a:prstGeom prst="rect">
            <a:avLst/>
          </a:prstGeom>
        </p:spPr>
      </p:pic>
    </p:spTree>
    <p:extLst>
      <p:ext uri="{BB962C8B-B14F-4D97-AF65-F5344CB8AC3E}">
        <p14:creationId xmlns:p14="http://schemas.microsoft.com/office/powerpoint/2010/main" val="10075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1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667B41C1-50EC-4158-8917-6F1BD8AE322E}"/>
                  </a:ext>
                </a:extLst>
              </p:cNvPr>
              <p:cNvSpPr>
                <a:spLocks noGrp="1"/>
              </p:cNvSpPr>
              <p:nvPr>
                <p:ph sz="half" idx="2"/>
              </p:nvPr>
            </p:nvSpPr>
            <p:spPr>
              <a:xfrm>
                <a:off x="6172200" y="1825625"/>
                <a:ext cx="5181600" cy="751320"/>
              </a:xfrm>
            </p:spPr>
            <p:txBody>
              <a:bodyPr>
                <a:normAutofit/>
              </a:bodyPr>
              <a:lstStyle/>
              <a:p>
                <a:pPr marL="0" indent="0" algn="ctr">
                  <a:buNone/>
                </a:pPr>
                <a:r>
                  <a:rPr lang="en-US" sz="3200" b="1" dirty="0">
                    <a:latin typeface="Times New Roman" panose="02020603050405020304" pitchFamily="18" charset="0"/>
                    <a:cs typeface="Times New Roman" panose="02020603050405020304" pitchFamily="18" charset="0"/>
                  </a:rPr>
                  <a:t>Ở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H2: </a:t>
                </a:r>
                <a14:m>
                  <m:oMath xmlns:m="http://schemas.openxmlformats.org/officeDocument/2006/math">
                    <m:r>
                      <a:rPr lang="en-US" sz="3200" b="1" i="1">
                        <a:latin typeface="Cambria Math" panose="02040503050406030204" pitchFamily="18" charset="0"/>
                      </a:rPr>
                      <m:t>𝑨𝑩</m:t>
                    </m:r>
                    <m:r>
                      <a:rPr lang="en-US" sz="3200" b="1" i="1">
                        <a:latin typeface="Cambria Math" panose="02040503050406030204" pitchFamily="18" charset="0"/>
                      </a:rPr>
                      <m:t>=</m:t>
                    </m:r>
                    <m:r>
                      <a:rPr lang="en-US" sz="3200" b="1" i="1">
                        <a:latin typeface="Cambria Math" panose="02040503050406030204" pitchFamily="18" charset="0"/>
                      </a:rPr>
                      <m:t>𝟒</m:t>
                    </m:r>
                    <m:r>
                      <a:rPr lang="en-US" sz="3200" b="1" i="1">
                        <a:latin typeface="Cambria Math" panose="02040503050406030204" pitchFamily="18" charset="0"/>
                      </a:rPr>
                      <m:t>,</m:t>
                    </m:r>
                    <m:r>
                      <a:rPr lang="en-US" sz="3200" b="1" i="1">
                        <a:latin typeface="Cambria Math" panose="02040503050406030204" pitchFamily="18" charset="0"/>
                      </a:rPr>
                      <m:t>𝟖</m:t>
                    </m:r>
                  </m:oMath>
                </a14:m>
                <a:endParaRPr lang="vi-VN" sz="3200" dirty="0">
                  <a:latin typeface="Times New Roman" panose="02020603050405020304" pitchFamily="18" charset="0"/>
                  <a:cs typeface="Times New Roman" panose="02020603050405020304" pitchFamily="18" charset="0"/>
                </a:endParaRPr>
              </a:p>
              <a:p>
                <a:pPr algn="ctr"/>
                <a:endParaRPr lang="vi-VN" sz="3200" dirty="0">
                  <a:latin typeface="Times New Roman" panose="02020603050405020304" pitchFamily="18"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667B41C1-50EC-4158-8917-6F1BD8AE322E}"/>
                  </a:ext>
                </a:extLst>
              </p:cNvPr>
              <p:cNvSpPr>
                <a:spLocks noGrp="1" noRot="1" noChangeAspect="1" noMove="1" noResize="1" noEditPoints="1" noAdjustHandles="1" noChangeArrowheads="1" noChangeShapeType="1" noTextEdit="1"/>
              </p:cNvSpPr>
              <p:nvPr>
                <p:ph sz="half" idx="2"/>
              </p:nvPr>
            </p:nvSpPr>
            <p:spPr>
              <a:xfrm>
                <a:off x="6172200" y="1825625"/>
                <a:ext cx="5181600" cy="751320"/>
              </a:xfrm>
              <a:blipFill>
                <a:blip r:embed="rId2"/>
                <a:stretch>
                  <a:fillRect t="-17742"/>
                </a:stretch>
              </a:blipFill>
            </p:spPr>
            <p:txBody>
              <a:bodyPr/>
              <a:lstStyle/>
              <a:p>
                <a:r>
                  <a:rPr lang="vi-VN">
                    <a:noFill/>
                  </a:rPr>
                  <a:t> </a:t>
                </a:r>
              </a:p>
            </p:txBody>
          </p:sp>
        </mc:Fallback>
      </mc:AlternateContent>
      <p:pic>
        <p:nvPicPr>
          <p:cNvPr id="5" name="Content Placeholder 4">
            <a:extLst>
              <a:ext uri="{FF2B5EF4-FFF2-40B4-BE49-F238E27FC236}">
                <a16:creationId xmlns:a16="http://schemas.microsoft.com/office/drawing/2014/main" xmlns="" id="{69F64AC1-94D6-4BD9-B797-8C3B22F670E3}"/>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32276" y="1905433"/>
            <a:ext cx="3831215" cy="2370914"/>
          </a:xfrm>
          <a:prstGeom prst="rect">
            <a:avLst/>
          </a:prstGeom>
          <a:noFill/>
          <a:ln>
            <a:noFill/>
          </a:ln>
        </p:spPr>
      </p:pic>
      <p:sp>
        <p:nvSpPr>
          <p:cNvPr id="6" name="Title 1">
            <a:extLst>
              <a:ext uri="{FF2B5EF4-FFF2-40B4-BE49-F238E27FC236}">
                <a16:creationId xmlns:a16="http://schemas.microsoft.com/office/drawing/2014/main" xmlns="" id="{50390F7A-55E3-4943-AA5C-E47676AD030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sp>
        <p:nvSpPr>
          <p:cNvPr id="7" name="Rectangle 6">
            <a:extLst>
              <a:ext uri="{FF2B5EF4-FFF2-40B4-BE49-F238E27FC236}">
                <a16:creationId xmlns:a16="http://schemas.microsoft.com/office/drawing/2014/main" xmlns="" id="{529D1256-03D1-43A6-9633-4D2A1FF9B0E0}"/>
              </a:ext>
            </a:extLst>
          </p:cNvPr>
          <p:cNvSpPr/>
          <p:nvPr/>
        </p:nvSpPr>
        <p:spPr>
          <a:xfrm>
            <a:off x="2612225" y="3969981"/>
            <a:ext cx="1938351"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H2:</a:t>
            </a:r>
            <a:endParaRPr lang="vi-VN" sz="3200" dirty="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953A5345-B9E9-4E7B-A66D-717863C06D1F}"/>
                  </a:ext>
                </a:extLst>
              </p:cNvPr>
              <p:cNvSpPr/>
              <p:nvPr/>
            </p:nvSpPr>
            <p:spPr>
              <a:xfrm>
                <a:off x="1932276" y="4829752"/>
                <a:ext cx="3429337"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H2: </a:t>
                </a:r>
                <a14:m>
                  <m:oMath xmlns:m="http://schemas.openxmlformats.org/officeDocument/2006/math">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𝑨𝑩</m:t>
                    </m:r>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200" dirty="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953A5345-B9E9-4E7B-A66D-717863C06D1F}"/>
                  </a:ext>
                </a:extLst>
              </p:cNvPr>
              <p:cNvSpPr>
                <a:spLocks noRot="1" noChangeAspect="1" noMove="1" noResize="1" noEditPoints="1" noAdjustHandles="1" noChangeArrowheads="1" noChangeShapeType="1" noTextEdit="1"/>
              </p:cNvSpPr>
              <p:nvPr/>
            </p:nvSpPr>
            <p:spPr>
              <a:xfrm>
                <a:off x="1932276" y="4829752"/>
                <a:ext cx="3429337" cy="612732"/>
              </a:xfrm>
              <a:prstGeom prst="rect">
                <a:avLst/>
              </a:prstGeom>
              <a:blipFill>
                <a:blip r:embed="rId4"/>
                <a:stretch>
                  <a:fillRect l="-4618" t="-8911" b="-30693"/>
                </a:stretch>
              </a:blipFill>
            </p:spPr>
            <p:txBody>
              <a:bodyPr/>
              <a:lstStyle/>
              <a:p>
                <a:r>
                  <a:rPr lang="vi-VN">
                    <a:noFill/>
                  </a:rPr>
                  <a:t> </a:t>
                </a:r>
              </a:p>
            </p:txBody>
          </p:sp>
        </mc:Fallback>
      </mc:AlternateContent>
    </p:spTree>
    <p:extLst>
      <p:ext uri="{BB962C8B-B14F-4D97-AF65-F5344CB8AC3E}">
        <p14:creationId xmlns:p14="http://schemas.microsoft.com/office/powerpoint/2010/main" val="17666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90D9B561-7B67-46D5-9499-FD7DE4A749C6}"/>
                  </a:ext>
                </a:extLst>
              </p:cNvPr>
              <p:cNvSpPr>
                <a:spLocks noGrp="1"/>
              </p:cNvSpPr>
              <p:nvPr>
                <p:ph sz="half" idx="2"/>
              </p:nvPr>
            </p:nvSpPr>
            <p:spPr>
              <a:xfrm>
                <a:off x="6172200" y="1825625"/>
                <a:ext cx="5181600" cy="737466"/>
              </a:xfrm>
            </p:spPr>
            <p:txBody>
              <a:bodyPr>
                <a:normAutofit/>
              </a:bodyPr>
              <a:lstStyle/>
              <a:p>
                <a:pPr marL="0" indent="0" algn="ctr">
                  <a:buNone/>
                </a:pPr>
                <a:r>
                  <a:rPr lang="en-US" sz="3200" b="1" dirty="0">
                    <a:latin typeface="Times New Roman" panose="02020603050405020304" pitchFamily="18" charset="0"/>
                    <a:cs typeface="Times New Roman" panose="02020603050405020304" pitchFamily="18" charset="0"/>
                  </a:rPr>
                  <a:t>Ở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H3: </a:t>
                </a:r>
                <a14:m>
                  <m:oMath xmlns:m="http://schemas.openxmlformats.org/officeDocument/2006/math">
                    <m:r>
                      <a:rPr lang="en-US" sz="3200" b="1" i="1">
                        <a:latin typeface="Cambria Math" panose="02040503050406030204" pitchFamily="18" charset="0"/>
                      </a:rPr>
                      <m:t>𝒙</m:t>
                    </m:r>
                    <m:r>
                      <a:rPr lang="en-US" sz="3200" b="1" i="1">
                        <a:latin typeface="Cambria Math" panose="02040503050406030204" pitchFamily="18" charset="0"/>
                      </a:rPr>
                      <m:t>=</m:t>
                    </m:r>
                    <m:r>
                      <a:rPr lang="en-US" sz="3200" b="1" i="1">
                        <a:latin typeface="Cambria Math" panose="02040503050406030204" pitchFamily="18" charset="0"/>
                      </a:rPr>
                      <m:t>𝟓</m:t>
                    </m:r>
                  </m:oMath>
                </a14:m>
                <a:endParaRPr lang="vi-VN" sz="3200" dirty="0">
                  <a:latin typeface="Times New Roman" panose="02020603050405020304" pitchFamily="18" charset="0"/>
                  <a:cs typeface="Times New Roman" panose="02020603050405020304" pitchFamily="18" charset="0"/>
                </a:endParaRPr>
              </a:p>
              <a:p>
                <a:pPr marL="0" indent="0" algn="ctr">
                  <a:buNone/>
                </a:pPr>
                <a:endParaRPr lang="vi-VN" sz="3200" dirty="0">
                  <a:latin typeface="Times New Roman" panose="02020603050405020304" pitchFamily="18"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90D9B561-7B67-46D5-9499-FD7DE4A749C6}"/>
                  </a:ext>
                </a:extLst>
              </p:cNvPr>
              <p:cNvSpPr>
                <a:spLocks noGrp="1" noRot="1" noChangeAspect="1" noMove="1" noResize="1" noEditPoints="1" noAdjustHandles="1" noChangeArrowheads="1" noChangeShapeType="1" noTextEdit="1"/>
              </p:cNvSpPr>
              <p:nvPr>
                <p:ph sz="half" idx="2"/>
              </p:nvPr>
            </p:nvSpPr>
            <p:spPr>
              <a:xfrm>
                <a:off x="6172200" y="1825625"/>
                <a:ext cx="5181600" cy="737466"/>
              </a:xfrm>
              <a:blipFill>
                <a:blip r:embed="rId2"/>
                <a:stretch>
                  <a:fillRect t="-18182"/>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xmlns="" id="{1A886F97-C47F-44F9-BD69-49DA71FD784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5">
            <a:extLst>
              <a:ext uri="{FF2B5EF4-FFF2-40B4-BE49-F238E27FC236}">
                <a16:creationId xmlns:a16="http://schemas.microsoft.com/office/drawing/2014/main" xmlns="" id="{1105A6C7-41D3-499E-A4E3-35BD23D1AD0C}"/>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90600" y="1519258"/>
            <a:ext cx="4498614" cy="2954193"/>
          </a:xfrm>
          <a:prstGeom prst="rect">
            <a:avLst/>
          </a:prstGeom>
          <a:noFill/>
          <a:ln>
            <a:noFill/>
          </a:ln>
        </p:spPr>
      </p:pic>
      <p:sp>
        <p:nvSpPr>
          <p:cNvPr id="7" name="Rectangle 6">
            <a:extLst>
              <a:ext uri="{FF2B5EF4-FFF2-40B4-BE49-F238E27FC236}">
                <a16:creationId xmlns:a16="http://schemas.microsoft.com/office/drawing/2014/main" xmlns="" id="{9F739251-979E-4A21-88C6-9E0C7BDFDAA0}"/>
              </a:ext>
            </a:extLst>
          </p:cNvPr>
          <p:cNvSpPr/>
          <p:nvPr/>
        </p:nvSpPr>
        <p:spPr>
          <a:xfrm>
            <a:off x="1947207" y="4473451"/>
            <a:ext cx="1938351" cy="612732"/>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H3:</a:t>
            </a:r>
            <a:endParaRPr lang="vi-VN" sz="3200" dirty="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E4909A8D-3DA7-40A9-9565-D0F0CC184419}"/>
                  </a:ext>
                </a:extLst>
              </p:cNvPr>
              <p:cNvSpPr/>
              <p:nvPr/>
            </p:nvSpPr>
            <p:spPr>
              <a:xfrm>
                <a:off x="1947207" y="5342369"/>
                <a:ext cx="3190489" cy="613245"/>
              </a:xfrm>
              <a:prstGeom prst="rect">
                <a:avLst/>
              </a:prstGeom>
            </p:spPr>
            <p:txBody>
              <a:bodyPr wrap="none">
                <a:spAutoFit/>
              </a:bodyPr>
              <a:lstStyle/>
              <a:p>
                <a:pPr>
                  <a:lnSpc>
                    <a:spcPct val="115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H3: </a:t>
                </a:r>
                <a14:m>
                  <m:oMath xmlns:m="http://schemas.openxmlformats.org/officeDocument/2006/math">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𝒙</m:t>
                    </m:r>
                    <m:r>
                      <a:rPr lang="en-US" sz="32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200" dirty="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E4909A8D-3DA7-40A9-9565-D0F0CC184419}"/>
                  </a:ext>
                </a:extLst>
              </p:cNvPr>
              <p:cNvSpPr>
                <a:spLocks noRot="1" noChangeAspect="1" noMove="1" noResize="1" noEditPoints="1" noAdjustHandles="1" noChangeArrowheads="1" noChangeShapeType="1" noTextEdit="1"/>
              </p:cNvSpPr>
              <p:nvPr/>
            </p:nvSpPr>
            <p:spPr>
              <a:xfrm>
                <a:off x="1947207" y="5342369"/>
                <a:ext cx="3190489" cy="613245"/>
              </a:xfrm>
              <a:prstGeom prst="rect">
                <a:avLst/>
              </a:prstGeom>
              <a:blipFill>
                <a:blip r:embed="rId4"/>
                <a:stretch>
                  <a:fillRect l="-4771" t="-8911" b="-30693"/>
                </a:stretch>
              </a:blipFill>
            </p:spPr>
            <p:txBody>
              <a:bodyPr/>
              <a:lstStyle/>
              <a:p>
                <a:r>
                  <a:rPr lang="vi-VN">
                    <a:noFill/>
                  </a:rPr>
                  <a:t> </a:t>
                </a:r>
              </a:p>
            </p:txBody>
          </p:sp>
        </mc:Fallback>
      </mc:AlternateContent>
    </p:spTree>
    <p:extLst>
      <p:ext uri="{BB962C8B-B14F-4D97-AF65-F5344CB8AC3E}">
        <p14:creationId xmlns:p14="http://schemas.microsoft.com/office/powerpoint/2010/main" val="37862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124F1A1C-68B7-432F-8A0B-0273E02E240A}"/>
                  </a:ext>
                </a:extLst>
              </p:cNvPr>
              <p:cNvSpPr>
                <a:spLocks noGrp="1"/>
              </p:cNvSpPr>
              <p:nvPr>
                <p:ph sz="half" idx="2"/>
              </p:nvPr>
            </p:nvSpPr>
            <p:spPr/>
            <p:txBody>
              <a:bodyPr>
                <a:normAutofit/>
              </a:bodyPr>
              <a:lstStyle/>
              <a:p>
                <a:pPr marL="0" indent="0" algn="ctr">
                  <a:buNone/>
                </a:pP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làm</a:t>
                </a:r>
                <a:r>
                  <a:rPr lang="en-US" sz="3200" b="1" u="sng" dirty="0">
                    <a:latin typeface="Times New Roman" panose="02020603050405020304" pitchFamily="18" charset="0"/>
                    <a:cs typeface="Times New Roman" panose="02020603050405020304" pitchFamily="18" charset="0"/>
                  </a:rPr>
                  <a:t>:</a:t>
                </a:r>
              </a:p>
              <a:p>
                <a:pPr marL="0" lvl="0" indent="0">
                  <a:buNone/>
                </a:pP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AD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𝐴𝐵</m:t>
                          </m:r>
                        </m:num>
                        <m:den>
                          <m:r>
                            <a:rPr lang="en-US" sz="3200" i="1">
                              <a:latin typeface="Cambria Math" panose="02040503050406030204" pitchFamily="18" charset="0"/>
                            </a:rPr>
                            <m:t>𝐴𝐶</m:t>
                          </m:r>
                        </m:den>
                      </m:f>
                      <m:r>
                        <a:rPr lang="en-US" sz="3200" i="1">
                          <a:latin typeface="Cambria Math" panose="02040503050406030204" pitchFamily="18" charset="0"/>
                        </a:rPr>
                        <m:t>=</m:t>
                      </m:r>
                      <m:f>
                        <m:fPr>
                          <m:ctrlPr>
                            <a:rPr lang="vi-VN" sz="3200" i="1">
                              <a:latin typeface="Cambria Math" panose="02040503050406030204" pitchFamily="18" charset="0"/>
                            </a:rPr>
                          </m:ctrlPr>
                        </m:fPr>
                        <m:num>
                          <m:r>
                            <a:rPr lang="en-US" sz="3200" i="1">
                              <a:latin typeface="Cambria Math" panose="02040503050406030204" pitchFamily="18" charset="0"/>
                            </a:rPr>
                            <m:t>𝐵𝐷</m:t>
                          </m:r>
                        </m:num>
                        <m:den>
                          <m:r>
                            <a:rPr lang="en-US" sz="3200" i="1">
                              <a:latin typeface="Cambria Math" panose="02040503050406030204" pitchFamily="18" charset="0"/>
                            </a:rPr>
                            <m:t>𝐷𝐶</m:t>
                          </m:r>
                        </m:den>
                      </m:f>
                      <m:r>
                        <a:rPr lang="en-US" sz="3200" i="1">
                          <a:latin typeface="Cambria Math" panose="02040503050406030204" pitchFamily="18" charset="0"/>
                        </a:rPr>
                        <m:t> </m:t>
                      </m:r>
                      <m:r>
                        <a:rPr lang="en-US" sz="3200" i="1">
                          <a:latin typeface="Cambria Math" panose="02040503050406030204" pitchFamily="18" charset="0"/>
                        </a:rPr>
                        <m:t>𝑠𝑢𝑦</m:t>
                      </m:r>
                      <m:r>
                        <a:rPr lang="en-US" sz="3200" i="1">
                          <a:latin typeface="Cambria Math" panose="02040503050406030204" pitchFamily="18" charset="0"/>
                        </a:rPr>
                        <m:t> </m:t>
                      </m:r>
                      <m:r>
                        <a:rPr lang="en-US" sz="3200" i="1">
                          <a:latin typeface="Cambria Math" panose="02040503050406030204" pitchFamily="18" charset="0"/>
                        </a:rPr>
                        <m:t>𝑟𝑎</m:t>
                      </m:r>
                      <m:r>
                        <a:rPr lang="en-US" sz="3200" i="1">
                          <a:latin typeface="Cambria Math" panose="02040503050406030204" pitchFamily="18" charset="0"/>
                        </a:rPr>
                        <m:t> </m:t>
                      </m:r>
                      <m:f>
                        <m:fPr>
                          <m:ctrlPr>
                            <a:rPr lang="vi-VN" sz="3200" i="1">
                              <a:latin typeface="Cambria Math" panose="02040503050406030204" pitchFamily="18" charset="0"/>
                            </a:rPr>
                          </m:ctrlPr>
                        </m:fPr>
                        <m:num>
                          <m:r>
                            <a:rPr lang="en-US" sz="3200" i="1">
                              <a:latin typeface="Cambria Math" panose="02040503050406030204" pitchFamily="18" charset="0"/>
                            </a:rPr>
                            <m:t>4,5</m:t>
                          </m:r>
                        </m:num>
                        <m:den>
                          <m:r>
                            <a:rPr lang="en-US" sz="3200" i="1">
                              <a:latin typeface="Cambria Math" panose="02040503050406030204" pitchFamily="18" charset="0"/>
                            </a:rPr>
                            <m:t>7,2</m:t>
                          </m:r>
                        </m:den>
                      </m:f>
                      <m:r>
                        <a:rPr lang="en-US" sz="3200" i="1">
                          <a:latin typeface="Cambria Math" panose="02040503050406030204" pitchFamily="18" charset="0"/>
                        </a:rPr>
                        <m:t>=</m:t>
                      </m:r>
                      <m:f>
                        <m:fPr>
                          <m:ctrlPr>
                            <a:rPr lang="vi-VN" sz="3200" i="1">
                              <a:latin typeface="Cambria Math" panose="02040503050406030204" pitchFamily="18" charset="0"/>
                            </a:rPr>
                          </m:ctrlPr>
                        </m:fPr>
                        <m:num>
                          <m:r>
                            <a:rPr lang="en-US" sz="3200" i="1">
                              <a:latin typeface="Cambria Math" panose="02040503050406030204" pitchFamily="18" charset="0"/>
                            </a:rPr>
                            <m:t>𝑥</m:t>
                          </m:r>
                        </m:num>
                        <m:den>
                          <m:r>
                            <a:rPr lang="en-US" sz="3200" i="1">
                              <a:latin typeface="Cambria Math" panose="02040503050406030204" pitchFamily="18" charset="0"/>
                            </a:rPr>
                            <m:t>5</m:t>
                          </m:r>
                        </m:den>
                      </m:f>
                    </m:oMath>
                  </m:oMathPara>
                </a14:m>
                <a:endParaRPr lang="en-US" sz="3200" i="1" dirty="0"/>
              </a:p>
              <a:p>
                <a:pPr marL="0" indent="0">
                  <a:buNone/>
                </a:pPr>
                <a:r>
                  <a:rPr lang="en-US" sz="3200" dirty="0" err="1"/>
                  <a:t>Suy</a:t>
                </a:r>
                <a:r>
                  <a:rPr lang="en-US" sz="3200" dirty="0"/>
                  <a:t> ra </a:t>
                </a:r>
                <a14:m>
                  <m:oMath xmlns:m="http://schemas.openxmlformats.org/officeDocument/2006/math">
                    <m:r>
                      <a:rPr lang="en-US" sz="3200" i="1">
                        <a:latin typeface="Cambria Math" panose="02040503050406030204" pitchFamily="18" charset="0"/>
                      </a:rPr>
                      <m:t>𝑥</m:t>
                    </m:r>
                    <m:r>
                      <a:rPr lang="en-US" sz="3200" i="1">
                        <a:latin typeface="Cambria Math" panose="02040503050406030204" pitchFamily="18" charset="0"/>
                      </a:rPr>
                      <m:t>=4,5.5:7,2=3,125</m:t>
                    </m:r>
                  </m:oMath>
                </a14:m>
                <a:endParaRPr lang="vi-VN" sz="3200" dirty="0">
                  <a:latin typeface="Times New Roman" panose="02020603050405020304" pitchFamily="18" charset="0"/>
                  <a:cs typeface="Times New Roman" panose="02020603050405020304" pitchFamily="18" charset="0"/>
                </a:endParaRPr>
              </a:p>
              <a:p>
                <a:endParaRPr lang="vi-VN" sz="3200" dirty="0"/>
              </a:p>
            </p:txBody>
          </p:sp>
        </mc:Choice>
        <mc:Fallback xmlns="">
          <p:sp>
            <p:nvSpPr>
              <p:cNvPr id="4" name="Content Placeholder 3">
                <a:extLst>
                  <a:ext uri="{FF2B5EF4-FFF2-40B4-BE49-F238E27FC236}">
                    <a16:creationId xmlns:a16="http://schemas.microsoft.com/office/drawing/2014/main" id="{124F1A1C-68B7-432F-8A0B-0273E02E240A}"/>
                  </a:ext>
                </a:extLst>
              </p:cNvPr>
              <p:cNvSpPr>
                <a:spLocks noGrp="1" noRot="1" noChangeAspect="1" noMove="1" noResize="1" noEditPoints="1" noAdjustHandles="1" noChangeArrowheads="1" noChangeShapeType="1" noTextEdit="1"/>
              </p:cNvSpPr>
              <p:nvPr>
                <p:ph sz="half" idx="2"/>
              </p:nvPr>
            </p:nvSpPr>
            <p:spPr>
              <a:blipFill>
                <a:blip r:embed="rId2"/>
                <a:stretch>
                  <a:fillRect l="-3059" t="-3081" r="-2235"/>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xmlns="" id="{115BF5F9-2E58-4A4F-A895-6A86BA3EC76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6" name="Content Placeholder 5">
            <a:extLst>
              <a:ext uri="{FF2B5EF4-FFF2-40B4-BE49-F238E27FC236}">
                <a16:creationId xmlns:a16="http://schemas.microsoft.com/office/drawing/2014/main" xmlns="" id="{64C8AD20-0B96-4638-82AC-2CE98AA32A68}"/>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759184"/>
            <a:ext cx="4572433" cy="2501683"/>
          </a:xfrm>
          <a:prstGeom prst="rect">
            <a:avLst/>
          </a:prstGeom>
          <a:noFill/>
          <a:ln>
            <a:noFill/>
          </a:ln>
        </p:spPr>
      </p:pic>
      <p:sp>
        <p:nvSpPr>
          <p:cNvPr id="7" name="TextBox 6">
            <a:extLst>
              <a:ext uri="{FF2B5EF4-FFF2-40B4-BE49-F238E27FC236}">
                <a16:creationId xmlns:a16="http://schemas.microsoft.com/office/drawing/2014/main" xmlns="" id="{A8A9B281-1A2B-4878-BEBF-F1BF9FFA6BA8}"/>
              </a:ext>
            </a:extLst>
          </p:cNvPr>
          <p:cNvSpPr txBox="1"/>
          <p:nvPr/>
        </p:nvSpPr>
        <p:spPr>
          <a:xfrm>
            <a:off x="546488" y="1837135"/>
            <a:ext cx="1484702"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14:</a:t>
            </a:r>
            <a:endParaRPr lang="vi-VN"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1729E39-7A22-4875-8065-15F420076DEF}"/>
              </a:ext>
            </a:extLst>
          </p:cNvPr>
          <p:cNvSpPr txBox="1"/>
          <p:nvPr/>
        </p:nvSpPr>
        <p:spPr>
          <a:xfrm>
            <a:off x="2002623" y="1831182"/>
            <a:ext cx="3788794"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91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down)">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572204-9ACA-4FF3-B274-5943177A7C59}"/>
              </a:ext>
            </a:extLst>
          </p:cNvPr>
          <p:cNvSpPr>
            <a:spLocks noGrp="1"/>
          </p:cNvSpPr>
          <p:nvPr>
            <p:ph sz="half" idx="1"/>
          </p:nvPr>
        </p:nvSpPr>
        <p:spPr>
          <a:xfrm>
            <a:off x="581891" y="1966914"/>
            <a:ext cx="5181600" cy="1011813"/>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9FB202C5-5A3C-4866-A52D-90930AB08859}"/>
                  </a:ext>
                </a:extLst>
              </p:cNvPr>
              <p:cNvSpPr>
                <a:spLocks noGrp="1"/>
              </p:cNvSpPr>
              <p:nvPr>
                <p:ph sz="half" idx="2"/>
              </p:nvPr>
            </p:nvSpPr>
            <p:spPr>
              <a:xfrm>
                <a:off x="6019800" y="1843088"/>
                <a:ext cx="5437909" cy="4351338"/>
              </a:xfrm>
            </p:spPr>
            <p:txBody>
              <a:bodyPr>
                <a:normAutofit/>
              </a:bodyPr>
              <a:lstStyle/>
              <a:p>
                <a:pPr marL="0" indent="0" algn="ctr">
                  <a:buNone/>
                </a:pP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làm</a:t>
                </a:r>
                <a:r>
                  <a:rPr lang="en-US" sz="3200" b="1" u="sng" dirty="0">
                    <a:latin typeface="Times New Roman" panose="02020603050405020304" pitchFamily="18" charset="0"/>
                    <a:cs typeface="Times New Roman" panose="02020603050405020304" pitchFamily="18" charset="0"/>
                  </a:rPr>
                  <a:t>:</a:t>
                </a:r>
              </a:p>
              <a:p>
                <a:pPr marL="0" indent="0">
                  <a:buNone/>
                </a:pP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MI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góc</a:t>
                </a:r>
                <a:r>
                  <a:rPr lang="en-US" sz="3200" dirty="0">
                    <a:latin typeface="Times New Roman" panose="02020603050405020304" pitchFamily="18" charset="0"/>
                    <a:cs typeface="Times New Roman" panose="02020603050405020304" pitchFamily="18" charset="0"/>
                  </a:rPr>
                  <a:t> NMP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vi-VN" sz="3200" i="1">
                              <a:latin typeface="Cambria Math" panose="02040503050406030204" pitchFamily="18" charset="0"/>
                            </a:rPr>
                          </m:ctrlPr>
                        </m:fPr>
                        <m:num>
                          <m:r>
                            <a:rPr lang="en-US" sz="3200" i="1">
                              <a:latin typeface="Cambria Math" panose="02040503050406030204" pitchFamily="18" charset="0"/>
                            </a:rPr>
                            <m:t>𝑀𝑁</m:t>
                          </m:r>
                        </m:num>
                        <m:den>
                          <m:r>
                            <a:rPr lang="en-US" sz="3200" i="1">
                              <a:latin typeface="Cambria Math" panose="02040503050406030204" pitchFamily="18" charset="0"/>
                            </a:rPr>
                            <m:t>𝑀𝑃</m:t>
                          </m:r>
                        </m:den>
                      </m:f>
                      <m:r>
                        <a:rPr lang="en-US" sz="3200" i="1">
                          <a:latin typeface="Cambria Math" panose="02040503050406030204" pitchFamily="18" charset="0"/>
                        </a:rPr>
                        <m:t>=</m:t>
                      </m:r>
                      <m:f>
                        <m:fPr>
                          <m:ctrlPr>
                            <a:rPr lang="vi-VN" sz="3200" i="1">
                              <a:latin typeface="Cambria Math" panose="02040503050406030204" pitchFamily="18" charset="0"/>
                            </a:rPr>
                          </m:ctrlPr>
                        </m:fPr>
                        <m:num>
                          <m:r>
                            <a:rPr lang="en-US" sz="3200" i="1">
                              <a:latin typeface="Cambria Math" panose="02040503050406030204" pitchFamily="18" charset="0"/>
                            </a:rPr>
                            <m:t>𝑁𝐼</m:t>
                          </m:r>
                        </m:num>
                        <m:den>
                          <m:r>
                            <a:rPr lang="en-US" sz="3200" i="1">
                              <a:latin typeface="Cambria Math" panose="02040503050406030204" pitchFamily="18" charset="0"/>
                            </a:rPr>
                            <m:t>𝐼𝑃</m:t>
                          </m:r>
                        </m:den>
                      </m:f>
                      <m:r>
                        <a:rPr lang="en-US" sz="3200" i="1">
                          <a:latin typeface="Cambria Math" panose="02040503050406030204" pitchFamily="18" charset="0"/>
                        </a:rPr>
                        <m:t> </m:t>
                      </m:r>
                      <m:r>
                        <a:rPr lang="en-US" sz="3200" i="1">
                          <a:latin typeface="Cambria Math" panose="02040503050406030204" pitchFamily="18" charset="0"/>
                        </a:rPr>
                        <m:t>𝑠𝑢𝑦</m:t>
                      </m:r>
                      <m:r>
                        <a:rPr lang="en-US" sz="3200" i="1">
                          <a:latin typeface="Cambria Math" panose="02040503050406030204" pitchFamily="18" charset="0"/>
                        </a:rPr>
                        <m:t> </m:t>
                      </m:r>
                      <m:r>
                        <a:rPr lang="en-US" sz="3200" i="1">
                          <a:latin typeface="Cambria Math" panose="02040503050406030204" pitchFamily="18" charset="0"/>
                        </a:rPr>
                        <m:t>𝑟𝑎</m:t>
                      </m:r>
                      <m:r>
                        <a:rPr lang="en-US" sz="3200" i="1">
                          <a:latin typeface="Cambria Math" panose="02040503050406030204" pitchFamily="18" charset="0"/>
                        </a:rPr>
                        <m:t> </m:t>
                      </m:r>
                      <m:f>
                        <m:fPr>
                          <m:ctrlPr>
                            <a:rPr lang="vi-VN" sz="3200" i="1">
                              <a:latin typeface="Cambria Math" panose="02040503050406030204" pitchFamily="18" charset="0"/>
                            </a:rPr>
                          </m:ctrlPr>
                        </m:fPr>
                        <m:num>
                          <m:r>
                            <a:rPr lang="en-US" sz="3200" i="1">
                              <a:latin typeface="Cambria Math" panose="02040503050406030204" pitchFamily="18" charset="0"/>
                            </a:rPr>
                            <m:t>5</m:t>
                          </m:r>
                        </m:num>
                        <m:den>
                          <m:r>
                            <a:rPr lang="en-US" sz="3200" i="1">
                              <a:latin typeface="Cambria Math" panose="02040503050406030204" pitchFamily="18" charset="0"/>
                            </a:rPr>
                            <m:t>8,5</m:t>
                          </m:r>
                        </m:den>
                      </m:f>
                      <m:r>
                        <a:rPr lang="en-US" sz="3200" i="1">
                          <a:latin typeface="Cambria Math" panose="02040503050406030204" pitchFamily="18" charset="0"/>
                        </a:rPr>
                        <m:t>=</m:t>
                      </m:r>
                      <m:f>
                        <m:fPr>
                          <m:ctrlPr>
                            <a:rPr lang="vi-VN" sz="3200" i="1">
                              <a:latin typeface="Cambria Math" panose="02040503050406030204" pitchFamily="18" charset="0"/>
                            </a:rPr>
                          </m:ctrlPr>
                        </m:fPr>
                        <m:num>
                          <m:r>
                            <a:rPr lang="en-US" sz="3200" i="1">
                              <a:latin typeface="Cambria Math" panose="02040503050406030204" pitchFamily="18" charset="0"/>
                            </a:rPr>
                            <m:t>3</m:t>
                          </m:r>
                        </m:num>
                        <m:den>
                          <m:r>
                            <a:rPr lang="en-US" sz="3200" i="1">
                              <a:latin typeface="Cambria Math" panose="02040503050406030204" pitchFamily="18" charset="0"/>
                            </a:rPr>
                            <m:t>𝑥</m:t>
                          </m:r>
                          <m:r>
                            <a:rPr lang="en-US" sz="3200" i="1">
                              <a:latin typeface="Cambria Math" panose="02040503050406030204" pitchFamily="18" charset="0"/>
                            </a:rPr>
                            <m:t>−3</m:t>
                          </m:r>
                        </m:den>
                      </m:f>
                    </m:oMath>
                  </m:oMathPara>
                </a14:m>
                <a:endParaRPr lang="vi-VN" sz="3200" dirty="0">
                  <a:latin typeface="Times New Roman" panose="02020603050405020304" pitchFamily="18" charset="0"/>
                  <a:cs typeface="Times New Roman" panose="02020603050405020304" pitchFamily="18" charset="0"/>
                </a:endParaRPr>
              </a:p>
              <a:p>
                <a:pPr marL="0" indent="0">
                  <a:buNone/>
                </a:pP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x=8,1.</a:t>
                </a:r>
                <a:endParaRPr lang="vi-VN" sz="3200" dirty="0">
                  <a:latin typeface="Times New Roman" panose="02020603050405020304" pitchFamily="18"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p:txBody>
          </p:sp>
        </mc:Choice>
        <mc:Fallback xmlns="">
          <p:sp>
            <p:nvSpPr>
              <p:cNvPr id="4" name="Content Placeholder 3">
                <a:extLst>
                  <a:ext uri="{FF2B5EF4-FFF2-40B4-BE49-F238E27FC236}">
                    <a16:creationId xmlns:a16="http://schemas.microsoft.com/office/drawing/2014/main" id="{9FB202C5-5A3C-4866-A52D-90930AB08859}"/>
                  </a:ext>
                </a:extLst>
              </p:cNvPr>
              <p:cNvSpPr>
                <a:spLocks noGrp="1" noRot="1" noChangeAspect="1" noMove="1" noResize="1" noEditPoints="1" noAdjustHandles="1" noChangeArrowheads="1" noChangeShapeType="1" noTextEdit="1"/>
              </p:cNvSpPr>
              <p:nvPr>
                <p:ph sz="half" idx="2"/>
              </p:nvPr>
            </p:nvSpPr>
            <p:spPr>
              <a:xfrm>
                <a:off x="6019800" y="1843088"/>
                <a:ext cx="5437909" cy="4351338"/>
              </a:xfrm>
              <a:blipFill>
                <a:blip r:embed="rId3"/>
                <a:stretch>
                  <a:fillRect l="-2915" t="-3081" r="-2803"/>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xmlns="" id="{349BAC25-CBAF-4FCD-BE73-E1D8E0C9C05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graphicFrame>
        <p:nvGraphicFramePr>
          <p:cNvPr id="7" name="Object 6">
            <a:extLst>
              <a:ext uri="{FF2B5EF4-FFF2-40B4-BE49-F238E27FC236}">
                <a16:creationId xmlns:a16="http://schemas.microsoft.com/office/drawing/2014/main" xmlns="" id="{584E0C16-E743-41BB-A395-22243A1CF57A}"/>
              </a:ext>
            </a:extLst>
          </p:cNvPr>
          <p:cNvGraphicFramePr>
            <a:graphicFrameLocks noChangeAspect="1"/>
          </p:cNvGraphicFramePr>
          <p:nvPr>
            <p:extLst>
              <p:ext uri="{D42A27DB-BD31-4B8C-83A1-F6EECF244321}">
                <p14:modId xmlns:p14="http://schemas.microsoft.com/office/powerpoint/2010/main" val="1931377457"/>
              </p:ext>
            </p:extLst>
          </p:nvPr>
        </p:nvGraphicFramePr>
        <p:xfrm>
          <a:off x="1177637" y="2825521"/>
          <a:ext cx="4042930" cy="2689019"/>
        </p:xfrm>
        <a:graphic>
          <a:graphicData uri="http://schemas.openxmlformats.org/presentationml/2006/ole">
            <mc:AlternateContent xmlns:mc="http://schemas.openxmlformats.org/markup-compatibility/2006">
              <mc:Choice xmlns:v="urn:schemas-microsoft-com:vml" Requires="v">
                <p:oleObj spid="_x0000_s14349" name="Bitmap Image" r:id="rId4" imgW="1676634" imgH="1114581" progId="Paint.Picture">
                  <p:embed/>
                </p:oleObj>
              </mc:Choice>
              <mc:Fallback>
                <p:oleObj name="Bitmap Image" r:id="rId4" imgW="1676634" imgH="1114581"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7637" y="2825521"/>
                        <a:ext cx="4042930" cy="2689019"/>
                      </a:xfrm>
                      <a:prstGeom prst="rect">
                        <a:avLst/>
                      </a:prstGeom>
                      <a:noFill/>
                    </p:spPr>
                  </p:pic>
                </p:oleObj>
              </mc:Fallback>
            </mc:AlternateContent>
          </a:graphicData>
        </a:graphic>
      </p:graphicFrame>
    </p:spTree>
    <p:extLst>
      <p:ext uri="{BB962C8B-B14F-4D97-AF65-F5344CB8AC3E}">
        <p14:creationId xmlns:p14="http://schemas.microsoft.com/office/powerpoint/2010/main" val="18023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52AB787-7FFA-4DA1-BB16-DFA1B57EDD1F}"/>
              </a:ext>
            </a:extLst>
          </p:cNvPr>
          <p:cNvPicPr>
            <a:picLocks noGrp="1" noChangeAspect="1"/>
          </p:cNvPicPr>
          <p:nvPr>
            <p:ph sz="half" idx="1"/>
          </p:nvPr>
        </p:nvPicPr>
        <p:blipFill>
          <a:blip r:embed="rId2"/>
          <a:stretch>
            <a:fillRect/>
          </a:stretch>
        </p:blipFill>
        <p:spPr>
          <a:xfrm>
            <a:off x="0" y="1103273"/>
            <a:ext cx="6258763" cy="2705934"/>
          </a:xfrm>
          <a:prstGeom prst="rect">
            <a:avLst/>
          </a:prstGeom>
        </p:spPr>
      </p:pic>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EDACC68C-ADF8-4A84-A755-FDA5EEBBB677}"/>
                  </a:ext>
                </a:extLst>
              </p:cNvPr>
              <p:cNvSpPr>
                <a:spLocks noGrp="1"/>
              </p:cNvSpPr>
              <p:nvPr>
                <p:ph sz="half" idx="2"/>
              </p:nvPr>
            </p:nvSpPr>
            <p:spPr>
              <a:xfrm>
                <a:off x="6393873" y="1253331"/>
                <a:ext cx="5181600" cy="4351338"/>
              </a:xfrm>
            </p:spPr>
            <p:txBody>
              <a:bodyPr>
                <a:normAutofit/>
              </a:bodyPr>
              <a:lstStyle/>
              <a:p>
                <a:pPr marL="0" indent="0" algn="ctr">
                  <a:buNone/>
                </a:pPr>
                <a:r>
                  <a:rPr lang="vi-VN" sz="3200" b="1" u="sng" dirty="0">
                    <a:latin typeface="+mj-lt"/>
                  </a:rPr>
                  <a:t>Bài làm:</a:t>
                </a:r>
              </a:p>
              <a:p>
                <a:pPr marL="0" indent="0">
                  <a:buNone/>
                </a:pPr>
                <a:r>
                  <a:rPr lang="vi-VN" sz="3200" dirty="0">
                    <a:latin typeface="+mj-lt"/>
                  </a:rPr>
                  <a:t>a) vì A</a:t>
                </a:r>
                <a:r>
                  <a:rPr lang="en-US" sz="3200" dirty="0">
                    <a:latin typeface="+mj-lt"/>
                  </a:rPr>
                  <a:t>K</a:t>
                </a:r>
                <a:r>
                  <a:rPr lang="vi-VN" sz="3200" dirty="0">
                    <a:latin typeface="+mj-lt"/>
                  </a:rPr>
                  <a:t> và DB cùng vuông góc với AH nên A</a:t>
                </a:r>
                <a:r>
                  <a:rPr lang="en-US" sz="3200" dirty="0">
                    <a:latin typeface="+mj-lt"/>
                  </a:rPr>
                  <a:t>K //</a:t>
                </a:r>
                <a:r>
                  <a:rPr lang="vi-VN" sz="3200" dirty="0">
                    <a:latin typeface="+mj-lt"/>
                  </a:rPr>
                  <a:t> BD suy </a:t>
                </a:r>
                <a:r>
                  <a:rPr lang="vi-VN" sz="3200" dirty="0">
                    <a:cs typeface="Times New Roman" panose="02020603050405020304" pitchFamily="18" charset="0"/>
                  </a:rPr>
                  <a:t>ra </a:t>
                </a:r>
                <a14:m>
                  <m:oMath xmlns:m="http://schemas.openxmlformats.org/officeDocument/2006/math">
                    <m:f>
                      <m:fPr>
                        <m:ctrlPr>
                          <a:rPr lang="en-US" sz="3200" i="1" dirty="0" smtClean="0">
                            <a:latin typeface="Cambria Math" panose="02040503050406030204" pitchFamily="18" charset="0"/>
                          </a:rPr>
                        </m:ctrlPr>
                      </m:fPr>
                      <m:num>
                        <m:r>
                          <m:rPr>
                            <m:nor/>
                          </m:rPr>
                          <a:rPr lang="vi-VN" sz="3200" dirty="0">
                            <a:cs typeface="Times New Roman" panose="02020603050405020304" pitchFamily="18" charset="0"/>
                          </a:rPr>
                          <m:t>KB</m:t>
                        </m:r>
                      </m:num>
                      <m:den>
                        <m:r>
                          <m:rPr>
                            <m:nor/>
                          </m:rPr>
                          <a:rPr lang="vi-VN" sz="3200" dirty="0">
                            <a:cs typeface="Times New Roman" panose="02020603050405020304" pitchFamily="18" charset="0"/>
                          </a:rPr>
                          <m:t>KC</m:t>
                        </m:r>
                      </m:den>
                    </m:f>
                  </m:oMath>
                </a14:m>
                <a:r>
                  <a:rPr lang="vi-VN" sz="3200" dirty="0">
                    <a:cs typeface="Times New Roman" panose="02020603050405020304" pitchFamily="18" charset="0"/>
                  </a:rPr>
                  <a:t>= </a:t>
                </a:r>
                <a14:m>
                  <m:oMath xmlns:m="http://schemas.openxmlformats.org/officeDocument/2006/math">
                    <m:f>
                      <m:fPr>
                        <m:ctrlPr>
                          <a:rPr lang="en-US" sz="3200" i="1" dirty="0">
                            <a:latin typeface="Cambria Math" panose="02040503050406030204" pitchFamily="18" charset="0"/>
                          </a:rPr>
                        </m:ctrlPr>
                      </m:fPr>
                      <m:num>
                        <m:r>
                          <m:rPr>
                            <m:nor/>
                          </m:rPr>
                          <a:rPr lang="vi-VN" sz="3200" dirty="0">
                            <a:cs typeface="Times New Roman" panose="02020603050405020304" pitchFamily="18" charset="0"/>
                          </a:rPr>
                          <m:t>AD</m:t>
                        </m:r>
                      </m:num>
                      <m:den>
                        <m:r>
                          <m:rPr>
                            <m:nor/>
                          </m:rPr>
                          <a:rPr lang="vi-VN" sz="3200" dirty="0">
                            <a:cs typeface="Times New Roman" panose="02020603050405020304" pitchFamily="18" charset="0"/>
                          </a:rPr>
                          <m:t>AC</m:t>
                        </m:r>
                      </m:den>
                    </m:f>
                    <m:r>
                      <a:rPr lang="vi-VN" sz="3200" i="1" dirty="0">
                        <a:latin typeface="Cambria Math" panose="02040503050406030204" pitchFamily="18" charset="0"/>
                      </a:rPr>
                      <m:t> </m:t>
                    </m:r>
                  </m:oMath>
                </a14:m>
                <a:r>
                  <a:rPr lang="vi-VN" sz="3200" dirty="0">
                    <a:cs typeface="Times New Roman" panose="02020603050405020304" pitchFamily="18" charset="0"/>
                  </a:rPr>
                  <a:t>= </a:t>
                </a:r>
                <a14:m>
                  <m:oMath xmlns:m="http://schemas.openxmlformats.org/officeDocument/2006/math">
                    <m:f>
                      <m:fPr>
                        <m:ctrlPr>
                          <a:rPr lang="en-US" sz="3600" i="1" dirty="0">
                            <a:latin typeface="Cambria Math" panose="02040503050406030204" pitchFamily="18" charset="0"/>
                          </a:rPr>
                        </m:ctrlPr>
                      </m:fPr>
                      <m:num>
                        <m:r>
                          <m:rPr>
                            <m:nor/>
                          </m:rPr>
                          <a:rPr lang="en-US" sz="3600" dirty="0">
                            <a:cs typeface="Times New Roman" panose="02020603050405020304" pitchFamily="18" charset="0"/>
                          </a:rPr>
                          <m:t>AB</m:t>
                        </m:r>
                      </m:num>
                      <m:den>
                        <m:r>
                          <m:rPr>
                            <m:nor/>
                          </m:rPr>
                          <a:rPr lang="vi-VN" sz="3600" dirty="0">
                            <a:latin typeface="Arial (Body)"/>
                            <a:cs typeface="Times New Roman" panose="02020603050405020304" pitchFamily="18" charset="0"/>
                          </a:rPr>
                          <m:t>AC</m:t>
                        </m:r>
                      </m:den>
                    </m:f>
                    <m:r>
                      <a:rPr lang="vi-VN" sz="3600" i="1" dirty="0">
                        <a:latin typeface="Cambria Math" panose="02040503050406030204" pitchFamily="18" charset="0"/>
                      </a:rPr>
                      <m:t> </m:t>
                    </m:r>
                  </m:oMath>
                </a14:m>
                <a:r>
                  <a:rPr lang="vi-VN" sz="3200" dirty="0">
                    <a:latin typeface="+mj-lt"/>
                  </a:rPr>
                  <a:t>suy ra AK là đường phân giác của góc A trong tam giác ABC </a:t>
                </a:r>
              </a:p>
              <a:p>
                <a:endParaRPr lang="vi-VN" sz="3200" dirty="0">
                  <a:latin typeface="+mj-lt"/>
                </a:endParaRPr>
              </a:p>
            </p:txBody>
          </p:sp>
        </mc:Choice>
        <mc:Fallback xmlns="">
          <p:sp>
            <p:nvSpPr>
              <p:cNvPr id="4" name="Content Placeholder 3">
                <a:extLst>
                  <a:ext uri="{FF2B5EF4-FFF2-40B4-BE49-F238E27FC236}">
                    <a16:creationId xmlns:a16="http://schemas.microsoft.com/office/drawing/2014/main" id="{EDACC68C-ADF8-4A84-A755-FDA5EEBBB677}"/>
                  </a:ext>
                </a:extLst>
              </p:cNvPr>
              <p:cNvSpPr>
                <a:spLocks noGrp="1" noRot="1" noChangeAspect="1" noMove="1" noResize="1" noEditPoints="1" noAdjustHandles="1" noChangeArrowheads="1" noChangeShapeType="1" noTextEdit="1"/>
              </p:cNvSpPr>
              <p:nvPr>
                <p:ph sz="half" idx="2"/>
              </p:nvPr>
            </p:nvSpPr>
            <p:spPr>
              <a:xfrm>
                <a:off x="6393873" y="1253331"/>
                <a:ext cx="5181600" cy="4351338"/>
              </a:xfrm>
              <a:blipFill>
                <a:blip r:embed="rId3"/>
                <a:stretch>
                  <a:fillRect l="-3059" t="-3086" r="-2471"/>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xmlns="" id="{3423A8B7-063A-49AA-9FCB-5436A8F6EB51}"/>
              </a:ext>
            </a:extLst>
          </p:cNvPr>
          <p:cNvSpPr txBox="1">
            <a:spLocks/>
          </p:cNvSpPr>
          <p:nvPr/>
        </p:nvSpPr>
        <p:spPr>
          <a:xfrm>
            <a:off x="616527" y="164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pic>
        <p:nvPicPr>
          <p:cNvPr id="7" name="Picture 6">
            <a:extLst>
              <a:ext uri="{FF2B5EF4-FFF2-40B4-BE49-F238E27FC236}">
                <a16:creationId xmlns:a16="http://schemas.microsoft.com/office/drawing/2014/main" xmlns="" id="{1EB9483B-C937-42C4-9A3E-94123747C290}"/>
              </a:ext>
            </a:extLst>
          </p:cNvPr>
          <p:cNvPicPr>
            <a:picLocks noChangeAspect="1"/>
          </p:cNvPicPr>
          <p:nvPr/>
        </p:nvPicPr>
        <p:blipFill>
          <a:blip r:embed="rId4"/>
          <a:stretch>
            <a:fillRect/>
          </a:stretch>
        </p:blipFill>
        <p:spPr>
          <a:xfrm>
            <a:off x="838200" y="3733007"/>
            <a:ext cx="4246418" cy="3018992"/>
          </a:xfrm>
          <a:prstGeom prst="rect">
            <a:avLst/>
          </a:prstGeom>
        </p:spPr>
      </p:pic>
    </p:spTree>
    <p:extLst>
      <p:ext uri="{BB962C8B-B14F-4D97-AF65-F5344CB8AC3E}">
        <p14:creationId xmlns:p14="http://schemas.microsoft.com/office/powerpoint/2010/main" val="316622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9845D20-902A-4446-90B0-952B5576A7E2}"/>
              </a:ext>
            </a:extLst>
          </p:cNvPr>
          <p:cNvSpPr>
            <a:spLocks noGrp="1"/>
          </p:cNvSpPr>
          <p:nvPr>
            <p:ph sz="half" idx="2"/>
          </p:nvPr>
        </p:nvSpPr>
        <p:spPr>
          <a:xfrm>
            <a:off x="3990109" y="1825625"/>
            <a:ext cx="7661564" cy="4351338"/>
          </a:xfrm>
        </p:spPr>
        <p:txBody>
          <a:bodyPr>
            <a:noAutofit/>
          </a:bodyPr>
          <a:lstStyle/>
          <a:p>
            <a:pPr marL="0" lvl="0" indent="0">
              <a:buNone/>
            </a:pPr>
            <a:r>
              <a:rPr lang="vi-VN" sz="3200" dirty="0">
                <a:latin typeface="Times New Roman" panose="02020603050405020304" pitchFamily="18" charset="0"/>
                <a:cs typeface="Times New Roman" panose="02020603050405020304" pitchFamily="18" charset="0"/>
              </a:rPr>
              <a:t>Cách vẽ đường phân giác của góc A của tam giác ABC bằng thước eke và thức thẳng </a:t>
            </a:r>
          </a:p>
          <a:p>
            <a:r>
              <a:rPr lang="vi-VN" sz="3200" dirty="0">
                <a:latin typeface="Times New Roman" panose="02020603050405020304" pitchFamily="18" charset="0"/>
                <a:cs typeface="Times New Roman" panose="02020603050405020304" pitchFamily="18" charset="0"/>
              </a:rPr>
              <a:t>Bước 1 trên tia đối của tia AC lấy điểm D sao cho AD = AB</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Bước 2 vẽ AH vuông góc với BD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H thuộc BD </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Bước 3 vẽ AK vuông góc với AH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K thuộc BC</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marL="0" indent="0">
              <a:buNone/>
            </a:pPr>
            <a:r>
              <a:rPr lang="vi-VN" sz="3200" dirty="0">
                <a:latin typeface="Times New Roman" panose="02020603050405020304" pitchFamily="18" charset="0"/>
                <a:cs typeface="Times New Roman" panose="02020603050405020304" pitchFamily="18" charset="0"/>
              </a:rPr>
              <a:t>có AK là đường phân giác của góc A</a:t>
            </a:r>
          </a:p>
        </p:txBody>
      </p:sp>
      <p:pic>
        <p:nvPicPr>
          <p:cNvPr id="5" name="Content Placeholder 4">
            <a:extLst>
              <a:ext uri="{FF2B5EF4-FFF2-40B4-BE49-F238E27FC236}">
                <a16:creationId xmlns:a16="http://schemas.microsoft.com/office/drawing/2014/main" xmlns="" id="{37FC3682-A1F0-4825-8969-EE63BFD11467}"/>
              </a:ext>
            </a:extLst>
          </p:cNvPr>
          <p:cNvPicPr>
            <a:picLocks noGrp="1" noChangeAspect="1"/>
          </p:cNvPicPr>
          <p:nvPr>
            <p:ph sz="half" idx="1"/>
          </p:nvPr>
        </p:nvPicPr>
        <p:blipFill>
          <a:blip r:embed="rId2"/>
          <a:stretch>
            <a:fillRect/>
          </a:stretch>
        </p:blipFill>
        <p:spPr>
          <a:xfrm>
            <a:off x="294826" y="2299855"/>
            <a:ext cx="4027792" cy="3297381"/>
          </a:xfrm>
          <a:prstGeom prst="rect">
            <a:avLst/>
          </a:prstGeom>
        </p:spPr>
      </p:pic>
      <p:sp>
        <p:nvSpPr>
          <p:cNvPr id="6" name="Title 1">
            <a:extLst>
              <a:ext uri="{FF2B5EF4-FFF2-40B4-BE49-F238E27FC236}">
                <a16:creationId xmlns:a16="http://schemas.microsoft.com/office/drawing/2014/main" xmlns="" id="{EA395206-E2F1-40E9-A570-6D507C98DE9A}"/>
              </a:ext>
            </a:extLst>
          </p:cNvPr>
          <p:cNvSpPr txBox="1">
            <a:spLocks/>
          </p:cNvSpPr>
          <p:nvPr/>
        </p:nvSpPr>
        <p:spPr>
          <a:xfrm>
            <a:off x="616527" y="164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spTree>
    <p:extLst>
      <p:ext uri="{BB962C8B-B14F-4D97-AF65-F5344CB8AC3E}">
        <p14:creationId xmlns:p14="http://schemas.microsoft.com/office/powerpoint/2010/main" val="28244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BD5A65DA-50F2-4D58-993A-EA66E03C8D8B}"/>
              </a:ext>
            </a:extLst>
          </p:cNvPr>
          <p:cNvSpPr>
            <a:spLocks noGrp="1"/>
          </p:cNvSpPr>
          <p:nvPr>
            <p:ph sz="half" idx="2"/>
          </p:nvPr>
        </p:nvSpPr>
        <p:spPr>
          <a:xfrm>
            <a:off x="5735782" y="1825625"/>
            <a:ext cx="5618018" cy="4351338"/>
          </a:xfrm>
        </p:spPr>
        <p:txBody>
          <a:bodyPr>
            <a:noAutofit/>
          </a:bodyPr>
          <a:lstStyle/>
          <a:p>
            <a:pPr marL="0" indent="0" algn="ctr">
              <a:buNone/>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Mai ở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M,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Dung ở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D ( ABCD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M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AB. Hai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MD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I.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Mai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7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Mai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7h3o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I?</a:t>
            </a:r>
            <a:endParaRPr lang="vi-VN" sz="3200" dirty="0">
              <a:latin typeface="Times New Roman" panose="02020603050405020304" pitchFamily="18" charset="0"/>
              <a:cs typeface="Times New Roman" panose="02020603050405020304" pitchFamily="18" charset="0"/>
            </a:endParaRPr>
          </a:p>
          <a:p>
            <a:pPr marL="0" indent="0">
              <a:buNone/>
            </a:pPr>
            <a:endParaRPr lang="vi-VN" sz="3200" dirty="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xmlns="" id="{9880AF89-D85B-4BB4-AC56-1445559E35A2}"/>
              </a:ext>
            </a:extLst>
          </p:cNvPr>
          <p:cNvSpPr>
            <a:spLocks noChangeArrowheads="1"/>
          </p:cNvSpPr>
          <p:nvPr/>
        </p:nvSpPr>
        <p:spPr bwMode="auto">
          <a:xfrm>
            <a:off x="1440873" y="19950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6" name="Object 5">
            <a:extLst>
              <a:ext uri="{FF2B5EF4-FFF2-40B4-BE49-F238E27FC236}">
                <a16:creationId xmlns:a16="http://schemas.microsoft.com/office/drawing/2014/main" xmlns="" id="{2E46977C-FCFA-4445-9A7E-BEB403D43787}"/>
              </a:ext>
            </a:extLst>
          </p:cNvPr>
          <p:cNvGraphicFramePr>
            <a:graphicFrameLocks noChangeAspect="1"/>
          </p:cNvGraphicFramePr>
          <p:nvPr>
            <p:extLst>
              <p:ext uri="{D42A27DB-BD31-4B8C-83A1-F6EECF244321}">
                <p14:modId xmlns:p14="http://schemas.microsoft.com/office/powerpoint/2010/main" val="3135690214"/>
              </p:ext>
            </p:extLst>
          </p:nvPr>
        </p:nvGraphicFramePr>
        <p:xfrm>
          <a:off x="1440872" y="1995055"/>
          <a:ext cx="3782291" cy="4608792"/>
        </p:xfrm>
        <a:graphic>
          <a:graphicData uri="http://schemas.openxmlformats.org/presentationml/2006/ole">
            <mc:AlternateContent xmlns:mc="http://schemas.openxmlformats.org/markup-compatibility/2006">
              <mc:Choice xmlns:v="urn:schemas-microsoft-com:vml" Requires="v">
                <p:oleObj spid="_x0000_s15370" name="Bitmap Image" r:id="rId3" imgW="2572109" imgH="3134162" progId="Paint.Picture">
                  <p:embed/>
                </p:oleObj>
              </mc:Choice>
              <mc:Fallback>
                <p:oleObj name="Bitmap Image" r:id="rId3" imgW="2572109" imgH="3134162"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872" y="1995055"/>
                        <a:ext cx="3782291" cy="4608792"/>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xmlns="" id="{81A3F48D-31C2-459E-A406-8DC65F5C8EB8}"/>
              </a:ext>
            </a:extLst>
          </p:cNvPr>
          <p:cNvSpPr txBox="1">
            <a:spLocks/>
          </p:cNvSpPr>
          <p:nvPr/>
        </p:nvSpPr>
        <p:spPr>
          <a:xfrm>
            <a:off x="616527" y="1647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spTree>
    <p:extLst>
      <p:ext uri="{BB962C8B-B14F-4D97-AF65-F5344CB8AC3E}">
        <p14:creationId xmlns:p14="http://schemas.microsoft.com/office/powerpoint/2010/main" val="24720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8E1E88FF-7C3B-419D-A00C-1404E2A28883}"/>
                  </a:ext>
                </a:extLst>
              </p:cNvPr>
              <p:cNvSpPr>
                <a:spLocks noGrp="1"/>
              </p:cNvSpPr>
              <p:nvPr>
                <p:ph sz="half" idx="2"/>
              </p:nvPr>
            </p:nvSpPr>
            <p:spPr>
              <a:xfrm>
                <a:off x="4835236" y="1052719"/>
                <a:ext cx="6740237" cy="4351338"/>
              </a:xfrm>
            </p:spPr>
            <p:txBody>
              <a:bodyPr>
                <a:noAutofit/>
              </a:bodyPr>
              <a:lstStyle/>
              <a:p>
                <a:pPr marL="0" indent="0" algn="ctr">
                  <a:buNone/>
                </a:pP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làm</a:t>
                </a:r>
                <a:r>
                  <a:rPr lang="en-US" sz="3200" b="1" u="sng"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ứ giác ABCD là hình vuông </a:t>
                </a:r>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ên AC l</a:t>
                </a:r>
                <a:r>
                  <a:rPr lang="en-US" sz="3200" dirty="0">
                    <a:latin typeface="Times New Roman" panose="02020603050405020304" pitchFamily="18" charset="0"/>
                    <a:cs typeface="Times New Roman" panose="02020603050405020304" pitchFamily="18" charset="0"/>
                  </a:rPr>
                  <a:t>à</a:t>
                </a:r>
                <a:r>
                  <a:rPr lang="vi-VN" sz="3200" dirty="0">
                    <a:latin typeface="Times New Roman" panose="02020603050405020304" pitchFamily="18" charset="0"/>
                    <a:cs typeface="Times New Roman" panose="02020603050405020304" pitchFamily="18" charset="0"/>
                  </a:rPr>
                  <a:t> phân giác của góc BAD hay AI là phân giác của góc MAD</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áp dụng tính chất đường phân giác của tam giác ta có </a:t>
                </a:r>
              </a:p>
              <a:p>
                <a:pPr marL="0" indent="0">
                  <a:buNone/>
                </a:pPr>
                <a14:m>
                  <m:oMath xmlns:m="http://schemas.openxmlformats.org/officeDocument/2006/math">
                    <m:f>
                      <m:fPr>
                        <m:ctrlPr>
                          <a:rPr lang="en-US" sz="3200" i="1" dirty="0" smtClean="0">
                            <a:latin typeface="Cambria Math" panose="02040503050406030204" pitchFamily="18" charset="0"/>
                            <a:cs typeface="Times New Roman" panose="02020603050405020304" pitchFamily="18" charset="0"/>
                          </a:rPr>
                        </m:ctrlPr>
                      </m:fPr>
                      <m:num>
                        <m:r>
                          <m:rPr>
                            <m:nor/>
                          </m:rPr>
                          <a:rPr lang="vi-VN" sz="3200" dirty="0">
                            <a:latin typeface="Times New Roman" panose="02020603050405020304" pitchFamily="18" charset="0"/>
                            <a:cs typeface="Times New Roman" panose="02020603050405020304" pitchFamily="18" charset="0"/>
                          </a:rPr>
                          <m:t>IM</m:t>
                        </m:r>
                      </m:num>
                      <m:den>
                        <m:r>
                          <m:rPr>
                            <m:nor/>
                          </m:rPr>
                          <a:rPr lang="vi-VN" sz="3200" dirty="0">
                            <a:latin typeface="Times New Roman" panose="02020603050405020304" pitchFamily="18" charset="0"/>
                            <a:cs typeface="Times New Roman" panose="02020603050405020304" pitchFamily="18" charset="0"/>
                          </a:rPr>
                          <m:t>ID</m:t>
                        </m:r>
                      </m:den>
                    </m:f>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dirty="0">
                            <a:latin typeface="Cambria Math" panose="02040503050406030204" pitchFamily="18" charset="0"/>
                            <a:cs typeface="Times New Roman" panose="02020603050405020304" pitchFamily="18" charset="0"/>
                          </a:rPr>
                        </m:ctrlPr>
                      </m:fPr>
                      <m:num>
                        <m:r>
                          <m:rPr>
                            <m:nor/>
                          </m:rPr>
                          <a:rPr lang="vi-VN" sz="3200" dirty="0">
                            <a:latin typeface="Times New Roman" panose="02020603050405020304" pitchFamily="18" charset="0"/>
                            <a:cs typeface="Times New Roman" panose="02020603050405020304" pitchFamily="18" charset="0"/>
                          </a:rPr>
                          <m:t>MA</m:t>
                        </m:r>
                      </m:num>
                      <m:den>
                        <m:r>
                          <m:rPr>
                            <m:nor/>
                          </m:rPr>
                          <a:rPr lang="vi-VN" sz="3200" dirty="0">
                            <a:latin typeface="Times New Roman" panose="02020603050405020304" pitchFamily="18" charset="0"/>
                            <a:cs typeface="Times New Roman" panose="02020603050405020304" pitchFamily="18" charset="0"/>
                          </a:rPr>
                          <m:t>AD</m:t>
                        </m:r>
                      </m:den>
                    </m:f>
                    <m:r>
                      <a:rPr lang="vi-VN" sz="3200" i="1" dirty="0">
                        <a:latin typeface="Cambria Math" panose="02040503050406030204" pitchFamily="18" charset="0"/>
                        <a:cs typeface="Times New Roman" panose="02020603050405020304" pitchFamily="18" charset="0"/>
                      </a:rPr>
                      <m:t> </m:t>
                    </m:r>
                  </m:oMath>
                </a14:m>
                <a:r>
                  <a:rPr lang="vi-VN" sz="3200" dirty="0">
                    <a:latin typeface="Times New Roman" panose="02020603050405020304" pitchFamily="18" charset="0"/>
                    <a:cs typeface="Times New Roman" panose="02020603050405020304" pitchFamily="18" charset="0"/>
                  </a:rPr>
                  <a:t>= 1/2 do đó ID</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I</a:t>
                </a:r>
                <a:r>
                  <a:rPr lang="vi-VN" sz="3200" dirty="0">
                    <a:latin typeface="Times New Roman" panose="02020603050405020304" pitchFamily="18" charset="0"/>
                    <a:cs typeface="Times New Roman" panose="02020603050405020304" pitchFamily="18" charset="0"/>
                  </a:rPr>
                  <a:t>M ta có </a:t>
                </a:r>
              </a:p>
              <a:p>
                <a:pPr marL="0" indent="0">
                  <a:buNone/>
                </a:pPr>
                <a:r>
                  <a:rPr lang="vi-VN" sz="3200" dirty="0">
                    <a:latin typeface="Times New Roman" panose="02020603050405020304" pitchFamily="18" charset="0"/>
                    <a:cs typeface="Times New Roman" panose="02020603050405020304" pitchFamily="18" charset="0"/>
                  </a:rPr>
                  <a:t>s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v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a:t>
                </a:r>
              </a:p>
              <a:p>
                <a:pPr marL="0" indent="0">
                  <a:buNone/>
                </a:pPr>
                <a:r>
                  <a:rPr lang="vi-VN" sz="3200" dirty="0">
                    <a:latin typeface="Times New Roman" panose="02020603050405020304" pitchFamily="18" charset="0"/>
                    <a:cs typeface="Times New Roman" panose="02020603050405020304" pitchFamily="18" charset="0"/>
                  </a:rPr>
                  <a:t>Hai bạn đi với vận tốc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nên thời gian đi từ D đến I gấp hai lần thời gian đi từ M đến y vậy bạn Dung phải xuất phát lúc 6:30</a:t>
                </a:r>
              </a:p>
            </p:txBody>
          </p:sp>
        </mc:Choice>
        <mc:Fallback xmlns="">
          <p:sp>
            <p:nvSpPr>
              <p:cNvPr id="4" name="Content Placeholder 3">
                <a:extLst>
                  <a:ext uri="{FF2B5EF4-FFF2-40B4-BE49-F238E27FC236}">
                    <a16:creationId xmlns:a16="http://schemas.microsoft.com/office/drawing/2014/main" id="{8E1E88FF-7C3B-419D-A00C-1404E2A28883}"/>
                  </a:ext>
                </a:extLst>
              </p:cNvPr>
              <p:cNvSpPr>
                <a:spLocks noGrp="1" noRot="1" noChangeAspect="1" noMove="1" noResize="1" noEditPoints="1" noAdjustHandles="1" noChangeArrowheads="1" noChangeShapeType="1" noTextEdit="1"/>
              </p:cNvSpPr>
              <p:nvPr>
                <p:ph sz="half" idx="2"/>
              </p:nvPr>
            </p:nvSpPr>
            <p:spPr>
              <a:xfrm>
                <a:off x="4835236" y="1052719"/>
                <a:ext cx="6740237" cy="4351338"/>
              </a:xfrm>
              <a:blipFill>
                <a:blip r:embed="rId3"/>
                <a:stretch>
                  <a:fillRect l="-2260" t="-3086" r="-1808" b="-35344"/>
                </a:stretch>
              </a:blipFill>
            </p:spPr>
            <p:txBody>
              <a:bodyPr/>
              <a:lstStyle/>
              <a:p>
                <a:r>
                  <a:rPr lang="vi-VN">
                    <a:noFill/>
                  </a:rPr>
                  <a:t> </a:t>
                </a:r>
              </a:p>
            </p:txBody>
          </p:sp>
        </mc:Fallback>
      </mc:AlternateContent>
      <p:sp>
        <p:nvSpPr>
          <p:cNvPr id="5" name="Title 1">
            <a:extLst>
              <a:ext uri="{FF2B5EF4-FFF2-40B4-BE49-F238E27FC236}">
                <a16:creationId xmlns:a16="http://schemas.microsoft.com/office/drawing/2014/main" xmlns="" id="{24A0577D-0BF7-47AD-A56E-944CBC71CEA6}"/>
              </a:ext>
            </a:extLst>
          </p:cNvPr>
          <p:cNvSpPr txBox="1">
            <a:spLocks/>
          </p:cNvSpPr>
          <p:nvPr/>
        </p:nvSpPr>
        <p:spPr>
          <a:xfrm>
            <a:off x="616527" y="164786"/>
            <a:ext cx="10515600" cy="1082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TIẾT 3: BÀI TẬP CUỐI </a:t>
            </a:r>
            <a:r>
              <a:rPr lang="vi-VN" dirty="0">
                <a:latin typeface="Times New Roman" panose="02020603050405020304" pitchFamily="18" charset="0"/>
                <a:cs typeface="Times New Roman" panose="02020603050405020304" pitchFamily="18" charset="0"/>
              </a:rPr>
              <a:t>CHƯƠNG </a:t>
            </a:r>
            <a:r>
              <a:rPr lang="vi-VN" dirty="0">
                <a:latin typeface="TimEes New Roman"/>
              </a:rPr>
              <a:t>7</a:t>
            </a:r>
          </a:p>
        </p:txBody>
      </p:sp>
      <p:graphicFrame>
        <p:nvGraphicFramePr>
          <p:cNvPr id="6" name="Content Placeholder 5">
            <a:extLst>
              <a:ext uri="{FF2B5EF4-FFF2-40B4-BE49-F238E27FC236}">
                <a16:creationId xmlns:a16="http://schemas.microsoft.com/office/drawing/2014/main" xmlns="" id="{60F10FF9-391C-4364-BAB0-608953B90CA7}"/>
              </a:ext>
            </a:extLst>
          </p:cNvPr>
          <p:cNvGraphicFramePr>
            <a:graphicFrameLocks noGrp="1" noChangeAspect="1"/>
          </p:cNvGraphicFramePr>
          <p:nvPr>
            <p:ph sz="half" idx="1"/>
            <p:extLst>
              <p:ext uri="{D42A27DB-BD31-4B8C-83A1-F6EECF244321}">
                <p14:modId xmlns:p14="http://schemas.microsoft.com/office/powerpoint/2010/main" val="704993322"/>
              </p:ext>
            </p:extLst>
          </p:nvPr>
        </p:nvGraphicFramePr>
        <p:xfrm>
          <a:off x="1270287" y="1617013"/>
          <a:ext cx="3277815" cy="3994078"/>
        </p:xfrm>
        <a:graphic>
          <a:graphicData uri="http://schemas.openxmlformats.org/presentationml/2006/ole">
            <mc:AlternateContent xmlns:mc="http://schemas.openxmlformats.org/markup-compatibility/2006">
              <mc:Choice xmlns:v="urn:schemas-microsoft-com:vml" Requires="v">
                <p:oleObj spid="_x0000_s16395" name="Bitmap Image" r:id="rId4" imgW="2572109" imgH="3134162" progId="Paint.Picture">
                  <p:embed/>
                </p:oleObj>
              </mc:Choice>
              <mc:Fallback>
                <p:oleObj name="Bitmap Image" r:id="rId4" imgW="2572109" imgH="3134162" progId="Paint.Picture">
                  <p:embed/>
                  <p:pic>
                    <p:nvPicPr>
                      <p:cNvPr id="6" name="Object 5">
                        <a:extLst>
                          <a:ext uri="{FF2B5EF4-FFF2-40B4-BE49-F238E27FC236}">
                            <a16:creationId xmlns:a16="http://schemas.microsoft.com/office/drawing/2014/main" xmlns="" id="{2E46977C-FCFA-4445-9A7E-BEB403D437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287" y="1617013"/>
                        <a:ext cx="3277815" cy="3994078"/>
                      </a:xfrm>
                      <a:prstGeom prst="rect">
                        <a:avLst/>
                      </a:prstGeom>
                      <a:noFill/>
                    </p:spPr>
                  </p:pic>
                </p:oleObj>
              </mc:Fallback>
            </mc:AlternateContent>
          </a:graphicData>
        </a:graphic>
      </p:graphicFrame>
    </p:spTree>
    <p:extLst>
      <p:ext uri="{BB962C8B-B14F-4D97-AF65-F5344CB8AC3E}">
        <p14:creationId xmlns:p14="http://schemas.microsoft.com/office/powerpoint/2010/main" val="28821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62E833CA-A0FB-49FD-A61C-84A014C8B102}"/>
              </a:ext>
            </a:extLst>
          </p:cNvPr>
          <p:cNvSpPr>
            <a:spLocks noGrp="1"/>
          </p:cNvSpPr>
          <p:nvPr>
            <p:ph sz="half" idx="2"/>
          </p:nvPr>
        </p:nvSpPr>
        <p:spPr>
          <a:xfrm>
            <a:off x="1177636" y="1825625"/>
            <a:ext cx="10176164" cy="4351338"/>
          </a:xfrm>
        </p:spPr>
        <p:txBody>
          <a:bodyPr>
            <a:normAutofit/>
          </a:bodyPr>
          <a:lstStyle/>
          <a:p>
            <a:pPr marL="914400" lvl="2" indent="0" algn="ctr">
              <a:buNone/>
            </a:pPr>
            <a:r>
              <a:rPr lang="vi-VN" sz="3200" b="1" u="sng" dirty="0">
                <a:latin typeface="Times New Roman" panose="02020603050405020304" pitchFamily="18" charset="0"/>
                <a:cs typeface="Times New Roman" panose="02020603050405020304" pitchFamily="18" charset="0"/>
              </a:rPr>
              <a:t>Hướng dẫn học ở nhà:</a:t>
            </a:r>
            <a:endParaRPr lang="en-US" sz="3200" b="1" u="sng" dirty="0">
              <a:latin typeface="Times New Roman" panose="02020603050405020304" pitchFamily="18" charset="0"/>
              <a:cs typeface="Times New Roman" panose="02020603050405020304" pitchFamily="18" charset="0"/>
            </a:endParaRPr>
          </a:p>
          <a:p>
            <a:pPr marL="914400" lvl="2" indent="0" algn="ctr">
              <a:buNone/>
            </a:pP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endParaRPr lang="vi-VN" sz="3200" dirty="0">
              <a:latin typeface="Times New Roman" panose="02020603050405020304" pitchFamily="18" charset="0"/>
              <a:cs typeface="Times New Roman" panose="02020603050405020304" pitchFamily="18" charset="0"/>
            </a:endParaRPr>
          </a:p>
          <a:p>
            <a:pPr marL="914400" lvl="2" indent="0" algn="ctr">
              <a:buNone/>
            </a:pP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7,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16</a:t>
            </a:r>
            <a:endParaRPr lang="vi-VN" sz="3200" dirty="0">
              <a:latin typeface="Times New Roman" panose="02020603050405020304" pitchFamily="18" charset="0"/>
              <a:cs typeface="Times New Roman" panose="02020603050405020304" pitchFamily="18" charset="0"/>
            </a:endParaRPr>
          </a:p>
          <a:p>
            <a:pPr marL="0" indent="0" algn="ctr">
              <a:buNone/>
            </a:pP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8</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78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E1ACEC-4030-4DF8-9AE1-F2C8655425C6}"/>
              </a:ext>
            </a:extLst>
          </p:cNvPr>
          <p:cNvSpPr>
            <a:spLocks noGrp="1"/>
          </p:cNvSpPr>
          <p:nvPr>
            <p:ph type="title"/>
          </p:nvPr>
        </p:nvSpPr>
        <p:spPr>
          <a:xfrm>
            <a:off x="3859696" y="2103437"/>
            <a:ext cx="7364895" cy="1325563"/>
          </a:xfrm>
        </p:spPr>
        <p:txBody>
          <a:bodyPr>
            <a:normAutofit/>
          </a:bodyPr>
          <a:lstStyle/>
          <a:p>
            <a:pPr algn="ctr"/>
            <a:r>
              <a:rPr lang="en-US" sz="3200" dirty="0" err="1">
                <a:latin typeface="TimEes New Roman"/>
              </a:rPr>
              <a:t>Rất</a:t>
            </a:r>
            <a:r>
              <a:rPr lang="en-US" sz="3200" dirty="0">
                <a:latin typeface="TimEes New Roman"/>
              </a:rPr>
              <a:t> </a:t>
            </a:r>
            <a:r>
              <a:rPr lang="en-US" sz="3200" dirty="0" err="1">
                <a:latin typeface="TimEes New Roman"/>
              </a:rPr>
              <a:t>tiếc</a:t>
            </a:r>
            <a:r>
              <a:rPr lang="en-US" sz="3200" dirty="0">
                <a:latin typeface="TimEes New Roman"/>
              </a:rPr>
              <a:t> </a:t>
            </a:r>
            <a:r>
              <a:rPr lang="en-US" sz="3200" dirty="0" err="1">
                <a:latin typeface="TimEes New Roman"/>
              </a:rPr>
              <a:t>bạn</a:t>
            </a:r>
            <a:r>
              <a:rPr lang="en-US" sz="3200" dirty="0">
                <a:latin typeface="TimEes New Roman"/>
              </a:rPr>
              <a:t> </a:t>
            </a:r>
            <a:r>
              <a:rPr lang="en-US" sz="3200" dirty="0" err="1">
                <a:latin typeface="TimEes New Roman"/>
              </a:rPr>
              <a:t>đã</a:t>
            </a:r>
            <a:r>
              <a:rPr lang="en-US" sz="3200" dirty="0">
                <a:latin typeface="TimEes New Roman"/>
              </a:rPr>
              <a:t> </a:t>
            </a:r>
            <a:r>
              <a:rPr lang="en-US" sz="3200" dirty="0" err="1">
                <a:latin typeface="TimEes New Roman"/>
              </a:rPr>
              <a:t>trả</a:t>
            </a:r>
            <a:r>
              <a:rPr lang="en-US" sz="3200" dirty="0">
                <a:latin typeface="TimEes New Roman"/>
              </a:rPr>
              <a:t> </a:t>
            </a:r>
            <a:r>
              <a:rPr lang="en-US" sz="3200" dirty="0" err="1">
                <a:latin typeface="TimEes New Roman"/>
              </a:rPr>
              <a:t>lời</a:t>
            </a:r>
            <a:r>
              <a:rPr lang="en-US" sz="3200" dirty="0">
                <a:latin typeface="TimEes New Roman"/>
              </a:rPr>
              <a:t> </a:t>
            </a:r>
            <a:r>
              <a:rPr lang="en-US" sz="3200" dirty="0" err="1">
                <a:latin typeface="TimEes New Roman"/>
              </a:rPr>
              <a:t>sai</a:t>
            </a:r>
            <a:r>
              <a:rPr lang="en-US" sz="3200" dirty="0">
                <a:latin typeface="TimEes New Roman"/>
              </a:rPr>
              <a:t>.</a:t>
            </a:r>
            <a:br>
              <a:rPr lang="en-US" sz="3200" dirty="0">
                <a:latin typeface="TimEes New Roman"/>
              </a:rPr>
            </a:br>
            <a:r>
              <a:rPr lang="en-US" sz="3200" dirty="0" err="1">
                <a:latin typeface="TimEes New Roman"/>
              </a:rPr>
              <a:t>Phư</a:t>
            </a:r>
            <a:r>
              <a:rPr lang="vi-VN" sz="3200" dirty="0">
                <a:latin typeface="TimEes New Roman"/>
              </a:rPr>
              <a:t>ơ</a:t>
            </a:r>
            <a:r>
              <a:rPr lang="en-US" sz="3200" dirty="0">
                <a:latin typeface="TimEes New Roman"/>
              </a:rPr>
              <a:t>ng </a:t>
            </a:r>
            <a:r>
              <a:rPr lang="en-US" sz="3200" dirty="0" err="1">
                <a:latin typeface="TimEes New Roman"/>
              </a:rPr>
              <a:t>án</a:t>
            </a:r>
            <a:r>
              <a:rPr lang="en-US" sz="3200" dirty="0">
                <a:latin typeface="TimEes New Roman"/>
              </a:rPr>
              <a:t> </a:t>
            </a:r>
            <a:r>
              <a:rPr lang="en-US" sz="3200" dirty="0" err="1">
                <a:latin typeface="TimEes New Roman"/>
              </a:rPr>
              <a:t>đúng</a:t>
            </a:r>
            <a:r>
              <a:rPr lang="en-US" sz="3200" dirty="0">
                <a:latin typeface="TimEes New Roman"/>
              </a:rPr>
              <a:t> </a:t>
            </a:r>
            <a:r>
              <a:rPr lang="en-US" sz="3200" dirty="0" err="1">
                <a:latin typeface="TimEes New Roman"/>
              </a:rPr>
              <a:t>là</a:t>
            </a:r>
            <a:r>
              <a:rPr lang="en-US" sz="3200" dirty="0">
                <a:latin typeface="TimEes New Roman"/>
              </a:rPr>
              <a:t> A. 4cm</a:t>
            </a:r>
            <a:endParaRPr lang="vi-VN" sz="3200" dirty="0">
              <a:latin typeface="TimEes New Roman"/>
            </a:endParaRPr>
          </a:p>
        </p:txBody>
      </p:sp>
      <p:pic>
        <p:nvPicPr>
          <p:cNvPr id="6" name="Content Placeholder 5">
            <a:extLst>
              <a:ext uri="{FF2B5EF4-FFF2-40B4-BE49-F238E27FC236}">
                <a16:creationId xmlns:a16="http://schemas.microsoft.com/office/drawing/2014/main" xmlns="" id="{ADA38787-77E3-4F94-9730-A45C6299F195}"/>
              </a:ext>
            </a:extLst>
          </p:cNvPr>
          <p:cNvPicPr>
            <a:picLocks noGrp="1" noChangeAspect="1"/>
          </p:cNvPicPr>
          <p:nvPr>
            <p:ph idx="1"/>
          </p:nvPr>
        </p:nvPicPr>
        <p:blipFill>
          <a:blip r:embed="rId2"/>
          <a:stretch>
            <a:fillRect/>
          </a:stretch>
        </p:blipFill>
        <p:spPr>
          <a:xfrm>
            <a:off x="1121069" y="1441938"/>
            <a:ext cx="2523279" cy="2535163"/>
          </a:xfrm>
          <a:prstGeom prst="rect">
            <a:avLst/>
          </a:prstGeom>
        </p:spPr>
      </p:pic>
      <p:sp>
        <p:nvSpPr>
          <p:cNvPr id="8" name="Arrow: Right 7">
            <a:hlinkClick r:id="rId3" action="ppaction://hlinksldjump"/>
            <a:extLst>
              <a:ext uri="{FF2B5EF4-FFF2-40B4-BE49-F238E27FC236}">
                <a16:creationId xmlns:a16="http://schemas.microsoft.com/office/drawing/2014/main" xmlns="" id="{6CE13D97-303F-4C1A-9ADB-D344964F951A}"/>
              </a:ext>
            </a:extLst>
          </p:cNvPr>
          <p:cNvSpPr/>
          <p:nvPr/>
        </p:nvSpPr>
        <p:spPr>
          <a:xfrm>
            <a:off x="10058400" y="6069496"/>
            <a:ext cx="1404730" cy="788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Tiếp</a:t>
            </a:r>
            <a:r>
              <a:rPr lang="en-US" dirty="0"/>
              <a:t> </a:t>
            </a:r>
            <a:r>
              <a:rPr lang="en-US" dirty="0" err="1"/>
              <a:t>tục</a:t>
            </a:r>
            <a:endParaRPr lang="vi-VN" dirty="0"/>
          </a:p>
        </p:txBody>
      </p:sp>
      <p:sp>
        <p:nvSpPr>
          <p:cNvPr id="9" name="Title 1">
            <a:extLst>
              <a:ext uri="{FF2B5EF4-FFF2-40B4-BE49-F238E27FC236}">
                <a16:creationId xmlns:a16="http://schemas.microsoft.com/office/drawing/2014/main" xmlns="" id="{820C3033-A116-41B6-8FC3-16BB660FEF3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TimEes New Roman"/>
              </a:rPr>
              <a:t>TIẾT 1: BÀI TẬP CUỐI </a:t>
            </a:r>
            <a:r>
              <a:rPr lang="vi-VN">
                <a:latin typeface="TimEes New Roman"/>
              </a:rPr>
              <a:t>CHƯƠNG 7</a:t>
            </a:r>
            <a:endParaRPr lang="vi-VN" dirty="0">
              <a:latin typeface="TimEes New Roman"/>
            </a:endParaRPr>
          </a:p>
        </p:txBody>
      </p:sp>
    </p:spTree>
    <p:extLst>
      <p:ext uri="{BB962C8B-B14F-4D97-AF65-F5344CB8AC3E}">
        <p14:creationId xmlns:p14="http://schemas.microsoft.com/office/powerpoint/2010/main" val="411948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EA6D3F-8A89-4DB7-9627-A056593BC695}"/>
              </a:ext>
            </a:extLst>
          </p:cNvPr>
          <p:cNvSpPr>
            <a:spLocks noGrp="1"/>
          </p:cNvSpPr>
          <p:nvPr>
            <p:ph idx="1"/>
          </p:nvPr>
        </p:nvSpPr>
        <p:spPr>
          <a:xfrm>
            <a:off x="838200" y="3773695"/>
            <a:ext cx="10515600" cy="1603375"/>
          </a:xfrm>
        </p:spPr>
        <p:txBody>
          <a:bodyPr>
            <a:normAutofit/>
          </a:bodyPr>
          <a:lstStyle/>
          <a:p>
            <a:pPr marL="0" indent="0">
              <a:buNone/>
            </a:pPr>
            <a:r>
              <a:rPr lang="en-US" dirty="0" err="1"/>
              <a:t>Bài</a:t>
            </a:r>
            <a:r>
              <a:rPr lang="en-US" dirty="0"/>
              <a:t> 2: (</a:t>
            </a:r>
            <a:r>
              <a:rPr lang="en-US" dirty="0" err="1"/>
              <a:t>làm</a:t>
            </a:r>
            <a:r>
              <a:rPr lang="en-US" dirty="0"/>
              <a:t> </a:t>
            </a:r>
            <a:r>
              <a:rPr lang="en-US" dirty="0" err="1"/>
              <a:t>theo</a:t>
            </a:r>
            <a:r>
              <a:rPr lang="en-US" dirty="0"/>
              <a:t> </a:t>
            </a:r>
            <a:r>
              <a:rPr lang="en-US" dirty="0" err="1"/>
              <a:t>nhóm</a:t>
            </a:r>
            <a:r>
              <a:rPr lang="en-US" dirty="0"/>
              <a:t> </a:t>
            </a:r>
            <a:r>
              <a:rPr lang="en-US" dirty="0" err="1"/>
              <a:t>đôi</a:t>
            </a:r>
            <a:r>
              <a:rPr lang="en-US" dirty="0"/>
              <a:t>:)</a:t>
            </a:r>
            <a:endParaRPr lang="vi-VN" dirty="0"/>
          </a:p>
          <a:p>
            <a:pPr marL="0" indent="0">
              <a:buNone/>
            </a:pPr>
            <a:r>
              <a:rPr lang="en-US" dirty="0"/>
              <a:t>Cho tam </a:t>
            </a:r>
            <a:r>
              <a:rPr lang="en-US" dirty="0" err="1"/>
              <a:t>giác</a:t>
            </a:r>
            <a:r>
              <a:rPr lang="en-US" dirty="0"/>
              <a:t> ABC, </a:t>
            </a:r>
            <a:r>
              <a:rPr lang="en-US" dirty="0" err="1"/>
              <a:t>biết</a:t>
            </a:r>
            <a:r>
              <a:rPr lang="en-US" dirty="0"/>
              <a:t> DE song </a:t>
            </a:r>
            <a:r>
              <a:rPr lang="en-US" dirty="0" err="1"/>
              <a:t>song</a:t>
            </a:r>
            <a:r>
              <a:rPr lang="en-US" dirty="0"/>
              <a:t> </a:t>
            </a:r>
            <a:r>
              <a:rPr lang="en-US" dirty="0" err="1"/>
              <a:t>với</a:t>
            </a:r>
            <a:r>
              <a:rPr lang="en-US" dirty="0"/>
              <a:t> BC </a:t>
            </a:r>
            <a:r>
              <a:rPr lang="en-US" dirty="0" err="1"/>
              <a:t>trong</a:t>
            </a:r>
            <a:r>
              <a:rPr lang="en-US" dirty="0"/>
              <a:t> </a:t>
            </a:r>
            <a:r>
              <a:rPr lang="en-US" dirty="0" err="1"/>
              <a:t>các</a:t>
            </a:r>
            <a:r>
              <a:rPr lang="en-US" dirty="0"/>
              <a:t> </a:t>
            </a:r>
            <a:r>
              <a:rPr lang="en-US" dirty="0" err="1"/>
              <a:t>khẳng</a:t>
            </a:r>
            <a:r>
              <a:rPr lang="en-US" dirty="0"/>
              <a:t> </a:t>
            </a:r>
            <a:r>
              <a:rPr lang="en-US" dirty="0" err="1"/>
              <a:t>định</a:t>
            </a:r>
            <a:r>
              <a:rPr lang="en-US" dirty="0"/>
              <a:t> </a:t>
            </a:r>
            <a:r>
              <a:rPr lang="en-US" dirty="0" err="1"/>
              <a:t>sau</a:t>
            </a:r>
            <a:r>
              <a:rPr lang="en-US" dirty="0"/>
              <a:t> </a:t>
            </a:r>
            <a:r>
              <a:rPr lang="en-US" dirty="0" err="1"/>
              <a:t>khẳng</a:t>
            </a:r>
            <a:r>
              <a:rPr lang="en-US" dirty="0"/>
              <a:t> </a:t>
            </a:r>
            <a:r>
              <a:rPr lang="en-US" dirty="0" err="1"/>
              <a:t>định</a:t>
            </a:r>
            <a:r>
              <a:rPr lang="en-US" dirty="0"/>
              <a:t> </a:t>
            </a:r>
            <a:r>
              <a:rPr lang="en-US" dirty="0" err="1"/>
              <a:t>nào</a:t>
            </a:r>
            <a:r>
              <a:rPr lang="en-US" dirty="0"/>
              <a:t> </a:t>
            </a:r>
            <a:r>
              <a:rPr lang="en-US" dirty="0" err="1"/>
              <a:t>là</a:t>
            </a:r>
            <a:r>
              <a:rPr lang="en-US" dirty="0"/>
              <a:t> </a:t>
            </a:r>
            <a:r>
              <a:rPr lang="en-US" dirty="0" err="1"/>
              <a:t>sai</a:t>
            </a:r>
            <a:r>
              <a:rPr lang="en-US" dirty="0"/>
              <a:t>?</a:t>
            </a:r>
            <a:endParaRPr lang="vi-VN" dirty="0"/>
          </a:p>
        </p:txBody>
      </p:sp>
      <p:grpSp>
        <p:nvGrpSpPr>
          <p:cNvPr id="19" name="Group 18">
            <a:extLst>
              <a:ext uri="{FF2B5EF4-FFF2-40B4-BE49-F238E27FC236}">
                <a16:creationId xmlns:a16="http://schemas.microsoft.com/office/drawing/2014/main" xmlns="" id="{0EE20CAE-FE93-4230-A280-981DB00036FB}"/>
              </a:ext>
            </a:extLst>
          </p:cNvPr>
          <p:cNvGrpSpPr/>
          <p:nvPr/>
        </p:nvGrpSpPr>
        <p:grpSpPr>
          <a:xfrm>
            <a:off x="947346" y="5483709"/>
            <a:ext cx="6772435" cy="524942"/>
            <a:chOff x="947346" y="5483709"/>
            <a:chExt cx="6772435" cy="524942"/>
          </a:xfrm>
        </p:grpSpPr>
        <p:grpSp>
          <p:nvGrpSpPr>
            <p:cNvPr id="7" name="Group 6">
              <a:extLst>
                <a:ext uri="{FF2B5EF4-FFF2-40B4-BE49-F238E27FC236}">
                  <a16:creationId xmlns:a16="http://schemas.microsoft.com/office/drawing/2014/main" xmlns="" id="{FDD872BE-FE83-4449-A7FA-3E4CD8CFC79E}"/>
                </a:ext>
              </a:extLst>
            </p:cNvPr>
            <p:cNvGrpSpPr/>
            <p:nvPr/>
          </p:nvGrpSpPr>
          <p:grpSpPr>
            <a:xfrm>
              <a:off x="947346" y="5488252"/>
              <a:ext cx="1441741" cy="520399"/>
              <a:chOff x="5095277" y="3095062"/>
              <a:chExt cx="1441741" cy="524145"/>
            </a:xfrm>
          </p:grpSpPr>
          <p:sp>
            <p:nvSpPr>
              <p:cNvPr id="5" name="Rectangle 4">
                <a:extLst>
                  <a:ext uri="{FF2B5EF4-FFF2-40B4-BE49-F238E27FC236}">
                    <a16:creationId xmlns:a16="http://schemas.microsoft.com/office/drawing/2014/main" xmlns="" id="{038635F3-E46B-4142-BC89-4E4862E63193}"/>
                  </a:ext>
                </a:extLst>
              </p:cNvPr>
              <p:cNvSpPr/>
              <p:nvPr/>
            </p:nvSpPr>
            <p:spPr>
              <a:xfrm>
                <a:off x="5095277" y="3244334"/>
                <a:ext cx="494046" cy="369332"/>
              </a:xfrm>
              <a:prstGeom prst="rect">
                <a:avLst/>
              </a:prstGeom>
            </p:spPr>
            <p:txBody>
              <a:bodyPr wrap="none">
                <a:spAutoFit/>
              </a:bodyPr>
              <a:lstStyle/>
              <a:p>
                <a:r>
                  <a:rPr lang="en-US" dirty="0"/>
                  <a:t>A)  </a:t>
                </a:r>
                <a:endParaRPr lang="vi-VN"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D4BD8E1E-0316-4EAD-BE73-56DAE1BAB05B}"/>
                      </a:ext>
                    </a:extLst>
                  </p:cNvPr>
                  <p:cNvSpPr txBox="1"/>
                  <p:nvPr/>
                </p:nvSpPr>
                <p:spPr>
                  <a:xfrm>
                    <a:off x="5589323" y="3095062"/>
                    <a:ext cx="947695" cy="524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A</m:t>
                              </m:r>
                              <m:r>
                                <a:rPr lang="vi-VN" b="0" i="1" smtClean="0">
                                  <a:latin typeface="Cambria Math" panose="02040503050406030204" pitchFamily="18" charset="0"/>
                                </a:rPr>
                                <m:t>𝐷</m:t>
                              </m:r>
                            </m:num>
                            <m:den>
                              <m:r>
                                <m:rPr>
                                  <m:sty m:val="p"/>
                                </m:rPr>
                                <a:rPr lang="vi-VN" i="1">
                                  <a:latin typeface="Cambria Math" panose="02040503050406030204" pitchFamily="18" charset="0"/>
                                </a:rPr>
                                <m:t>DB</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AE</m:t>
                              </m:r>
                            </m:num>
                            <m:den>
                              <m:r>
                                <m:rPr>
                                  <m:sty m:val="p"/>
                                </m:rPr>
                                <a:rPr lang="vi-VN" i="1">
                                  <a:latin typeface="Cambria Math" panose="02040503050406030204" pitchFamily="18" charset="0"/>
                                </a:rPr>
                                <m:t>EC</m:t>
                              </m:r>
                            </m:den>
                          </m:f>
                        </m:oMath>
                      </m:oMathPara>
                    </a14:m>
                    <a:endParaRPr lang="vi-VN" dirty="0"/>
                  </a:p>
                </p:txBody>
              </p:sp>
            </mc:Choice>
            <mc:Fallback xmlns="">
              <p:sp>
                <p:nvSpPr>
                  <p:cNvPr id="6" name="TextBox 5">
                    <a:extLst>
                      <a:ext uri="{FF2B5EF4-FFF2-40B4-BE49-F238E27FC236}">
                        <a16:creationId xmlns:a16="http://schemas.microsoft.com/office/drawing/2014/main" id="{D4BD8E1E-0316-4EAD-BE73-56DAE1BAB05B}"/>
                      </a:ext>
                    </a:extLst>
                  </p:cNvPr>
                  <p:cNvSpPr txBox="1">
                    <a:spLocks noRot="1" noChangeAspect="1" noMove="1" noResize="1" noEditPoints="1" noAdjustHandles="1" noChangeArrowheads="1" noChangeShapeType="1" noTextEdit="1"/>
                  </p:cNvSpPr>
                  <p:nvPr/>
                </p:nvSpPr>
                <p:spPr>
                  <a:xfrm>
                    <a:off x="5589323" y="3095062"/>
                    <a:ext cx="947695" cy="524145"/>
                  </a:xfrm>
                  <a:prstGeom prst="rect">
                    <a:avLst/>
                  </a:prstGeom>
                  <a:blipFill>
                    <a:blip r:embed="rId3"/>
                    <a:stretch>
                      <a:fillRect/>
                    </a:stretch>
                  </a:blipFill>
                </p:spPr>
                <p:txBody>
                  <a:bodyPr/>
                  <a:lstStyle/>
                  <a:p>
                    <a:r>
                      <a:rPr lang="vi-VN">
                        <a:noFill/>
                      </a:rPr>
                      <a:t> </a:t>
                    </a:r>
                  </a:p>
                </p:txBody>
              </p:sp>
            </mc:Fallback>
          </mc:AlternateContent>
        </p:grpSp>
        <p:grpSp>
          <p:nvGrpSpPr>
            <p:cNvPr id="8" name="Group 7">
              <a:extLst>
                <a:ext uri="{FF2B5EF4-FFF2-40B4-BE49-F238E27FC236}">
                  <a16:creationId xmlns:a16="http://schemas.microsoft.com/office/drawing/2014/main" xmlns="" id="{38EDEFD3-ECDB-4793-949A-1D6B3056DB92}"/>
                </a:ext>
              </a:extLst>
            </p:cNvPr>
            <p:cNvGrpSpPr/>
            <p:nvPr/>
          </p:nvGrpSpPr>
          <p:grpSpPr>
            <a:xfrm>
              <a:off x="3378815" y="5485568"/>
              <a:ext cx="1441421" cy="516682"/>
              <a:chOff x="5095277" y="3095062"/>
              <a:chExt cx="1441421" cy="520399"/>
            </a:xfrm>
          </p:grpSpPr>
          <p:sp>
            <p:nvSpPr>
              <p:cNvPr id="9" name="Rectangle 8">
                <a:extLst>
                  <a:ext uri="{FF2B5EF4-FFF2-40B4-BE49-F238E27FC236}">
                    <a16:creationId xmlns:a16="http://schemas.microsoft.com/office/drawing/2014/main" xmlns="" id="{0D807D5F-95E0-476D-86C5-F2BDDCA8E5FC}"/>
                  </a:ext>
                </a:extLst>
              </p:cNvPr>
              <p:cNvSpPr/>
              <p:nvPr/>
            </p:nvSpPr>
            <p:spPr>
              <a:xfrm>
                <a:off x="5095277" y="3244334"/>
                <a:ext cx="486030" cy="369332"/>
              </a:xfrm>
              <a:prstGeom prst="rect">
                <a:avLst/>
              </a:prstGeom>
            </p:spPr>
            <p:txBody>
              <a:bodyPr wrap="none">
                <a:spAutoFit/>
              </a:bodyPr>
              <a:lstStyle/>
              <a:p>
                <a:r>
                  <a:rPr lang="en-US" dirty="0"/>
                  <a:t>B)  </a:t>
                </a:r>
                <a:endParaRPr lang="vi-VN"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705405DF-A78F-44FC-B052-B53F6D3BEDDA}"/>
                      </a:ext>
                    </a:extLst>
                  </p:cNvPr>
                  <p:cNvSpPr txBox="1"/>
                  <p:nvPr/>
                </p:nvSpPr>
                <p:spPr>
                  <a:xfrm>
                    <a:off x="5589323" y="3095062"/>
                    <a:ext cx="947375"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AD</m:t>
                              </m:r>
                            </m:num>
                            <m:den>
                              <m:r>
                                <m:rPr>
                                  <m:sty m:val="p"/>
                                </m:rPr>
                                <a:rPr lang="vi-VN" i="1">
                                  <a:latin typeface="Cambria Math" panose="02040503050406030204" pitchFamily="18" charset="0"/>
                                </a:rPr>
                                <m:t>AB</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AE</m:t>
                              </m:r>
                            </m:num>
                            <m:den>
                              <m:r>
                                <m:rPr>
                                  <m:sty m:val="p"/>
                                </m:rPr>
                                <a:rPr lang="vi-VN" i="1">
                                  <a:latin typeface="Cambria Math" panose="02040503050406030204" pitchFamily="18" charset="0"/>
                                </a:rPr>
                                <m:t>AC</m:t>
                              </m:r>
                            </m:den>
                          </m:f>
                        </m:oMath>
                      </m:oMathPara>
                    </a14:m>
                    <a:endParaRPr lang="vi-VN" dirty="0"/>
                  </a:p>
                </p:txBody>
              </p:sp>
            </mc:Choice>
            <mc:Fallback xmlns="">
              <p:sp>
                <p:nvSpPr>
                  <p:cNvPr id="10" name="TextBox 9">
                    <a:extLst>
                      <a:ext uri="{FF2B5EF4-FFF2-40B4-BE49-F238E27FC236}">
                        <a16:creationId xmlns:a16="http://schemas.microsoft.com/office/drawing/2014/main" id="{705405DF-A78F-44FC-B052-B53F6D3BEDDA}"/>
                      </a:ext>
                    </a:extLst>
                  </p:cNvPr>
                  <p:cNvSpPr txBox="1">
                    <a:spLocks noRot="1" noChangeAspect="1" noMove="1" noResize="1" noEditPoints="1" noAdjustHandles="1" noChangeArrowheads="1" noChangeShapeType="1" noTextEdit="1"/>
                  </p:cNvSpPr>
                  <p:nvPr/>
                </p:nvSpPr>
                <p:spPr>
                  <a:xfrm>
                    <a:off x="5589323" y="3095062"/>
                    <a:ext cx="947375" cy="520399"/>
                  </a:xfrm>
                  <a:prstGeom prst="rect">
                    <a:avLst/>
                  </a:prstGeom>
                  <a:blipFill>
                    <a:blip r:embed="rId4"/>
                    <a:stretch>
                      <a:fillRect/>
                    </a:stretch>
                  </a:blipFill>
                </p:spPr>
                <p:txBody>
                  <a:bodyPr/>
                  <a:lstStyle/>
                  <a:p>
                    <a:r>
                      <a:rPr lang="vi-VN">
                        <a:noFill/>
                      </a:rPr>
                      <a:t> </a:t>
                    </a:r>
                  </a:p>
                </p:txBody>
              </p:sp>
            </mc:Fallback>
          </mc:AlternateContent>
        </p:grpSp>
        <p:grpSp>
          <p:nvGrpSpPr>
            <p:cNvPr id="11" name="Group 10">
              <a:extLst>
                <a:ext uri="{FF2B5EF4-FFF2-40B4-BE49-F238E27FC236}">
                  <a16:creationId xmlns:a16="http://schemas.microsoft.com/office/drawing/2014/main" xmlns="" id="{202D7CCA-0505-4236-8D24-3E0CE788569D}"/>
                </a:ext>
              </a:extLst>
            </p:cNvPr>
            <p:cNvGrpSpPr/>
            <p:nvPr/>
          </p:nvGrpSpPr>
          <p:grpSpPr>
            <a:xfrm>
              <a:off x="6289581" y="5483709"/>
              <a:ext cx="1430200" cy="520399"/>
              <a:chOff x="5095277" y="3095062"/>
              <a:chExt cx="1430200" cy="520399"/>
            </a:xfrm>
          </p:grpSpPr>
          <p:sp>
            <p:nvSpPr>
              <p:cNvPr id="12" name="Rectangle 11">
                <a:extLst>
                  <a:ext uri="{FF2B5EF4-FFF2-40B4-BE49-F238E27FC236}">
                    <a16:creationId xmlns:a16="http://schemas.microsoft.com/office/drawing/2014/main" xmlns="" id="{607F215B-9760-4B85-88D7-F4D4389EC076}"/>
                  </a:ext>
                </a:extLst>
              </p:cNvPr>
              <p:cNvSpPr/>
              <p:nvPr/>
            </p:nvSpPr>
            <p:spPr>
              <a:xfrm>
                <a:off x="5095277" y="3244334"/>
                <a:ext cx="484428" cy="369332"/>
              </a:xfrm>
              <a:prstGeom prst="rect">
                <a:avLst/>
              </a:prstGeom>
            </p:spPr>
            <p:txBody>
              <a:bodyPr wrap="none">
                <a:spAutoFit/>
              </a:bodyPr>
              <a:lstStyle/>
              <a:p>
                <a:r>
                  <a:rPr lang="en-US" dirty="0"/>
                  <a:t>C)  </a:t>
                </a:r>
                <a:endParaRPr lang="vi-VN"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925DBF70-A3EC-424A-A4D5-C2FC2890A653}"/>
                      </a:ext>
                    </a:extLst>
                  </p:cNvPr>
                  <p:cNvSpPr txBox="1"/>
                  <p:nvPr/>
                </p:nvSpPr>
                <p:spPr>
                  <a:xfrm>
                    <a:off x="5589323" y="3095062"/>
                    <a:ext cx="936154"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AB</m:t>
                              </m:r>
                            </m:num>
                            <m:den>
                              <m:r>
                                <m:rPr>
                                  <m:sty m:val="p"/>
                                </m:rPr>
                                <a:rPr lang="vi-VN" i="1">
                                  <a:latin typeface="Cambria Math" panose="02040503050406030204" pitchFamily="18" charset="0"/>
                                </a:rPr>
                                <m:t>AC</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DE</m:t>
                              </m:r>
                            </m:num>
                            <m:den>
                              <m:r>
                                <m:rPr>
                                  <m:sty m:val="p"/>
                                </m:rPr>
                                <a:rPr lang="vi-VN" i="1">
                                  <a:latin typeface="Cambria Math" panose="02040503050406030204" pitchFamily="18" charset="0"/>
                                </a:rPr>
                                <m:t>BC</m:t>
                              </m:r>
                            </m:den>
                          </m:f>
                        </m:oMath>
                      </m:oMathPara>
                    </a14:m>
                    <a:endParaRPr lang="vi-VN" dirty="0"/>
                  </a:p>
                </p:txBody>
              </p:sp>
            </mc:Choice>
            <mc:Fallback xmlns="">
              <p:sp>
                <p:nvSpPr>
                  <p:cNvPr id="13" name="TextBox 12">
                    <a:extLst>
                      <a:ext uri="{FF2B5EF4-FFF2-40B4-BE49-F238E27FC236}">
                        <a16:creationId xmlns:a16="http://schemas.microsoft.com/office/drawing/2014/main" id="{925DBF70-A3EC-424A-A4D5-C2FC2890A653}"/>
                      </a:ext>
                    </a:extLst>
                  </p:cNvPr>
                  <p:cNvSpPr txBox="1">
                    <a:spLocks noRot="1" noChangeAspect="1" noMove="1" noResize="1" noEditPoints="1" noAdjustHandles="1" noChangeArrowheads="1" noChangeShapeType="1" noTextEdit="1"/>
                  </p:cNvSpPr>
                  <p:nvPr/>
                </p:nvSpPr>
                <p:spPr>
                  <a:xfrm>
                    <a:off x="5589323" y="3095062"/>
                    <a:ext cx="936154" cy="520399"/>
                  </a:xfrm>
                  <a:prstGeom prst="rect">
                    <a:avLst/>
                  </a:prstGeom>
                  <a:blipFill>
                    <a:blip r:embed="rId5"/>
                    <a:stretch>
                      <a:fillRect/>
                    </a:stretch>
                  </a:blipFill>
                </p:spPr>
                <p:txBody>
                  <a:bodyPr/>
                  <a:lstStyle/>
                  <a:p>
                    <a:r>
                      <a:rPr lang="vi-VN">
                        <a:noFill/>
                      </a:rPr>
                      <a:t> </a:t>
                    </a:r>
                  </a:p>
                </p:txBody>
              </p:sp>
            </mc:Fallback>
          </mc:AlternateContent>
        </p:grpSp>
      </p:grpSp>
      <p:grpSp>
        <p:nvGrpSpPr>
          <p:cNvPr id="14" name="Group 13">
            <a:extLst>
              <a:ext uri="{FF2B5EF4-FFF2-40B4-BE49-F238E27FC236}">
                <a16:creationId xmlns:a16="http://schemas.microsoft.com/office/drawing/2014/main" xmlns="" id="{EC55A0C8-66CD-446E-A9CA-7A214239E65E}"/>
              </a:ext>
            </a:extLst>
          </p:cNvPr>
          <p:cNvGrpSpPr/>
          <p:nvPr/>
        </p:nvGrpSpPr>
        <p:grpSpPr>
          <a:xfrm>
            <a:off x="8946580" y="5483709"/>
            <a:ext cx="1438215" cy="520399"/>
            <a:chOff x="5095277" y="3095062"/>
            <a:chExt cx="1438215" cy="520399"/>
          </a:xfrm>
        </p:grpSpPr>
        <p:sp>
          <p:nvSpPr>
            <p:cNvPr id="15" name="Rectangle 14">
              <a:hlinkClick r:id="rId6" action="ppaction://hlinksldjump"/>
              <a:extLst>
                <a:ext uri="{FF2B5EF4-FFF2-40B4-BE49-F238E27FC236}">
                  <a16:creationId xmlns:a16="http://schemas.microsoft.com/office/drawing/2014/main" xmlns="" id="{B56F218B-95E1-4E83-B04E-00D615F31326}"/>
                </a:ext>
              </a:extLst>
            </p:cNvPr>
            <p:cNvSpPr/>
            <p:nvPr/>
          </p:nvSpPr>
          <p:spPr>
            <a:xfrm>
              <a:off x="5095277" y="3244334"/>
              <a:ext cx="503664" cy="369332"/>
            </a:xfrm>
            <a:prstGeom prst="rect">
              <a:avLst/>
            </a:prstGeom>
          </p:spPr>
          <p:txBody>
            <a:bodyPr wrap="none">
              <a:spAutoFit/>
            </a:bodyPr>
            <a:lstStyle/>
            <a:p>
              <a:r>
                <a:rPr lang="en-US" dirty="0"/>
                <a:t>D)  </a:t>
              </a:r>
              <a:endParaRPr lang="vi-VN"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009CAC3C-2F71-4DD7-9470-1F3EEDFD0A71}"/>
                    </a:ext>
                  </a:extLst>
                </p:cNvPr>
                <p:cNvSpPr txBox="1"/>
                <p:nvPr/>
              </p:nvSpPr>
              <p:spPr>
                <a:xfrm>
                  <a:off x="5589323" y="3095062"/>
                  <a:ext cx="94416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DB</m:t>
                            </m:r>
                          </m:num>
                          <m:den>
                            <m:r>
                              <m:rPr>
                                <m:sty m:val="p"/>
                              </m:rPr>
                              <a:rPr lang="vi-VN" i="1">
                                <a:latin typeface="Cambria Math" panose="02040503050406030204" pitchFamily="18" charset="0"/>
                              </a:rPr>
                              <m:t>AB</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AB</m:t>
                            </m:r>
                          </m:num>
                          <m:den>
                            <m:r>
                              <m:rPr>
                                <m:sty m:val="p"/>
                              </m:rPr>
                              <a:rPr lang="vi-VN" i="1">
                                <a:latin typeface="Cambria Math" panose="02040503050406030204" pitchFamily="18" charset="0"/>
                              </a:rPr>
                              <m:t>AC</m:t>
                            </m:r>
                          </m:den>
                        </m:f>
                      </m:oMath>
                    </m:oMathPara>
                  </a14:m>
                  <a:endParaRPr lang="vi-VN" dirty="0"/>
                </a:p>
              </p:txBody>
            </p:sp>
          </mc:Choice>
          <mc:Fallback xmlns="">
            <p:sp>
              <p:nvSpPr>
                <p:cNvPr id="16" name="TextBox 15">
                  <a:extLst>
                    <a:ext uri="{FF2B5EF4-FFF2-40B4-BE49-F238E27FC236}">
                      <a16:creationId xmlns:a16="http://schemas.microsoft.com/office/drawing/2014/main" id="{009CAC3C-2F71-4DD7-9470-1F3EEDFD0A71}"/>
                    </a:ext>
                  </a:extLst>
                </p:cNvPr>
                <p:cNvSpPr txBox="1">
                  <a:spLocks noRot="1" noChangeAspect="1" noMove="1" noResize="1" noEditPoints="1" noAdjustHandles="1" noChangeArrowheads="1" noChangeShapeType="1" noTextEdit="1"/>
                </p:cNvSpPr>
                <p:nvPr/>
              </p:nvSpPr>
              <p:spPr>
                <a:xfrm>
                  <a:off x="5589323" y="3095062"/>
                  <a:ext cx="944169" cy="520399"/>
                </a:xfrm>
                <a:prstGeom prst="rect">
                  <a:avLst/>
                </a:prstGeom>
                <a:blipFill>
                  <a:blip r:embed="rId7"/>
                  <a:stretch>
                    <a:fillRect/>
                  </a:stretch>
                </a:blipFill>
              </p:spPr>
              <p:txBody>
                <a:bodyPr/>
                <a:lstStyle/>
                <a:p>
                  <a:r>
                    <a:rPr lang="vi-VN">
                      <a:noFill/>
                    </a:rPr>
                    <a:t> </a:t>
                  </a:r>
                </a:p>
              </p:txBody>
            </p:sp>
          </mc:Fallback>
        </mc:AlternateContent>
      </p:grpSp>
      <p:sp>
        <p:nvSpPr>
          <p:cNvPr id="17" name="Rectangle 2">
            <a:extLst>
              <a:ext uri="{FF2B5EF4-FFF2-40B4-BE49-F238E27FC236}">
                <a16:creationId xmlns:a16="http://schemas.microsoft.com/office/drawing/2014/main" xmlns="" id="{38B23549-1D42-45D0-BF20-4CC1CE6133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8" name="Object 17">
            <a:extLst>
              <a:ext uri="{FF2B5EF4-FFF2-40B4-BE49-F238E27FC236}">
                <a16:creationId xmlns:a16="http://schemas.microsoft.com/office/drawing/2014/main" xmlns="" id="{02E83D74-9CB0-47AA-BA3F-159DBB5E983A}"/>
              </a:ext>
            </a:extLst>
          </p:cNvPr>
          <p:cNvGraphicFramePr>
            <a:graphicFrameLocks noChangeAspect="1"/>
          </p:cNvGraphicFramePr>
          <p:nvPr>
            <p:extLst>
              <p:ext uri="{D42A27DB-BD31-4B8C-83A1-F6EECF244321}">
                <p14:modId xmlns:p14="http://schemas.microsoft.com/office/powerpoint/2010/main" val="2588022469"/>
              </p:ext>
            </p:extLst>
          </p:nvPr>
        </p:nvGraphicFramePr>
        <p:xfrm>
          <a:off x="8170355" y="1839960"/>
          <a:ext cx="3076515" cy="2182179"/>
        </p:xfrm>
        <a:graphic>
          <a:graphicData uri="http://schemas.openxmlformats.org/presentationml/2006/ole">
            <mc:AlternateContent xmlns:mc="http://schemas.openxmlformats.org/markup-compatibility/2006">
              <mc:Choice xmlns:v="urn:schemas-microsoft-com:vml" Requires="v">
                <p:oleObj spid="_x0000_s2071" name="Bitmap Image" r:id="rId8" imgW="1467055" imgH="1038370" progId="Paint.Picture">
                  <p:embed/>
                </p:oleObj>
              </mc:Choice>
              <mc:Fallback>
                <p:oleObj name="Bitmap Image" r:id="rId8" imgW="1467055" imgH="1038370" progId="Paint.Picture">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0355" y="1839960"/>
                        <a:ext cx="3076515" cy="2182179"/>
                      </a:xfrm>
                      <a:prstGeom prst="rect">
                        <a:avLst/>
                      </a:prstGeom>
                      <a:noFill/>
                    </p:spPr>
                  </p:pic>
                </p:oleObj>
              </mc:Fallback>
            </mc:AlternateContent>
          </a:graphicData>
        </a:graphic>
      </p:graphicFrame>
      <p:sp>
        <p:nvSpPr>
          <p:cNvPr id="20" name="Title 1">
            <a:extLst>
              <a:ext uri="{FF2B5EF4-FFF2-40B4-BE49-F238E27FC236}">
                <a16:creationId xmlns:a16="http://schemas.microsoft.com/office/drawing/2014/main" xmlns="" id="{B32B8AC1-C0C0-4572-8DB1-AC6C428410A3}"/>
              </a:ext>
            </a:extLst>
          </p:cNvPr>
          <p:cNvSpPr>
            <a:spLocks noGrp="1"/>
          </p:cNvSpPr>
          <p:nvPr>
            <p:ph type="title"/>
          </p:nvPr>
        </p:nvSpPr>
        <p:spPr>
          <a:xfrm>
            <a:off x="838200" y="365125"/>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29715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4" action="ppaction://hlinksldjump"/>
            <a:extLst>
              <a:ext uri="{FF2B5EF4-FFF2-40B4-BE49-F238E27FC236}">
                <a16:creationId xmlns:a16="http://schemas.microsoft.com/office/drawing/2014/main" xmlns="" id="{9FDB860B-6F61-4720-A461-AF9B5FCC7CC1}"/>
              </a:ext>
            </a:extLst>
          </p:cNvPr>
          <p:cNvPicPr>
            <a:picLocks noGrp="1" noChangeAspect="1"/>
          </p:cNvPicPr>
          <p:nvPr>
            <p:ph idx="1"/>
          </p:nvPr>
        </p:nvPicPr>
        <p:blipFill>
          <a:blip r:embed="rId5"/>
          <a:stretch>
            <a:fillRect/>
          </a:stretch>
        </p:blipFill>
        <p:spPr>
          <a:xfrm>
            <a:off x="10302311" y="5855899"/>
            <a:ext cx="1420491" cy="823031"/>
          </a:xfrm>
          <a:prstGeom prst="rect">
            <a:avLst/>
          </a:prstGeom>
        </p:spPr>
      </p:pic>
      <p:sp>
        <p:nvSpPr>
          <p:cNvPr id="4" name="Title 1">
            <a:extLst>
              <a:ext uri="{FF2B5EF4-FFF2-40B4-BE49-F238E27FC236}">
                <a16:creationId xmlns:a16="http://schemas.microsoft.com/office/drawing/2014/main" xmlns="" id="{D7EE26FE-91D7-458C-967C-4A7868CE8A6B}"/>
              </a:ext>
            </a:extLst>
          </p:cNvPr>
          <p:cNvSpPr txBox="1">
            <a:spLocks/>
          </p:cNvSpPr>
          <p:nvPr/>
        </p:nvSpPr>
        <p:spPr>
          <a:xfrm>
            <a:off x="2800741" y="2618998"/>
            <a:ext cx="79214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dirty="0"/>
              <a:t>Chúc mừng bạn, bạn đã trả lời chính xác câu hỏi.</a:t>
            </a:r>
          </a:p>
        </p:txBody>
      </p:sp>
      <p:pic>
        <p:nvPicPr>
          <p:cNvPr id="5" name="Picture 2" descr="Resultado de imagen para marciano  png">
            <a:extLst>
              <a:ext uri="{FF2B5EF4-FFF2-40B4-BE49-F238E27FC236}">
                <a16:creationId xmlns:a16="http://schemas.microsoft.com/office/drawing/2014/main" xmlns="" id="{B98E6C22-6574-445C-A9FD-EFDA2F96F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27906"/>
            <a:ext cx="2800741" cy="37724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F5D4A05A-E999-4191-971B-71E7E9E64209}"/>
              </a:ext>
            </a:extLst>
          </p:cNvPr>
          <p:cNvSpPr>
            <a:spLocks noGrp="1"/>
          </p:cNvSpPr>
          <p:nvPr>
            <p:ph type="title"/>
          </p:nvPr>
        </p:nvSpPr>
        <p:spPr>
          <a:xfrm>
            <a:off x="838200" y="365125"/>
            <a:ext cx="10515600" cy="1325563"/>
          </a:xfrm>
        </p:spPr>
        <p:txBody>
          <a:bodyPr/>
          <a:lstStyle/>
          <a:p>
            <a:pPr algn="ctr"/>
            <a:r>
              <a:rPr lang="en-US" dirty="0">
                <a:latin typeface="TimEes New Roman"/>
              </a:rPr>
              <a:t>TIẾT 1: BÀI TẬP CUỐI </a:t>
            </a:r>
            <a:r>
              <a:rPr lang="vi-VN" dirty="0">
                <a:latin typeface="TimEes New Roman"/>
              </a:rPr>
              <a:t>CHƯƠNG 7</a:t>
            </a:r>
          </a:p>
        </p:txBody>
      </p:sp>
      <p:pic>
        <p:nvPicPr>
          <p:cNvPr id="8" name="Tieng-vo-tay-trong-powerpoint-www_tiengdong_com">
            <a:hlinkClick r:id="" action="ppaction://media"/>
            <a:extLst>
              <a:ext uri="{FF2B5EF4-FFF2-40B4-BE49-F238E27FC236}">
                <a16:creationId xmlns:a16="http://schemas.microsoft.com/office/drawing/2014/main" xmlns="" id="{0EED48B5-A7D7-46F9-A92B-64FE6DB49726}"/>
              </a:ext>
            </a:extLst>
          </p:cNvPr>
          <p:cNvPicPr>
            <a:picLocks noChangeAspect="1"/>
          </p:cNvPicPr>
          <p:nvPr>
            <a:audioFile r:link="rId1"/>
            <p:extLst>
              <p:ext uri="{DAA4B4D4-6D71-4841-9C94-3DE7FCFB9230}">
                <p14:media xmlns:p14="http://schemas.microsoft.com/office/powerpoint/2010/main" r:embed="rId2">
                  <p14:trim end="1774"/>
                </p14:media>
              </p:ext>
            </p:extLst>
          </p:nvPr>
        </p:nvPicPr>
        <p:blipFill>
          <a:blip r:embed="rId7"/>
          <a:stretch>
            <a:fillRect/>
          </a:stretch>
        </p:blipFill>
        <p:spPr>
          <a:xfrm>
            <a:off x="92075" y="92075"/>
            <a:ext cx="583786" cy="609600"/>
          </a:xfrm>
          <a:prstGeom prst="rect">
            <a:avLst/>
          </a:prstGeom>
        </p:spPr>
      </p:pic>
    </p:spTree>
    <p:extLst>
      <p:ext uri="{BB962C8B-B14F-4D97-AF65-F5344CB8AC3E}">
        <p14:creationId xmlns:p14="http://schemas.microsoft.com/office/powerpoint/2010/main" val="1866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2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C5E0380-12BF-4B9B-A71B-4FC533FE9B92}"/>
              </a:ext>
            </a:extLst>
          </p:cNvPr>
          <p:cNvSpPr>
            <a:spLocks noGrp="1"/>
          </p:cNvSpPr>
          <p:nvPr>
            <p:ph idx="1"/>
          </p:nvPr>
        </p:nvSpPr>
        <p:spPr/>
        <p:txBody>
          <a:bodyPr/>
          <a:lstStyle/>
          <a:p>
            <a:endParaRPr lang="vi-VN" dirty="0"/>
          </a:p>
        </p:txBody>
      </p:sp>
      <p:sp>
        <p:nvSpPr>
          <p:cNvPr id="4" name="Title 1">
            <a:extLst>
              <a:ext uri="{FF2B5EF4-FFF2-40B4-BE49-F238E27FC236}">
                <a16:creationId xmlns:a16="http://schemas.microsoft.com/office/drawing/2014/main" xmlns="" id="{260D7E9C-0E30-4E37-805C-3BFB688B2FE4}"/>
              </a:ext>
            </a:extLst>
          </p:cNvPr>
          <p:cNvSpPr txBox="1">
            <a:spLocks/>
          </p:cNvSpPr>
          <p:nvPr/>
        </p:nvSpPr>
        <p:spPr>
          <a:xfrm>
            <a:off x="3859696" y="2103437"/>
            <a:ext cx="73648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es New Roman"/>
              </a:rPr>
              <a:t>Rất</a:t>
            </a:r>
            <a:r>
              <a:rPr lang="en-US" sz="3200" dirty="0">
                <a:latin typeface="TimEes New Roman"/>
              </a:rPr>
              <a:t> </a:t>
            </a:r>
            <a:r>
              <a:rPr lang="en-US" sz="3200" dirty="0" err="1">
                <a:latin typeface="TimEes New Roman"/>
              </a:rPr>
              <a:t>tiếc</a:t>
            </a:r>
            <a:r>
              <a:rPr lang="en-US" sz="3200" dirty="0">
                <a:latin typeface="TimEes New Roman"/>
              </a:rPr>
              <a:t> </a:t>
            </a:r>
            <a:r>
              <a:rPr lang="en-US" sz="3200" dirty="0" err="1">
                <a:latin typeface="TimEes New Roman"/>
              </a:rPr>
              <a:t>bạn</a:t>
            </a:r>
            <a:r>
              <a:rPr lang="en-US" sz="3200" dirty="0">
                <a:latin typeface="TimEes New Roman"/>
              </a:rPr>
              <a:t> </a:t>
            </a:r>
            <a:r>
              <a:rPr lang="en-US" sz="3200" dirty="0" err="1">
                <a:latin typeface="TimEes New Roman"/>
              </a:rPr>
              <a:t>đã</a:t>
            </a:r>
            <a:r>
              <a:rPr lang="en-US" sz="3200" dirty="0">
                <a:latin typeface="TimEes New Roman"/>
              </a:rPr>
              <a:t> </a:t>
            </a:r>
            <a:r>
              <a:rPr lang="en-US" sz="3200" dirty="0" err="1">
                <a:latin typeface="TimEes New Roman"/>
              </a:rPr>
              <a:t>trả</a:t>
            </a:r>
            <a:r>
              <a:rPr lang="en-US" sz="3200" dirty="0">
                <a:latin typeface="TimEes New Roman"/>
              </a:rPr>
              <a:t> </a:t>
            </a:r>
            <a:r>
              <a:rPr lang="en-US" sz="3200" dirty="0" err="1">
                <a:latin typeface="TimEes New Roman"/>
              </a:rPr>
              <a:t>lời</a:t>
            </a:r>
            <a:r>
              <a:rPr lang="en-US" sz="3200" dirty="0">
                <a:latin typeface="TimEes New Roman"/>
              </a:rPr>
              <a:t> </a:t>
            </a:r>
            <a:r>
              <a:rPr lang="en-US" sz="3200" dirty="0" err="1">
                <a:latin typeface="TimEes New Roman"/>
              </a:rPr>
              <a:t>sai</a:t>
            </a:r>
            <a:r>
              <a:rPr lang="en-US" sz="3200" dirty="0">
                <a:latin typeface="TimEes New Roman"/>
              </a:rPr>
              <a:t>.</a:t>
            </a:r>
            <a:br>
              <a:rPr lang="en-US" sz="3200" dirty="0">
                <a:latin typeface="TimEes New Roman"/>
              </a:rPr>
            </a:br>
            <a:r>
              <a:rPr lang="en-US" sz="3200" dirty="0" err="1">
                <a:latin typeface="TimEes New Roman"/>
              </a:rPr>
              <a:t>Phư</a:t>
            </a:r>
            <a:r>
              <a:rPr lang="vi-VN" sz="3200" dirty="0">
                <a:latin typeface="TimEes New Roman"/>
              </a:rPr>
              <a:t>ơ</a:t>
            </a:r>
            <a:r>
              <a:rPr lang="en-US" sz="3200" dirty="0">
                <a:latin typeface="TimEes New Roman"/>
              </a:rPr>
              <a:t>ng </a:t>
            </a:r>
            <a:r>
              <a:rPr lang="en-US" sz="3200" dirty="0" err="1">
                <a:latin typeface="TimEes New Roman"/>
              </a:rPr>
              <a:t>án</a:t>
            </a:r>
            <a:r>
              <a:rPr lang="en-US" sz="3200" dirty="0">
                <a:latin typeface="TimEes New Roman"/>
              </a:rPr>
              <a:t> </a:t>
            </a:r>
            <a:r>
              <a:rPr lang="en-US" sz="3200" dirty="0" err="1">
                <a:latin typeface="TimEes New Roman"/>
              </a:rPr>
              <a:t>đúng</a:t>
            </a:r>
            <a:r>
              <a:rPr lang="en-US" sz="3200" dirty="0">
                <a:latin typeface="TimEes New Roman"/>
              </a:rPr>
              <a:t> </a:t>
            </a:r>
            <a:r>
              <a:rPr lang="en-US" sz="3200" dirty="0" err="1">
                <a:latin typeface="TimEes New Roman"/>
              </a:rPr>
              <a:t>là</a:t>
            </a:r>
            <a:r>
              <a:rPr lang="en-US" sz="3200" dirty="0">
                <a:latin typeface="TimEes New Roman"/>
              </a:rPr>
              <a:t>  </a:t>
            </a:r>
            <a:endParaRPr lang="vi-VN" sz="3200" dirty="0">
              <a:latin typeface="TimEes New Roman"/>
            </a:endParaRPr>
          </a:p>
        </p:txBody>
      </p:sp>
      <p:pic>
        <p:nvPicPr>
          <p:cNvPr id="5" name="Content Placeholder 5">
            <a:extLst>
              <a:ext uri="{FF2B5EF4-FFF2-40B4-BE49-F238E27FC236}">
                <a16:creationId xmlns:a16="http://schemas.microsoft.com/office/drawing/2014/main" xmlns="" id="{54E6F620-976F-4B49-AC49-2ADBB4729355}"/>
              </a:ext>
            </a:extLst>
          </p:cNvPr>
          <p:cNvPicPr>
            <a:picLocks noChangeAspect="1"/>
          </p:cNvPicPr>
          <p:nvPr/>
        </p:nvPicPr>
        <p:blipFill>
          <a:blip r:embed="rId2"/>
          <a:stretch>
            <a:fillRect/>
          </a:stretch>
        </p:blipFill>
        <p:spPr>
          <a:xfrm>
            <a:off x="1121069" y="1441938"/>
            <a:ext cx="2523279" cy="2535163"/>
          </a:xfrm>
          <a:prstGeom prst="rect">
            <a:avLst/>
          </a:prstGeom>
        </p:spPr>
      </p:pic>
      <p:grpSp>
        <p:nvGrpSpPr>
          <p:cNvPr id="8" name="Group 7">
            <a:extLst>
              <a:ext uri="{FF2B5EF4-FFF2-40B4-BE49-F238E27FC236}">
                <a16:creationId xmlns:a16="http://schemas.microsoft.com/office/drawing/2014/main" xmlns="" id="{FF57C8B4-1A0F-4C03-88B9-9B4E232C3E8F}"/>
              </a:ext>
            </a:extLst>
          </p:cNvPr>
          <p:cNvGrpSpPr/>
          <p:nvPr/>
        </p:nvGrpSpPr>
        <p:grpSpPr>
          <a:xfrm>
            <a:off x="9131873" y="2709519"/>
            <a:ext cx="1438215" cy="520399"/>
            <a:chOff x="5095277" y="3095062"/>
            <a:chExt cx="1438215" cy="520399"/>
          </a:xfrm>
        </p:grpSpPr>
        <p:sp>
          <p:nvSpPr>
            <p:cNvPr id="9" name="Rectangle 8">
              <a:hlinkClick r:id="rId3" action="ppaction://hlinksldjump"/>
              <a:extLst>
                <a:ext uri="{FF2B5EF4-FFF2-40B4-BE49-F238E27FC236}">
                  <a16:creationId xmlns:a16="http://schemas.microsoft.com/office/drawing/2014/main" xmlns="" id="{C5861EF2-7E15-4F62-87AB-3B557A41D041}"/>
                </a:ext>
              </a:extLst>
            </p:cNvPr>
            <p:cNvSpPr/>
            <p:nvPr/>
          </p:nvSpPr>
          <p:spPr>
            <a:xfrm>
              <a:off x="5095277" y="3244334"/>
              <a:ext cx="503664" cy="369332"/>
            </a:xfrm>
            <a:prstGeom prst="rect">
              <a:avLst/>
            </a:prstGeom>
          </p:spPr>
          <p:txBody>
            <a:bodyPr wrap="none">
              <a:spAutoFit/>
            </a:bodyPr>
            <a:lstStyle/>
            <a:p>
              <a:r>
                <a:rPr lang="en-US" dirty="0"/>
                <a:t>D)  </a:t>
              </a:r>
              <a:endParaRPr lang="vi-VN"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AD655C8A-9153-494E-9F31-8F4C4C4F1034}"/>
                    </a:ext>
                  </a:extLst>
                </p:cNvPr>
                <p:cNvSpPr txBox="1"/>
                <p:nvPr/>
              </p:nvSpPr>
              <p:spPr>
                <a:xfrm>
                  <a:off x="5589323" y="3095062"/>
                  <a:ext cx="94416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m:rPr>
                                <m:sty m:val="p"/>
                              </m:rPr>
                              <a:rPr lang="vi-VN" i="1">
                                <a:latin typeface="Cambria Math" panose="02040503050406030204" pitchFamily="18" charset="0"/>
                              </a:rPr>
                              <m:t>DB</m:t>
                            </m:r>
                          </m:num>
                          <m:den>
                            <m:r>
                              <m:rPr>
                                <m:sty m:val="p"/>
                              </m:rPr>
                              <a:rPr lang="vi-VN" i="1">
                                <a:latin typeface="Cambria Math" panose="02040503050406030204" pitchFamily="18" charset="0"/>
                              </a:rPr>
                              <m:t>AB</m:t>
                            </m:r>
                          </m:den>
                        </m:f>
                        <m:r>
                          <a:rPr lang="vi-VN" b="0" i="1" smtClean="0">
                            <a:latin typeface="Cambria Math" panose="02040503050406030204" pitchFamily="18" charset="0"/>
                          </a:rPr>
                          <m:t>=</m:t>
                        </m:r>
                        <m:f>
                          <m:fPr>
                            <m:ctrlPr>
                              <a:rPr lang="vi-VN" b="0" i="1" smtClean="0">
                                <a:latin typeface="Cambria Math" panose="02040503050406030204" pitchFamily="18" charset="0"/>
                              </a:rPr>
                            </m:ctrlPr>
                          </m:fPr>
                          <m:num>
                            <m:r>
                              <m:rPr>
                                <m:sty m:val="p"/>
                              </m:rPr>
                              <a:rPr lang="vi-VN" i="1">
                                <a:latin typeface="Cambria Math" panose="02040503050406030204" pitchFamily="18" charset="0"/>
                              </a:rPr>
                              <m:t>AB</m:t>
                            </m:r>
                          </m:num>
                          <m:den>
                            <m:r>
                              <m:rPr>
                                <m:sty m:val="p"/>
                              </m:rPr>
                              <a:rPr lang="vi-VN" i="1">
                                <a:latin typeface="Cambria Math" panose="02040503050406030204" pitchFamily="18" charset="0"/>
                              </a:rPr>
                              <m:t>AC</m:t>
                            </m:r>
                          </m:den>
                        </m:f>
                      </m:oMath>
                    </m:oMathPara>
                  </a14:m>
                  <a:endParaRPr lang="vi-VN" dirty="0"/>
                </a:p>
              </p:txBody>
            </p:sp>
          </mc:Choice>
          <mc:Fallback xmlns="">
            <p:sp>
              <p:nvSpPr>
                <p:cNvPr id="10" name="TextBox 9">
                  <a:extLst>
                    <a:ext uri="{FF2B5EF4-FFF2-40B4-BE49-F238E27FC236}">
                      <a16:creationId xmlns:a16="http://schemas.microsoft.com/office/drawing/2014/main" id="{AD655C8A-9153-494E-9F31-8F4C4C4F1034}"/>
                    </a:ext>
                  </a:extLst>
                </p:cNvPr>
                <p:cNvSpPr txBox="1">
                  <a:spLocks noRot="1" noChangeAspect="1" noMove="1" noResize="1" noEditPoints="1" noAdjustHandles="1" noChangeArrowheads="1" noChangeShapeType="1" noTextEdit="1"/>
                </p:cNvSpPr>
                <p:nvPr/>
              </p:nvSpPr>
              <p:spPr>
                <a:xfrm>
                  <a:off x="5589323" y="3095062"/>
                  <a:ext cx="944169" cy="520399"/>
                </a:xfrm>
                <a:prstGeom prst="rect">
                  <a:avLst/>
                </a:prstGeom>
                <a:blipFill>
                  <a:blip r:embed="rId4"/>
                  <a:stretch>
                    <a:fillRect/>
                  </a:stretch>
                </a:blipFill>
              </p:spPr>
              <p:txBody>
                <a:bodyPr/>
                <a:lstStyle/>
                <a:p>
                  <a:r>
                    <a:rPr lang="vi-VN">
                      <a:noFill/>
                    </a:rPr>
                    <a:t> </a:t>
                  </a:r>
                </a:p>
              </p:txBody>
            </p:sp>
          </mc:Fallback>
        </mc:AlternateContent>
      </p:grpSp>
      <p:sp>
        <p:nvSpPr>
          <p:cNvPr id="11" name="Title 1">
            <a:extLst>
              <a:ext uri="{FF2B5EF4-FFF2-40B4-BE49-F238E27FC236}">
                <a16:creationId xmlns:a16="http://schemas.microsoft.com/office/drawing/2014/main" xmlns="" id="{799C7909-FF5D-4A8F-8BA7-FB649AE94EDC}"/>
              </a:ext>
            </a:extLst>
          </p:cNvPr>
          <p:cNvSpPr>
            <a:spLocks noGrp="1"/>
          </p:cNvSpPr>
          <p:nvPr>
            <p:ph type="title"/>
          </p:nvPr>
        </p:nvSpPr>
        <p:spPr>
          <a:xfrm>
            <a:off x="838200" y="365125"/>
            <a:ext cx="10515600" cy="1325563"/>
          </a:xfrm>
        </p:spPr>
        <p:txBody>
          <a:bodyPr/>
          <a:lstStyle/>
          <a:p>
            <a:pPr algn="ctr"/>
            <a:r>
              <a:rPr lang="en-US" dirty="0">
                <a:latin typeface="TimEes New Roman"/>
              </a:rPr>
              <a:t>TIẾT 1: BÀI TẬP CUỐI </a:t>
            </a:r>
            <a:r>
              <a:rPr lang="vi-VN" dirty="0">
                <a:latin typeface="TimEes New Roman"/>
              </a:rPr>
              <a:t>CHƯƠNG 7</a:t>
            </a:r>
          </a:p>
        </p:txBody>
      </p:sp>
    </p:spTree>
    <p:extLst>
      <p:ext uri="{BB962C8B-B14F-4D97-AF65-F5344CB8AC3E}">
        <p14:creationId xmlns:p14="http://schemas.microsoft.com/office/powerpoint/2010/main" val="56980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ED6E1D-77B3-4D67-BD4A-2B02EEEAFA06}"/>
              </a:ext>
            </a:extLst>
          </p:cNvPr>
          <p:cNvSpPr>
            <a:spLocks noGrp="1"/>
          </p:cNvSpPr>
          <p:nvPr>
            <p:ph idx="1"/>
          </p:nvPr>
        </p:nvSpPr>
        <p:spPr>
          <a:xfrm>
            <a:off x="838200" y="425568"/>
            <a:ext cx="10515600" cy="1581428"/>
          </a:xfrm>
        </p:spPr>
        <p:txBody>
          <a:bodyPr>
            <a:normAutofit/>
          </a:bodyPr>
          <a:lstStyle/>
          <a:p>
            <a:pPr marL="0" indent="0">
              <a:buNone/>
            </a:pPr>
            <a:r>
              <a:rPr lang="en-US" dirty="0" err="1">
                <a:latin typeface="TimEes New Roman"/>
              </a:rPr>
              <a:t>Bài</a:t>
            </a:r>
            <a:r>
              <a:rPr lang="en-US" dirty="0">
                <a:latin typeface="TimEes New Roman"/>
              </a:rPr>
              <a:t> 3: (</a:t>
            </a:r>
            <a:r>
              <a:rPr lang="en-US" dirty="0" err="1">
                <a:latin typeface="TimEes New Roman"/>
              </a:rPr>
              <a:t>hoạt</a:t>
            </a:r>
            <a:r>
              <a:rPr lang="en-US" dirty="0">
                <a:latin typeface="TimEes New Roman"/>
              </a:rPr>
              <a:t> </a:t>
            </a:r>
            <a:r>
              <a:rPr lang="en-US" dirty="0" err="1">
                <a:latin typeface="TimEes New Roman"/>
              </a:rPr>
              <a:t>động</a:t>
            </a:r>
            <a:r>
              <a:rPr lang="en-US" dirty="0">
                <a:latin typeface="TimEes New Roman"/>
              </a:rPr>
              <a:t> </a:t>
            </a:r>
            <a:r>
              <a:rPr lang="en-US" dirty="0" err="1">
                <a:latin typeface="TimEes New Roman"/>
              </a:rPr>
              <a:t>nhóm</a:t>
            </a:r>
            <a:r>
              <a:rPr lang="en-US" dirty="0">
                <a:latin typeface="TimEes New Roman"/>
              </a:rPr>
              <a:t> 4)</a:t>
            </a:r>
            <a:endParaRPr lang="vi-VN" dirty="0">
              <a:latin typeface="TimEes New Roman"/>
            </a:endParaRPr>
          </a:p>
          <a:p>
            <a:pPr marL="0" indent="0">
              <a:buNone/>
            </a:pPr>
            <a:r>
              <a:rPr lang="en-US" dirty="0">
                <a:latin typeface="TimEes New Roman"/>
              </a:rPr>
              <a:t>Cho </a:t>
            </a:r>
            <a:r>
              <a:rPr lang="en-US" dirty="0" err="1">
                <a:latin typeface="TimEes New Roman"/>
              </a:rPr>
              <a:t>hình</a:t>
            </a:r>
            <a:r>
              <a:rPr lang="en-US" dirty="0">
                <a:latin typeface="TimEes New Roman"/>
              </a:rPr>
              <a:t> </a:t>
            </a:r>
            <a:r>
              <a:rPr lang="en-US" dirty="0" err="1">
                <a:latin typeface="TimEes New Roman"/>
              </a:rPr>
              <a:t>vẽ</a:t>
            </a:r>
            <a:r>
              <a:rPr lang="en-US" dirty="0">
                <a:latin typeface="TimEes New Roman"/>
              </a:rPr>
              <a:t>, </a:t>
            </a:r>
            <a:r>
              <a:rPr lang="en-US" dirty="0" err="1">
                <a:latin typeface="TimEes New Roman"/>
              </a:rPr>
              <a:t>biết</a:t>
            </a:r>
            <a:r>
              <a:rPr lang="en-US" dirty="0">
                <a:latin typeface="TimEes New Roman"/>
              </a:rPr>
              <a:t> AM=3cm, MN=4cm, AC=9cm. </a:t>
            </a:r>
            <a:r>
              <a:rPr lang="en-US" dirty="0" err="1">
                <a:latin typeface="TimEes New Roman"/>
              </a:rPr>
              <a:t>Giá</a:t>
            </a:r>
            <a:r>
              <a:rPr lang="en-US" dirty="0">
                <a:latin typeface="TimEes New Roman"/>
              </a:rPr>
              <a:t> </a:t>
            </a:r>
            <a:r>
              <a:rPr lang="en-US" dirty="0" err="1">
                <a:latin typeface="TimEes New Roman"/>
              </a:rPr>
              <a:t>trị</a:t>
            </a:r>
            <a:r>
              <a:rPr lang="en-US" dirty="0">
                <a:latin typeface="TimEes New Roman"/>
              </a:rPr>
              <a:t> </a:t>
            </a:r>
            <a:r>
              <a:rPr lang="en-US" dirty="0" err="1">
                <a:latin typeface="TimEes New Roman"/>
              </a:rPr>
              <a:t>của</a:t>
            </a:r>
            <a:r>
              <a:rPr lang="en-US" dirty="0">
                <a:latin typeface="TimEes New Roman"/>
              </a:rPr>
              <a:t> </a:t>
            </a:r>
            <a:r>
              <a:rPr lang="en-US" dirty="0" err="1">
                <a:latin typeface="TimEes New Roman"/>
              </a:rPr>
              <a:t>biểu</a:t>
            </a:r>
            <a:r>
              <a:rPr lang="en-US" dirty="0">
                <a:latin typeface="TimEes New Roman"/>
              </a:rPr>
              <a:t> </a:t>
            </a:r>
            <a:r>
              <a:rPr lang="en-US" dirty="0" err="1">
                <a:latin typeface="TimEes New Roman"/>
              </a:rPr>
              <a:t>thức</a:t>
            </a:r>
            <a:r>
              <a:rPr lang="en-US" dirty="0">
                <a:latin typeface="TimEes New Roman"/>
              </a:rPr>
              <a:t> x-y </a:t>
            </a:r>
            <a:r>
              <a:rPr lang="en-US" dirty="0" err="1">
                <a:latin typeface="TimEes New Roman"/>
              </a:rPr>
              <a:t>là</a:t>
            </a:r>
            <a:r>
              <a:rPr lang="en-US" dirty="0">
                <a:latin typeface="TimEes New Roman"/>
              </a:rPr>
              <a:t> bao </a:t>
            </a:r>
            <a:r>
              <a:rPr lang="en-US" dirty="0" err="1">
                <a:latin typeface="TimEes New Roman"/>
              </a:rPr>
              <a:t>nhiêu</a:t>
            </a:r>
            <a:r>
              <a:rPr lang="en-US" dirty="0">
                <a:latin typeface="TimEes New Roman"/>
              </a:rPr>
              <a:t>?</a:t>
            </a:r>
            <a:endParaRPr lang="vi-VN" dirty="0">
              <a:latin typeface="TimEes New Roman"/>
            </a:endParaRPr>
          </a:p>
          <a:p>
            <a:endParaRPr lang="vi-VN" dirty="0">
              <a:latin typeface="TimEes New Roman"/>
            </a:endParaRPr>
          </a:p>
        </p:txBody>
      </p:sp>
      <p:sp>
        <p:nvSpPr>
          <p:cNvPr id="4" name="Rectangle 3">
            <a:extLst>
              <a:ext uri="{FF2B5EF4-FFF2-40B4-BE49-F238E27FC236}">
                <a16:creationId xmlns:a16="http://schemas.microsoft.com/office/drawing/2014/main" xmlns="" id="{ABFEF151-583E-401A-8D03-CC103D82EC0E}"/>
              </a:ext>
            </a:extLst>
          </p:cNvPr>
          <p:cNvSpPr/>
          <p:nvPr/>
        </p:nvSpPr>
        <p:spPr>
          <a:xfrm>
            <a:off x="1199226" y="2086382"/>
            <a:ext cx="1824251" cy="584775"/>
          </a:xfrm>
          <a:prstGeom prst="rect">
            <a:avLst/>
          </a:prstGeom>
        </p:spPr>
        <p:txBody>
          <a:bodyPr wrap="square">
            <a:spAutoFit/>
          </a:bodyPr>
          <a:lstStyle/>
          <a:p>
            <a:pPr lvl="0"/>
            <a:r>
              <a:rPr lang="en-US" sz="3200" dirty="0">
                <a:latin typeface="TimEes New Roman"/>
              </a:rPr>
              <a:t>A. 4        </a:t>
            </a:r>
            <a:endParaRPr lang="vi-VN" sz="3200" dirty="0">
              <a:latin typeface="TimEes New Roman"/>
            </a:endParaRPr>
          </a:p>
        </p:txBody>
      </p:sp>
      <p:sp>
        <p:nvSpPr>
          <p:cNvPr id="5" name="Rectangle 4">
            <a:extLst>
              <a:ext uri="{FF2B5EF4-FFF2-40B4-BE49-F238E27FC236}">
                <a16:creationId xmlns:a16="http://schemas.microsoft.com/office/drawing/2014/main" xmlns="" id="{12F95309-D7FC-400F-8687-65F067FE514A}"/>
              </a:ext>
            </a:extLst>
          </p:cNvPr>
          <p:cNvSpPr/>
          <p:nvPr/>
        </p:nvSpPr>
        <p:spPr>
          <a:xfrm>
            <a:off x="5455448" y="2246799"/>
            <a:ext cx="1824251" cy="584775"/>
          </a:xfrm>
          <a:prstGeom prst="rect">
            <a:avLst/>
          </a:prstGeom>
        </p:spPr>
        <p:txBody>
          <a:bodyPr wrap="square">
            <a:spAutoFit/>
          </a:bodyPr>
          <a:lstStyle/>
          <a:p>
            <a:pPr lvl="0"/>
            <a:r>
              <a:rPr lang="en-US" sz="3200" dirty="0">
                <a:latin typeface="TimEes New Roman"/>
              </a:rPr>
              <a:t>B. -3</a:t>
            </a:r>
            <a:endParaRPr lang="vi-VN" sz="3200" dirty="0">
              <a:latin typeface="TimEes New Roman"/>
            </a:endParaRPr>
          </a:p>
        </p:txBody>
      </p:sp>
      <p:sp>
        <p:nvSpPr>
          <p:cNvPr id="6" name="Rectangle 5">
            <a:extLst>
              <a:ext uri="{FF2B5EF4-FFF2-40B4-BE49-F238E27FC236}">
                <a16:creationId xmlns:a16="http://schemas.microsoft.com/office/drawing/2014/main" xmlns="" id="{D18402F2-939E-48FC-BEBE-D5BA5D6ADA6A}"/>
              </a:ext>
            </a:extLst>
          </p:cNvPr>
          <p:cNvSpPr/>
          <p:nvPr/>
        </p:nvSpPr>
        <p:spPr>
          <a:xfrm>
            <a:off x="5466822" y="3029361"/>
            <a:ext cx="1282889" cy="584775"/>
          </a:xfrm>
          <a:prstGeom prst="rect">
            <a:avLst/>
          </a:prstGeom>
        </p:spPr>
        <p:txBody>
          <a:bodyPr wrap="square">
            <a:spAutoFit/>
          </a:bodyPr>
          <a:lstStyle/>
          <a:p>
            <a:r>
              <a:rPr lang="en-US" sz="3200" dirty="0">
                <a:latin typeface="TimEes New Roman"/>
              </a:rPr>
              <a:t>D. -4</a:t>
            </a:r>
            <a:endParaRPr lang="vi-VN" sz="3200" dirty="0">
              <a:latin typeface="TimEes New Roman"/>
            </a:endParaRPr>
          </a:p>
        </p:txBody>
      </p:sp>
      <p:sp>
        <p:nvSpPr>
          <p:cNvPr id="7" name="Rectangle 6">
            <a:extLst>
              <a:ext uri="{FF2B5EF4-FFF2-40B4-BE49-F238E27FC236}">
                <a16:creationId xmlns:a16="http://schemas.microsoft.com/office/drawing/2014/main" xmlns="" id="{EFB537DA-06B3-41B2-AF0E-C19A071482AF}"/>
              </a:ext>
            </a:extLst>
          </p:cNvPr>
          <p:cNvSpPr/>
          <p:nvPr/>
        </p:nvSpPr>
        <p:spPr>
          <a:xfrm>
            <a:off x="1199226" y="3029360"/>
            <a:ext cx="1384951" cy="584775"/>
          </a:xfrm>
          <a:prstGeom prst="rect">
            <a:avLst/>
          </a:prstGeom>
        </p:spPr>
        <p:txBody>
          <a:bodyPr wrap="square">
            <a:spAutoFit/>
          </a:bodyPr>
          <a:lstStyle/>
          <a:p>
            <a:r>
              <a:rPr lang="en-US" sz="3200" dirty="0">
                <a:latin typeface="TimEes New Roman"/>
              </a:rPr>
              <a:t>C. 3</a:t>
            </a:r>
            <a:endParaRPr lang="vi-VN" sz="3200" dirty="0">
              <a:latin typeface="TimEes New Roman"/>
            </a:endParaRPr>
          </a:p>
        </p:txBody>
      </p:sp>
      <p:pic>
        <p:nvPicPr>
          <p:cNvPr id="8" name="Picture 7">
            <a:extLst>
              <a:ext uri="{FF2B5EF4-FFF2-40B4-BE49-F238E27FC236}">
                <a16:creationId xmlns:a16="http://schemas.microsoft.com/office/drawing/2014/main" xmlns="" id="{09FAAD22-CC3F-4CBC-9BDC-5364C8977B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08935" y="1488549"/>
            <a:ext cx="2524125" cy="2686050"/>
          </a:xfrm>
          <a:prstGeom prst="rect">
            <a:avLst/>
          </a:prstGeom>
          <a:noFill/>
          <a:ln>
            <a:noFill/>
          </a:ln>
        </p:spPr>
      </p:pic>
      <p:sp>
        <p:nvSpPr>
          <p:cNvPr id="9" name="Oval 8">
            <a:extLst>
              <a:ext uri="{FF2B5EF4-FFF2-40B4-BE49-F238E27FC236}">
                <a16:creationId xmlns:a16="http://schemas.microsoft.com/office/drawing/2014/main" xmlns="" id="{37BA7433-FEB3-4659-8357-B41ACDACDCB5}"/>
              </a:ext>
            </a:extLst>
          </p:cNvPr>
          <p:cNvSpPr/>
          <p:nvPr/>
        </p:nvSpPr>
        <p:spPr>
          <a:xfrm>
            <a:off x="6584309" y="2246799"/>
            <a:ext cx="556591"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Đ</a:t>
            </a:r>
            <a:endParaRPr lang="vi-VN" sz="3200" dirty="0">
              <a:solidFill>
                <a:schemeClr val="tx1"/>
              </a:solidFill>
            </a:endParaRPr>
          </a:p>
        </p:txBody>
      </p:sp>
      <p:sp>
        <p:nvSpPr>
          <p:cNvPr id="11" name="Oval 10">
            <a:extLst>
              <a:ext uri="{FF2B5EF4-FFF2-40B4-BE49-F238E27FC236}">
                <a16:creationId xmlns:a16="http://schemas.microsoft.com/office/drawing/2014/main" xmlns="" id="{B0BEED45-E561-4B13-82AF-DF00248FD21D}"/>
              </a:ext>
            </a:extLst>
          </p:cNvPr>
          <p:cNvSpPr/>
          <p:nvPr/>
        </p:nvSpPr>
        <p:spPr>
          <a:xfrm>
            <a:off x="2236589" y="2044039"/>
            <a:ext cx="556591"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t>
            </a:r>
            <a:endParaRPr lang="vi-VN" sz="3200" dirty="0">
              <a:solidFill>
                <a:schemeClr val="tx1"/>
              </a:solidFill>
            </a:endParaRPr>
          </a:p>
        </p:txBody>
      </p:sp>
      <p:sp>
        <p:nvSpPr>
          <p:cNvPr id="12" name="Oval 11">
            <a:extLst>
              <a:ext uri="{FF2B5EF4-FFF2-40B4-BE49-F238E27FC236}">
                <a16:creationId xmlns:a16="http://schemas.microsoft.com/office/drawing/2014/main" xmlns="" id="{16422D21-4DB1-49E2-89C4-C4D3BE5955EF}"/>
              </a:ext>
            </a:extLst>
          </p:cNvPr>
          <p:cNvSpPr/>
          <p:nvPr/>
        </p:nvSpPr>
        <p:spPr>
          <a:xfrm>
            <a:off x="2236589" y="2984176"/>
            <a:ext cx="556591"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t>
            </a:r>
            <a:endParaRPr lang="vi-VN" sz="3200" dirty="0">
              <a:solidFill>
                <a:schemeClr val="tx1"/>
              </a:solidFill>
            </a:endParaRPr>
          </a:p>
        </p:txBody>
      </p:sp>
      <p:sp>
        <p:nvSpPr>
          <p:cNvPr id="13" name="Oval 12">
            <a:extLst>
              <a:ext uri="{FF2B5EF4-FFF2-40B4-BE49-F238E27FC236}">
                <a16:creationId xmlns:a16="http://schemas.microsoft.com/office/drawing/2014/main" xmlns="" id="{C64F95D0-9F8F-494E-8B05-D16CEAA7FC7C}"/>
              </a:ext>
            </a:extLst>
          </p:cNvPr>
          <p:cNvSpPr/>
          <p:nvPr/>
        </p:nvSpPr>
        <p:spPr>
          <a:xfrm>
            <a:off x="6584310" y="2984177"/>
            <a:ext cx="556591"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a:t>
            </a:r>
            <a:endParaRPr lang="vi-VN" sz="3200" dirty="0">
              <a:solidFill>
                <a:schemeClr val="tx1"/>
              </a:solidFill>
            </a:endParaRPr>
          </a:p>
        </p:txBody>
      </p:sp>
    </p:spTree>
    <p:extLst>
      <p:ext uri="{BB962C8B-B14F-4D97-AF65-F5344CB8AC3E}">
        <p14:creationId xmlns:p14="http://schemas.microsoft.com/office/powerpoint/2010/main" val="6923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BBB7E3-8E54-4445-B1F5-185756B0DEC0}"/>
              </a:ext>
            </a:extLst>
          </p:cNvPr>
          <p:cNvSpPr>
            <a:spLocks noGrp="1"/>
          </p:cNvSpPr>
          <p:nvPr>
            <p:ph idx="1"/>
          </p:nvPr>
        </p:nvSpPr>
        <p:spPr>
          <a:xfrm>
            <a:off x="838200" y="1442969"/>
            <a:ext cx="10515600" cy="1858479"/>
          </a:xfrm>
        </p:spPr>
        <p:txBody>
          <a:bodyPr>
            <a:normAutofit/>
          </a:bodyPr>
          <a:lstStyle/>
          <a:p>
            <a:r>
              <a:rPr lang="en-US" sz="3200" b="1" dirty="0" err="1">
                <a:latin typeface="TimEes New Roman"/>
              </a:rPr>
              <a:t>Bài</a:t>
            </a:r>
            <a:r>
              <a:rPr lang="en-US" sz="3200" b="1" dirty="0">
                <a:latin typeface="TimEes New Roman"/>
              </a:rPr>
              <a:t> 10</a:t>
            </a:r>
            <a:r>
              <a:rPr lang="en-US" sz="3200" dirty="0">
                <a:latin typeface="TimEes New Roman"/>
              </a:rPr>
              <a:t>: Cho tam </a:t>
            </a:r>
            <a:r>
              <a:rPr lang="en-US" sz="3200" dirty="0" err="1">
                <a:latin typeface="TimEes New Roman"/>
              </a:rPr>
              <a:t>giác</a:t>
            </a:r>
            <a:r>
              <a:rPr lang="en-US" sz="3200" dirty="0">
                <a:latin typeface="TimEes New Roman"/>
              </a:rPr>
              <a:t> ABC </a:t>
            </a:r>
            <a:r>
              <a:rPr lang="en-US" sz="3200" dirty="0" err="1">
                <a:latin typeface="TimEes New Roman"/>
              </a:rPr>
              <a:t>và</a:t>
            </a:r>
            <a:r>
              <a:rPr lang="en-US" sz="3200" dirty="0">
                <a:latin typeface="TimEes New Roman"/>
              </a:rPr>
              <a:t> </a:t>
            </a:r>
            <a:r>
              <a:rPr lang="en-US" sz="3200" dirty="0" err="1">
                <a:latin typeface="TimEes New Roman"/>
              </a:rPr>
              <a:t>điểm</a:t>
            </a:r>
            <a:r>
              <a:rPr lang="en-US" sz="3200" dirty="0">
                <a:latin typeface="TimEes New Roman"/>
              </a:rPr>
              <a:t> D </a:t>
            </a:r>
            <a:r>
              <a:rPr lang="en-US" sz="3200" dirty="0" err="1">
                <a:latin typeface="TimEes New Roman"/>
              </a:rPr>
              <a:t>trên</a:t>
            </a:r>
            <a:r>
              <a:rPr lang="en-US" sz="3200" dirty="0">
                <a:latin typeface="TimEes New Roman"/>
              </a:rPr>
              <a:t> </a:t>
            </a:r>
            <a:r>
              <a:rPr lang="en-US" sz="3200" dirty="0" err="1">
                <a:latin typeface="TimEes New Roman"/>
              </a:rPr>
              <a:t>cạnh</a:t>
            </a:r>
            <a:r>
              <a:rPr lang="en-US" sz="3200" dirty="0">
                <a:latin typeface="TimEes New Roman"/>
              </a:rPr>
              <a:t> AB Sao </a:t>
            </a:r>
            <a:r>
              <a:rPr lang="en-US" sz="3200" dirty="0" err="1">
                <a:latin typeface="TimEes New Roman"/>
              </a:rPr>
              <a:t>cho</a:t>
            </a:r>
            <a:r>
              <a:rPr lang="en-US" sz="3200" dirty="0">
                <a:latin typeface="TimEes New Roman"/>
              </a:rPr>
              <a:t> AD = 13,5 cm, DB = 4,5 cm. </a:t>
            </a:r>
            <a:r>
              <a:rPr lang="en-US" sz="3200" dirty="0" err="1">
                <a:latin typeface="TimEes New Roman"/>
              </a:rPr>
              <a:t>Tính</a:t>
            </a:r>
            <a:r>
              <a:rPr lang="en-US" sz="3200" dirty="0">
                <a:latin typeface="TimEes New Roman"/>
              </a:rPr>
              <a:t> </a:t>
            </a:r>
            <a:r>
              <a:rPr lang="en-US" sz="3200" dirty="0" err="1">
                <a:latin typeface="TimEes New Roman"/>
              </a:rPr>
              <a:t>tỉ</a:t>
            </a:r>
            <a:r>
              <a:rPr lang="en-US" sz="3200" dirty="0">
                <a:latin typeface="TimEes New Roman"/>
              </a:rPr>
              <a:t> </a:t>
            </a:r>
            <a:r>
              <a:rPr lang="en-US" sz="3200" dirty="0" err="1">
                <a:latin typeface="TimEes New Roman"/>
              </a:rPr>
              <a:t>số</a:t>
            </a:r>
            <a:r>
              <a:rPr lang="en-US" sz="3200" dirty="0">
                <a:latin typeface="TimEes New Roman"/>
              </a:rPr>
              <a:t> </a:t>
            </a:r>
            <a:r>
              <a:rPr lang="en-US" sz="3200" dirty="0" err="1">
                <a:latin typeface="TimEes New Roman"/>
              </a:rPr>
              <a:t>các</a:t>
            </a:r>
            <a:r>
              <a:rPr lang="en-US" sz="3200" dirty="0">
                <a:latin typeface="TimEes New Roman"/>
              </a:rPr>
              <a:t> </a:t>
            </a:r>
            <a:r>
              <a:rPr lang="en-US" sz="3200" dirty="0" err="1">
                <a:latin typeface="TimEes New Roman"/>
              </a:rPr>
              <a:t>khoảng</a:t>
            </a:r>
            <a:r>
              <a:rPr lang="en-US" sz="3200" dirty="0">
                <a:latin typeface="TimEes New Roman"/>
              </a:rPr>
              <a:t> </a:t>
            </a:r>
            <a:r>
              <a:rPr lang="en-US" sz="3200" dirty="0" err="1">
                <a:latin typeface="TimEes New Roman"/>
              </a:rPr>
              <a:t>cách</a:t>
            </a:r>
            <a:r>
              <a:rPr lang="en-US" sz="3200" dirty="0">
                <a:latin typeface="TimEes New Roman"/>
              </a:rPr>
              <a:t> </a:t>
            </a:r>
            <a:r>
              <a:rPr lang="en-US" sz="3200" dirty="0" err="1">
                <a:latin typeface="TimEes New Roman"/>
              </a:rPr>
              <a:t>từ</a:t>
            </a:r>
            <a:r>
              <a:rPr lang="en-US" sz="3200" dirty="0">
                <a:latin typeface="TimEes New Roman"/>
              </a:rPr>
              <a:t> </a:t>
            </a:r>
            <a:r>
              <a:rPr lang="en-US" sz="3200" dirty="0" err="1">
                <a:latin typeface="TimEes New Roman"/>
              </a:rPr>
              <a:t>các</a:t>
            </a:r>
            <a:r>
              <a:rPr lang="en-US" sz="3200" dirty="0">
                <a:latin typeface="TimEes New Roman"/>
              </a:rPr>
              <a:t> </a:t>
            </a:r>
            <a:r>
              <a:rPr lang="en-US" sz="3200" dirty="0" err="1">
                <a:latin typeface="TimEes New Roman"/>
              </a:rPr>
              <a:t>điểm</a:t>
            </a:r>
            <a:r>
              <a:rPr lang="en-US" sz="3200" dirty="0">
                <a:latin typeface="TimEes New Roman"/>
              </a:rPr>
              <a:t> D </a:t>
            </a:r>
            <a:r>
              <a:rPr lang="en-US" sz="3200" dirty="0" err="1">
                <a:latin typeface="TimEes New Roman"/>
              </a:rPr>
              <a:t>và</a:t>
            </a:r>
            <a:r>
              <a:rPr lang="en-US" sz="3200" dirty="0">
                <a:latin typeface="TimEes New Roman"/>
              </a:rPr>
              <a:t> B </a:t>
            </a:r>
            <a:r>
              <a:rPr lang="en-US" sz="3200" dirty="0" err="1">
                <a:latin typeface="TimEes New Roman"/>
              </a:rPr>
              <a:t>đến</a:t>
            </a:r>
            <a:r>
              <a:rPr lang="en-US" sz="3200" dirty="0">
                <a:latin typeface="TimEes New Roman"/>
              </a:rPr>
              <a:t> AC</a:t>
            </a:r>
            <a:endParaRPr lang="vi-VN" sz="3200" dirty="0">
              <a:latin typeface="TimEes New Roman"/>
            </a:endParaRPr>
          </a:p>
          <a:p>
            <a:endParaRPr lang="vi-VN" sz="3200" dirty="0">
              <a:latin typeface="TimEes New Roman"/>
            </a:endParaRPr>
          </a:p>
        </p:txBody>
      </p:sp>
      <p:sp>
        <p:nvSpPr>
          <p:cNvPr id="4" name="Title 1">
            <a:extLst>
              <a:ext uri="{FF2B5EF4-FFF2-40B4-BE49-F238E27FC236}">
                <a16:creationId xmlns:a16="http://schemas.microsoft.com/office/drawing/2014/main" xmlns="" id="{0C3A78E1-7917-4119-B779-3AA858E10D0D}"/>
              </a:ext>
            </a:extLst>
          </p:cNvPr>
          <p:cNvSpPr>
            <a:spLocks noGrp="1"/>
          </p:cNvSpPr>
          <p:nvPr>
            <p:ph type="title"/>
          </p:nvPr>
        </p:nvSpPr>
        <p:spPr>
          <a:xfrm>
            <a:off x="838200" y="-73922"/>
            <a:ext cx="10515600" cy="1325563"/>
          </a:xfrm>
        </p:spPr>
        <p:txBody>
          <a:bodyPr/>
          <a:lstStyle/>
          <a:p>
            <a:pPr algn="ctr"/>
            <a:r>
              <a:rPr lang="en-US" dirty="0">
                <a:latin typeface="TimEes New Roman"/>
              </a:rPr>
              <a:t>TIẾT 1: BÀI TẬP CUỐI </a:t>
            </a:r>
            <a:r>
              <a:rPr lang="vi-VN" dirty="0">
                <a:latin typeface="TimEes New Roman"/>
              </a:rPr>
              <a:t>CHƯƠNG 7</a:t>
            </a:r>
          </a:p>
        </p:txBody>
      </p:sp>
      <p:sp>
        <p:nvSpPr>
          <p:cNvPr id="6" name="Rectangle 5">
            <a:extLst>
              <a:ext uri="{FF2B5EF4-FFF2-40B4-BE49-F238E27FC236}">
                <a16:creationId xmlns:a16="http://schemas.microsoft.com/office/drawing/2014/main" xmlns="" id="{098B7808-464C-4AAC-8EEE-A9F31F0CDE76}"/>
              </a:ext>
            </a:extLst>
          </p:cNvPr>
          <p:cNvSpPr/>
          <p:nvPr/>
        </p:nvSpPr>
        <p:spPr>
          <a:xfrm>
            <a:off x="1098688" y="3684104"/>
            <a:ext cx="6096000" cy="3580083"/>
          </a:xfrm>
          <a:prstGeom prst="rect">
            <a:avLst/>
          </a:prstGeom>
        </p:spPr>
        <p:txBody>
          <a:bodyPr>
            <a:spAutoFit/>
          </a:bodyPr>
          <a:lstStyle/>
          <a:p>
            <a:r>
              <a:rPr lang="en-US" sz="3200" dirty="0" err="1">
                <a:latin typeface="TimEes New Roman"/>
              </a:rPr>
              <a:t>Vẽ</a:t>
            </a:r>
            <a:r>
              <a:rPr lang="en-US" sz="3200" dirty="0">
                <a:latin typeface="TimEes New Roman"/>
              </a:rPr>
              <a:t> BH </a:t>
            </a:r>
            <a:r>
              <a:rPr lang="en-US" sz="3200" dirty="0" err="1">
                <a:latin typeface="TimEes New Roman"/>
              </a:rPr>
              <a:t>và</a:t>
            </a:r>
            <a:r>
              <a:rPr lang="en-US" sz="3200" dirty="0">
                <a:latin typeface="TimEes New Roman"/>
              </a:rPr>
              <a:t> DK </a:t>
            </a:r>
            <a:r>
              <a:rPr lang="en-US" sz="3200" dirty="0" err="1">
                <a:latin typeface="TimEes New Roman"/>
              </a:rPr>
              <a:t>lần</a:t>
            </a:r>
            <a:r>
              <a:rPr lang="en-US" sz="3200" dirty="0">
                <a:latin typeface="TimEes New Roman"/>
              </a:rPr>
              <a:t> </a:t>
            </a:r>
            <a:r>
              <a:rPr lang="en-US" sz="3200" dirty="0" err="1">
                <a:latin typeface="TimEes New Roman"/>
              </a:rPr>
              <a:t>lượt</a:t>
            </a:r>
            <a:r>
              <a:rPr lang="en-US" sz="3200" dirty="0">
                <a:latin typeface="TimEes New Roman"/>
              </a:rPr>
              <a:t> </a:t>
            </a:r>
            <a:r>
              <a:rPr lang="en-US" sz="3200" dirty="0" err="1">
                <a:latin typeface="TimEes New Roman"/>
              </a:rPr>
              <a:t>vuông</a:t>
            </a:r>
            <a:r>
              <a:rPr lang="en-US" sz="3200" dirty="0">
                <a:latin typeface="TimEes New Roman"/>
              </a:rPr>
              <a:t> </a:t>
            </a:r>
            <a:r>
              <a:rPr lang="en-US" sz="3200" dirty="0" err="1">
                <a:latin typeface="TimEes New Roman"/>
              </a:rPr>
              <a:t>góc</a:t>
            </a:r>
            <a:r>
              <a:rPr lang="en-US" sz="3200" dirty="0">
                <a:latin typeface="TimEes New Roman"/>
              </a:rPr>
              <a:t> </a:t>
            </a:r>
            <a:r>
              <a:rPr lang="en-US" sz="3200" dirty="0" err="1">
                <a:latin typeface="TimEes New Roman"/>
              </a:rPr>
              <a:t>với</a:t>
            </a:r>
            <a:r>
              <a:rPr lang="en-US" sz="3200" dirty="0">
                <a:latin typeface="TimEes New Roman"/>
              </a:rPr>
              <a:t> AC (H </a:t>
            </a:r>
            <a:r>
              <a:rPr lang="en-US" sz="3200" dirty="0" err="1">
                <a:latin typeface="TimEes New Roman"/>
              </a:rPr>
              <a:t>và</a:t>
            </a:r>
            <a:r>
              <a:rPr lang="en-US" sz="3200" dirty="0">
                <a:latin typeface="TimEes New Roman"/>
              </a:rPr>
              <a:t> k </a:t>
            </a:r>
            <a:r>
              <a:rPr lang="en-US" sz="3200" dirty="0" err="1">
                <a:latin typeface="TimEes New Roman"/>
              </a:rPr>
              <a:t>thuộc</a:t>
            </a:r>
            <a:r>
              <a:rPr lang="en-US" sz="3200" dirty="0">
                <a:latin typeface="TimEes New Roman"/>
              </a:rPr>
              <a:t> AC ),  ta </a:t>
            </a:r>
            <a:r>
              <a:rPr lang="en-US" sz="3200" dirty="0" err="1">
                <a:latin typeface="TimEes New Roman"/>
              </a:rPr>
              <a:t>có</a:t>
            </a:r>
            <a:r>
              <a:rPr lang="en-US" sz="3200" dirty="0">
                <a:latin typeface="TimEes New Roman"/>
              </a:rPr>
              <a:t> HB song </a:t>
            </a:r>
            <a:r>
              <a:rPr lang="en-US" sz="3200" dirty="0" err="1">
                <a:latin typeface="TimEes New Roman"/>
              </a:rPr>
              <a:t>song</a:t>
            </a:r>
            <a:r>
              <a:rPr lang="en-US" sz="3200" dirty="0">
                <a:latin typeface="TimEes New Roman"/>
              </a:rPr>
              <a:t> </a:t>
            </a:r>
            <a:r>
              <a:rPr lang="en-US" sz="3200" dirty="0" err="1">
                <a:latin typeface="TimEes New Roman"/>
              </a:rPr>
              <a:t>với</a:t>
            </a:r>
            <a:r>
              <a:rPr lang="en-US" sz="3200" dirty="0">
                <a:latin typeface="TimEes New Roman"/>
              </a:rPr>
              <a:t> KD </a:t>
            </a:r>
            <a:r>
              <a:rPr lang="en-US" sz="3200" dirty="0" err="1">
                <a:latin typeface="TimEes New Roman"/>
              </a:rPr>
              <a:t>suy</a:t>
            </a:r>
            <a:r>
              <a:rPr lang="en-US" sz="3200" dirty="0">
                <a:latin typeface="TimEes New Roman"/>
              </a:rPr>
              <a:t> ra DK/BH = AD/AB</a:t>
            </a:r>
            <a:endParaRPr lang="vi-VN" sz="3200" dirty="0">
              <a:latin typeface="TimEes New Roman"/>
            </a:endParaRPr>
          </a:p>
          <a:p>
            <a:r>
              <a:rPr lang="en-US" sz="3200" dirty="0">
                <a:latin typeface="TimEes New Roman"/>
              </a:rPr>
              <a:t>= 13,5/18 = ¾ (</a:t>
            </a:r>
            <a:r>
              <a:rPr lang="en-US" sz="3200" dirty="0" err="1">
                <a:latin typeface="TimEes New Roman"/>
              </a:rPr>
              <a:t>hệ</a:t>
            </a:r>
            <a:r>
              <a:rPr lang="en-US" sz="3200" dirty="0">
                <a:latin typeface="TimEes New Roman"/>
              </a:rPr>
              <a:t> </a:t>
            </a:r>
            <a:r>
              <a:rPr lang="en-US" sz="3200" dirty="0" err="1">
                <a:latin typeface="TimEes New Roman"/>
              </a:rPr>
              <a:t>quả</a:t>
            </a:r>
            <a:r>
              <a:rPr lang="en-US" sz="3200" dirty="0">
                <a:latin typeface="TimEes New Roman"/>
              </a:rPr>
              <a:t> </a:t>
            </a:r>
            <a:r>
              <a:rPr lang="en-US" sz="3200" dirty="0" err="1">
                <a:latin typeface="TimEes New Roman"/>
              </a:rPr>
              <a:t>của</a:t>
            </a:r>
            <a:r>
              <a:rPr lang="en-US" sz="3200" dirty="0">
                <a:latin typeface="TimEes New Roman"/>
              </a:rPr>
              <a:t> </a:t>
            </a:r>
            <a:r>
              <a:rPr lang="en-US" sz="3200" dirty="0" err="1">
                <a:latin typeface="TimEes New Roman"/>
              </a:rPr>
              <a:t>định</a:t>
            </a:r>
            <a:r>
              <a:rPr lang="en-US" sz="3200" dirty="0">
                <a:latin typeface="TimEes New Roman"/>
              </a:rPr>
              <a:t> </a:t>
            </a:r>
            <a:r>
              <a:rPr lang="en-US" sz="3200" dirty="0" err="1">
                <a:latin typeface="TimEes New Roman"/>
              </a:rPr>
              <a:t>lý</a:t>
            </a:r>
            <a:r>
              <a:rPr lang="en-US" sz="3200" dirty="0">
                <a:latin typeface="TimEes New Roman"/>
              </a:rPr>
              <a:t> Ta - </a:t>
            </a:r>
            <a:r>
              <a:rPr lang="en-US" sz="3200" dirty="0" err="1">
                <a:latin typeface="TimEes New Roman"/>
              </a:rPr>
              <a:t>Lét</a:t>
            </a:r>
            <a:r>
              <a:rPr lang="en-US" sz="3200" dirty="0">
                <a:latin typeface="TimEes New Roman"/>
              </a:rPr>
              <a:t>)</a:t>
            </a:r>
            <a:endParaRPr lang="vi-VN" sz="3200" dirty="0">
              <a:latin typeface="TimEes New Roman"/>
            </a:endParaRPr>
          </a:p>
          <a:p>
            <a:pPr>
              <a:lnSpc>
                <a:spcPct val="115000"/>
              </a:lnSpc>
              <a:spcAft>
                <a:spcPts val="800"/>
              </a:spcAft>
            </a:pPr>
            <a:endParaRPr lang="vi-VN" sz="3200" dirty="0">
              <a:latin typeface="TimEes New Roman"/>
              <a:ea typeface="Arial" panose="020B06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AE70E6DC-CA3D-41C7-8110-DB0A75BD3A9A}"/>
              </a:ext>
            </a:extLst>
          </p:cNvPr>
          <p:cNvPicPr>
            <a:picLocks noChangeAspect="1"/>
          </p:cNvPicPr>
          <p:nvPr/>
        </p:nvPicPr>
        <p:blipFill>
          <a:blip r:embed="rId2"/>
          <a:stretch>
            <a:fillRect/>
          </a:stretch>
        </p:blipFill>
        <p:spPr>
          <a:xfrm>
            <a:off x="6947038" y="3429000"/>
            <a:ext cx="4667250" cy="2933700"/>
          </a:xfrm>
          <a:prstGeom prst="rect">
            <a:avLst/>
          </a:prstGeom>
        </p:spPr>
      </p:pic>
      <p:sp>
        <p:nvSpPr>
          <p:cNvPr id="8" name="TextBox 7">
            <a:extLst>
              <a:ext uri="{FF2B5EF4-FFF2-40B4-BE49-F238E27FC236}">
                <a16:creationId xmlns:a16="http://schemas.microsoft.com/office/drawing/2014/main" xmlns="" id="{A9AEE559-28B1-47EC-A4BD-F660BAF73DDF}"/>
              </a:ext>
            </a:extLst>
          </p:cNvPr>
          <p:cNvSpPr txBox="1"/>
          <p:nvPr/>
        </p:nvSpPr>
        <p:spPr>
          <a:xfrm>
            <a:off x="4784035" y="3089410"/>
            <a:ext cx="1523174" cy="584775"/>
          </a:xfrm>
          <a:prstGeom prst="rect">
            <a:avLst/>
          </a:prstGeom>
          <a:noFill/>
        </p:spPr>
        <p:txBody>
          <a:bodyPr wrap="none" rtlCol="0">
            <a:spAutoFit/>
          </a:bodyPr>
          <a:lstStyle/>
          <a:p>
            <a:r>
              <a:rPr lang="en-US" sz="3200" u="sng" dirty="0" err="1">
                <a:latin typeface="TimEes New Roman"/>
              </a:rPr>
              <a:t>Bài</a:t>
            </a:r>
            <a:r>
              <a:rPr lang="en-US" sz="3200" u="sng" dirty="0">
                <a:latin typeface="TimEes New Roman"/>
              </a:rPr>
              <a:t> </a:t>
            </a:r>
            <a:r>
              <a:rPr lang="en-US" sz="3200" u="sng" dirty="0" err="1">
                <a:latin typeface="TimEes New Roman"/>
              </a:rPr>
              <a:t>làm</a:t>
            </a:r>
            <a:r>
              <a:rPr lang="en-US" sz="3200" u="sng" dirty="0">
                <a:latin typeface="TimEes New Roman"/>
              </a:rPr>
              <a:t>:</a:t>
            </a:r>
            <a:endParaRPr lang="vi-VN" sz="3200" u="sng" dirty="0">
              <a:latin typeface="TimEes New Roman"/>
            </a:endParaRPr>
          </a:p>
        </p:txBody>
      </p:sp>
    </p:spTree>
    <p:extLst>
      <p:ext uri="{BB962C8B-B14F-4D97-AF65-F5344CB8AC3E}">
        <p14:creationId xmlns:p14="http://schemas.microsoft.com/office/powerpoint/2010/main" val="313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1880</Words>
  <Application>Microsoft Office PowerPoint</Application>
  <PresentationFormat>Widescreen</PresentationFormat>
  <Paragraphs>205</Paragraphs>
  <Slides>38</Slides>
  <Notes>0</Notes>
  <HiddenSlides>0</HiddenSlides>
  <MMClips>2</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0" baseType="lpstr">
      <vt:lpstr>Arial</vt:lpstr>
      <vt:lpstr>Arial (Body)</vt:lpstr>
      <vt:lpstr>Calibri</vt:lpstr>
      <vt:lpstr>Calibri Light</vt:lpstr>
      <vt:lpstr>Cambria Math</vt:lpstr>
      <vt:lpstr>Symbol</vt:lpstr>
      <vt:lpstr>TimEes New Roman</vt:lpstr>
      <vt:lpstr>Times   New Roman</vt:lpstr>
      <vt:lpstr>Times  New Roman</vt:lpstr>
      <vt:lpstr>Times New Roman</vt:lpstr>
      <vt:lpstr>Office Theme</vt:lpstr>
      <vt:lpstr>Bitmap Image</vt:lpstr>
      <vt:lpstr>PowerPoint Presentation</vt:lpstr>
      <vt:lpstr>TIẾT 1: BÀI TẬP CUỐI CHƯƠNG 7</vt:lpstr>
      <vt:lpstr>Chúc mừng bạn, bạn đã trả lời chính xác câu hỏi.</vt:lpstr>
      <vt:lpstr>Rất tiếc bạn đã trả lời sai. Phương án đúng là A. 4cm</vt:lpstr>
      <vt:lpstr>TIẾT 1: BÀI TẬP CUỐI CHƯƠNG 7</vt:lpstr>
      <vt:lpstr>TIẾT 1: BÀI TẬP CUỐI CHƯƠNG 7</vt:lpstr>
      <vt:lpstr>TIẾT 1: BÀI TẬP CUỐI CHƯƠNG 7</vt:lpstr>
      <vt:lpstr>PowerPoint Presentation</vt:lpstr>
      <vt:lpstr>TIẾT 1: BÀI TẬP CUỐI CHƯƠNG 7</vt:lpstr>
      <vt:lpstr>TIẾT 1: BÀI TẬP CUỐI CHƯƠNG 7</vt:lpstr>
      <vt:lpstr>Bài làm:</vt:lpstr>
      <vt:lpstr>TIẾT 1: BÀI TẬP CUỐI CHƯƠNG 7</vt:lpstr>
      <vt:lpstr>TIẾT 1: BÀI TẬP CUỐI CHƯƠNG 7</vt:lpstr>
      <vt:lpstr>TIẾT 1: BÀI TẬP CUỐI CHƯƠNG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học ở nhà:  Với bài toán vận dụng trên em hãy tính diện tích của tam giác ABC và diện tích của tam giác AMN. Ôn lại tính chất đường phân giác của tam giác. Làm các bài tập: 14, 15, 17 (SGK)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212</cp:revision>
  <dcterms:created xsi:type="dcterms:W3CDTF">2023-06-15T08:23:08Z</dcterms:created>
  <dcterms:modified xsi:type="dcterms:W3CDTF">2024-02-21T08:56:45Z</dcterms:modified>
</cp:coreProperties>
</file>