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8" r:id="rId13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guyễn Đạt Tân Dương" initials="NĐ" lastIdx="1" clrIdx="0">
    <p:extLst>
      <p:ext uri="{19B8F6BF-5375-455C-9EA6-DF929625EA0E}">
        <p15:presenceInfo xmlns:p15="http://schemas.microsoft.com/office/powerpoint/2012/main" userId="Nguyễn Đạt Tân Dươ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7C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9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7-20T21:02:48.501" idx="1">
    <p:pos x="133" y="47"/>
    <p:text>GV thực hiện ước lượng mẫu khi cuối silde này</p:text>
    <p:extLst>
      <p:ext uri="{C676402C-5697-4E1C-873F-D02D1690AC5C}">
        <p15:threadingInfo xmlns:p15="http://schemas.microsoft.com/office/powerpoint/2012/main" timeZoneBias="-4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9B4BA9-9B0C-4D76-98E1-38BF375B7C52}" type="datetimeFigureOut">
              <a:rPr lang="vi-VN" smtClean="0"/>
              <a:t>28/04/2025</a:t>
            </a:fld>
            <a:endParaRPr lang="vi-VN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FD624-D6DD-4E0E-8130-D942EA28368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45207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2B67C6E4-20E5-42A5-B118-87DBE28E6F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="" xmlns:a16="http://schemas.microsoft.com/office/drawing/2014/main" id="{2B494124-8994-4887-8061-662F1D9945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86FE9F57-7C22-430B-9EFB-E5E25A551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6B5-6313-47F1-90AD-3266DA72C00F}" type="datetimeFigureOut">
              <a:rPr lang="vi-VN" smtClean="0"/>
              <a:t>28/04/2025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2F5A0F2B-DE84-4202-A4BC-26BA2F385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257CB908-7140-49D9-A558-B14AEA804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1C6D-2218-4175-90E9-91C5C58A5D6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52479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B1E5440A-8C75-4564-9E73-BBB20591B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="" xmlns:a16="http://schemas.microsoft.com/office/drawing/2014/main" id="{DFE9ADA8-D472-459C-9B1B-AB30EFCD38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3BA5B706-DDD1-411D-B611-007D4E3A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6B5-6313-47F1-90AD-3266DA72C00F}" type="datetimeFigureOut">
              <a:rPr lang="vi-VN" smtClean="0"/>
              <a:t>28/04/2025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E2F89792-CB00-47DB-9372-0DA4F378E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6993CFF0-2608-465A-AD12-2088A3095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1C6D-2218-4175-90E9-91C5C58A5D6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64974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="" xmlns:a16="http://schemas.microsoft.com/office/drawing/2014/main" id="{96972AC5-ADD3-4250-9170-D636BB0A03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="" xmlns:a16="http://schemas.microsoft.com/office/drawing/2014/main" id="{9AC044CE-A5C5-46B7-801E-2145DD52A0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925EFE58-634D-430A-948B-6A6E78B00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6B5-6313-47F1-90AD-3266DA72C00F}" type="datetimeFigureOut">
              <a:rPr lang="vi-VN" smtClean="0"/>
              <a:t>28/04/2025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CB5D073C-3C63-4514-A673-2A0384896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B9696665-31ED-423C-90AB-707B94138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1C6D-2218-4175-90E9-91C5C58A5D6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47322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7E4F5884-BD3D-4E18-88EF-12816EB08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97224936-61A5-4E54-A5D8-BF3EF2A41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05A95B45-4494-42FF-875D-5459BC6CF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6B5-6313-47F1-90AD-3266DA72C00F}" type="datetimeFigureOut">
              <a:rPr lang="vi-VN" smtClean="0"/>
              <a:t>28/04/2025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8D5A06B0-AD07-4879-8810-78A759018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77F101FD-8D5B-40C0-943D-5EB155714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1C6D-2218-4175-90E9-91C5C58A5D6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73451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B206BCC1-56E7-4BB8-9B01-C73948866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="" xmlns:a16="http://schemas.microsoft.com/office/drawing/2014/main" id="{ADDA5D8A-4742-4213-8760-1645F87F0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2A0347F7-21A8-4907-B673-F0BD66B3F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6B5-6313-47F1-90AD-3266DA72C00F}" type="datetimeFigureOut">
              <a:rPr lang="vi-VN" smtClean="0"/>
              <a:t>28/04/2025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4369928A-7372-453E-A0B9-382329E99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8F2E86F1-B349-47A6-B49B-01EEC3ECC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1C6D-2218-4175-90E9-91C5C58A5D6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85506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654EAAC8-AF58-444E-82ED-A2C4F66C8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171761D2-1618-491F-9303-32A146897B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="" xmlns:a16="http://schemas.microsoft.com/office/drawing/2014/main" id="{406F5A57-6BAC-4627-865A-BC15C55332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="" xmlns:a16="http://schemas.microsoft.com/office/drawing/2014/main" id="{4889A69F-0C3C-400C-BEBE-702169A47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6B5-6313-47F1-90AD-3266DA72C00F}" type="datetimeFigureOut">
              <a:rPr lang="vi-VN" smtClean="0"/>
              <a:t>28/04/2025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="" xmlns:a16="http://schemas.microsoft.com/office/drawing/2014/main" id="{9128E667-F5BF-41B7-8D7F-4D8502791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="" xmlns:a16="http://schemas.microsoft.com/office/drawing/2014/main" id="{976C4C0D-D255-4F43-B024-FCC90F36E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1C6D-2218-4175-90E9-91C5C58A5D6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00956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96F6676E-5847-43CE-8A66-86E740D8F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="" xmlns:a16="http://schemas.microsoft.com/office/drawing/2014/main" id="{879DC7AB-55FC-4612-9329-1C93C72B6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="" xmlns:a16="http://schemas.microsoft.com/office/drawing/2014/main" id="{0964B35E-702F-4191-A353-A242620A8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="" xmlns:a16="http://schemas.microsoft.com/office/drawing/2014/main" id="{E4404DD5-E006-40A2-AE60-9E75A27BF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="" xmlns:a16="http://schemas.microsoft.com/office/drawing/2014/main" id="{9EF123CC-FB44-4E61-9510-879F5B9F3B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="" xmlns:a16="http://schemas.microsoft.com/office/drawing/2014/main" id="{DF28D573-568D-4750-BC32-BF6A03B4B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6B5-6313-47F1-90AD-3266DA72C00F}" type="datetimeFigureOut">
              <a:rPr lang="vi-VN" smtClean="0"/>
              <a:t>28/04/2025</a:t>
            </a:fld>
            <a:endParaRPr lang="vi-VN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="" xmlns:a16="http://schemas.microsoft.com/office/drawing/2014/main" id="{FC7FFC96-04E5-4B7D-BD25-E1D9AE154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="" xmlns:a16="http://schemas.microsoft.com/office/drawing/2014/main" id="{AC081BBF-62DB-4956-85CC-183780B5F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1C6D-2218-4175-90E9-91C5C58A5D6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56315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8C989736-7CFA-4F1D-B6D2-9C891AB70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="" xmlns:a16="http://schemas.microsoft.com/office/drawing/2014/main" id="{756F8A6C-6233-4678-8E75-4F8333789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6B5-6313-47F1-90AD-3266DA72C00F}" type="datetimeFigureOut">
              <a:rPr lang="vi-VN" smtClean="0"/>
              <a:t>28/04/2025</a:t>
            </a:fld>
            <a:endParaRPr lang="vi-VN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="" xmlns:a16="http://schemas.microsoft.com/office/drawing/2014/main" id="{87316F43-34C1-417A-8B55-001B616E5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="" xmlns:a16="http://schemas.microsoft.com/office/drawing/2014/main" id="{CD9CE121-5B37-485C-9695-762343DB2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1C6D-2218-4175-90E9-91C5C58A5D6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56453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="" xmlns:a16="http://schemas.microsoft.com/office/drawing/2014/main" id="{BDCF32E9-CCB5-4C74-A3BE-B28D23C63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6B5-6313-47F1-90AD-3266DA72C00F}" type="datetimeFigureOut">
              <a:rPr lang="vi-VN" smtClean="0"/>
              <a:t>28/04/2025</a:t>
            </a:fld>
            <a:endParaRPr lang="vi-VN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="" xmlns:a16="http://schemas.microsoft.com/office/drawing/2014/main" id="{0CF8111F-5A1D-415F-BE37-17AB4A7E5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="" xmlns:a16="http://schemas.microsoft.com/office/drawing/2014/main" id="{3E2DB779-EF3E-4B19-8121-6BE3EA659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1C6D-2218-4175-90E9-91C5C58A5D6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18611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26E9D734-22F9-46AA-9D37-3BB251023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5BE6EBB7-25D0-41A6-848C-72C0C5E33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="" xmlns:a16="http://schemas.microsoft.com/office/drawing/2014/main" id="{12D0D3D1-CCF9-45AF-8B5A-FE44B0AA8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="" xmlns:a16="http://schemas.microsoft.com/office/drawing/2014/main" id="{CF2A5EC4-4D58-4482-8D1A-B6A42A094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6B5-6313-47F1-90AD-3266DA72C00F}" type="datetimeFigureOut">
              <a:rPr lang="vi-VN" smtClean="0"/>
              <a:t>28/04/2025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="" xmlns:a16="http://schemas.microsoft.com/office/drawing/2014/main" id="{08952176-925C-4A33-90D4-97361F1C3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="" xmlns:a16="http://schemas.microsoft.com/office/drawing/2014/main" id="{AD533B2D-AADF-4545-ABC0-FEED712F3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1C6D-2218-4175-90E9-91C5C58A5D6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81707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1C9CC2BC-CCE3-4BC1-9AFC-8CEAC1B31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="" xmlns:a16="http://schemas.microsoft.com/office/drawing/2014/main" id="{8F105347-38F8-4C50-8DE8-4818A2FA0A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="" xmlns:a16="http://schemas.microsoft.com/office/drawing/2014/main" id="{121E1E38-5699-4072-8937-1BB71DB511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="" xmlns:a16="http://schemas.microsoft.com/office/drawing/2014/main" id="{42A9F612-553F-45BD-8E06-9A2AF56FB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6B5-6313-47F1-90AD-3266DA72C00F}" type="datetimeFigureOut">
              <a:rPr lang="vi-VN" smtClean="0"/>
              <a:t>28/04/2025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="" xmlns:a16="http://schemas.microsoft.com/office/drawing/2014/main" id="{7E17602D-C6AD-4D8C-AE51-E7FCFD983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="" xmlns:a16="http://schemas.microsoft.com/office/drawing/2014/main" id="{6238592F-0CF4-44CA-92E0-50611DF55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1C6D-2218-4175-90E9-91C5C58A5D6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09259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="" xmlns:a16="http://schemas.microsoft.com/office/drawing/2014/main" id="{08EB9F09-FBD0-4F8F-95C6-04E33BD22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="" xmlns:a16="http://schemas.microsoft.com/office/drawing/2014/main" id="{E95D253B-DE8C-49EF-84C4-E8DB52614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711B3411-6D9C-4B54-908F-C9134C967E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946B5-6313-47F1-90AD-3266DA72C00F}" type="datetimeFigureOut">
              <a:rPr lang="vi-VN" smtClean="0"/>
              <a:t>28/04/2025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A07A29D4-BCA5-4E10-B395-9BB6832EAA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FBBC178C-2783-4063-B722-C6A922022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01C6D-2218-4175-90E9-91C5C58A5D6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38091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comments" Target="../comments/comment1.xml"/><Relationship Id="rId5" Type="http://schemas.openxmlformats.org/officeDocument/2006/relationships/image" Target="../media/image5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981715AB-38E1-4D26-B3FF-8A339A147B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80447"/>
            <a:ext cx="9121254" cy="1921790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rect">
              <a:fillToRect l="50000" t="50000" r="50000" b="50000"/>
            </a:path>
            <a:tileRect/>
          </a:gradFill>
        </p:spPr>
        <p:txBody>
          <a:bodyPr anchor="ctr">
            <a:normAutofit/>
          </a:bodyPr>
          <a:lstStyle/>
          <a:p>
            <a:r>
              <a:rPr lang="vi-VN" sz="2800" err="1">
                <a:solidFill>
                  <a:srgbClr val="FF0000"/>
                </a:solidFill>
              </a:rPr>
              <a:t>TOÁN</a:t>
            </a:r>
            <a:r>
              <a:rPr lang="vi-VN" sz="2800">
                <a:solidFill>
                  <a:srgbClr val="FF0000"/>
                </a:solidFill>
              </a:rPr>
              <a:t> 8 - </a:t>
            </a:r>
            <a:r>
              <a:rPr lang="vi-VN" sz="2800" err="1">
                <a:solidFill>
                  <a:srgbClr val="FF0000"/>
                </a:solidFill>
              </a:rPr>
              <a:t>CTST</a:t>
            </a:r>
            <a:endParaRPr lang="vi-VN"/>
          </a:p>
        </p:txBody>
      </p:sp>
      <p:sp>
        <p:nvSpPr>
          <p:cNvPr id="3" name="Tiêu đề phụ 2">
            <a:extLst>
              <a:ext uri="{FF2B5EF4-FFF2-40B4-BE49-F238E27FC236}">
                <a16:creationId xmlns="" xmlns:a16="http://schemas.microsoft.com/office/drawing/2014/main" id="{F0EA70B7-81FA-4346-8969-3A35DEC251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58698"/>
            <a:ext cx="9144000" cy="3022170"/>
          </a:xfr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16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rect">
              <a:fillToRect l="50000" t="50000" r="50000" b="50000"/>
            </a:path>
            <a:tileRect/>
          </a:gradFill>
        </p:spPr>
        <p:txBody>
          <a:bodyPr anchor="ctr"/>
          <a:lstStyle/>
          <a:p>
            <a:r>
              <a:rPr lang="vi-VN" b="1">
                <a:solidFill>
                  <a:srgbClr val="FF0000"/>
                </a:solidFill>
                <a:latin typeface="+mj-lt"/>
              </a:rPr>
              <a:t>HOẠT ĐỘNG THỰC </a:t>
            </a:r>
            <a:r>
              <a:rPr lang="vi-VN" b="1" err="1">
                <a:solidFill>
                  <a:srgbClr val="FF0000"/>
                </a:solidFill>
                <a:latin typeface="+mj-lt"/>
              </a:rPr>
              <a:t>HÀNH</a:t>
            </a:r>
            <a:r>
              <a:rPr lang="vi-VN" b="1">
                <a:solidFill>
                  <a:srgbClr val="FF0000"/>
                </a:solidFill>
                <a:latin typeface="+mj-lt"/>
              </a:rPr>
              <a:t> VÀ </a:t>
            </a:r>
            <a:r>
              <a:rPr lang="vi-VN" b="1" err="1">
                <a:solidFill>
                  <a:srgbClr val="FF0000"/>
                </a:solidFill>
                <a:latin typeface="+mj-lt"/>
              </a:rPr>
              <a:t>TRÃI</a:t>
            </a:r>
            <a:r>
              <a:rPr lang="vi-VN" b="1">
                <a:solidFill>
                  <a:srgbClr val="FF0000"/>
                </a:solidFill>
                <a:latin typeface="+mj-lt"/>
              </a:rPr>
              <a:t> </a:t>
            </a:r>
            <a:r>
              <a:rPr lang="vi-VN" b="1" err="1">
                <a:solidFill>
                  <a:srgbClr val="FF0000"/>
                </a:solidFill>
                <a:latin typeface="+mj-lt"/>
              </a:rPr>
              <a:t>NGHIỆM</a:t>
            </a:r>
            <a:endParaRPr lang="vi-VN" b="1">
              <a:solidFill>
                <a:srgbClr val="FF0000"/>
              </a:solidFill>
              <a:latin typeface="+mj-lt"/>
            </a:endParaRPr>
          </a:p>
          <a:p>
            <a:endParaRPr lang="vi-VN">
              <a:solidFill>
                <a:srgbClr val="FF0000"/>
              </a:solidFill>
              <a:latin typeface="+mj-lt"/>
            </a:endParaRPr>
          </a:p>
          <a:p>
            <a:r>
              <a:rPr lang="vi-VN" b="1">
                <a:solidFill>
                  <a:srgbClr val="FF0000"/>
                </a:solidFill>
                <a:latin typeface="+mj-lt"/>
              </a:rPr>
              <a:t>HOẠT ĐỘNG 6: </a:t>
            </a:r>
          </a:p>
          <a:p>
            <a:r>
              <a:rPr lang="vi-VN" b="1">
                <a:solidFill>
                  <a:srgbClr val="FF0000"/>
                </a:solidFill>
                <a:latin typeface="+mj-lt"/>
              </a:rPr>
              <a:t>ỨNG DỤNG ĐỊNH LÝ </a:t>
            </a:r>
            <a:r>
              <a:rPr lang="vi-VN" b="1" err="1">
                <a:solidFill>
                  <a:srgbClr val="FF0000"/>
                </a:solidFill>
                <a:latin typeface="+mj-lt"/>
              </a:rPr>
              <a:t>THALÈS</a:t>
            </a:r>
            <a:r>
              <a:rPr lang="vi-VN" b="1">
                <a:solidFill>
                  <a:srgbClr val="FF0000"/>
                </a:solidFill>
                <a:latin typeface="+mj-lt"/>
              </a:rPr>
              <a:t> ĐỂ ƯỚC LƯỢNG TỈ LỆ GIỮA CHIỀU NGANG VÀ CHIỀU DỌC CỦA MỘT VẬT</a:t>
            </a:r>
            <a:endParaRPr lang="vi-VN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Hình chữ nhật: Góc Tròn 3">
            <a:hlinkClick r:id="rId2" action="ppaction://hlinksldjump"/>
            <a:extLst>
              <a:ext uri="{FF2B5EF4-FFF2-40B4-BE49-F238E27FC236}">
                <a16:creationId xmlns="" xmlns:a16="http://schemas.microsoft.com/office/drawing/2014/main" id="{8CCC225F-E631-4F37-B858-614974E59FD7}"/>
              </a:ext>
            </a:extLst>
          </p:cNvPr>
          <p:cNvSpPr/>
          <p:nvPr/>
        </p:nvSpPr>
        <p:spPr>
          <a:xfrm>
            <a:off x="2756848" y="5964072"/>
            <a:ext cx="1760561" cy="6277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/>
              <a:t>Tiết 1</a:t>
            </a:r>
          </a:p>
        </p:txBody>
      </p:sp>
      <p:sp>
        <p:nvSpPr>
          <p:cNvPr id="5" name="Hình chữ nhật: Góc Tròn 4">
            <a:hlinkClick r:id="rId3" action="ppaction://hlinksldjump"/>
            <a:extLst>
              <a:ext uri="{FF2B5EF4-FFF2-40B4-BE49-F238E27FC236}">
                <a16:creationId xmlns="" xmlns:a16="http://schemas.microsoft.com/office/drawing/2014/main" id="{27AD4655-6D41-4D9A-9684-4CA7B501883B}"/>
              </a:ext>
            </a:extLst>
          </p:cNvPr>
          <p:cNvSpPr/>
          <p:nvPr/>
        </p:nvSpPr>
        <p:spPr>
          <a:xfrm>
            <a:off x="7233313" y="5964071"/>
            <a:ext cx="1760561" cy="6277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/>
              <a:t>Tiết 2</a:t>
            </a:r>
          </a:p>
        </p:txBody>
      </p:sp>
      <p:sp>
        <p:nvSpPr>
          <p:cNvPr id="8" name="Chỗ dành sẵn cho Ngày tháng 5">
            <a:extLst>
              <a:ext uri="{FF2B5EF4-FFF2-40B4-BE49-F238E27FC236}">
                <a16:creationId xmlns="" xmlns:a16="http://schemas.microsoft.com/office/drawing/2014/main" id="{CB85A24F-42B4-4872-9476-EAA85FE509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85248" y="23720"/>
            <a:ext cx="2743200" cy="365125"/>
          </a:xfrm>
        </p:spPr>
        <p:txBody>
          <a:bodyPr/>
          <a:lstStyle/>
          <a:p>
            <a:pPr algn="ctr"/>
            <a:fld id="{A8DD8196-5C62-4F41-9BED-09BE8E754C86}" type="datetime1">
              <a:rPr lang="vi-VN" smtClean="0">
                <a:solidFill>
                  <a:srgbClr val="FF0000"/>
                </a:solidFill>
              </a:rPr>
              <a:pPr algn="ctr"/>
              <a:t>28/04/2025</a:t>
            </a:fld>
            <a:endParaRPr lang="vi-VN">
              <a:solidFill>
                <a:srgbClr val="FF0000"/>
              </a:solidFill>
            </a:endParaRPr>
          </a:p>
        </p:txBody>
      </p:sp>
      <p:sp>
        <p:nvSpPr>
          <p:cNvPr id="9" name="Chỗ dành sẵn cho Chân trang 6">
            <a:extLst>
              <a:ext uri="{FF2B5EF4-FFF2-40B4-BE49-F238E27FC236}">
                <a16:creationId xmlns="" xmlns:a16="http://schemas.microsoft.com/office/drawing/2014/main" id="{554B236B-6E7E-4D10-A814-52AD37053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86048" y="23720"/>
            <a:ext cx="4114800" cy="365125"/>
          </a:xfrm>
        </p:spPr>
        <p:txBody>
          <a:bodyPr/>
          <a:lstStyle/>
          <a:p>
            <a:r>
              <a:rPr lang="vi-VN">
                <a:solidFill>
                  <a:srgbClr val="FF0000"/>
                </a:solidFill>
              </a:rPr>
              <a:t>8:09:36 CH</a:t>
            </a:r>
          </a:p>
        </p:txBody>
      </p:sp>
    </p:spTree>
    <p:extLst>
      <p:ext uri="{BB962C8B-B14F-4D97-AF65-F5344CB8AC3E}">
        <p14:creationId xmlns:p14="http://schemas.microsoft.com/office/powerpoint/2010/main" val="95058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08CC9D04-0D93-4854-AD29-7CF06919ACC5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Hoạt động 3: Thực hiện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ước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lượng và tính trung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bình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(15 phút)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25494E4B-6D16-4EF0-A550-93CFDC820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8217"/>
            <a:ext cx="10515600" cy="3588746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vi-VN">
                <a:solidFill>
                  <a:srgbClr val="002060"/>
                </a:solidFill>
                <a:latin typeface="+mj-lt"/>
              </a:rPr>
              <a:t>Trưởng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nhóm</a:t>
            </a:r>
            <a:r>
              <a:rPr lang="vi-VN">
                <a:solidFill>
                  <a:srgbClr val="002060"/>
                </a:solidFill>
                <a:latin typeface="+mj-lt"/>
              </a:rPr>
              <a:t> cho từng thành viên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ước</a:t>
            </a:r>
            <a:r>
              <a:rPr lang="vi-VN">
                <a:solidFill>
                  <a:srgbClr val="002060"/>
                </a:solidFill>
                <a:latin typeface="+mj-lt"/>
              </a:rPr>
              <a:t> lượng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cách chiều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chiều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dọc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được giáo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từng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rồi tính tỉ lệ theo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dài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>
                <a:solidFill>
                  <a:srgbClr val="002060"/>
                </a:solidFill>
                <a:latin typeface="+mj-lt"/>
              </a:rPr>
              <a:t> Trưởng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nhóm</a:t>
            </a:r>
            <a:r>
              <a:rPr lang="vi-VN">
                <a:solidFill>
                  <a:srgbClr val="002060"/>
                </a:solidFill>
                <a:latin typeface="+mj-lt"/>
              </a:rPr>
              <a:t> ghi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chép</a:t>
            </a:r>
            <a:r>
              <a:rPr lang="vi-VN">
                <a:solidFill>
                  <a:srgbClr val="002060"/>
                </a:solidFill>
                <a:latin typeface="+mj-lt"/>
              </a:rPr>
              <a:t> vào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phiếu</a:t>
            </a:r>
            <a:r>
              <a:rPr lang="vi-VN">
                <a:solidFill>
                  <a:srgbClr val="002060"/>
                </a:solidFill>
                <a:latin typeface="+mj-lt"/>
              </a:rPr>
              <a:t> số 2 </a:t>
            </a:r>
            <a:endParaRPr lang="vi-VN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vi-VN">
                <a:solidFill>
                  <a:srgbClr val="002060"/>
                </a:solidFill>
                <a:latin typeface="+mj-lt"/>
              </a:rPr>
              <a:t>Trưởng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nhóm</a:t>
            </a:r>
            <a:r>
              <a:rPr lang="vi-VN">
                <a:solidFill>
                  <a:srgbClr val="002060"/>
                </a:solidFill>
                <a:latin typeface="+mj-lt"/>
              </a:rPr>
              <a:t> tính trung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bình</a:t>
            </a:r>
            <a:r>
              <a:rPr lang="vi-VN">
                <a:solidFill>
                  <a:srgbClr val="002060"/>
                </a:solidFill>
                <a:latin typeface="+mj-lt"/>
              </a:rPr>
              <a:t> cộng kết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quả</a:t>
            </a:r>
            <a:r>
              <a:rPr lang="vi-VN">
                <a:solidFill>
                  <a:srgbClr val="002060"/>
                </a:solidFill>
                <a:latin typeface="+mj-lt"/>
              </a:rPr>
              <a:t> của cả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nhóm</a:t>
            </a:r>
            <a:r>
              <a:rPr lang="vi-VN">
                <a:solidFill>
                  <a:srgbClr val="002060"/>
                </a:solidFill>
                <a:latin typeface="+mj-lt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vi-VN" err="1">
                <a:solidFill>
                  <a:srgbClr val="002060"/>
                </a:solidFill>
                <a:latin typeface="+mj-lt"/>
              </a:rPr>
              <a:t>Chọn</a:t>
            </a:r>
            <a:r>
              <a:rPr lang="vi-VN">
                <a:solidFill>
                  <a:srgbClr val="002060"/>
                </a:solidFill>
                <a:latin typeface="+mj-lt"/>
              </a:rPr>
              <a:t> 1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HS</a:t>
            </a:r>
            <a:r>
              <a:rPr lang="vi-VN">
                <a:solidFill>
                  <a:srgbClr val="002060"/>
                </a:solidFill>
                <a:latin typeface="+mj-lt"/>
              </a:rPr>
              <a:t> đại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diện</a:t>
            </a:r>
            <a:r>
              <a:rPr lang="vi-VN">
                <a:solidFill>
                  <a:srgbClr val="002060"/>
                </a:solidFill>
                <a:latin typeface="+mj-lt"/>
              </a:rPr>
              <a:t>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báo</a:t>
            </a:r>
            <a:r>
              <a:rPr lang="vi-VN">
                <a:solidFill>
                  <a:srgbClr val="002060"/>
                </a:solidFill>
                <a:latin typeface="+mj-lt"/>
              </a:rPr>
              <a:t>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cáo</a:t>
            </a:r>
            <a:endParaRPr lang="vi-VN">
              <a:solidFill>
                <a:srgbClr val="002060"/>
              </a:solidFill>
              <a:latin typeface="+mj-lt"/>
            </a:endParaRPr>
          </a:p>
          <a:p>
            <a:pPr algn="just"/>
            <a:endParaRPr lang="vi-VN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" name="Chỗ dành sẵn cho Ngày tháng 5">
            <a:extLst>
              <a:ext uri="{FF2B5EF4-FFF2-40B4-BE49-F238E27FC236}">
                <a16:creationId xmlns="" xmlns:a16="http://schemas.microsoft.com/office/drawing/2014/main" id="{B41599D4-A4FD-4C3D-9318-21FFAFD24C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algn="ctr"/>
            <a:fld id="{A8DD8196-5C62-4F41-9BED-09BE8E754C86}" type="datetime1">
              <a:rPr lang="vi-VN" smtClean="0">
                <a:solidFill>
                  <a:srgbClr val="FF0000"/>
                </a:solidFill>
              </a:rPr>
              <a:pPr algn="ctr"/>
              <a:t>28/04/2025</a:t>
            </a:fld>
            <a:endParaRPr lang="vi-VN">
              <a:solidFill>
                <a:srgbClr val="FF0000"/>
              </a:solidFill>
            </a:endParaRPr>
          </a:p>
        </p:txBody>
      </p:sp>
      <p:sp>
        <p:nvSpPr>
          <p:cNvPr id="7" name="Chỗ dành sẵn cho Chân trang 6">
            <a:extLst>
              <a:ext uri="{FF2B5EF4-FFF2-40B4-BE49-F238E27FC236}">
                <a16:creationId xmlns="" xmlns:a16="http://schemas.microsoft.com/office/drawing/2014/main" id="{B4064EBC-70E8-44AB-9F0D-24E001D6E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</p:spPr>
        <p:txBody>
          <a:bodyPr/>
          <a:lstStyle/>
          <a:p>
            <a:r>
              <a:rPr lang="vi-VN">
                <a:solidFill>
                  <a:srgbClr val="FF0000"/>
                </a:solidFill>
              </a:rPr>
              <a:t>8:09:36 CH</a:t>
            </a:r>
          </a:p>
        </p:txBody>
      </p:sp>
    </p:spTree>
    <p:extLst>
      <p:ext uri="{BB962C8B-B14F-4D97-AF65-F5344CB8AC3E}">
        <p14:creationId xmlns:p14="http://schemas.microsoft.com/office/powerpoint/2010/main" val="950747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D684C1D4-B6EB-44B0-877D-3A3AADE3C086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ctr"/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Hoạt động 4: Báo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cáo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kết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quả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từng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nhóm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và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kiểm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định</a:t>
            </a:r>
            <a:b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(15 phút)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26AC75BF-8FE6-40D4-BFFB-FC2DD80F2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50209"/>
            <a:ext cx="10515600" cy="3526753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bày kết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sau khi tính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cả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vi-VN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định thực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bằng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chiều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dọc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từng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rồi tính tỉ lệ (không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lượng)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điểm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theo tính chính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từ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xuống thấp theo thang điểm 10 (có điểm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cực và điểm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không thực hiện hay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giỡn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không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…) vào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điểm thường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hỗ dành sẵn cho Ngày tháng 5">
            <a:extLst>
              <a:ext uri="{FF2B5EF4-FFF2-40B4-BE49-F238E27FC236}">
                <a16:creationId xmlns="" xmlns:a16="http://schemas.microsoft.com/office/drawing/2014/main" id="{6640EB1F-72CC-48C0-93C0-90A846F90D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algn="ctr"/>
            <a:fld id="{A8DD8196-5C62-4F41-9BED-09BE8E754C86}" type="datetime1">
              <a:rPr lang="vi-VN" smtClean="0">
                <a:solidFill>
                  <a:srgbClr val="FF0000"/>
                </a:solidFill>
              </a:rPr>
              <a:pPr algn="ctr"/>
              <a:t>28/04/2025</a:t>
            </a:fld>
            <a:endParaRPr lang="vi-VN">
              <a:solidFill>
                <a:srgbClr val="FF0000"/>
              </a:solidFill>
            </a:endParaRPr>
          </a:p>
        </p:txBody>
      </p:sp>
      <p:sp>
        <p:nvSpPr>
          <p:cNvPr id="7" name="Chỗ dành sẵn cho Chân trang 6">
            <a:extLst>
              <a:ext uri="{FF2B5EF4-FFF2-40B4-BE49-F238E27FC236}">
                <a16:creationId xmlns="" xmlns:a16="http://schemas.microsoft.com/office/drawing/2014/main" id="{2DA4BF8C-F258-4B27-A80D-341842674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</p:spPr>
        <p:txBody>
          <a:bodyPr/>
          <a:lstStyle/>
          <a:p>
            <a:r>
              <a:rPr lang="vi-VN">
                <a:solidFill>
                  <a:srgbClr val="FF0000"/>
                </a:solidFill>
              </a:rPr>
              <a:t>8:09:36 CH</a:t>
            </a:r>
          </a:p>
        </p:txBody>
      </p:sp>
    </p:spTree>
    <p:extLst>
      <p:ext uri="{BB962C8B-B14F-4D97-AF65-F5344CB8AC3E}">
        <p14:creationId xmlns:p14="http://schemas.microsoft.com/office/powerpoint/2010/main" val="321469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EF2F2827-2D03-47D6-93D6-32BA5E8CE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sz="360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600" err="1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ƠNG</a:t>
            </a:r>
            <a:r>
              <a:rPr lang="en-US" sz="360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HOẠT ĐỘNG THỰC </a:t>
            </a:r>
            <a:r>
              <a:rPr lang="en-US" sz="3600" err="1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60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TRÃI</a:t>
            </a:r>
            <a:r>
              <a:rPr lang="en-US" sz="360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60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ĐẾN ĐÂY LÀ KẾT </a:t>
            </a:r>
            <a:r>
              <a:rPr lang="en-US" sz="3600" err="1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endParaRPr lang="vi-VN" sz="3600">
              <a:ln w="0"/>
              <a:solidFill>
                <a:schemeClr val="accent2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F230006D-6362-4E6F-B05F-0F2451E1C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38425"/>
            <a:ext cx="10515600" cy="223837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lang="en-US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bị nội dung </a:t>
            </a:r>
            <a:r>
              <a:rPr lang="en-US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theo </a:t>
            </a:r>
            <a:r>
              <a:rPr lang="en-US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đã </a:t>
            </a:r>
            <a:r>
              <a:rPr lang="en-US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gởi</a:t>
            </a:r>
            <a:r>
              <a:rPr lang="en-US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các </a:t>
            </a:r>
            <a:r>
              <a:rPr lang="en-US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làm bài </a:t>
            </a:r>
            <a:r>
              <a:rPr lang="en-US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gặp nhiều may mắn!</a:t>
            </a:r>
          </a:p>
        </p:txBody>
      </p:sp>
    </p:spTree>
    <p:extLst>
      <p:ext uri="{BB962C8B-B14F-4D97-AF65-F5344CB8AC3E}">
        <p14:creationId xmlns:p14="http://schemas.microsoft.com/office/powerpoint/2010/main" val="71544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A35C95B5-7F7E-4E91-A73B-82D8020A4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7716"/>
            <a:ext cx="10515600" cy="1325563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7030A0"/>
            </a:solidFill>
          </a:ln>
        </p:spPr>
        <p:txBody>
          <a:bodyPr/>
          <a:lstStyle/>
          <a:p>
            <a:pPr algn="ctr"/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1</a:t>
            </a:r>
            <a:endParaRPr lang="vi-VN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18FB4671-8D49-419E-B88A-420C7A380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91568"/>
            <a:ext cx="10515600" cy="1048204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TRONG </a:t>
            </a:r>
            <a:r>
              <a:rPr lang="en-US" b="1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HỌC</a:t>
            </a:r>
            <a:endParaRPr lang="vi-VN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hỗ dành sẵn cho Ngày tháng 5">
            <a:extLst>
              <a:ext uri="{FF2B5EF4-FFF2-40B4-BE49-F238E27FC236}">
                <a16:creationId xmlns="" xmlns:a16="http://schemas.microsoft.com/office/drawing/2014/main" id="{D2D01CED-C868-49CB-8BE9-2DA70D132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A8DD8196-5C62-4F41-9BED-09BE8E754C86}" type="datetime1">
              <a:rPr lang="vi-VN" smtClean="0">
                <a:solidFill>
                  <a:srgbClr val="FF0000"/>
                </a:solidFill>
              </a:rPr>
              <a:pPr algn="ctr"/>
              <a:t>28/04/2025</a:t>
            </a:fld>
            <a:endParaRPr lang="vi-VN">
              <a:solidFill>
                <a:srgbClr val="FF0000"/>
              </a:solidFill>
            </a:endParaRPr>
          </a:p>
        </p:txBody>
      </p:sp>
      <p:sp>
        <p:nvSpPr>
          <p:cNvPr id="7" name="Chỗ dành sẵn cho Chân trang 6">
            <a:extLst>
              <a:ext uri="{FF2B5EF4-FFF2-40B4-BE49-F238E27FC236}">
                <a16:creationId xmlns="" xmlns:a16="http://schemas.microsoft.com/office/drawing/2014/main" id="{E248533A-2CAC-414A-B091-B0A9E04FC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</p:spPr>
        <p:txBody>
          <a:bodyPr/>
          <a:lstStyle/>
          <a:p>
            <a:r>
              <a:rPr lang="vi-VN">
                <a:solidFill>
                  <a:srgbClr val="FF0000"/>
                </a:solidFill>
              </a:rPr>
              <a:t>8:09:36 CH</a:t>
            </a:r>
          </a:p>
        </p:txBody>
      </p:sp>
    </p:spTree>
    <p:extLst>
      <p:ext uri="{BB962C8B-B14F-4D97-AF65-F5344CB8AC3E}">
        <p14:creationId xmlns:p14="http://schemas.microsoft.com/office/powerpoint/2010/main" val="378027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682D28D2-8613-4567-B5EB-02A619C392CB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Hoạt động 1: Mở đầu</a:t>
            </a:r>
            <a:r>
              <a:rPr lang="en-US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en-US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(5 phút)</a:t>
            </a:r>
            <a:endParaRPr lang="vi-VN" sz="320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8174AD78-B0B6-4FE6-9E28-3913D4C1E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2237"/>
            <a:ext cx="10515600" cy="377472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vi-VN">
                <a:solidFill>
                  <a:srgbClr val="002060"/>
                </a:solidFill>
                <a:latin typeface="+mj-lt"/>
              </a:rPr>
              <a:t>Chia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nhóm</a:t>
            </a:r>
            <a:endParaRPr lang="vi-VN">
              <a:solidFill>
                <a:srgbClr val="002060"/>
              </a:solidFill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vi-VN" err="1">
                <a:solidFill>
                  <a:srgbClr val="002060"/>
                </a:solidFill>
                <a:latin typeface="+mj-lt"/>
              </a:rPr>
              <a:t>Đặt</a:t>
            </a:r>
            <a:r>
              <a:rPr lang="vi-VN">
                <a:solidFill>
                  <a:srgbClr val="002060"/>
                </a:solidFill>
                <a:latin typeface="+mj-lt"/>
              </a:rPr>
              <a:t> tên riêng cho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nhóm</a:t>
            </a:r>
            <a:r>
              <a:rPr lang="vi-VN">
                <a:solidFill>
                  <a:srgbClr val="002060"/>
                </a:solidFill>
                <a:latin typeface="+mj-lt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vi-VN">
                <a:solidFill>
                  <a:srgbClr val="002060"/>
                </a:solidFill>
                <a:latin typeface="+mj-lt"/>
              </a:rPr>
              <a:t>Bình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chọn</a:t>
            </a:r>
            <a:r>
              <a:rPr lang="vi-VN">
                <a:solidFill>
                  <a:srgbClr val="002060"/>
                </a:solidFill>
                <a:latin typeface="+mj-lt"/>
              </a:rPr>
              <a:t> trưởng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nhóm</a:t>
            </a:r>
            <a:endParaRPr lang="vi-VN">
              <a:solidFill>
                <a:srgbClr val="002060"/>
              </a:solidFill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vi-VN">
                <a:solidFill>
                  <a:srgbClr val="002060"/>
                </a:solidFill>
                <a:latin typeface="+mj-lt"/>
              </a:rPr>
              <a:t>Phân công nhiệm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vụ</a:t>
            </a:r>
            <a:r>
              <a:rPr lang="vi-VN">
                <a:solidFill>
                  <a:srgbClr val="002060"/>
                </a:solidFill>
                <a:latin typeface="+mj-lt"/>
              </a:rPr>
              <a:t> từng thành viên</a:t>
            </a:r>
          </a:p>
          <a:p>
            <a:pPr lvl="1">
              <a:buFont typeface="Webdings" panose="05030102010509060703" pitchFamily="18" charset="2"/>
              <a:buChar char=""/>
            </a:pPr>
            <a:r>
              <a:rPr lang="vi-VN">
                <a:solidFill>
                  <a:srgbClr val="002060"/>
                </a:solidFill>
                <a:latin typeface="+mj-lt"/>
              </a:rPr>
              <a:t>Trưởng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nhóm</a:t>
            </a:r>
            <a:endParaRPr lang="vi-VN">
              <a:solidFill>
                <a:srgbClr val="002060"/>
              </a:solidFill>
              <a:latin typeface="+mj-lt"/>
            </a:endParaRPr>
          </a:p>
          <a:p>
            <a:pPr lvl="1">
              <a:buFont typeface="Webdings" panose="05030102010509060703" pitchFamily="18" charset="2"/>
              <a:buChar char=""/>
            </a:pPr>
            <a:r>
              <a:rPr lang="vi-VN">
                <a:solidFill>
                  <a:srgbClr val="002060"/>
                </a:solidFill>
                <a:latin typeface="+mj-lt"/>
              </a:rPr>
              <a:t>Thành viên</a:t>
            </a:r>
          </a:p>
          <a:p>
            <a:pPr algn="just"/>
            <a:r>
              <a:rPr lang="vi-VN">
                <a:solidFill>
                  <a:srgbClr val="002060"/>
                </a:solidFill>
                <a:latin typeface="+mj-lt"/>
              </a:rPr>
              <a:t>  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Chú</a:t>
            </a:r>
            <a:r>
              <a:rPr lang="vi-VN">
                <a:solidFill>
                  <a:srgbClr val="002060"/>
                </a:solidFill>
                <a:latin typeface="+mj-lt"/>
              </a:rPr>
              <a:t> ý:  Hoạt động tốt được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cộng</a:t>
            </a:r>
            <a:r>
              <a:rPr lang="vi-VN">
                <a:solidFill>
                  <a:srgbClr val="002060"/>
                </a:solidFill>
                <a:latin typeface="+mj-lt"/>
              </a:rPr>
              <a:t> điểm; vi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phạm</a:t>
            </a:r>
            <a:r>
              <a:rPr lang="vi-VN">
                <a:solidFill>
                  <a:srgbClr val="002060"/>
                </a:solidFill>
                <a:latin typeface="+mj-lt"/>
              </a:rPr>
              <a:t> nội quy bị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trừ</a:t>
            </a:r>
            <a:r>
              <a:rPr lang="vi-VN">
                <a:solidFill>
                  <a:srgbClr val="002060"/>
                </a:solidFill>
                <a:latin typeface="+mj-lt"/>
              </a:rPr>
              <a:t> điểm ( điểm tính cho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cá</a:t>
            </a:r>
            <a:r>
              <a:rPr lang="vi-VN">
                <a:solidFill>
                  <a:srgbClr val="002060"/>
                </a:solidFill>
                <a:latin typeface="+mj-lt"/>
              </a:rPr>
              <a:t> nhân)</a:t>
            </a:r>
          </a:p>
          <a:p>
            <a:pPr lvl="1">
              <a:buBlip>
                <a:blip r:embed="rId2">
                  <a:extLst>
                    <a:ext uri="{96DAC541-7B7A-43D3-8B79-37D633B846F1}">
                      <asvg:svgBlip xmlns="" xmlns:asvg="http://schemas.microsoft.com/office/drawing/2016/SVG/main" r:embed="rId3"/>
                    </a:ext>
                  </a:extLst>
                </a:blip>
              </a:buBlip>
            </a:pPr>
            <a:endParaRPr lang="vi-VN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" name="Chỗ dành sẵn cho Ngày tháng 5">
            <a:extLst>
              <a:ext uri="{FF2B5EF4-FFF2-40B4-BE49-F238E27FC236}">
                <a16:creationId xmlns="" xmlns:a16="http://schemas.microsoft.com/office/drawing/2014/main" id="{2FCB391A-3096-499E-BFC4-EAA773251C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algn="ctr"/>
            <a:fld id="{A8DD8196-5C62-4F41-9BED-09BE8E754C86}" type="datetime1">
              <a:rPr lang="vi-VN" smtClean="0">
                <a:solidFill>
                  <a:srgbClr val="FF0000"/>
                </a:solidFill>
              </a:rPr>
              <a:pPr algn="ctr"/>
              <a:t>28/04/2025</a:t>
            </a:fld>
            <a:endParaRPr lang="vi-VN">
              <a:solidFill>
                <a:srgbClr val="FF0000"/>
              </a:solidFill>
            </a:endParaRPr>
          </a:p>
        </p:txBody>
      </p:sp>
      <p:sp>
        <p:nvSpPr>
          <p:cNvPr id="7" name="Chỗ dành sẵn cho Chân trang 6">
            <a:extLst>
              <a:ext uri="{FF2B5EF4-FFF2-40B4-BE49-F238E27FC236}">
                <a16:creationId xmlns="" xmlns:a16="http://schemas.microsoft.com/office/drawing/2014/main" id="{72DA854D-C6FC-4500-8E05-830692797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</p:spPr>
        <p:txBody>
          <a:bodyPr/>
          <a:lstStyle/>
          <a:p>
            <a:r>
              <a:rPr lang="vi-VN">
                <a:solidFill>
                  <a:srgbClr val="FF0000"/>
                </a:solidFill>
              </a:rPr>
              <a:t>8:09:36 CH</a:t>
            </a:r>
          </a:p>
        </p:txBody>
      </p:sp>
    </p:spTree>
    <p:extLst>
      <p:ext uri="{BB962C8B-B14F-4D97-AF65-F5344CB8AC3E}">
        <p14:creationId xmlns:p14="http://schemas.microsoft.com/office/powerpoint/2010/main" val="3414136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 calcmode="discrete" valueType="str">
                                      <p:cBhvr override="childStyl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9DAFA668-65F7-421C-BDBA-5FA60454EB4A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ctr"/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Hoạt động 2: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Đặt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vấn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đề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và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tìm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giải pháp thực hiện</a:t>
            </a:r>
            <a:b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(10 phút)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9CBEBC7E-BF2E-453F-956D-9AD874AF6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18200" cy="4351338"/>
          </a:xfrm>
        </p:spPr>
        <p:txBody>
          <a:bodyPr/>
          <a:lstStyle/>
          <a:p>
            <a:pPr algn="just"/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tỉ số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cách chiều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chiều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dọc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một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nước) mà không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tiếp</a:t>
            </a:r>
            <a:endParaRPr lang="vi-VN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vi-VN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định </a:t>
            </a:r>
            <a:r>
              <a:rPr lang="vi-VN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vi-VN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Thalès</a:t>
            </a:r>
            <a:r>
              <a:rPr lang="vi-VN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để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lượng tỉ số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cách bằng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lượng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cách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bằng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</a:t>
            </a:r>
            <a:endParaRPr lang="vi-VN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Hình ảnh 3">
            <a:extLst>
              <a:ext uri="{FF2B5EF4-FFF2-40B4-BE49-F238E27FC236}">
                <a16:creationId xmlns="" xmlns:a16="http://schemas.microsoft.com/office/drawing/2014/main" id="{C9B509B8-8DD9-47D3-9759-00E4A70E87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787219"/>
            <a:ext cx="2485714" cy="1714286"/>
          </a:xfrm>
          <a:prstGeom prst="rect">
            <a:avLst/>
          </a:prstGeom>
        </p:spPr>
      </p:pic>
      <p:pic>
        <p:nvPicPr>
          <p:cNvPr id="5" name="Hình ảnh 4">
            <a:extLst>
              <a:ext uri="{FF2B5EF4-FFF2-40B4-BE49-F238E27FC236}">
                <a16:creationId xmlns="" xmlns:a16="http://schemas.microsoft.com/office/drawing/2014/main" id="{0B63129C-BD26-4C2B-AB59-7DED293EAB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4373" y="4777695"/>
            <a:ext cx="2704762" cy="173333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Hình chữ nhật 6">
                <a:extLst>
                  <a:ext uri="{FF2B5EF4-FFF2-40B4-BE49-F238E27FC236}">
                    <a16:creationId xmlns="" xmlns:a16="http://schemas.microsoft.com/office/drawing/2014/main" id="{2365A028-9AE1-4D72-8BB8-A288E6461C3F}"/>
                  </a:ext>
                </a:extLst>
              </p:cNvPr>
              <p:cNvSpPr/>
              <p:nvPr/>
            </p:nvSpPr>
            <p:spPr>
              <a:xfrm>
                <a:off x="7902054" y="5644361"/>
                <a:ext cx="2704762" cy="77245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  <m:r>
                        <a:rPr lang="vi-V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𝑂𝑀</m:t>
                          </m:r>
                        </m:num>
                        <m:den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  <m:sSup>
                            <m:sSupPr>
                              <m:ctrlPr>
                                <a:rPr lang="vi-V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vi-V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vi-V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den>
                      </m:f>
                      <m:r>
                        <a:rPr lang="vi-V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  <m:r>
                        <a:rPr lang="vi-V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  <m:r>
                        <a:rPr lang="vi-V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num>
                        <m:den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</m:oMath>
                  </m:oMathPara>
                </a14:m>
                <a:endParaRPr lang="vi-VN"/>
              </a:p>
            </p:txBody>
          </p:sp>
        </mc:Choice>
        <mc:Fallback xmlns="">
          <p:sp>
            <p:nvSpPr>
              <p:cNvPr id="7" name="Hình chữ nhật 6">
                <a:extLst>
                  <a:ext uri="{FF2B5EF4-FFF2-40B4-BE49-F238E27FC236}">
                    <a16:creationId xmlns:a16="http://schemas.microsoft.com/office/drawing/2014/main" id="{2365A028-9AE1-4D72-8BB8-A288E6461C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2054" y="5644361"/>
                <a:ext cx="2704762" cy="7724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Image result for hộp đựng bình thủy nước">
            <a:extLst>
              <a:ext uri="{FF2B5EF4-FFF2-40B4-BE49-F238E27FC236}">
                <a16:creationId xmlns="" xmlns:a16="http://schemas.microsoft.com/office/drawing/2014/main" id="{F0DC3DC5-D1F7-4C05-AF9A-B8FF278690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78" r="15850"/>
          <a:stretch/>
        </p:blipFill>
        <p:spPr bwMode="auto">
          <a:xfrm>
            <a:off x="7174202" y="1910618"/>
            <a:ext cx="2210519" cy="3513813"/>
          </a:xfrm>
          <a:prstGeom prst="rect">
            <a:avLst/>
          </a:prstGeom>
          <a:noFill/>
        </p:spPr>
      </p:pic>
      <p:sp>
        <p:nvSpPr>
          <p:cNvPr id="13" name="Chỗ dành sẵn cho Ngày tháng 5">
            <a:extLst>
              <a:ext uri="{FF2B5EF4-FFF2-40B4-BE49-F238E27FC236}">
                <a16:creationId xmlns="" xmlns:a16="http://schemas.microsoft.com/office/drawing/2014/main" id="{F1A1B3FA-9A04-4751-A5AC-E864E4A175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65207"/>
            <a:ext cx="2743200" cy="365125"/>
          </a:xfrm>
        </p:spPr>
        <p:txBody>
          <a:bodyPr/>
          <a:lstStyle/>
          <a:p>
            <a:pPr algn="ctr"/>
            <a:fld id="{A8DD8196-5C62-4F41-9BED-09BE8E754C86}" type="datetime1">
              <a:rPr lang="vi-VN" smtClean="0">
                <a:solidFill>
                  <a:srgbClr val="FF0000"/>
                </a:solidFill>
              </a:rPr>
              <a:pPr algn="ctr"/>
              <a:t>28/04/2025</a:t>
            </a:fld>
            <a:endParaRPr lang="vi-VN">
              <a:solidFill>
                <a:srgbClr val="FF0000"/>
              </a:solidFill>
            </a:endParaRPr>
          </a:p>
        </p:txBody>
      </p:sp>
      <p:sp>
        <p:nvSpPr>
          <p:cNvPr id="14" name="Chỗ dành sẵn cho Chân trang 6">
            <a:extLst>
              <a:ext uri="{FF2B5EF4-FFF2-40B4-BE49-F238E27FC236}">
                <a16:creationId xmlns="" xmlns:a16="http://schemas.microsoft.com/office/drawing/2014/main" id="{E33EC313-160B-4B1C-B60B-ED566B0AD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435979"/>
            <a:ext cx="4114800" cy="365125"/>
          </a:xfrm>
        </p:spPr>
        <p:txBody>
          <a:bodyPr/>
          <a:lstStyle/>
          <a:p>
            <a:r>
              <a:rPr lang="vi-VN">
                <a:solidFill>
                  <a:srgbClr val="FF0000"/>
                </a:solidFill>
              </a:rPr>
              <a:t>8:09:36 CH</a:t>
            </a:r>
          </a:p>
        </p:txBody>
      </p:sp>
      <p:sp>
        <p:nvSpPr>
          <p:cNvPr id="10" name="Hình chữ nhật: Góc Tròn 9">
            <a:extLst>
              <a:ext uri="{FF2B5EF4-FFF2-40B4-BE49-F238E27FC236}">
                <a16:creationId xmlns="" xmlns:a16="http://schemas.microsoft.com/office/drawing/2014/main" id="{D84AE1D9-3E3B-4063-B973-A6E00851747C}"/>
              </a:ext>
            </a:extLst>
          </p:cNvPr>
          <p:cNvSpPr/>
          <p:nvPr/>
        </p:nvSpPr>
        <p:spPr>
          <a:xfrm>
            <a:off x="9802523" y="1856473"/>
            <a:ext cx="2129654" cy="35679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</a:t>
            </a:r>
            <a:r>
              <a:rPr 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thực hiện </a:t>
            </a:r>
            <a:r>
              <a:rPr lang="vi-VN" sz="280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vi-VN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lượng tỉ lệ chiều ngang và </a:t>
            </a:r>
            <a:r>
              <a:rPr lang="vi-VN" sz="280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dọc</a:t>
            </a:r>
            <a:r>
              <a:rPr lang="vi-VN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vi-VN" sz="280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vi-VN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vi-VN" sz="280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endParaRPr lang="vi-VN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40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08CC9D04-0D93-4854-AD29-7CF06919ACC5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Hoạt động 3: Thực hiện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ước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lượng và tính trung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bình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(15 phút)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25494E4B-6D16-4EF0-A550-93CFDC820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8217"/>
            <a:ext cx="10515600" cy="3588746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vi-VN">
                <a:solidFill>
                  <a:srgbClr val="002060"/>
                </a:solidFill>
                <a:latin typeface="+mj-lt"/>
              </a:rPr>
              <a:t>Trưởng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nhóm</a:t>
            </a:r>
            <a:r>
              <a:rPr lang="vi-VN">
                <a:solidFill>
                  <a:srgbClr val="002060"/>
                </a:solidFill>
                <a:latin typeface="+mj-lt"/>
              </a:rPr>
              <a:t> cho từng thành viên tại chỗ ngồi của mình mà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ước</a:t>
            </a:r>
            <a:r>
              <a:rPr lang="vi-VN">
                <a:solidFill>
                  <a:srgbClr val="002060"/>
                </a:solidFill>
                <a:latin typeface="+mj-lt"/>
              </a:rPr>
              <a:t> lượng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cách chiều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chiều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dọc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nước rồi tính tỉ lệ theo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dài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 </a:t>
            </a:r>
            <a:r>
              <a:rPr lang="vi-VN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vi-VN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ghi </a:t>
            </a:r>
            <a:r>
              <a:rPr lang="vi-VN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vi-VN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vào </a:t>
            </a:r>
            <a:r>
              <a:rPr lang="vi-VN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vi-VN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số 1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vi-VN">
                <a:solidFill>
                  <a:srgbClr val="002060"/>
                </a:solidFill>
                <a:latin typeface="+mj-lt"/>
              </a:rPr>
              <a:t>Trưởng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nhóm</a:t>
            </a:r>
            <a:r>
              <a:rPr lang="vi-VN">
                <a:solidFill>
                  <a:srgbClr val="002060"/>
                </a:solidFill>
                <a:latin typeface="+mj-lt"/>
              </a:rPr>
              <a:t> tính trung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bình</a:t>
            </a:r>
            <a:r>
              <a:rPr lang="vi-VN">
                <a:solidFill>
                  <a:srgbClr val="002060"/>
                </a:solidFill>
                <a:latin typeface="+mj-lt"/>
              </a:rPr>
              <a:t>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cộng</a:t>
            </a:r>
            <a:r>
              <a:rPr lang="vi-VN">
                <a:solidFill>
                  <a:srgbClr val="002060"/>
                </a:solidFill>
                <a:latin typeface="+mj-lt"/>
              </a:rPr>
              <a:t> kết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quả</a:t>
            </a:r>
            <a:r>
              <a:rPr lang="vi-VN">
                <a:solidFill>
                  <a:srgbClr val="002060"/>
                </a:solidFill>
                <a:latin typeface="+mj-lt"/>
              </a:rPr>
              <a:t> của cả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nhóm</a:t>
            </a:r>
            <a:r>
              <a:rPr lang="vi-VN">
                <a:solidFill>
                  <a:srgbClr val="002060"/>
                </a:solidFill>
                <a:latin typeface="+mj-lt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vi-VN" err="1">
                <a:solidFill>
                  <a:srgbClr val="002060"/>
                </a:solidFill>
                <a:latin typeface="+mj-lt"/>
              </a:rPr>
              <a:t>Chọn</a:t>
            </a:r>
            <a:r>
              <a:rPr lang="vi-VN">
                <a:solidFill>
                  <a:srgbClr val="002060"/>
                </a:solidFill>
                <a:latin typeface="+mj-lt"/>
              </a:rPr>
              <a:t> 1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HS</a:t>
            </a:r>
            <a:r>
              <a:rPr lang="vi-VN">
                <a:solidFill>
                  <a:srgbClr val="002060"/>
                </a:solidFill>
                <a:latin typeface="+mj-lt"/>
              </a:rPr>
              <a:t> đại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diện</a:t>
            </a:r>
            <a:r>
              <a:rPr lang="vi-VN">
                <a:solidFill>
                  <a:srgbClr val="002060"/>
                </a:solidFill>
                <a:latin typeface="+mj-lt"/>
              </a:rPr>
              <a:t>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báo</a:t>
            </a:r>
            <a:r>
              <a:rPr lang="vi-VN">
                <a:solidFill>
                  <a:srgbClr val="002060"/>
                </a:solidFill>
                <a:latin typeface="+mj-lt"/>
              </a:rPr>
              <a:t>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cáo</a:t>
            </a:r>
            <a:endParaRPr lang="vi-VN">
              <a:solidFill>
                <a:srgbClr val="002060"/>
              </a:solidFill>
              <a:latin typeface="+mj-lt"/>
            </a:endParaRPr>
          </a:p>
          <a:p>
            <a:pPr algn="just"/>
            <a:endParaRPr lang="vi-VN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" name="Chỗ dành sẵn cho Ngày tháng 5">
            <a:extLst>
              <a:ext uri="{FF2B5EF4-FFF2-40B4-BE49-F238E27FC236}">
                <a16:creationId xmlns="" xmlns:a16="http://schemas.microsoft.com/office/drawing/2014/main" id="{B41599D4-A4FD-4C3D-9318-21FFAFD24C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algn="ctr"/>
            <a:fld id="{A8DD8196-5C62-4F41-9BED-09BE8E754C86}" type="datetime1">
              <a:rPr lang="vi-VN" smtClean="0">
                <a:solidFill>
                  <a:srgbClr val="FF0000"/>
                </a:solidFill>
              </a:rPr>
              <a:pPr algn="ctr"/>
              <a:t>28/04/2025</a:t>
            </a:fld>
            <a:endParaRPr lang="vi-VN">
              <a:solidFill>
                <a:srgbClr val="FF0000"/>
              </a:solidFill>
            </a:endParaRPr>
          </a:p>
        </p:txBody>
      </p:sp>
      <p:sp>
        <p:nvSpPr>
          <p:cNvPr id="7" name="Chỗ dành sẵn cho Chân trang 6">
            <a:extLst>
              <a:ext uri="{FF2B5EF4-FFF2-40B4-BE49-F238E27FC236}">
                <a16:creationId xmlns="" xmlns:a16="http://schemas.microsoft.com/office/drawing/2014/main" id="{B4064EBC-70E8-44AB-9F0D-24E001D6E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</p:spPr>
        <p:txBody>
          <a:bodyPr/>
          <a:lstStyle/>
          <a:p>
            <a:r>
              <a:rPr lang="vi-VN">
                <a:solidFill>
                  <a:srgbClr val="FF0000"/>
                </a:solidFill>
              </a:rPr>
              <a:t>8:09:36 CH</a:t>
            </a:r>
          </a:p>
        </p:txBody>
      </p:sp>
    </p:spTree>
    <p:extLst>
      <p:ext uri="{BB962C8B-B14F-4D97-AF65-F5344CB8AC3E}">
        <p14:creationId xmlns:p14="http://schemas.microsoft.com/office/powerpoint/2010/main" val="3382997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D684C1D4-B6EB-44B0-877D-3A3AADE3C086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ctr"/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Hoạt động 4: Báo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cáo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kết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quả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từng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nhóm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và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kiểm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định</a:t>
            </a:r>
            <a:b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(15 phút)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26AC75BF-8FE6-40D4-BFFB-FC2DD80F2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50209"/>
            <a:ext cx="10515600" cy="3526753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từng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bày kết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sau khi tính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cả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theo từng vị trí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thể.</a:t>
            </a:r>
            <a:endParaRPr lang="vi-VN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định thực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bằng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chiều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dọc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nước rồi tính tỉ lệ (không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lượng)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điểm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theo tính chính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từ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xuống thấp theo thang điểm 10 (có điểm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cực và điểm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không thực hiện hay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giỡn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không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…) vào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điểm thường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hỗ dành sẵn cho Ngày tháng 5">
            <a:extLst>
              <a:ext uri="{FF2B5EF4-FFF2-40B4-BE49-F238E27FC236}">
                <a16:creationId xmlns="" xmlns:a16="http://schemas.microsoft.com/office/drawing/2014/main" id="{6640EB1F-72CC-48C0-93C0-90A846F90D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algn="ctr"/>
            <a:fld id="{A8DD8196-5C62-4F41-9BED-09BE8E754C86}" type="datetime1">
              <a:rPr lang="vi-VN" smtClean="0">
                <a:solidFill>
                  <a:srgbClr val="FF0000"/>
                </a:solidFill>
              </a:rPr>
              <a:pPr algn="ctr"/>
              <a:t>28/04/2025</a:t>
            </a:fld>
            <a:endParaRPr lang="vi-VN">
              <a:solidFill>
                <a:srgbClr val="FF0000"/>
              </a:solidFill>
            </a:endParaRPr>
          </a:p>
        </p:txBody>
      </p:sp>
      <p:sp>
        <p:nvSpPr>
          <p:cNvPr id="7" name="Chỗ dành sẵn cho Chân trang 6">
            <a:extLst>
              <a:ext uri="{FF2B5EF4-FFF2-40B4-BE49-F238E27FC236}">
                <a16:creationId xmlns="" xmlns:a16="http://schemas.microsoft.com/office/drawing/2014/main" id="{2DA4BF8C-F258-4B27-A80D-341842674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</p:spPr>
        <p:txBody>
          <a:bodyPr/>
          <a:lstStyle/>
          <a:p>
            <a:r>
              <a:rPr lang="vi-VN">
                <a:solidFill>
                  <a:srgbClr val="FF0000"/>
                </a:solidFill>
              </a:rPr>
              <a:t>8:09:36 CH</a:t>
            </a:r>
          </a:p>
        </p:txBody>
      </p:sp>
    </p:spTree>
    <p:extLst>
      <p:ext uri="{BB962C8B-B14F-4D97-AF65-F5344CB8AC3E}">
        <p14:creationId xmlns:p14="http://schemas.microsoft.com/office/powerpoint/2010/main" val="861720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ỗ dành sẵn cho Ngày tháng 5">
            <a:extLst>
              <a:ext uri="{FF2B5EF4-FFF2-40B4-BE49-F238E27FC236}">
                <a16:creationId xmlns="" xmlns:a16="http://schemas.microsoft.com/office/drawing/2014/main" id="{FB05752C-FC50-4E85-9A38-203538E4BE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algn="ctr"/>
            <a:fld id="{A8DD8196-5C62-4F41-9BED-09BE8E754C86}" type="datetime1">
              <a:rPr lang="vi-VN" smtClean="0">
                <a:solidFill>
                  <a:srgbClr val="FF0000"/>
                </a:solidFill>
              </a:rPr>
              <a:pPr algn="ctr"/>
              <a:t>28/04/2025</a:t>
            </a:fld>
            <a:endParaRPr lang="vi-VN">
              <a:solidFill>
                <a:srgbClr val="FF0000"/>
              </a:solidFill>
            </a:endParaRPr>
          </a:p>
        </p:txBody>
      </p:sp>
      <p:sp>
        <p:nvSpPr>
          <p:cNvPr id="7" name="Chỗ dành sẵn cho Chân trang 6">
            <a:extLst>
              <a:ext uri="{FF2B5EF4-FFF2-40B4-BE49-F238E27FC236}">
                <a16:creationId xmlns="" xmlns:a16="http://schemas.microsoft.com/office/drawing/2014/main" id="{89767A28-6586-4376-BF66-3D48E2796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</p:spPr>
        <p:txBody>
          <a:bodyPr/>
          <a:lstStyle/>
          <a:p>
            <a:r>
              <a:rPr lang="vi-VN">
                <a:solidFill>
                  <a:srgbClr val="FF0000"/>
                </a:solidFill>
              </a:rPr>
              <a:t>8:09:36 CH</a:t>
            </a:r>
          </a:p>
        </p:txBody>
      </p:sp>
      <p:sp>
        <p:nvSpPr>
          <p:cNvPr id="8" name="Tiêu đề 1">
            <a:extLst>
              <a:ext uri="{FF2B5EF4-FFF2-40B4-BE49-F238E27FC236}">
                <a16:creationId xmlns="" xmlns:a16="http://schemas.microsoft.com/office/drawing/2014/main" id="{87617A4B-3A3C-447C-874C-7B7B2B9333D8}"/>
              </a:ext>
            </a:extLst>
          </p:cNvPr>
          <p:cNvSpPr txBox="1">
            <a:spLocks/>
          </p:cNvSpPr>
          <p:nvPr/>
        </p:nvSpPr>
        <p:spPr>
          <a:xfrm>
            <a:off x="838200" y="718230"/>
            <a:ext cx="10515600" cy="132556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7030A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2</a:t>
            </a:r>
            <a:endParaRPr lang="vi-VN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hỗ dành sẵn cho Nội dung 2">
            <a:extLst>
              <a:ext uri="{FF2B5EF4-FFF2-40B4-BE49-F238E27FC236}">
                <a16:creationId xmlns="" xmlns:a16="http://schemas.microsoft.com/office/drawing/2014/main" id="{389CE870-C8D6-4C99-A80B-A8B768671FFD}"/>
              </a:ext>
            </a:extLst>
          </p:cNvPr>
          <p:cNvSpPr txBox="1">
            <a:spLocks/>
          </p:cNvSpPr>
          <p:nvPr/>
        </p:nvSpPr>
        <p:spPr>
          <a:xfrm>
            <a:off x="838200" y="3131911"/>
            <a:ext cx="10515600" cy="10482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NGOÀI </a:t>
            </a:r>
            <a:r>
              <a:rPr lang="en-US" b="1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b="1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ƯỜNG</a:t>
            </a:r>
            <a:endParaRPr lang="vi-VN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8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682D28D2-8613-4567-B5EB-02A619C392CB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Hoạt động 1: Mở đầu</a:t>
            </a:r>
            <a:r>
              <a:rPr lang="en-US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en-US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(5 phút)</a:t>
            </a:r>
            <a:endParaRPr lang="vi-VN" sz="320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8174AD78-B0B6-4FE6-9E28-3913D4C1E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2237"/>
            <a:ext cx="10515600" cy="377472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vi-VN">
                <a:solidFill>
                  <a:srgbClr val="002060"/>
                </a:solidFill>
                <a:latin typeface="+mj-lt"/>
              </a:rPr>
              <a:t>Chia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nhóm</a:t>
            </a:r>
            <a:endParaRPr lang="vi-VN">
              <a:solidFill>
                <a:srgbClr val="002060"/>
              </a:solidFill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vi-VN" err="1">
                <a:solidFill>
                  <a:srgbClr val="002060"/>
                </a:solidFill>
                <a:latin typeface="+mj-lt"/>
              </a:rPr>
              <a:t>Đặt</a:t>
            </a:r>
            <a:r>
              <a:rPr lang="vi-VN">
                <a:solidFill>
                  <a:srgbClr val="002060"/>
                </a:solidFill>
                <a:latin typeface="+mj-lt"/>
              </a:rPr>
              <a:t> tên riêng cho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nhóm</a:t>
            </a:r>
            <a:r>
              <a:rPr lang="vi-VN">
                <a:solidFill>
                  <a:srgbClr val="002060"/>
                </a:solidFill>
                <a:latin typeface="+mj-lt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vi-VN">
                <a:solidFill>
                  <a:srgbClr val="002060"/>
                </a:solidFill>
                <a:latin typeface="+mj-lt"/>
              </a:rPr>
              <a:t>Bình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chọn</a:t>
            </a:r>
            <a:r>
              <a:rPr lang="vi-VN">
                <a:solidFill>
                  <a:srgbClr val="002060"/>
                </a:solidFill>
                <a:latin typeface="+mj-lt"/>
              </a:rPr>
              <a:t> trưởng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nhóm</a:t>
            </a:r>
            <a:endParaRPr lang="vi-VN">
              <a:solidFill>
                <a:srgbClr val="002060"/>
              </a:solidFill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vi-VN">
                <a:solidFill>
                  <a:srgbClr val="002060"/>
                </a:solidFill>
                <a:latin typeface="+mj-lt"/>
              </a:rPr>
              <a:t>Phân công nhiệm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vụ</a:t>
            </a:r>
            <a:r>
              <a:rPr lang="vi-VN">
                <a:solidFill>
                  <a:srgbClr val="002060"/>
                </a:solidFill>
                <a:latin typeface="+mj-lt"/>
              </a:rPr>
              <a:t> từng thành viên</a:t>
            </a:r>
          </a:p>
          <a:p>
            <a:pPr lvl="1">
              <a:buFont typeface="Webdings" panose="05030102010509060703" pitchFamily="18" charset="2"/>
              <a:buChar char=""/>
            </a:pPr>
            <a:r>
              <a:rPr lang="vi-VN">
                <a:solidFill>
                  <a:srgbClr val="002060"/>
                </a:solidFill>
                <a:latin typeface="+mj-lt"/>
              </a:rPr>
              <a:t>Trưởng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nhóm</a:t>
            </a:r>
            <a:endParaRPr lang="vi-VN">
              <a:solidFill>
                <a:srgbClr val="002060"/>
              </a:solidFill>
              <a:latin typeface="+mj-lt"/>
            </a:endParaRPr>
          </a:p>
          <a:p>
            <a:pPr lvl="1">
              <a:buFont typeface="Webdings" panose="05030102010509060703" pitchFamily="18" charset="2"/>
              <a:buChar char=""/>
            </a:pPr>
            <a:r>
              <a:rPr lang="vi-VN">
                <a:solidFill>
                  <a:srgbClr val="002060"/>
                </a:solidFill>
                <a:latin typeface="+mj-lt"/>
              </a:rPr>
              <a:t>Thành viên</a:t>
            </a:r>
          </a:p>
          <a:p>
            <a:pPr algn="just"/>
            <a:r>
              <a:rPr lang="vi-VN">
                <a:solidFill>
                  <a:srgbClr val="002060"/>
                </a:solidFill>
                <a:latin typeface="+mj-lt"/>
              </a:rPr>
              <a:t>  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Chú</a:t>
            </a:r>
            <a:r>
              <a:rPr lang="vi-VN">
                <a:solidFill>
                  <a:srgbClr val="002060"/>
                </a:solidFill>
                <a:latin typeface="+mj-lt"/>
              </a:rPr>
              <a:t> ý:  Hoạt động tốt được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cộng</a:t>
            </a:r>
            <a:r>
              <a:rPr lang="vi-VN">
                <a:solidFill>
                  <a:srgbClr val="002060"/>
                </a:solidFill>
                <a:latin typeface="+mj-lt"/>
              </a:rPr>
              <a:t> điểm; vi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phạm</a:t>
            </a:r>
            <a:r>
              <a:rPr lang="vi-VN">
                <a:solidFill>
                  <a:srgbClr val="002060"/>
                </a:solidFill>
                <a:latin typeface="+mj-lt"/>
              </a:rPr>
              <a:t> nội quy bị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trừ</a:t>
            </a:r>
            <a:r>
              <a:rPr lang="vi-VN">
                <a:solidFill>
                  <a:srgbClr val="002060"/>
                </a:solidFill>
                <a:latin typeface="+mj-lt"/>
              </a:rPr>
              <a:t> điểm ( điểm tính cho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cá</a:t>
            </a:r>
            <a:r>
              <a:rPr lang="vi-VN">
                <a:solidFill>
                  <a:srgbClr val="002060"/>
                </a:solidFill>
                <a:latin typeface="+mj-lt"/>
              </a:rPr>
              <a:t> nhân)</a:t>
            </a:r>
          </a:p>
          <a:p>
            <a:pPr lvl="1">
              <a:buBlip>
                <a:blip r:embed="rId2">
                  <a:extLst>
                    <a:ext uri="{96DAC541-7B7A-43D3-8B79-37D633B846F1}">
                      <asvg:svgBlip xmlns="" xmlns:asvg="http://schemas.microsoft.com/office/drawing/2016/SVG/main" r:embed="rId3"/>
                    </a:ext>
                  </a:extLst>
                </a:blip>
              </a:buBlip>
            </a:pPr>
            <a:endParaRPr lang="vi-VN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" name="Chỗ dành sẵn cho Ngày tháng 5">
            <a:extLst>
              <a:ext uri="{FF2B5EF4-FFF2-40B4-BE49-F238E27FC236}">
                <a16:creationId xmlns="" xmlns:a16="http://schemas.microsoft.com/office/drawing/2014/main" id="{2FCB391A-3096-499E-BFC4-EAA773251C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algn="ctr"/>
            <a:fld id="{A8DD8196-5C62-4F41-9BED-09BE8E754C86}" type="datetime1">
              <a:rPr lang="vi-VN" smtClean="0">
                <a:solidFill>
                  <a:srgbClr val="FF0000"/>
                </a:solidFill>
              </a:rPr>
              <a:pPr algn="ctr"/>
              <a:t>28/04/2025</a:t>
            </a:fld>
            <a:endParaRPr lang="vi-VN">
              <a:solidFill>
                <a:srgbClr val="FF0000"/>
              </a:solidFill>
            </a:endParaRPr>
          </a:p>
        </p:txBody>
      </p:sp>
      <p:sp>
        <p:nvSpPr>
          <p:cNvPr id="7" name="Chỗ dành sẵn cho Chân trang 6">
            <a:extLst>
              <a:ext uri="{FF2B5EF4-FFF2-40B4-BE49-F238E27FC236}">
                <a16:creationId xmlns="" xmlns:a16="http://schemas.microsoft.com/office/drawing/2014/main" id="{72DA854D-C6FC-4500-8E05-830692797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</p:spPr>
        <p:txBody>
          <a:bodyPr/>
          <a:lstStyle/>
          <a:p>
            <a:r>
              <a:rPr lang="vi-VN">
                <a:solidFill>
                  <a:srgbClr val="FF0000"/>
                </a:solidFill>
              </a:rPr>
              <a:t>8:09:36 CH</a:t>
            </a:r>
          </a:p>
        </p:txBody>
      </p:sp>
    </p:spTree>
    <p:extLst>
      <p:ext uri="{BB962C8B-B14F-4D97-AF65-F5344CB8AC3E}">
        <p14:creationId xmlns:p14="http://schemas.microsoft.com/office/powerpoint/2010/main" val="9748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 calcmode="discrete" valueType="str">
                                      <p:cBhvr override="childStyl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9DAFA668-65F7-421C-BDBA-5FA60454EB4A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ctr"/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Hoạt động 2: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Đặt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vấn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đề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và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tìm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giải pháp thực hiện</a:t>
            </a:r>
            <a:b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(10 phút)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9CBEBC7E-BF2E-453F-956D-9AD874AF6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18200" cy="4351338"/>
          </a:xfrm>
        </p:spPr>
        <p:txBody>
          <a:bodyPr/>
          <a:lstStyle/>
          <a:p>
            <a:pPr algn="just"/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tỉ số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cách chiều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chiều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dọc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một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cổng) mà không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tiếp</a:t>
            </a:r>
            <a:endParaRPr lang="vi-VN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vi-VN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định </a:t>
            </a:r>
            <a:r>
              <a:rPr lang="vi-VN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vi-VN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Thalès</a:t>
            </a:r>
            <a:r>
              <a:rPr lang="vi-VN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để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lượng tỉ số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cách bằng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lượng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cách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bằng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</a:t>
            </a:r>
            <a:endParaRPr lang="vi-VN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Hình ảnh 3">
            <a:extLst>
              <a:ext uri="{FF2B5EF4-FFF2-40B4-BE49-F238E27FC236}">
                <a16:creationId xmlns="" xmlns:a16="http://schemas.microsoft.com/office/drawing/2014/main" id="{C9B509B8-8DD9-47D3-9759-00E4A70E87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787219"/>
            <a:ext cx="2485714" cy="1714286"/>
          </a:xfrm>
          <a:prstGeom prst="rect">
            <a:avLst/>
          </a:prstGeom>
        </p:spPr>
      </p:pic>
      <p:pic>
        <p:nvPicPr>
          <p:cNvPr id="5" name="Hình ảnh 4">
            <a:extLst>
              <a:ext uri="{FF2B5EF4-FFF2-40B4-BE49-F238E27FC236}">
                <a16:creationId xmlns="" xmlns:a16="http://schemas.microsoft.com/office/drawing/2014/main" id="{0B63129C-BD26-4C2B-AB59-7DED293EAB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4373" y="4777695"/>
            <a:ext cx="2704762" cy="173333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Hình chữ nhật 6">
                <a:extLst>
                  <a:ext uri="{FF2B5EF4-FFF2-40B4-BE49-F238E27FC236}">
                    <a16:creationId xmlns="" xmlns:a16="http://schemas.microsoft.com/office/drawing/2014/main" id="{2365A028-9AE1-4D72-8BB8-A288E6461C3F}"/>
                  </a:ext>
                </a:extLst>
              </p:cNvPr>
              <p:cNvSpPr/>
              <p:nvPr/>
            </p:nvSpPr>
            <p:spPr>
              <a:xfrm>
                <a:off x="7902054" y="5644361"/>
                <a:ext cx="2704762" cy="77245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  <m:r>
                        <a:rPr lang="vi-V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𝑂𝑀</m:t>
                          </m:r>
                        </m:num>
                        <m:den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  <m:sSup>
                            <m:sSupPr>
                              <m:ctrlPr>
                                <a:rPr lang="vi-V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vi-V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vi-V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den>
                      </m:f>
                      <m:r>
                        <a:rPr lang="vi-V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  <m:r>
                        <a:rPr lang="vi-V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  <m:r>
                        <a:rPr lang="vi-V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num>
                        <m:den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</m:oMath>
                  </m:oMathPara>
                </a14:m>
                <a:endParaRPr lang="vi-VN"/>
              </a:p>
            </p:txBody>
          </p:sp>
        </mc:Choice>
        <mc:Fallback xmlns="">
          <p:sp>
            <p:nvSpPr>
              <p:cNvPr id="7" name="Hình chữ nhật 6">
                <a:extLst>
                  <a:ext uri="{FF2B5EF4-FFF2-40B4-BE49-F238E27FC236}">
                    <a16:creationId xmlns:a16="http://schemas.microsoft.com/office/drawing/2014/main" id="{2365A028-9AE1-4D72-8BB8-A288E6461C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2054" y="5644361"/>
                <a:ext cx="2704762" cy="7724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hỗ dành sẵn cho Ngày tháng 5">
            <a:extLst>
              <a:ext uri="{FF2B5EF4-FFF2-40B4-BE49-F238E27FC236}">
                <a16:creationId xmlns="" xmlns:a16="http://schemas.microsoft.com/office/drawing/2014/main" id="{F1A1B3FA-9A04-4751-A5AC-E864E4A175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65207"/>
            <a:ext cx="2743200" cy="365125"/>
          </a:xfrm>
        </p:spPr>
        <p:txBody>
          <a:bodyPr/>
          <a:lstStyle/>
          <a:p>
            <a:pPr algn="ctr"/>
            <a:fld id="{A8DD8196-5C62-4F41-9BED-09BE8E754C86}" type="datetime1">
              <a:rPr lang="vi-VN" smtClean="0">
                <a:solidFill>
                  <a:srgbClr val="FF0000"/>
                </a:solidFill>
              </a:rPr>
              <a:pPr algn="ctr"/>
              <a:t>28/04/2025</a:t>
            </a:fld>
            <a:endParaRPr lang="vi-VN">
              <a:solidFill>
                <a:srgbClr val="FF0000"/>
              </a:solidFill>
            </a:endParaRPr>
          </a:p>
        </p:txBody>
      </p:sp>
      <p:sp>
        <p:nvSpPr>
          <p:cNvPr id="14" name="Chỗ dành sẵn cho Chân trang 6">
            <a:extLst>
              <a:ext uri="{FF2B5EF4-FFF2-40B4-BE49-F238E27FC236}">
                <a16:creationId xmlns="" xmlns:a16="http://schemas.microsoft.com/office/drawing/2014/main" id="{E33EC313-160B-4B1C-B60B-ED566B0AD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435979"/>
            <a:ext cx="4114800" cy="365125"/>
          </a:xfrm>
        </p:spPr>
        <p:txBody>
          <a:bodyPr/>
          <a:lstStyle/>
          <a:p>
            <a:r>
              <a:rPr lang="vi-VN">
                <a:solidFill>
                  <a:srgbClr val="FF0000"/>
                </a:solidFill>
              </a:rPr>
              <a:t>8:09:36 CH</a:t>
            </a:r>
          </a:p>
        </p:txBody>
      </p:sp>
      <p:pic>
        <p:nvPicPr>
          <p:cNvPr id="6" name="Hình ảnh 5">
            <a:extLst>
              <a:ext uri="{FF2B5EF4-FFF2-40B4-BE49-F238E27FC236}">
                <a16:creationId xmlns="" xmlns:a16="http://schemas.microsoft.com/office/drawing/2014/main" id="{C05EECE2-2899-484E-9904-699E95EE48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69373" y="1760203"/>
            <a:ext cx="1548438" cy="3814643"/>
          </a:xfrm>
          <a:prstGeom prst="rect">
            <a:avLst/>
          </a:prstGeom>
        </p:spPr>
      </p:pic>
      <p:sp>
        <p:nvSpPr>
          <p:cNvPr id="11" name="Hình chữ nhật: Góc Tròn 10">
            <a:extLst>
              <a:ext uri="{FF2B5EF4-FFF2-40B4-BE49-F238E27FC236}">
                <a16:creationId xmlns="" xmlns:a16="http://schemas.microsoft.com/office/drawing/2014/main" id="{076A983F-1C59-450B-8DA2-18A40424A5BD}"/>
              </a:ext>
            </a:extLst>
          </p:cNvPr>
          <p:cNvSpPr/>
          <p:nvPr/>
        </p:nvSpPr>
        <p:spPr>
          <a:xfrm>
            <a:off x="9530784" y="2032000"/>
            <a:ext cx="2386879" cy="318179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</a:t>
            </a:r>
            <a:r>
              <a:rPr 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thực hiện </a:t>
            </a:r>
            <a:r>
              <a:rPr lang="vi-VN" sz="280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vi-VN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lượng tỉ lệ chiều ngang và </a:t>
            </a:r>
            <a:r>
              <a:rPr lang="vi-VN" sz="280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dọc</a:t>
            </a:r>
            <a:r>
              <a:rPr lang="vi-VN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vi-VN" sz="280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vi-VN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vi-VN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vi-VN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sân trường</a:t>
            </a:r>
          </a:p>
        </p:txBody>
      </p:sp>
    </p:spTree>
    <p:extLst>
      <p:ext uri="{BB962C8B-B14F-4D97-AF65-F5344CB8AC3E}">
        <p14:creationId xmlns:p14="http://schemas.microsoft.com/office/powerpoint/2010/main" val="2610526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745</Words>
  <Application>Microsoft Office PowerPoint</Application>
  <PresentationFormat>Widescreen</PresentationFormat>
  <Paragraphs>78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 Light</vt:lpstr>
      <vt:lpstr>Cambria Math</vt:lpstr>
      <vt:lpstr>Times New Roman</vt:lpstr>
      <vt:lpstr>Webdings</vt:lpstr>
      <vt:lpstr>Office Theme</vt:lpstr>
      <vt:lpstr>TOÁN 8 - CTST</vt:lpstr>
      <vt:lpstr>TIẾT 1</vt:lpstr>
      <vt:lpstr>Hoạt động 1: Mở đầu (5 phút)</vt:lpstr>
      <vt:lpstr>Hoạt động 2: Đặt vấn đề và tìm giải pháp thực hiện (10 phút)</vt:lpstr>
      <vt:lpstr>Hoạt động 3: Thực hiện ước lượng và tính trung bình (15 phút)</vt:lpstr>
      <vt:lpstr>Hoạt động 4: Báo cáo kết quả từng nhóm và kiểm định (15 phút)</vt:lpstr>
      <vt:lpstr>PowerPoint Presentation</vt:lpstr>
      <vt:lpstr>Hoạt động 1: Mở đầu (5 phút)</vt:lpstr>
      <vt:lpstr>Hoạt động 2: Đặt vấn đề và tìm giải pháp thực hiện (10 phút)</vt:lpstr>
      <vt:lpstr>Hoạt động 3: Thực hiện ước lượng và tính trung bình (15 phút)</vt:lpstr>
      <vt:lpstr>Hoạt động 4: Báo cáo kết quả từng nhóm và kiểm định (15 phút)</vt:lpstr>
      <vt:lpstr>CHƯƠNG TRÌNH HOẠT ĐỘNG THỰC HÀNH TRÃI NGHIỆM ĐẾN ĐÂY LÀ KẾT THÚC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TOÁN 8 - CTST</dc:title>
  <dc:creator>Nguyễn Đạt Tân Dương</dc:creator>
  <cp:lastModifiedBy>Admin</cp:lastModifiedBy>
  <cp:revision>29</cp:revision>
  <dcterms:created xsi:type="dcterms:W3CDTF">2023-07-20T11:24:33Z</dcterms:created>
  <dcterms:modified xsi:type="dcterms:W3CDTF">2025-04-28T03:18:35Z</dcterms:modified>
</cp:coreProperties>
</file>