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wav" ContentType="audio/wav"/>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8" r:id="rId2"/>
    <p:sldId id="270" r:id="rId3"/>
    <p:sldId id="269" r:id="rId4"/>
    <p:sldId id="273" r:id="rId5"/>
    <p:sldId id="292" r:id="rId6"/>
    <p:sldId id="294" r:id="rId7"/>
    <p:sldId id="293" r:id="rId8"/>
    <p:sldId id="275" r:id="rId9"/>
    <p:sldId id="276" r:id="rId10"/>
    <p:sldId id="279" r:id="rId11"/>
    <p:sldId id="280" r:id="rId12"/>
    <p:sldId id="282" r:id="rId13"/>
    <p:sldId id="299" r:id="rId14"/>
    <p:sldId id="296" r:id="rId15"/>
    <p:sldId id="300" r:id="rId16"/>
    <p:sldId id="301" r:id="rId17"/>
    <p:sldId id="302" r:id="rId18"/>
    <p:sldId id="303" r:id="rId19"/>
    <p:sldId id="304" r:id="rId20"/>
    <p:sldId id="305" r:id="rId21"/>
    <p:sldId id="306" r:id="rId22"/>
    <p:sldId id="307" r:id="rId23"/>
    <p:sldId id="287" r:id="rId24"/>
  </p:sldIdLst>
  <p:sldSz cx="14630400" cy="82296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Tahoma" panose="020B0604030504040204" pitchFamily="34" charset="0"/>
      <p:regular r:id="rId32"/>
      <p:bold r:id="rId33"/>
    </p:embeddedFont>
    <p:embeddedFont>
      <p:font typeface="Open Sans" panose="020B0604020202020204" charset="0"/>
      <p:regular r:id="rId34"/>
      <p:bold r:id="rId35"/>
      <p:italic r:id="rId36"/>
      <p:boldItalic r:id="rId37"/>
    </p:embeddedFont>
  </p:embeddedFont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LÝ THUYẾT" id="{F4BC58DF-4B0E-4D3E-8F0C-481493FCA132}">
          <p14:sldIdLst>
            <p14:sldId id="288"/>
          </p14:sldIdLst>
        </p14:section>
        <p14:section name="TRÒ CHƠI VÒNG QUAY MAY MẮN" id="{779D41C5-9241-4344-BCAC-5FE01E296CEA}">
          <p14:sldIdLst>
            <p14:sldId id="270"/>
            <p14:sldId id="269"/>
            <p14:sldId id="273"/>
            <p14:sldId id="292"/>
            <p14:sldId id="294"/>
            <p14:sldId id="293"/>
            <p14:sldId id="275"/>
            <p14:sldId id="276"/>
            <p14:sldId id="279"/>
            <p14:sldId id="280"/>
          </p14:sldIdLst>
        </p14:section>
        <p14:section name="BÀI TẬP" id="{97A006CF-B174-40D2-BDCC-79D389881329}">
          <p14:sldIdLst>
            <p14:sldId id="282"/>
            <p14:sldId id="299"/>
            <p14:sldId id="296"/>
            <p14:sldId id="300"/>
            <p14:sldId id="301"/>
            <p14:sldId id="302"/>
            <p14:sldId id="303"/>
            <p14:sldId id="304"/>
            <p14:sldId id="305"/>
            <p14:sldId id="306"/>
            <p14:sldId id="307"/>
          </p14:sldIdLst>
        </p14:section>
        <p14:section name="HƯỚNG DAN VE NHA" id="{49A86677-02FD-490B-85EA-2C252B537305}">
          <p14:sldIdLst>
            <p14:sldId id="287"/>
          </p14:sldIdLst>
        </p14:section>
      </p14:sectionLst>
    </p:ex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E43230"/>
    <a:srgbClr val="0E73B7"/>
    <a:srgbClr val="CF5F13"/>
    <a:srgbClr val="30CFCD"/>
    <a:srgbClr val="E99D05"/>
    <a:srgbClr val="DBB2CB"/>
    <a:srgbClr val="DCADCB"/>
    <a:srgbClr val="9F7906"/>
    <a:srgbClr val="E9A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7" autoAdjust="0"/>
    <p:restoredTop sz="94022" autoAdjust="0"/>
  </p:normalViewPr>
  <p:slideViewPr>
    <p:cSldViewPr snapToGrid="0">
      <p:cViewPr varScale="1">
        <p:scale>
          <a:sx n="54" d="100"/>
          <a:sy n="54" d="100"/>
        </p:scale>
        <p:origin x="180" y="84"/>
      </p:cViewPr>
      <p:guideLst>
        <p:guide orient="horz" pos="2592"/>
        <p:guide pos="4608"/>
      </p:guideLst>
    </p:cSldViewPr>
  </p:slideViewPr>
  <p:outlineViewPr>
    <p:cViewPr>
      <p:scale>
        <a:sx n="33" d="100"/>
        <a:sy n="33" d="100"/>
      </p:scale>
      <p:origin x="0" y="-420"/>
    </p:cViewPr>
  </p:outlineViewPr>
  <p:notesTextViewPr>
    <p:cViewPr>
      <p:scale>
        <a:sx n="1" d="1"/>
        <a:sy n="1" d="1"/>
      </p:scale>
      <p:origin x="0" y="0"/>
    </p:cViewPr>
  </p:notesTextViewPr>
  <p:sorterViewPr>
    <p:cViewPr>
      <p:scale>
        <a:sx n="100" d="100"/>
        <a:sy n="100" d="100"/>
      </p:scale>
      <p:origin x="0" y="-4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2070A-99CF-47AA-913B-3EF0E0012DFC}" type="datetimeFigureOut">
              <a:rPr lang="en-US" smtClean="0"/>
              <a:t>28/4/2025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01D44-4AC0-49C2-892F-55BB74153BF9}" type="slidenum">
              <a:rPr lang="en-US" smtClean="0"/>
              <a:t>‹#›</a:t>
            </a:fld>
            <a:endParaRPr lang="en-US"/>
          </a:p>
        </p:txBody>
      </p:sp>
    </p:spTree>
    <p:extLst>
      <p:ext uri="{BB962C8B-B14F-4D97-AF65-F5344CB8AC3E}">
        <p14:creationId xmlns:p14="http://schemas.microsoft.com/office/powerpoint/2010/main" val="311754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AAD2D-E155-4930-B7B6-C4DEBF756969}"/>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xmlns="" id="{E4AC1CCB-7135-4B10-AA59-58B0F748DF3C}"/>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xmlns="" id="{097B24AA-8C5B-489B-8D76-26520A47235C}"/>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5" name="Footer Placeholder 4">
            <a:extLst>
              <a:ext uri="{FF2B5EF4-FFF2-40B4-BE49-F238E27FC236}">
                <a16:creationId xmlns:a16="http://schemas.microsoft.com/office/drawing/2014/main" xmlns=""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121917-1AE1-4786-B80F-949542DEEAA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241B2F-D552-48D4-937C-514AAE63A578}"/>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5" name="Footer Placeholder 4">
            <a:extLst>
              <a:ext uri="{FF2B5EF4-FFF2-40B4-BE49-F238E27FC236}">
                <a16:creationId xmlns:a16="http://schemas.microsoft.com/office/drawing/2014/main" xmlns=""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CA6AAB-C339-47CB-85C4-7E0F26ABB36E}"/>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52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B1161F-716E-4BB5-9AAA-4BED10A7E672}"/>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C43BFCA-4B6F-402E-8ADF-5FD82E1D4E2D}"/>
              </a:ext>
            </a:extLst>
          </p:cNvPr>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338A54-1739-44FE-94BE-9F6A839C6854}"/>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5" name="Footer Placeholder 4">
            <a:extLst>
              <a:ext uri="{FF2B5EF4-FFF2-40B4-BE49-F238E27FC236}">
                <a16:creationId xmlns:a16="http://schemas.microsoft.com/office/drawing/2014/main" xmlns=""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ED3999-CBFE-4CA8-8B6C-A53A2448DD9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66592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6AEC17-1600-4203-9089-5C7E876BAAF0}"/>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5" name="Footer Placeholder 4">
            <a:extLst>
              <a:ext uri="{FF2B5EF4-FFF2-40B4-BE49-F238E27FC236}">
                <a16:creationId xmlns:a16="http://schemas.microsoft.com/office/drawing/2014/main" xmlns=""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133160-9222-48B8-8487-67F6F8DCFA63}"/>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6985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8D804-AC27-4302-BCD5-67B885BB86C1}"/>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xmlns="" id="{5003EE7E-B580-4825-AF42-1EC0FE9BD068}"/>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CB418C6-8329-4AF6-A23C-A359B33D7E70}"/>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5" name="Footer Placeholder 4">
            <a:extLst>
              <a:ext uri="{FF2B5EF4-FFF2-40B4-BE49-F238E27FC236}">
                <a16:creationId xmlns:a16="http://schemas.microsoft.com/office/drawing/2014/main" xmlns=""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6F3669-86B0-4086-9909-9793EDE6B4B6}"/>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5525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5D94E9-8A9E-4BFE-8AFF-2FD37BDA3777}"/>
              </a:ext>
            </a:extLst>
          </p:cNvPr>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594CD48-3081-4ED0-A9D7-AD99BC89AE26}"/>
              </a:ext>
            </a:extLst>
          </p:cNvPr>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F21C2EB-ED80-448C-A415-C71E76BE4628}"/>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6" name="Footer Placeholder 5">
            <a:extLst>
              <a:ext uri="{FF2B5EF4-FFF2-40B4-BE49-F238E27FC236}">
                <a16:creationId xmlns:a16="http://schemas.microsoft.com/office/drawing/2014/main" xmlns=""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CB79CE-8C66-42E8-8218-D834D02992D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340725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5E0DA-6E9D-463F-A2DD-29DE51FAC580}"/>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6AA701-00FA-4298-9CAA-877EF5410C4F}"/>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a:extLst>
              <a:ext uri="{FF2B5EF4-FFF2-40B4-BE49-F238E27FC236}">
                <a16:creationId xmlns:a16="http://schemas.microsoft.com/office/drawing/2014/main" xmlns="" id="{C1351546-7C59-4175-9BFE-17003AC341E0}"/>
              </a:ext>
            </a:extLst>
          </p:cNvPr>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A240F54-C375-4504-BECC-DF497AD2038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a:extLst>
              <a:ext uri="{FF2B5EF4-FFF2-40B4-BE49-F238E27FC236}">
                <a16:creationId xmlns:a16="http://schemas.microsoft.com/office/drawing/2014/main" xmlns="" id="{86B05408-1F3D-493D-B7A2-C776BFDD1909}"/>
              </a:ext>
            </a:extLst>
          </p:cNvPr>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6851279-2D44-45B8-B481-029791165588}"/>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8" name="Footer Placeholder 7">
            <a:extLst>
              <a:ext uri="{FF2B5EF4-FFF2-40B4-BE49-F238E27FC236}">
                <a16:creationId xmlns:a16="http://schemas.microsoft.com/office/drawing/2014/main" xmlns=""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4BF59B6-FDC9-49CA-89E6-318F2BB32F3D}"/>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86993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18120AF-995E-43E9-9C76-D00D3CE45D52}"/>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4" name="Footer Placeholder 3">
            <a:extLst>
              <a:ext uri="{FF2B5EF4-FFF2-40B4-BE49-F238E27FC236}">
                <a16:creationId xmlns:a16="http://schemas.microsoft.com/office/drawing/2014/main" xmlns=""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D20069F-E42F-4FCF-9889-ACCD9C80A4EC}"/>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1123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EAE7B8-C2C1-404D-9AAE-D00086810180}"/>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3" name="Footer Placeholder 2">
            <a:extLst>
              <a:ext uri="{FF2B5EF4-FFF2-40B4-BE49-F238E27FC236}">
                <a16:creationId xmlns:a16="http://schemas.microsoft.com/office/drawing/2014/main" xmlns=""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8D301F8-B063-4A27-9601-D5980F7C7A2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33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232F5-D7F7-441C-ADA4-49F9AD638D2B}"/>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xmlns="" id="{35380A6A-41BE-418E-A8DD-DCDE6C6BBEE0}"/>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9C981A5-B44A-4A15-B682-5429809AF956}"/>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xmlns="" id="{42F0E258-2AFB-4C0D-91D3-8DD539CD456A}"/>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6" name="Footer Placeholder 5">
            <a:extLst>
              <a:ext uri="{FF2B5EF4-FFF2-40B4-BE49-F238E27FC236}">
                <a16:creationId xmlns:a16="http://schemas.microsoft.com/office/drawing/2014/main" xmlns=""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962FD2-8875-4D0D-B230-163296AEF4D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9672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706CF-D2B2-498E-B1A4-E035CFCDAE8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xmlns="" id="{D1F30A05-212A-451C-8E7A-96F49FF82EA7}"/>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xmlns="" id="{427FD212-2C7E-45EE-AC46-E2223238AB5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xmlns="" id="{753533D7-6C68-40EC-979B-D92512285798}"/>
              </a:ext>
            </a:extLst>
          </p:cNvPr>
          <p:cNvSpPr>
            <a:spLocks noGrp="1"/>
          </p:cNvSpPr>
          <p:nvPr>
            <p:ph type="dt" sz="half" idx="10"/>
          </p:nvPr>
        </p:nvSpPr>
        <p:spPr/>
        <p:txBody>
          <a:bodyPr/>
          <a:lstStyle/>
          <a:p>
            <a:fld id="{0D838988-15A6-4647-86D7-062E8698D868}" type="datetimeFigureOut">
              <a:rPr lang="en-US" smtClean="0"/>
              <a:pPr/>
              <a:t>28/4/2025</a:t>
            </a:fld>
            <a:endParaRPr lang="en-US"/>
          </a:p>
        </p:txBody>
      </p:sp>
      <p:sp>
        <p:nvSpPr>
          <p:cNvPr id="6" name="Footer Placeholder 5">
            <a:extLst>
              <a:ext uri="{FF2B5EF4-FFF2-40B4-BE49-F238E27FC236}">
                <a16:creationId xmlns:a16="http://schemas.microsoft.com/office/drawing/2014/main" xmlns=""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96D20C-BCB5-48A1-A7B0-016FB546E1AA}"/>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79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9D1CF6-06F4-4E97-B3A3-986F040E3C93}"/>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A15A3EE-2B69-4F61-9D6B-E41538689EFB}"/>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118F42-D90A-454D-BCF8-D95CF83F7C58}"/>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0D838988-15A6-4647-86D7-062E8698D868}" type="datetimeFigureOut">
              <a:rPr lang="en-US" smtClean="0"/>
              <a:pPr/>
              <a:t>28/4/2025</a:t>
            </a:fld>
            <a:endParaRPr lang="en-US"/>
          </a:p>
        </p:txBody>
      </p:sp>
      <p:sp>
        <p:nvSpPr>
          <p:cNvPr id="5" name="Footer Placeholder 4">
            <a:extLst>
              <a:ext uri="{FF2B5EF4-FFF2-40B4-BE49-F238E27FC236}">
                <a16:creationId xmlns:a16="http://schemas.microsoft.com/office/drawing/2014/main" xmlns="" id="{DDA2430F-0F2C-4DAD-95FF-057245B7AA5E}"/>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BAFC7AF-5ACB-4B84-A4B9-3F81B87B234E}"/>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9CF1BDB4-6E33-4EB0-BC1A-E3E463951136}" type="slidenum">
              <a:rPr lang="en-US" smtClean="0"/>
              <a:pPr/>
              <a:t>‹#›</a:t>
            </a:fld>
            <a:endParaRPr lang="en-US"/>
          </a:p>
        </p:txBody>
      </p:sp>
    </p:spTree>
    <p:extLst>
      <p:ext uri="{BB962C8B-B14F-4D97-AF65-F5344CB8AC3E}">
        <p14:creationId xmlns:p14="http://schemas.microsoft.com/office/powerpoint/2010/main" val="13081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wmf"/><Relationship Id="rId1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oleObject" Target="../embeddings/oleObject1.bin"/><Relationship Id="rId17" Type="http://schemas.openxmlformats.org/officeDocument/2006/relationships/image" Target="../media/image22.wmf"/><Relationship Id="rId2" Type="http://schemas.openxmlformats.org/officeDocument/2006/relationships/slideLayout" Target="../slideLayouts/slideLayout1.xml"/><Relationship Id="rId16" Type="http://schemas.openxmlformats.org/officeDocument/2006/relationships/oleObject" Target="../embeddings/oleObject3.bin"/><Relationship Id="rId20" Type="http://schemas.openxmlformats.org/officeDocument/2006/relationships/slide" Target="slide3.xml"/><Relationship Id="rId1" Type="http://schemas.openxmlformats.org/officeDocument/2006/relationships/vmlDrawing" Target="../drawings/vmlDrawing1.v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21.wmf"/><Relationship Id="rId10" Type="http://schemas.openxmlformats.org/officeDocument/2006/relationships/image" Target="../media/image12.png"/><Relationship Id="rId19" Type="http://schemas.openxmlformats.org/officeDocument/2006/relationships/image" Target="../media/image23.wmf"/><Relationship Id="rId4" Type="http://schemas.microsoft.com/office/2007/relationships/hdphoto" Target="../media/hdphoto1.wdp"/><Relationship Id="rId9" Type="http://schemas.openxmlformats.org/officeDocument/2006/relationships/image" Target="../media/image11.png"/><Relationship Id="rId1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6.bin"/><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6.gif"/><Relationship Id="rId3" Type="http://schemas.openxmlformats.org/officeDocument/2006/relationships/slideLayout" Target="../slideLayouts/slideLayout2.xml"/><Relationship Id="rId7" Type="http://schemas.openxmlformats.org/officeDocument/2006/relationships/slide" Target="slide6.xml"/><Relationship Id="rId12" Type="http://schemas.openxmlformats.org/officeDocument/2006/relationships/image" Target="../media/image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4.xml"/><Relationship Id="rId15" Type="http://schemas.openxmlformats.org/officeDocument/2006/relationships/slide" Target="slide12.xml"/><Relationship Id="rId10" Type="http://schemas.openxmlformats.org/officeDocument/2006/relationships/slide" Target="slide10.xml"/><Relationship Id="rId4" Type="http://schemas.openxmlformats.org/officeDocument/2006/relationships/image" Target="../media/image4.png"/><Relationship Id="rId9" Type="http://schemas.openxmlformats.org/officeDocument/2006/relationships/slide" Target="slide9.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3.xml"/><Relationship Id="rId3" Type="http://schemas.openxmlformats.org/officeDocument/2006/relationships/audio" Target="../media/audio2.wav"/><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png"/><Relationship Id="rId3" Type="http://schemas.openxmlformats.org/officeDocument/2006/relationships/audio" Target="../media/audio2.wav"/><Relationship Id="rId7" Type="http://schemas.microsoft.com/office/2007/relationships/hdphoto" Target="../media/hdphoto2.wdp"/><Relationship Id="rId12"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8.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audio" Target="../media/audio4.wav"/><Relationship Id="rId9" Type="http://schemas.openxmlformats.org/officeDocument/2006/relationships/image" Target="../media/image10.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33" y="42468"/>
            <a:ext cx="14630400" cy="82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5" name="Rectangle 4"/>
          <p:cNvSpPr/>
          <p:nvPr/>
        </p:nvSpPr>
        <p:spPr>
          <a:xfrm>
            <a:off x="1537538" y="496523"/>
            <a:ext cx="11494457" cy="674734"/>
          </a:xfrm>
          <a:prstGeom prst="rect">
            <a:avLst/>
          </a:prstGeom>
          <a:solidFill>
            <a:schemeClr val="accent1">
              <a:lumMod val="40000"/>
              <a:lumOff val="60000"/>
            </a:schemeClr>
          </a:solidFill>
          <a:ln>
            <a:solidFill>
              <a:srgbClr val="66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ÔN TẬP </a:t>
            </a:r>
            <a:r>
              <a:rPr lang="en-US" sz="4000" b="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CHƯƠNG IV  </a:t>
            </a:r>
            <a:endParaRPr lang="en-US" sz="4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p:txBody>
      </p:sp>
      <p:sp>
        <p:nvSpPr>
          <p:cNvPr id="10" name="Rectangle 9"/>
          <p:cNvSpPr/>
          <p:nvPr/>
        </p:nvSpPr>
        <p:spPr>
          <a:xfrm>
            <a:off x="2400661" y="1724405"/>
            <a:ext cx="3022170" cy="914400"/>
          </a:xfrm>
          <a:prstGeom prst="rect">
            <a:avLst/>
          </a:prstGeom>
          <a:blipFill>
            <a:blip r:embed="rId2">
              <a:alphaModFix amt="8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Thu thập và phân loại dữ liệu</a:t>
            </a:r>
            <a:endParaRPr lang="en-US" sz="3200"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1" name="Rectangle 10"/>
          <p:cNvSpPr/>
          <p:nvPr/>
        </p:nvSpPr>
        <p:spPr>
          <a:xfrm>
            <a:off x="2400661" y="5834793"/>
            <a:ext cx="3022170" cy="1769389"/>
          </a:xfrm>
          <a:prstGeom prst="rect">
            <a:avLst/>
          </a:prstGeom>
          <a:blipFill>
            <a:blip r:embed="rId2">
              <a:alphaModFix amt="8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Phân tích dữ liệu</a:t>
            </a:r>
            <a:endParaRPr lang="en-US" sz="3200"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2" name="Rectangle 11"/>
          <p:cNvSpPr/>
          <p:nvPr/>
        </p:nvSpPr>
        <p:spPr>
          <a:xfrm>
            <a:off x="2400661" y="3476806"/>
            <a:ext cx="3022170" cy="1275987"/>
          </a:xfrm>
          <a:prstGeom prst="rect">
            <a:avLst/>
          </a:prstGeom>
          <a:blipFill>
            <a:blip r:embed="rId2">
              <a:alphaModFix amt="8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Lựa chọn dạng biểu đồ</a:t>
            </a:r>
            <a:endParaRPr lang="en-US" sz="3200"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3" name="Flowchart: Connector 12"/>
          <p:cNvSpPr/>
          <p:nvPr/>
        </p:nvSpPr>
        <p:spPr>
          <a:xfrm>
            <a:off x="5999748" y="1671168"/>
            <a:ext cx="481264"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2" name="TextBox 21"/>
          <p:cNvSpPr txBox="1"/>
          <p:nvPr/>
        </p:nvSpPr>
        <p:spPr>
          <a:xfrm>
            <a:off x="6912244" y="1642650"/>
            <a:ext cx="6106332" cy="584775"/>
          </a:xfrm>
          <a:prstGeom prst="rect">
            <a:avLst/>
          </a:prstGeom>
          <a:noFill/>
        </p:spPr>
        <p:txBody>
          <a:bodyPr wrap="square" rtlCol="0">
            <a:spAutoFit/>
          </a:bodyPr>
          <a:lstStyle/>
          <a:p>
            <a:r>
              <a:rPr lang="en-US" sz="3200">
                <a:latin typeface="Times New Roman" pitchFamily="18" charset="0"/>
                <a:cs typeface="Times New Roman" pitchFamily="18" charset="0"/>
              </a:rPr>
              <a:t>Thu thập và phân loại dữ liệu</a:t>
            </a:r>
            <a:endParaRPr lang="en-US" sz="3200" dirty="0">
              <a:latin typeface="Times New Roman" pitchFamily="18" charset="0"/>
              <a:cs typeface="Times New Roman" pitchFamily="18" charset="0"/>
            </a:endParaRPr>
          </a:p>
        </p:txBody>
      </p:sp>
      <p:sp>
        <p:nvSpPr>
          <p:cNvPr id="23" name="TextBox 22"/>
          <p:cNvSpPr txBox="1"/>
          <p:nvPr/>
        </p:nvSpPr>
        <p:spPr>
          <a:xfrm>
            <a:off x="6940660" y="2262166"/>
            <a:ext cx="6106332" cy="584775"/>
          </a:xfrm>
          <a:prstGeom prst="rect">
            <a:avLst/>
          </a:prstGeom>
          <a:noFill/>
        </p:spPr>
        <p:txBody>
          <a:bodyPr wrap="square" rtlCol="0">
            <a:spAutoFit/>
          </a:bodyPr>
          <a:lstStyle/>
          <a:p>
            <a:r>
              <a:rPr lang="en-US" sz="3200">
                <a:latin typeface="Times New Roman" pitchFamily="18" charset="0"/>
                <a:cs typeface="Times New Roman" pitchFamily="18" charset="0"/>
              </a:rPr>
              <a:t>Tính hợp lí của dữ liệu</a:t>
            </a:r>
            <a:endParaRPr lang="en-US" sz="3200" dirty="0">
              <a:latin typeface="Times New Roman" pitchFamily="18" charset="0"/>
              <a:cs typeface="Times New Roman" pitchFamily="18" charset="0"/>
            </a:endParaRPr>
          </a:p>
        </p:txBody>
      </p:sp>
      <p:sp>
        <p:nvSpPr>
          <p:cNvPr id="24" name="TextBox 23"/>
          <p:cNvSpPr txBox="1"/>
          <p:nvPr/>
        </p:nvSpPr>
        <p:spPr>
          <a:xfrm>
            <a:off x="6984573" y="3338454"/>
            <a:ext cx="6106332" cy="584775"/>
          </a:xfrm>
          <a:prstGeom prst="rect">
            <a:avLst/>
          </a:prstGeom>
          <a:noFill/>
        </p:spPr>
        <p:txBody>
          <a:bodyPr wrap="square" rtlCol="0">
            <a:spAutoFit/>
          </a:bodyPr>
          <a:lstStyle/>
          <a:p>
            <a:r>
              <a:rPr lang="en-US" sz="3200">
                <a:latin typeface="Times New Roman" pitchFamily="18" charset="0"/>
                <a:cs typeface="Times New Roman" pitchFamily="18" charset="0"/>
              </a:rPr>
              <a:t>Lựa chọn dạng biểu đồ</a:t>
            </a:r>
            <a:endParaRPr lang="en-US" sz="3200" dirty="0">
              <a:latin typeface="Times New Roman" pitchFamily="18" charset="0"/>
              <a:cs typeface="Times New Roman" pitchFamily="18" charset="0"/>
            </a:endParaRPr>
          </a:p>
        </p:txBody>
      </p:sp>
      <p:sp>
        <p:nvSpPr>
          <p:cNvPr id="25" name="TextBox 24"/>
          <p:cNvSpPr txBox="1"/>
          <p:nvPr/>
        </p:nvSpPr>
        <p:spPr>
          <a:xfrm>
            <a:off x="6987363" y="3932000"/>
            <a:ext cx="7174645" cy="1077218"/>
          </a:xfrm>
          <a:prstGeom prst="rect">
            <a:avLst/>
          </a:prstGeom>
          <a:noFill/>
        </p:spPr>
        <p:txBody>
          <a:bodyPr wrap="square" rtlCol="0">
            <a:spAutoFit/>
          </a:bodyPr>
          <a:lstStyle/>
          <a:p>
            <a:r>
              <a:rPr lang="en-US" sz="3200">
                <a:latin typeface="Times New Roman" pitchFamily="18" charset="0"/>
                <a:cs typeface="Times New Roman" pitchFamily="18" charset="0"/>
              </a:rPr>
              <a:t>Các dạng biểu diễn khác nhau cho một tập dữ liệu</a:t>
            </a:r>
            <a:endParaRPr lang="en-US" sz="3200" dirty="0">
              <a:latin typeface="Times New Roman" pitchFamily="18" charset="0"/>
              <a:cs typeface="Times New Roman" pitchFamily="18" charset="0"/>
            </a:endParaRPr>
          </a:p>
        </p:txBody>
      </p:sp>
      <p:sp>
        <p:nvSpPr>
          <p:cNvPr id="26" name="TextBox 25"/>
          <p:cNvSpPr txBox="1"/>
          <p:nvPr/>
        </p:nvSpPr>
        <p:spPr>
          <a:xfrm>
            <a:off x="6928594" y="6087211"/>
            <a:ext cx="6929046" cy="584775"/>
          </a:xfrm>
          <a:prstGeom prst="rect">
            <a:avLst/>
          </a:prstGeom>
          <a:noFill/>
        </p:spPr>
        <p:txBody>
          <a:bodyPr wrap="square" rtlCol="0">
            <a:spAutoFit/>
          </a:bodyPr>
          <a:lstStyle/>
          <a:p>
            <a:r>
              <a:rPr lang="en-US" sz="3200">
                <a:latin typeface="Times New Roman" pitchFamily="18" charset="0"/>
                <a:cs typeface="Times New Roman" pitchFamily="18" charset="0"/>
              </a:rPr>
              <a:t>Phát hiện vấn đề qua phân tích dữ liệu.</a:t>
            </a:r>
            <a:endParaRPr lang="en-US" sz="3200" dirty="0">
              <a:latin typeface="Times New Roman" pitchFamily="18" charset="0"/>
              <a:cs typeface="Times New Roman" pitchFamily="18" charset="0"/>
            </a:endParaRPr>
          </a:p>
        </p:txBody>
      </p:sp>
      <p:sp>
        <p:nvSpPr>
          <p:cNvPr id="27" name="TextBox 26"/>
          <p:cNvSpPr txBox="1"/>
          <p:nvPr/>
        </p:nvSpPr>
        <p:spPr>
          <a:xfrm>
            <a:off x="6940659" y="6760833"/>
            <a:ext cx="7549063" cy="584775"/>
          </a:xfrm>
          <a:prstGeom prst="rect">
            <a:avLst/>
          </a:prstGeom>
          <a:noFill/>
        </p:spPr>
        <p:txBody>
          <a:bodyPr wrap="square" rtlCol="0">
            <a:spAutoFit/>
          </a:bodyPr>
          <a:lstStyle/>
          <a:p>
            <a:r>
              <a:rPr lang="en-US" sz="3200">
                <a:latin typeface="Times New Roman" pitchFamily="18" charset="0"/>
                <a:cs typeface="Times New Roman" pitchFamily="18" charset="0"/>
              </a:rPr>
              <a:t>Giải quyết các vấn đề qua phân tích biểu đồ.</a:t>
            </a:r>
            <a:endParaRPr lang="en-US" sz="3200" dirty="0">
              <a:latin typeface="Times New Roman" pitchFamily="18" charset="0"/>
              <a:cs typeface="Times New Roman" pitchFamily="18" charset="0"/>
            </a:endParaRPr>
          </a:p>
        </p:txBody>
      </p:sp>
      <p:sp>
        <p:nvSpPr>
          <p:cNvPr id="41" name="Flowchart: Connector 40"/>
          <p:cNvSpPr/>
          <p:nvPr/>
        </p:nvSpPr>
        <p:spPr>
          <a:xfrm>
            <a:off x="6023811" y="2352954"/>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2" name="Flowchart: Connector 41"/>
          <p:cNvSpPr/>
          <p:nvPr/>
        </p:nvSpPr>
        <p:spPr>
          <a:xfrm>
            <a:off x="6031833" y="3423940"/>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3" name="Flowchart: Connector 42"/>
          <p:cNvSpPr/>
          <p:nvPr/>
        </p:nvSpPr>
        <p:spPr>
          <a:xfrm>
            <a:off x="6039855" y="4234066"/>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4" name="Flowchart: Connector 43"/>
          <p:cNvSpPr/>
          <p:nvPr/>
        </p:nvSpPr>
        <p:spPr>
          <a:xfrm>
            <a:off x="6083552" y="6152091"/>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5" name="Flowchart: Connector 44"/>
          <p:cNvSpPr/>
          <p:nvPr/>
        </p:nvSpPr>
        <p:spPr>
          <a:xfrm>
            <a:off x="6087666" y="6841548"/>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9" name="Straight Connector 48"/>
          <p:cNvCxnSpPr>
            <a:endCxn id="41" idx="0"/>
          </p:cNvCxnSpPr>
          <p:nvPr/>
        </p:nvCxnSpPr>
        <p:spPr>
          <a:xfrm rot="16200000" flipH="1">
            <a:off x="6112315" y="2186683"/>
            <a:ext cx="310376" cy="22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3" idx="0"/>
          </p:cNvCxnSpPr>
          <p:nvPr/>
        </p:nvCxnSpPr>
        <p:spPr>
          <a:xfrm rot="16200000" flipH="1">
            <a:off x="6056169" y="3995604"/>
            <a:ext cx="454755" cy="22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6330281" y="6217723"/>
            <a:ext cx="6553" cy="74807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ox(in)">
                                      <p:cBhvr>
                                        <p:cTn id="19" dur="500"/>
                                        <p:tgtEl>
                                          <p:spTgt spid="4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ox(in)">
                                      <p:cBhvr>
                                        <p:cTn id="25" dur="500"/>
                                        <p:tgtEl>
                                          <p:spTgt spid="4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ox(in)">
                                      <p:cBhvr>
                                        <p:cTn id="31" dur="500"/>
                                        <p:tgtEl>
                                          <p:spTgt spid="23"/>
                                        </p:tgtEl>
                                      </p:cBhvr>
                                    </p:animEffec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par>
                                <p:cTn id="38" presetID="3" presetClass="entr" presetSubtype="1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linds(horizontal)">
                                      <p:cBhvr>
                                        <p:cTn id="40" dur="500"/>
                                        <p:tgtEl>
                                          <p:spTgt spid="5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linds(horizontal)">
                                      <p:cBhvr>
                                        <p:cTn id="43" dur="500"/>
                                        <p:tgtEl>
                                          <p:spTgt spid="4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linds(horizontal)">
                                      <p:cBhvr>
                                        <p:cTn id="55" dur="500"/>
                                        <p:tgtEl>
                                          <p:spTgt spid="44"/>
                                        </p:tgtEl>
                                      </p:cBhvr>
                                    </p:animEffect>
                                  </p:childTnLst>
                                </p:cTn>
                              </p:par>
                              <p:par>
                                <p:cTn id="56" presetID="3" presetClass="entr" presetSubtype="1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blinds(horizontal)">
                                      <p:cBhvr>
                                        <p:cTn id="58" dur="500"/>
                                        <p:tgtEl>
                                          <p:spTgt spid="5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linds(horizontal)">
                                      <p:cBhvr>
                                        <p:cTn id="61" dur="500"/>
                                        <p:tgtEl>
                                          <p:spTgt spid="4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childTnLst>
              </p:cTn>
              <p:nextCondLst>
                <p:cond evt="onClick" delay="0">
                  <p:tgtEl>
                    <p:spTgt spid="11"/>
                  </p:tgtEl>
                </p:cond>
              </p:nextCondLst>
            </p:seq>
          </p:childTnLst>
        </p:cTn>
      </p:par>
    </p:tnLst>
    <p:bldLst>
      <p:bldP spid="10" grpId="0" animBg="1"/>
      <p:bldP spid="11" grpId="0" animBg="1"/>
      <p:bldP spid="12" grpId="0" animBg="1"/>
      <p:bldP spid="13" grpId="0" animBg="1"/>
      <p:bldP spid="22" grpId="0"/>
      <p:bldP spid="23" grpId="0"/>
      <p:bldP spid="24" grpId="0"/>
      <p:bldP spid="25" grpId="0"/>
      <p:bldP spid="26" grpId="0"/>
      <p:bldP spid="27" grpId="0"/>
      <p:bldP spid="41" grpId="0" animBg="1"/>
      <p:bldP spid="42" grpId="0" animBg="1"/>
      <p:bldP spid="43" grpId="0" animBg="1"/>
      <p:bldP spid="44"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4" name="Snip Diagonal Corner Rectangle 3"/>
          <p:cNvSpPr/>
          <p:nvPr/>
        </p:nvSpPr>
        <p:spPr>
          <a:xfrm>
            <a:off x="733604" y="1113669"/>
            <a:ext cx="12632074" cy="192551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dirty="0" err="1">
                <a:solidFill>
                  <a:srgbClr val="FF0000"/>
                </a:solidFill>
                <a:latin typeface="Times New Roman" pitchFamily="18" charset="0"/>
                <a:cs typeface="Times New Roman" pitchFamily="18" charset="0"/>
              </a:rPr>
              <a:t>Câu</a:t>
            </a:r>
            <a:r>
              <a:rPr lang="en-US" sz="3800" dirty="0">
                <a:solidFill>
                  <a:srgbClr val="FF0000"/>
                </a:solidFill>
                <a:latin typeface="Times New Roman" pitchFamily="18" charset="0"/>
                <a:cs typeface="Times New Roman" pitchFamily="18" charset="0"/>
              </a:rPr>
              <a:t> 7</a:t>
            </a:r>
            <a:r>
              <a:rPr lang="en-US" sz="3800">
                <a:solidFill>
                  <a:prstClr val="black"/>
                </a:solidFill>
                <a:latin typeface="Times New Roman" pitchFamily="18" charset="0"/>
                <a:cs typeface="Times New Roman" pitchFamily="18" charset="0"/>
              </a:rPr>
              <a:t>. </a:t>
            </a:r>
            <a:r>
              <a:rPr lang="en-US" sz="3600">
                <a:solidFill>
                  <a:srgbClr val="1A0DAB"/>
                </a:solidFill>
                <a:latin typeface="Times New Roman" panose="02020603050405020304" pitchFamily="18" charset="0"/>
                <a:cs typeface="Times New Roman" panose="02020603050405020304" pitchFamily="18" charset="0"/>
              </a:rPr>
              <a:t>Phương pháp nào là phù hợp để thu thập ý kiến về 3 mẫu logo của trường em?</a:t>
            </a:r>
          </a:p>
          <a:p>
            <a:pPr algn="ctr">
              <a:defRPr/>
            </a:pPr>
            <a:endParaRPr lang="vi-VN" sz="3800" dirty="0">
              <a:solidFill>
                <a:prstClr val="black"/>
              </a:solidFill>
              <a:latin typeface="Times New Roman" pitchFamily="18" charset="0"/>
              <a:cs typeface="Times New Roman" pitchFamily="18" charset="0"/>
            </a:endParaRPr>
          </a:p>
        </p:txBody>
      </p:sp>
      <p:sp>
        <p:nvSpPr>
          <p:cNvPr id="26" name="Rectangle 25"/>
          <p:cNvSpPr/>
          <p:nvPr/>
        </p:nvSpPr>
        <p:spPr>
          <a:xfrm>
            <a:off x="1066705" y="3213040"/>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a:solidFill>
                  <a:prstClr val="black"/>
                </a:solidFill>
                <a:latin typeface="Times New Roman" pitchFamily="18" charset="0"/>
                <a:cs typeface="Times New Roman" pitchFamily="18" charset="0"/>
              </a:rPr>
              <a:t>A.</a:t>
            </a:r>
            <a:r>
              <a:rPr lang="en-US" sz="3800">
                <a:solidFill>
                  <a:prstClr val="black"/>
                </a:solidFill>
                <a:latin typeface="Times New Roman" pitchFamily="18" charset="0"/>
                <a:cs typeface="Times New Roman" pitchFamily="18" charset="0"/>
              </a:rPr>
              <a:t> Sách báo</a:t>
            </a:r>
            <a:endParaRPr lang="vi-VN" sz="3800" dirty="0">
              <a:solidFill>
                <a:prstClr val="black"/>
              </a:solidFill>
              <a:latin typeface="Times New Roman" pitchFamily="18" charset="0"/>
              <a:cs typeface="Times New Roman"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Rectangle 41"/>
          <p:cNvSpPr/>
          <p:nvPr/>
        </p:nvSpPr>
        <p:spPr>
          <a:xfrm>
            <a:off x="6125488" y="2730855"/>
            <a:ext cx="5888158" cy="179210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B</a:t>
            </a:r>
            <a:r>
              <a:rPr lang="vi-VN" sz="3800">
                <a:solidFill>
                  <a:prstClr val="black"/>
                </a:solidFill>
                <a:latin typeface="Times New Roman" pitchFamily="18" charset="0"/>
                <a:cs typeface="Times New Roman" pitchFamily="18" charset="0"/>
              </a:rPr>
              <a:t>. </a:t>
            </a:r>
            <a:r>
              <a:rPr lang="en-US" sz="3800">
                <a:solidFill>
                  <a:prstClr val="black"/>
                </a:solidFill>
                <a:latin typeface="Times New Roman" pitchFamily="18" charset="0"/>
                <a:cs typeface="Times New Roman" pitchFamily="18" charset="0"/>
              </a:rPr>
              <a:t>Lập phiếu hỏi, phiếu khảo sát; Phỏng vấn</a:t>
            </a:r>
            <a:endParaRPr lang="vi-VN" sz="3800" dirty="0">
              <a:solidFill>
                <a:prstClr val="black"/>
              </a:solidFill>
              <a:latin typeface="Times New Roman" pitchFamily="18" charset="0"/>
              <a:cs typeface="Times New Roman" pitchFamily="18" charset="0"/>
            </a:endParaRPr>
          </a:p>
        </p:txBody>
      </p:sp>
      <p:sp>
        <p:nvSpPr>
          <p:cNvPr id="43" name="Rectangle 42"/>
          <p:cNvSpPr/>
          <p:nvPr/>
        </p:nvSpPr>
        <p:spPr>
          <a:xfrm>
            <a:off x="1066705" y="4280047"/>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mj-lt"/>
              </a:rPr>
              <a:t>C</a:t>
            </a:r>
            <a:r>
              <a:rPr lang="vi-VN" sz="3800">
                <a:solidFill>
                  <a:prstClr val="black"/>
                </a:solidFill>
                <a:latin typeface="+mj-lt"/>
              </a:rPr>
              <a:t>.</a:t>
            </a:r>
            <a:r>
              <a:rPr lang="en-US" sz="3800">
                <a:solidFill>
                  <a:prstClr val="black"/>
                </a:solidFill>
                <a:latin typeface="+mj-lt"/>
              </a:rPr>
              <a:t> </a:t>
            </a:r>
            <a:r>
              <a:rPr lang="en-US" sz="3800">
                <a:solidFill>
                  <a:prstClr val="black"/>
                </a:solidFill>
                <a:latin typeface="Times New Roman" pitchFamily="18" charset="0"/>
                <a:cs typeface="Times New Roman" pitchFamily="18" charset="0"/>
              </a:rPr>
              <a:t>Internet</a:t>
            </a:r>
            <a:r>
              <a:rPr lang="vi-VN" sz="3800">
                <a:solidFill>
                  <a:prstClr val="black"/>
                </a:solidFill>
                <a:latin typeface="Times New Roman" pitchFamily="18" charset="0"/>
                <a:cs typeface="Times New Roman" pitchFamily="18" charset="0"/>
              </a:rPr>
              <a:t> </a:t>
            </a:r>
            <a:endParaRPr lang="vi-VN" sz="3800" dirty="0">
              <a:solidFill>
                <a:prstClr val="black"/>
              </a:solidFill>
              <a:latin typeface="Times New Roman" pitchFamily="18" charset="0"/>
              <a:cs typeface="Times New Roman" pitchFamily="18" charset="0"/>
            </a:endParaRPr>
          </a:p>
        </p:txBody>
      </p:sp>
      <p:sp>
        <p:nvSpPr>
          <p:cNvPr id="44" name="Rectangle 43"/>
          <p:cNvSpPr/>
          <p:nvPr/>
        </p:nvSpPr>
        <p:spPr>
          <a:xfrm>
            <a:off x="6125488" y="4522957"/>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mj-lt"/>
              </a:rPr>
              <a:t>D</a:t>
            </a:r>
            <a:r>
              <a:rPr lang="en-US" sz="3800">
                <a:solidFill>
                  <a:prstClr val="black"/>
                </a:solidFill>
                <a:latin typeface="+mj-lt"/>
              </a:rPr>
              <a:t>. </a:t>
            </a:r>
            <a:r>
              <a:rPr lang="en-US" sz="3800">
                <a:solidFill>
                  <a:prstClr val="black"/>
                </a:solidFill>
                <a:latin typeface="Times New Roman" pitchFamily="18" charset="0"/>
                <a:cs typeface="Times New Roman" pitchFamily="18" charset="0"/>
              </a:rPr>
              <a:t>Quan sát</a:t>
            </a:r>
            <a:r>
              <a:rPr lang="en-US" sz="3800">
                <a:solidFill>
                  <a:prstClr val="black"/>
                </a:solidFill>
                <a:latin typeface="+mj-lt"/>
              </a:rPr>
              <a:t> </a:t>
            </a:r>
            <a:r>
              <a:rPr lang="vi-VN" sz="3800">
                <a:solidFill>
                  <a:prstClr val="black"/>
                </a:solidFill>
                <a:latin typeface="+mj-lt"/>
              </a:rPr>
              <a:t> </a:t>
            </a:r>
            <a:endParaRPr lang="vi-VN" sz="3800" dirty="0">
              <a:solidFill>
                <a:prstClr val="black"/>
              </a:solidFill>
              <a:latin typeface="+mj-lt"/>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9632" y="3294786"/>
            <a:ext cx="966866" cy="849671"/>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362711" y="4361844"/>
            <a:ext cx="965443" cy="844906"/>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97130" y="4435719"/>
            <a:ext cx="965690" cy="848636"/>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63763" y="3160522"/>
            <a:ext cx="965690" cy="772552"/>
          </a:xfrm>
          <a:prstGeom prst="rect">
            <a:avLst/>
          </a:prstGeom>
        </p:spPr>
      </p:pic>
      <p:sp>
        <p:nvSpPr>
          <p:cNvPr id="19" name="Horizontal Scroll 18">
            <a:hlinkClick r:id="rId14"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spTree>
    <p:extLst>
      <p:ext uri="{BB962C8B-B14F-4D97-AF65-F5344CB8AC3E}">
        <p14:creationId xmlns:p14="http://schemas.microsoft.com/office/powerpoint/2010/main" val="19940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applause.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4" name="Snip Diagonal Corner Rectangle 3"/>
          <p:cNvSpPr/>
          <p:nvPr/>
        </p:nvSpPr>
        <p:spPr>
          <a:xfrm>
            <a:off x="999163" y="239844"/>
            <a:ext cx="12632074" cy="192551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4400" dirty="0" err="1">
                <a:solidFill>
                  <a:srgbClr val="FF0000"/>
                </a:solidFill>
                <a:latin typeface="Times New Roman" pitchFamily="18" charset="0"/>
                <a:cs typeface="Times New Roman" pitchFamily="18" charset="0"/>
              </a:rPr>
              <a:t>Câu</a:t>
            </a:r>
            <a:r>
              <a:rPr lang="en-US" sz="4400" dirty="0">
                <a:solidFill>
                  <a:srgbClr val="FF0000"/>
                </a:solidFill>
                <a:latin typeface="Times New Roman" pitchFamily="18" charset="0"/>
                <a:cs typeface="Times New Roman" pitchFamily="18" charset="0"/>
              </a:rPr>
              <a:t> 8</a:t>
            </a:r>
            <a:r>
              <a:rPr lang="en-US" sz="4400">
                <a:solidFill>
                  <a:srgbClr val="FF0000"/>
                </a:solidFill>
                <a:latin typeface="Times New Roman" pitchFamily="18" charset="0"/>
                <a:cs typeface="Times New Roman" pitchFamily="18" charset="0"/>
              </a:rPr>
              <a:t>. </a:t>
            </a:r>
            <a:r>
              <a:rPr lang="en-US" sz="4400">
                <a:solidFill>
                  <a:srgbClr val="1A0DAB"/>
                </a:solidFill>
                <a:latin typeface="Times New Roman" panose="02020603050405020304" pitchFamily="18" charset="0"/>
                <a:cs typeface="Times New Roman" panose="02020603050405020304" pitchFamily="18" charset="0"/>
              </a:rPr>
              <a:t>Phương pháp nào là phù hợp để so sánh dân số ba nước Đông Dương?</a:t>
            </a:r>
          </a:p>
          <a:p>
            <a:pPr algn="ctr">
              <a:defRPr/>
            </a:pPr>
            <a:endParaRPr lang="vi-VN" sz="4400" dirty="0">
              <a:solidFill>
                <a:prstClr val="black"/>
              </a:solidFill>
              <a:latin typeface="Times New Roman" pitchFamily="18" charset="0"/>
              <a:cs typeface="Times New Roman"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Rectangle 41"/>
          <p:cNvSpPr/>
          <p:nvPr/>
        </p:nvSpPr>
        <p:spPr>
          <a:xfrm>
            <a:off x="7356738" y="2344242"/>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endParaRPr lang="vi-VN" sz="3800" dirty="0">
              <a:solidFill>
                <a:prstClr val="black"/>
              </a:solidFill>
              <a:latin typeface="Times New Roman" pitchFamily="18" charset="0"/>
              <a:cs typeface="Times New Roman" pitchFamily="18" charset="0"/>
            </a:endParaRPr>
          </a:p>
        </p:txBody>
      </p:sp>
      <p:sp>
        <p:nvSpPr>
          <p:cNvPr id="43" name="Rectangle 42"/>
          <p:cNvSpPr/>
          <p:nvPr/>
        </p:nvSpPr>
        <p:spPr>
          <a:xfrm>
            <a:off x="1332264" y="3406222"/>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 </a:t>
            </a:r>
          </a:p>
        </p:txBody>
      </p:sp>
      <p:sp>
        <p:nvSpPr>
          <p:cNvPr id="44" name="Rectangle 43"/>
          <p:cNvSpPr/>
          <p:nvPr/>
        </p:nvSpPr>
        <p:spPr>
          <a:xfrm>
            <a:off x="7356738" y="3411249"/>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 </a:t>
            </a:r>
          </a:p>
        </p:txBody>
      </p:sp>
      <p:pic>
        <p:nvPicPr>
          <p:cNvPr id="47" name="Picture 46"/>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038119" y="2197022"/>
            <a:ext cx="1062164" cy="849671"/>
          </a:xfrm>
          <a:prstGeom prst="rect">
            <a:avLst/>
          </a:prstGeom>
        </p:spPr>
      </p:pic>
      <p:pic>
        <p:nvPicPr>
          <p:cNvPr id="51" name="Picture 5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03680" y="3738373"/>
            <a:ext cx="965443" cy="844906"/>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79205" y="3460176"/>
            <a:ext cx="965690" cy="848636"/>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79205" y="2393750"/>
            <a:ext cx="965690" cy="848636"/>
          </a:xfrm>
          <a:prstGeom prst="rect">
            <a:avLst/>
          </a:prstGeom>
        </p:spPr>
      </p:pic>
      <p:sp>
        <p:nvSpPr>
          <p:cNvPr id="18" name="TextBox 17"/>
          <p:cNvSpPr txBox="1"/>
          <p:nvPr/>
        </p:nvSpPr>
        <p:spPr>
          <a:xfrm>
            <a:off x="12450510" y="7793916"/>
            <a:ext cx="2072314" cy="449354"/>
          </a:xfrm>
          <a:prstGeom prst="rect">
            <a:avLst/>
          </a:prstGeom>
          <a:ln>
            <a:noFill/>
          </a:ln>
        </p:spPr>
        <p:style>
          <a:lnRef idx="2">
            <a:schemeClr val="dk1"/>
          </a:lnRef>
          <a:fillRef idx="1">
            <a:schemeClr val="lt1"/>
          </a:fillRef>
          <a:effectRef idx="0">
            <a:schemeClr val="dk1"/>
          </a:effectRef>
          <a:fontRef idx="minor">
            <a:schemeClr val="dk1"/>
          </a:fontRef>
        </p:style>
        <p:txBody>
          <a:bodyPr wrap="square" lIns="109728" tIns="54864" rIns="109728" bIns="54864" rtlCol="0">
            <a:spAutoFit/>
          </a:bodyPr>
          <a:lstStyle/>
          <a:p>
            <a:endParaRPr lang="en-US" dirty="0"/>
          </a:p>
        </p:txBody>
      </p:sp>
      <p:graphicFrame>
        <p:nvGraphicFramePr>
          <p:cNvPr id="19" name="cau a"/>
          <p:cNvGraphicFramePr>
            <a:graphicFrameLocks noChangeAspect="1"/>
          </p:cNvGraphicFramePr>
          <p:nvPr>
            <p:extLst>
              <p:ext uri="{D42A27DB-BD31-4B8C-83A1-F6EECF244321}">
                <p14:modId xmlns:p14="http://schemas.microsoft.com/office/powerpoint/2010/main" val="2091031807"/>
              </p:ext>
            </p:extLst>
          </p:nvPr>
        </p:nvGraphicFramePr>
        <p:xfrm>
          <a:off x="195263" y="2305050"/>
          <a:ext cx="6905625" cy="863600"/>
        </p:xfrm>
        <a:graphic>
          <a:graphicData uri="http://schemas.openxmlformats.org/presentationml/2006/ole">
            <mc:AlternateContent xmlns:mc="http://schemas.openxmlformats.org/markup-compatibility/2006">
              <mc:Choice xmlns:v="urn:schemas-microsoft-com:vml" Requires="v">
                <p:oleObj spid="_x0000_s2266" name="Equation" r:id="rId12" imgW="1841400" imgH="228600" progId="Equation.DSMT4">
                  <p:embed/>
                </p:oleObj>
              </mc:Choice>
              <mc:Fallback>
                <p:oleObj name="Equation" r:id="rId12" imgW="1841400" imgH="228600" progId="Equation.DSMT4">
                  <p:embed/>
                  <p:pic>
                    <p:nvPicPr>
                      <p:cNvPr id="0" name="Picture 2"/>
                      <p:cNvPicPr>
                        <a:picLocks noChangeAspect="1" noChangeArrowheads="1"/>
                      </p:cNvPicPr>
                      <p:nvPr/>
                    </p:nvPicPr>
                    <p:blipFill>
                      <a:blip r:embed="rId13"/>
                      <a:srcRect/>
                      <a:stretch>
                        <a:fillRect/>
                      </a:stretch>
                    </p:blipFill>
                    <p:spPr bwMode="auto">
                      <a:xfrm>
                        <a:off x="195263" y="2305050"/>
                        <a:ext cx="6905625" cy="863600"/>
                      </a:xfrm>
                      <a:prstGeom prst="rect">
                        <a:avLst/>
                      </a:prstGeom>
                      <a:noFill/>
                    </p:spPr>
                  </p:pic>
                </p:oleObj>
              </mc:Fallback>
            </mc:AlternateContent>
          </a:graphicData>
        </a:graphic>
      </p:graphicFrame>
      <p:graphicFrame>
        <p:nvGraphicFramePr>
          <p:cNvPr id="20" name="cau b"/>
          <p:cNvGraphicFramePr>
            <a:graphicFrameLocks noChangeAspect="1"/>
          </p:cNvGraphicFramePr>
          <p:nvPr>
            <p:extLst>
              <p:ext uri="{D42A27DB-BD31-4B8C-83A1-F6EECF244321}">
                <p14:modId xmlns:p14="http://schemas.microsoft.com/office/powerpoint/2010/main" val="3290632641"/>
              </p:ext>
            </p:extLst>
          </p:nvPr>
        </p:nvGraphicFramePr>
        <p:xfrm>
          <a:off x="8584878" y="2362507"/>
          <a:ext cx="3259137" cy="862013"/>
        </p:xfrm>
        <a:graphic>
          <a:graphicData uri="http://schemas.openxmlformats.org/presentationml/2006/ole">
            <mc:AlternateContent xmlns:mc="http://schemas.openxmlformats.org/markup-compatibility/2006">
              <mc:Choice xmlns:v="urn:schemas-microsoft-com:vml" Requires="v">
                <p:oleObj spid="_x0000_s2267" name="Equation" r:id="rId14" imgW="939600" imgH="228600" progId="Equation.DSMT4">
                  <p:embed/>
                </p:oleObj>
              </mc:Choice>
              <mc:Fallback>
                <p:oleObj name="Equation" r:id="rId14" imgW="939600" imgH="228600" progId="Equation.DSMT4">
                  <p:embed/>
                  <p:pic>
                    <p:nvPicPr>
                      <p:cNvPr id="0" name="Picture 3"/>
                      <p:cNvPicPr>
                        <a:picLocks noChangeAspect="1" noChangeArrowheads="1"/>
                      </p:cNvPicPr>
                      <p:nvPr/>
                    </p:nvPicPr>
                    <p:blipFill>
                      <a:blip r:embed="rId15"/>
                      <a:srcRect/>
                      <a:stretch>
                        <a:fillRect/>
                      </a:stretch>
                    </p:blipFill>
                    <p:spPr bwMode="auto">
                      <a:xfrm>
                        <a:off x="8584878" y="2362507"/>
                        <a:ext cx="3259137" cy="862013"/>
                      </a:xfrm>
                      <a:prstGeom prst="rect">
                        <a:avLst/>
                      </a:prstGeom>
                      <a:noFill/>
                    </p:spPr>
                  </p:pic>
                </p:oleObj>
              </mc:Fallback>
            </mc:AlternateContent>
          </a:graphicData>
        </a:graphic>
      </p:graphicFrame>
      <p:graphicFrame>
        <p:nvGraphicFramePr>
          <p:cNvPr id="21" name="cau c"/>
          <p:cNvGraphicFramePr>
            <a:graphicFrameLocks noChangeAspect="1"/>
          </p:cNvGraphicFramePr>
          <p:nvPr>
            <p:extLst>
              <p:ext uri="{D42A27DB-BD31-4B8C-83A1-F6EECF244321}">
                <p14:modId xmlns:p14="http://schemas.microsoft.com/office/powerpoint/2010/main" val="3679597740"/>
              </p:ext>
            </p:extLst>
          </p:nvPr>
        </p:nvGraphicFramePr>
        <p:xfrm>
          <a:off x="195263" y="3563143"/>
          <a:ext cx="3787775" cy="1103313"/>
        </p:xfrm>
        <a:graphic>
          <a:graphicData uri="http://schemas.openxmlformats.org/presentationml/2006/ole">
            <mc:AlternateContent xmlns:mc="http://schemas.openxmlformats.org/markup-compatibility/2006">
              <mc:Choice xmlns:v="urn:schemas-microsoft-com:vml" Requires="v">
                <p:oleObj spid="_x0000_s2268" name="Equation" r:id="rId16" imgW="990360" imgH="253800" progId="Equation.DSMT4">
                  <p:embed/>
                </p:oleObj>
              </mc:Choice>
              <mc:Fallback>
                <p:oleObj name="Equation" r:id="rId16" imgW="990360" imgH="253800" progId="Equation.DSMT4">
                  <p:embed/>
                  <p:pic>
                    <p:nvPicPr>
                      <p:cNvPr id="0" name="Picture 4"/>
                      <p:cNvPicPr>
                        <a:picLocks noChangeAspect="1" noChangeArrowheads="1"/>
                      </p:cNvPicPr>
                      <p:nvPr/>
                    </p:nvPicPr>
                    <p:blipFill>
                      <a:blip r:embed="rId17"/>
                      <a:srcRect/>
                      <a:stretch>
                        <a:fillRect/>
                      </a:stretch>
                    </p:blipFill>
                    <p:spPr bwMode="auto">
                      <a:xfrm>
                        <a:off x="195263" y="3563143"/>
                        <a:ext cx="3787775" cy="1103313"/>
                      </a:xfrm>
                      <a:prstGeom prst="rect">
                        <a:avLst/>
                      </a:prstGeom>
                      <a:noFill/>
                    </p:spPr>
                  </p:pic>
                </p:oleObj>
              </mc:Fallback>
            </mc:AlternateContent>
          </a:graphicData>
        </a:graphic>
      </p:graphicFrame>
      <p:graphicFrame>
        <p:nvGraphicFramePr>
          <p:cNvPr id="22" name="câu d"/>
          <p:cNvGraphicFramePr>
            <a:graphicFrameLocks noChangeAspect="1"/>
          </p:cNvGraphicFramePr>
          <p:nvPr>
            <p:extLst>
              <p:ext uri="{D42A27DB-BD31-4B8C-83A1-F6EECF244321}">
                <p14:modId xmlns:p14="http://schemas.microsoft.com/office/powerpoint/2010/main" val="4259018631"/>
              </p:ext>
            </p:extLst>
          </p:nvPr>
        </p:nvGraphicFramePr>
        <p:xfrm>
          <a:off x="8610923" y="3463018"/>
          <a:ext cx="3379788" cy="889000"/>
        </p:xfrm>
        <a:graphic>
          <a:graphicData uri="http://schemas.openxmlformats.org/presentationml/2006/ole">
            <mc:AlternateContent xmlns:mc="http://schemas.openxmlformats.org/markup-compatibility/2006">
              <mc:Choice xmlns:v="urn:schemas-microsoft-com:vml" Requires="v">
                <p:oleObj spid="_x0000_s2269" name="Equation" r:id="rId18" imgW="1091880" imgH="253800" progId="Equation.DSMT4">
                  <p:embed/>
                </p:oleObj>
              </mc:Choice>
              <mc:Fallback>
                <p:oleObj name="Equation" r:id="rId18" imgW="1091880" imgH="253800" progId="Equation.DSMT4">
                  <p:embed/>
                  <p:pic>
                    <p:nvPicPr>
                      <p:cNvPr id="0" name="Picture 5"/>
                      <p:cNvPicPr>
                        <a:picLocks noChangeAspect="1" noChangeArrowheads="1"/>
                      </p:cNvPicPr>
                      <p:nvPr/>
                    </p:nvPicPr>
                    <p:blipFill>
                      <a:blip r:embed="rId19"/>
                      <a:srcRect/>
                      <a:stretch>
                        <a:fillRect/>
                      </a:stretch>
                    </p:blipFill>
                    <p:spPr bwMode="auto">
                      <a:xfrm>
                        <a:off x="8610923" y="3463018"/>
                        <a:ext cx="3379788" cy="889000"/>
                      </a:xfrm>
                      <a:prstGeom prst="rect">
                        <a:avLst/>
                      </a:prstGeom>
                      <a:noFill/>
                    </p:spPr>
                  </p:pic>
                </p:oleObj>
              </mc:Fallback>
            </mc:AlternateContent>
          </a:graphicData>
        </a:graphic>
      </p:graphicFrame>
      <p:sp>
        <p:nvSpPr>
          <p:cNvPr id="23" name="Horizontal Scroll 22">
            <a:hlinkClick r:id="rId20"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spTree>
    <p:extLst>
      <p:ext uri="{BB962C8B-B14F-4D97-AF65-F5344CB8AC3E}">
        <p14:creationId xmlns:p14="http://schemas.microsoft.com/office/powerpoint/2010/main" val="2356514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9"/>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660194" y="5530673"/>
            <a:ext cx="10269003" cy="695575"/>
          </a:xfrm>
          <a:prstGeom prst="rect">
            <a:avLst/>
          </a:prstGeom>
          <a:noFill/>
        </p:spPr>
        <p:txBody>
          <a:bodyPr wrap="square" lIns="109728" tIns="54864" rIns="109728" bIns="54864" rtlCol="0">
            <a:spAutoFit/>
          </a:bodyPr>
          <a:lstStyle/>
          <a:p>
            <a:r>
              <a:rPr lang="en-US" sz="3800" dirty="0">
                <a:latin typeface="Times New Roman" pitchFamily="18" charset="0"/>
                <a:cs typeface="Times New Roman" pitchFamily="18" charset="0"/>
              </a:rPr>
              <a:t>a</a:t>
            </a:r>
            <a:r>
              <a:rPr lang="en-US" sz="3800">
                <a:latin typeface="Times New Roman" pitchFamily="18" charset="0"/>
                <a:cs typeface="Times New Roman" pitchFamily="18" charset="0"/>
              </a:rPr>
              <a:t>) Là sự lựa chọn của mọi người dung điện thoại</a:t>
            </a:r>
            <a:endParaRPr lang="en-US" sz="3800" dirty="0">
              <a:latin typeface="Times New Roman" pitchFamily="18" charset="0"/>
              <a:cs typeface="Times New Roman" pitchFamily="18" charset="0"/>
            </a:endParaRPr>
          </a:p>
        </p:txBody>
      </p:sp>
      <p:sp>
        <p:nvSpPr>
          <p:cNvPr id="6" name="TextBox 5"/>
          <p:cNvSpPr txBox="1"/>
          <p:nvPr/>
        </p:nvSpPr>
        <p:spPr>
          <a:xfrm>
            <a:off x="1660194" y="6107082"/>
            <a:ext cx="11647637" cy="695575"/>
          </a:xfrm>
          <a:prstGeom prst="rect">
            <a:avLst/>
          </a:prstGeom>
          <a:noFill/>
        </p:spPr>
        <p:txBody>
          <a:bodyPr wrap="square" lIns="109728" tIns="54864" rIns="109728" bIns="54864" rtlCol="0">
            <a:spAutoFit/>
          </a:bodyPr>
          <a:lstStyle/>
          <a:p>
            <a:r>
              <a:rPr lang="en-US" sz="3800" dirty="0">
                <a:latin typeface="Times New Roman" pitchFamily="18" charset="0"/>
                <a:cs typeface="Times New Roman" pitchFamily="18" charset="0"/>
              </a:rPr>
              <a:t>b</a:t>
            </a:r>
            <a:r>
              <a:rPr lang="en-US" sz="3800">
                <a:latin typeface="Times New Roman" pitchFamily="18" charset="0"/>
                <a:cs typeface="Times New Roman" pitchFamily="18" charset="0"/>
              </a:rPr>
              <a:t>) Là sự lựa chọn hang đầu của người dung điện thoại</a:t>
            </a:r>
            <a:endParaRPr lang="en-US" sz="3800" dirty="0">
              <a:latin typeface="Times New Roman" pitchFamily="18" charset="0"/>
              <a:cs typeface="Times New Roman" pitchFamily="18" charset="0"/>
            </a:endParaRPr>
          </a:p>
        </p:txBody>
      </p:sp>
      <p:sp>
        <p:nvSpPr>
          <p:cNvPr id="16" name="TextBox 15"/>
          <p:cNvSpPr txBox="1"/>
          <p:nvPr/>
        </p:nvSpPr>
        <p:spPr>
          <a:xfrm>
            <a:off x="1385875" y="4172247"/>
            <a:ext cx="12491328" cy="1280351"/>
          </a:xfrm>
          <a:prstGeom prst="rect">
            <a:avLst/>
          </a:prstGeom>
          <a:noFill/>
        </p:spPr>
        <p:txBody>
          <a:bodyPr wrap="square" lIns="109728" tIns="54864" rIns="109728" bIns="54864" rtlCol="0">
            <a:spAutoFit/>
          </a:bodyPr>
          <a:lstStyle/>
          <a:p>
            <a:r>
              <a:rPr lang="en-US" sz="3800" b="1" u="sng" err="1">
                <a:latin typeface="Times New Roman" pitchFamily="18" charset="0"/>
                <a:cs typeface="Times New Roman" pitchFamily="18" charset="0"/>
              </a:rPr>
              <a:t>Bài</a:t>
            </a:r>
            <a:r>
              <a:rPr lang="en-US" sz="3800" b="1" u="sng">
                <a:latin typeface="Times New Roman" pitchFamily="18" charset="0"/>
                <a:cs typeface="Times New Roman" pitchFamily="18" charset="0"/>
              </a:rPr>
              <a:t> 8</a:t>
            </a:r>
            <a:r>
              <a:rPr lang="en-US" sz="3800">
                <a:latin typeface="Times New Roman" pitchFamily="18" charset="0"/>
                <a:cs typeface="Times New Roman" pitchFamily="18" charset="0"/>
              </a:rPr>
              <a:t>. Xét tính hợp lí của các quảng cáo sau đây đối với nhãn hiệu điện thoại I:</a:t>
            </a:r>
            <a:endParaRPr lang="en-US" sz="3800" dirty="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99610425"/>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3249"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394200" y="2362200"/>
                        <a:ext cx="914400" cy="19843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73534945"/>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3250"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0"/>
                        <a:ext cx="914400" cy="19843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xmlns="" id="{ED8F8502-AB44-4E3B-825E-F73FC4470E39}"/>
              </a:ext>
            </a:extLst>
          </p:cNvPr>
          <p:cNvPicPr>
            <a:picLocks noChangeAspect="1"/>
          </p:cNvPicPr>
          <p:nvPr/>
        </p:nvPicPr>
        <p:blipFill>
          <a:blip r:embed="rId7"/>
          <a:stretch>
            <a:fillRect/>
          </a:stretch>
        </p:blipFill>
        <p:spPr>
          <a:xfrm>
            <a:off x="1456213" y="576845"/>
            <a:ext cx="10609429" cy="3235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660194" y="5530673"/>
            <a:ext cx="10269003" cy="695575"/>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a:t>
            </a:r>
            <a:r>
              <a:rPr kumimoji="0" lang="en-US" sz="3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Đa số học sinh khối 8 đồng ý</a:t>
            </a:r>
            <a:endPar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p:nvPr/>
        </p:nvSpPr>
        <p:spPr>
          <a:xfrm>
            <a:off x="1660194" y="6163354"/>
            <a:ext cx="11647637" cy="695575"/>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t>
            </a:r>
            <a:r>
              <a:rPr kumimoji="0" lang="en-US" sz="3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Đa số học sinh khối 8 không đồng ý</a:t>
            </a:r>
            <a:endPar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TextBox 15"/>
          <p:cNvSpPr txBox="1"/>
          <p:nvPr/>
        </p:nvSpPr>
        <p:spPr>
          <a:xfrm>
            <a:off x="1385875" y="4172247"/>
            <a:ext cx="12491328" cy="128035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00" b="1" i="0" u="sng"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Bài</a:t>
            </a:r>
            <a:r>
              <a:rPr kumimoji="0" lang="en-US" sz="38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9</a:t>
            </a:r>
            <a:r>
              <a:rPr kumimoji="0" lang="en-US" sz="3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Kết luận nào sau đây có thể đại diện hợp lí cho dữ liệu thống kê trên:</a:t>
            </a:r>
            <a:endPar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2" name="Object 1"/>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5154" name="Equation" r:id="rId3" imgW="914400" imgH="198720" progId="Equation.DSMT4">
                  <p:embed/>
                </p:oleObj>
              </mc:Choice>
              <mc:Fallback>
                <p:oleObj name="Equation" r:id="rId3" imgW="914400" imgH="198720" progId="Equation.DSMT4">
                  <p:embed/>
                  <p:pic>
                    <p:nvPicPr>
                      <p:cNvPr id="2" name="Object 1"/>
                      <p:cNvPicPr/>
                      <p:nvPr/>
                    </p:nvPicPr>
                    <p:blipFill>
                      <a:blip r:embed="rId4"/>
                      <a:stretch>
                        <a:fillRect/>
                      </a:stretch>
                    </p:blipFill>
                    <p:spPr>
                      <a:xfrm>
                        <a:off x="4394200" y="2362200"/>
                        <a:ext cx="914400" cy="198438"/>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5155" name="Equation" r:id="rId5" imgW="914400" imgH="198720" progId="Equation.DSMT4">
                  <p:embed/>
                </p:oleObj>
              </mc:Choice>
              <mc:Fallback>
                <p:oleObj name="Equation" r:id="rId5" imgW="914400" imgH="198720" progId="Equation.DSMT4">
                  <p:embed/>
                  <p:pic>
                    <p:nvPicPr>
                      <p:cNvPr id="11" name="Object 10"/>
                      <p:cNvPicPr/>
                      <p:nvPr/>
                    </p:nvPicPr>
                    <p:blipFill>
                      <a:blip r:embed="rId6"/>
                      <a:stretch>
                        <a:fillRect/>
                      </a:stretch>
                    </p:blipFill>
                    <p:spPr>
                      <a:xfrm>
                        <a:off x="4394200" y="2362200"/>
                        <a:ext cx="914400" cy="19843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xmlns="" id="{A1C2EC0C-4317-445A-BC76-934D59B1BA74}"/>
              </a:ext>
            </a:extLst>
          </p:cNvPr>
          <p:cNvPicPr>
            <a:picLocks noChangeAspect="1"/>
          </p:cNvPicPr>
          <p:nvPr/>
        </p:nvPicPr>
        <p:blipFill>
          <a:blip r:embed="rId7"/>
          <a:stretch>
            <a:fillRect/>
          </a:stretch>
        </p:blipFill>
        <p:spPr>
          <a:xfrm>
            <a:off x="1831490" y="440968"/>
            <a:ext cx="11125870" cy="3154870"/>
          </a:xfrm>
          <a:prstGeom prst="rect">
            <a:avLst/>
          </a:prstGeom>
        </p:spPr>
      </p:pic>
      <p:sp>
        <p:nvSpPr>
          <p:cNvPr id="10" name="TextBox 9">
            <a:extLst>
              <a:ext uri="{FF2B5EF4-FFF2-40B4-BE49-F238E27FC236}">
                <a16:creationId xmlns:a16="http://schemas.microsoft.com/office/drawing/2014/main" xmlns="" id="{C38E27C7-65D8-4A63-BBE4-25DDD22085CC}"/>
              </a:ext>
            </a:extLst>
          </p:cNvPr>
          <p:cNvSpPr txBox="1"/>
          <p:nvPr/>
        </p:nvSpPr>
        <p:spPr>
          <a:xfrm>
            <a:off x="1660193" y="6880732"/>
            <a:ext cx="11647637" cy="695575"/>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Đa số học sinh khối 8 không có ý kiến</a:t>
            </a:r>
            <a:endPar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3135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lvl="0" defTabSz="914400"/>
            <a:r>
              <a:rPr lang="en-US" sz="3200" u="sng" err="1">
                <a:solidFill>
                  <a:srgbClr val="FF0000"/>
                </a:solidFill>
                <a:latin typeface="Open Sans"/>
              </a:rPr>
              <a:t>Bài</a:t>
            </a:r>
            <a:r>
              <a:rPr lang="en-US" sz="3200" u="sng">
                <a:solidFill>
                  <a:srgbClr val="FF0000"/>
                </a:solidFill>
                <a:latin typeface="Open Sans"/>
              </a:rPr>
              <a:t> 10/ 117(</a:t>
            </a:r>
            <a:r>
              <a:rPr lang="en-US" sz="3200" u="sng" err="1">
                <a:solidFill>
                  <a:srgbClr val="FF0000"/>
                </a:solidFill>
                <a:latin typeface="Open Sans"/>
              </a:rPr>
              <a:t>sgk</a:t>
            </a:r>
            <a:r>
              <a:rPr lang="en-US" sz="3200" u="sng">
                <a:solidFill>
                  <a:srgbClr val="FF0000"/>
                </a:solidFill>
                <a:latin typeface="Open Sans"/>
              </a:rPr>
              <a:t>)</a:t>
            </a:r>
            <a:endParaRPr lang="en-US" sz="3200" u="sng" dirty="0">
              <a:solidFill>
                <a:srgbClr val="FF0000"/>
              </a:solidFill>
              <a:latin typeface="Open Sans"/>
            </a:endParaRPr>
          </a:p>
        </p:txBody>
      </p:sp>
      <p:pic>
        <p:nvPicPr>
          <p:cNvPr id="3" name="Picture 2">
            <a:extLst>
              <a:ext uri="{FF2B5EF4-FFF2-40B4-BE49-F238E27FC236}">
                <a16:creationId xmlns:a16="http://schemas.microsoft.com/office/drawing/2014/main" xmlns="" id="{B6C92B3E-670E-4072-857B-A704EB2B9E5F}"/>
              </a:ext>
            </a:extLst>
          </p:cNvPr>
          <p:cNvPicPr>
            <a:picLocks noChangeAspect="1"/>
          </p:cNvPicPr>
          <p:nvPr/>
        </p:nvPicPr>
        <p:blipFill>
          <a:blip r:embed="rId2"/>
          <a:stretch>
            <a:fillRect/>
          </a:stretch>
        </p:blipFill>
        <p:spPr>
          <a:xfrm>
            <a:off x="1550650" y="1106270"/>
            <a:ext cx="11729252" cy="6017059"/>
          </a:xfrm>
          <a:prstGeom prst="rect">
            <a:avLst/>
          </a:prstGeom>
        </p:spPr>
      </p:pic>
    </p:spTree>
    <p:extLst>
      <p:ext uri="{BB962C8B-B14F-4D97-AF65-F5344CB8AC3E}">
        <p14:creationId xmlns:p14="http://schemas.microsoft.com/office/powerpoint/2010/main" val="77660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899" y="6715441"/>
            <a:ext cx="13330312" cy="58477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10/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3" name="Picture 2">
            <a:extLst>
              <a:ext uri="{FF2B5EF4-FFF2-40B4-BE49-F238E27FC236}">
                <a16:creationId xmlns:a16="http://schemas.microsoft.com/office/drawing/2014/main" xmlns="" id="{B6C92B3E-670E-4072-857B-A704EB2B9E5F}"/>
              </a:ext>
            </a:extLst>
          </p:cNvPr>
          <p:cNvPicPr>
            <a:picLocks noChangeAspect="1"/>
          </p:cNvPicPr>
          <p:nvPr/>
        </p:nvPicPr>
        <p:blipFill>
          <a:blip r:embed="rId2"/>
          <a:stretch>
            <a:fillRect/>
          </a:stretch>
        </p:blipFill>
        <p:spPr>
          <a:xfrm>
            <a:off x="4187115" y="307302"/>
            <a:ext cx="7674891" cy="3937188"/>
          </a:xfrm>
          <a:prstGeom prst="rect">
            <a:avLst/>
          </a:prstGeom>
        </p:spPr>
      </p:pic>
      <p:graphicFrame>
        <p:nvGraphicFramePr>
          <p:cNvPr id="2" name="Table 1">
            <a:extLst>
              <a:ext uri="{FF2B5EF4-FFF2-40B4-BE49-F238E27FC236}">
                <a16:creationId xmlns:a16="http://schemas.microsoft.com/office/drawing/2014/main" xmlns="" id="{F84642A6-2D4A-4658-89DC-CB92BA88FD94}"/>
              </a:ext>
            </a:extLst>
          </p:cNvPr>
          <p:cNvGraphicFramePr>
            <a:graphicFrameLocks noGrp="1"/>
          </p:cNvGraphicFramePr>
          <p:nvPr>
            <p:extLst>
              <p:ext uri="{D42A27DB-BD31-4B8C-83A1-F6EECF244321}">
                <p14:modId xmlns:p14="http://schemas.microsoft.com/office/powerpoint/2010/main" val="935217257"/>
              </p:ext>
            </p:extLst>
          </p:nvPr>
        </p:nvGraphicFramePr>
        <p:xfrm>
          <a:off x="906115" y="5043445"/>
          <a:ext cx="11927215" cy="2311737"/>
        </p:xfrm>
        <a:graphic>
          <a:graphicData uri="http://schemas.openxmlformats.org/drawingml/2006/table">
            <a:tbl>
              <a:tblPr firstRow="1" firstCol="1" bandRow="1">
                <a:tableStyleId>{5C22544A-7EE6-4342-B048-85BDC9FD1C3A}</a:tableStyleId>
              </a:tblPr>
              <a:tblGrid>
                <a:gridCol w="2093897">
                  <a:extLst>
                    <a:ext uri="{9D8B030D-6E8A-4147-A177-3AD203B41FA5}">
                      <a16:colId xmlns:a16="http://schemas.microsoft.com/office/drawing/2014/main" xmlns="" val="1599119559"/>
                    </a:ext>
                  </a:extLst>
                </a:gridCol>
                <a:gridCol w="961024">
                  <a:extLst>
                    <a:ext uri="{9D8B030D-6E8A-4147-A177-3AD203B41FA5}">
                      <a16:colId xmlns:a16="http://schemas.microsoft.com/office/drawing/2014/main" xmlns="" val="3327160599"/>
                    </a:ext>
                  </a:extLst>
                </a:gridCol>
                <a:gridCol w="1478335">
                  <a:extLst>
                    <a:ext uri="{9D8B030D-6E8A-4147-A177-3AD203B41FA5}">
                      <a16:colId xmlns:a16="http://schemas.microsoft.com/office/drawing/2014/main" xmlns="" val="3772772423"/>
                    </a:ext>
                  </a:extLst>
                </a:gridCol>
                <a:gridCol w="1478335">
                  <a:extLst>
                    <a:ext uri="{9D8B030D-6E8A-4147-A177-3AD203B41FA5}">
                      <a16:colId xmlns:a16="http://schemas.microsoft.com/office/drawing/2014/main" xmlns="" val="3791072674"/>
                    </a:ext>
                  </a:extLst>
                </a:gridCol>
                <a:gridCol w="1478335">
                  <a:extLst>
                    <a:ext uri="{9D8B030D-6E8A-4147-A177-3AD203B41FA5}">
                      <a16:colId xmlns:a16="http://schemas.microsoft.com/office/drawing/2014/main" xmlns="" val="2301465047"/>
                    </a:ext>
                  </a:extLst>
                </a:gridCol>
                <a:gridCol w="1478335">
                  <a:extLst>
                    <a:ext uri="{9D8B030D-6E8A-4147-A177-3AD203B41FA5}">
                      <a16:colId xmlns:a16="http://schemas.microsoft.com/office/drawing/2014/main" xmlns="" val="2387017133"/>
                    </a:ext>
                  </a:extLst>
                </a:gridCol>
                <a:gridCol w="1478335">
                  <a:extLst>
                    <a:ext uri="{9D8B030D-6E8A-4147-A177-3AD203B41FA5}">
                      <a16:colId xmlns:a16="http://schemas.microsoft.com/office/drawing/2014/main" xmlns="" val="1220626607"/>
                    </a:ext>
                  </a:extLst>
                </a:gridCol>
                <a:gridCol w="1480619">
                  <a:extLst>
                    <a:ext uri="{9D8B030D-6E8A-4147-A177-3AD203B41FA5}">
                      <a16:colId xmlns:a16="http://schemas.microsoft.com/office/drawing/2014/main" xmlns="" val="3051988890"/>
                    </a:ext>
                  </a:extLst>
                </a:gridCol>
              </a:tblGrid>
              <a:tr h="967770">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Thứ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Hai</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Ba</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Tư</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Năm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Sáu</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Bảy</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Chủ nhật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58577178"/>
                  </a:ext>
                </a:extLst>
              </a:tr>
              <a:tr h="1214457">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Thời gian (phút)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60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75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100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120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80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85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45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1698441"/>
                  </a:ext>
                </a:extLst>
              </a:tr>
            </a:tbl>
          </a:graphicData>
        </a:graphic>
      </p:graphicFrame>
      <p:sp>
        <p:nvSpPr>
          <p:cNvPr id="4" name="Rectangle 1">
            <a:extLst>
              <a:ext uri="{FF2B5EF4-FFF2-40B4-BE49-F238E27FC236}">
                <a16:creationId xmlns:a16="http://schemas.microsoft.com/office/drawing/2014/main" xmlns="" id="{858F6FC1-0D79-4E98-BE02-4536345B4279}"/>
              </a:ext>
            </a:extLst>
          </p:cNvPr>
          <p:cNvSpPr>
            <a:spLocks noChangeArrowheads="1"/>
          </p:cNvSpPr>
          <p:nvPr/>
        </p:nvSpPr>
        <p:spPr bwMode="auto">
          <a:xfrm>
            <a:off x="740899" y="4320802"/>
            <a:ext cx="12257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biểu đồ cột ta chuyển dữ liệu thành bảng thống kê như sau:</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84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10/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sp>
        <p:nvSpPr>
          <p:cNvPr id="4" name="Rectangle 1">
            <a:extLst>
              <a:ext uri="{FF2B5EF4-FFF2-40B4-BE49-F238E27FC236}">
                <a16:creationId xmlns:a16="http://schemas.microsoft.com/office/drawing/2014/main" xmlns="" id="{858F6FC1-0D79-4E98-BE02-4536345B4279}"/>
              </a:ext>
            </a:extLst>
          </p:cNvPr>
          <p:cNvSpPr>
            <a:spLocks noChangeArrowheads="1"/>
          </p:cNvSpPr>
          <p:nvPr/>
        </p:nvSpPr>
        <p:spPr bwMode="auto">
          <a:xfrm>
            <a:off x="906115" y="3131028"/>
            <a:ext cx="122576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3600">
                <a:solidFill>
                  <a:srgbClr val="000000"/>
                </a:solidFill>
                <a:latin typeface="Arial" panose="020B0604020202020204" pitchFamily="34" charset="0"/>
                <a:ea typeface="Times New Roman" panose="02020603050405020304" pitchFamily="18" charset="0"/>
              </a:rPr>
              <a:t>Biểu đồ đoạn thẳng biểu diễn thời gian tự học tại nhà của bạn Tú trong một tuần:</a:t>
            </a:r>
            <a:endParaRPr lang="en-US" altLang="en-US" sz="3200">
              <a:latin typeface="Arial" panose="020B0604020202020204" pitchFamily="34" charset="0"/>
              <a:ea typeface="Times New Roman" panose="02020603050405020304" pitchFamily="18" charset="0"/>
            </a:endParaRPr>
          </a:p>
        </p:txBody>
      </p:sp>
      <p:pic>
        <p:nvPicPr>
          <p:cNvPr id="7169" name="Picture 1" descr="Bài 10 trang 117 Toán 8 Tập 1 Chân trời sáng tạo | Giải Toán 8">
            <a:extLst>
              <a:ext uri="{FF2B5EF4-FFF2-40B4-BE49-F238E27FC236}">
                <a16:creationId xmlns:a16="http://schemas.microsoft.com/office/drawing/2014/main" xmlns="" id="{D90235D5-0B95-406E-BF91-6D2F91C6A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347" y="3731192"/>
            <a:ext cx="6870984" cy="44984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xmlns="" id="{1FB7187A-D7C5-4691-A64F-E03308230502}"/>
              </a:ext>
            </a:extLst>
          </p:cNvPr>
          <p:cNvGraphicFramePr>
            <a:graphicFrameLocks noGrp="1"/>
          </p:cNvGraphicFramePr>
          <p:nvPr>
            <p:extLst>
              <p:ext uri="{D42A27DB-BD31-4B8C-83A1-F6EECF244321}">
                <p14:modId xmlns:p14="http://schemas.microsoft.com/office/powerpoint/2010/main" val="1398770720"/>
              </p:ext>
            </p:extLst>
          </p:nvPr>
        </p:nvGraphicFramePr>
        <p:xfrm>
          <a:off x="1071333" y="948801"/>
          <a:ext cx="11927215" cy="2182227"/>
        </p:xfrm>
        <a:graphic>
          <a:graphicData uri="http://schemas.openxmlformats.org/drawingml/2006/table">
            <a:tbl>
              <a:tblPr firstRow="1" firstCol="1" bandRow="1">
                <a:tableStyleId>{5C22544A-7EE6-4342-B048-85BDC9FD1C3A}</a:tableStyleId>
              </a:tblPr>
              <a:tblGrid>
                <a:gridCol w="2093897">
                  <a:extLst>
                    <a:ext uri="{9D8B030D-6E8A-4147-A177-3AD203B41FA5}">
                      <a16:colId xmlns:a16="http://schemas.microsoft.com/office/drawing/2014/main" xmlns="" val="1599119559"/>
                    </a:ext>
                  </a:extLst>
                </a:gridCol>
                <a:gridCol w="961024">
                  <a:extLst>
                    <a:ext uri="{9D8B030D-6E8A-4147-A177-3AD203B41FA5}">
                      <a16:colId xmlns:a16="http://schemas.microsoft.com/office/drawing/2014/main" xmlns="" val="3327160599"/>
                    </a:ext>
                  </a:extLst>
                </a:gridCol>
                <a:gridCol w="1478335">
                  <a:extLst>
                    <a:ext uri="{9D8B030D-6E8A-4147-A177-3AD203B41FA5}">
                      <a16:colId xmlns:a16="http://schemas.microsoft.com/office/drawing/2014/main" xmlns="" val="3772772423"/>
                    </a:ext>
                  </a:extLst>
                </a:gridCol>
                <a:gridCol w="1478335">
                  <a:extLst>
                    <a:ext uri="{9D8B030D-6E8A-4147-A177-3AD203B41FA5}">
                      <a16:colId xmlns:a16="http://schemas.microsoft.com/office/drawing/2014/main" xmlns="" val="3791072674"/>
                    </a:ext>
                  </a:extLst>
                </a:gridCol>
                <a:gridCol w="1478335">
                  <a:extLst>
                    <a:ext uri="{9D8B030D-6E8A-4147-A177-3AD203B41FA5}">
                      <a16:colId xmlns:a16="http://schemas.microsoft.com/office/drawing/2014/main" xmlns="" val="2301465047"/>
                    </a:ext>
                  </a:extLst>
                </a:gridCol>
                <a:gridCol w="1478335">
                  <a:extLst>
                    <a:ext uri="{9D8B030D-6E8A-4147-A177-3AD203B41FA5}">
                      <a16:colId xmlns:a16="http://schemas.microsoft.com/office/drawing/2014/main" xmlns="" val="2387017133"/>
                    </a:ext>
                  </a:extLst>
                </a:gridCol>
                <a:gridCol w="1478335">
                  <a:extLst>
                    <a:ext uri="{9D8B030D-6E8A-4147-A177-3AD203B41FA5}">
                      <a16:colId xmlns:a16="http://schemas.microsoft.com/office/drawing/2014/main" xmlns="" val="1220626607"/>
                    </a:ext>
                  </a:extLst>
                </a:gridCol>
                <a:gridCol w="1480619">
                  <a:extLst>
                    <a:ext uri="{9D8B030D-6E8A-4147-A177-3AD203B41FA5}">
                      <a16:colId xmlns:a16="http://schemas.microsoft.com/office/drawing/2014/main" xmlns="" val="3051988890"/>
                    </a:ext>
                  </a:extLst>
                </a:gridCol>
              </a:tblGrid>
              <a:tr h="967770">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Thứ</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Hai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Ba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Tư</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Năm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Sáu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Bảy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Chủ nhật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58577178"/>
                  </a:ext>
                </a:extLst>
              </a:tr>
              <a:tr h="1214457">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Thời gian (phút)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60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75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100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120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80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85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45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1698441"/>
                  </a:ext>
                </a:extLst>
              </a:tr>
            </a:tbl>
          </a:graphicData>
        </a:graphic>
      </p:graphicFrame>
    </p:spTree>
    <p:extLst>
      <p:ext uri="{BB962C8B-B14F-4D97-AF65-F5344CB8AC3E}">
        <p14:creationId xmlns:p14="http://schemas.microsoft.com/office/powerpoint/2010/main" val="21809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wipe(left)">
                                      <p:cBhvr>
                                        <p:cTn id="1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11/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r>
              <a:rPr kumimoji="0" lang="en-US" sz="3200" b="0" i="0" strike="noStrike" kern="1200" cap="none" spc="0" normalizeH="0" baseline="0" noProof="0">
                <a:ln>
                  <a:noFill/>
                </a:ln>
                <a:solidFill>
                  <a:srgbClr val="FF0000"/>
                </a:solidFill>
                <a:effectLst/>
                <a:uLnTx/>
                <a:uFillTx/>
                <a:latin typeface="Open Sans"/>
                <a:ea typeface="+mn-ea"/>
                <a:cs typeface="+mn-cs"/>
              </a:rPr>
              <a:t>: </a:t>
            </a:r>
            <a:r>
              <a:rPr lang="en-US" sz="4000">
                <a:solidFill>
                  <a:srgbClr val="000000"/>
                </a:solidFill>
                <a:effectLst/>
                <a:latin typeface="Times New Roman" panose="02020603050405020304" pitchFamily="18" charset="0"/>
                <a:ea typeface="Times New Roman" panose="02020603050405020304" pitchFamily="18" charset="0"/>
              </a:rPr>
              <a:t>Biểu đồ cột biểu diễn số học sinh chọn môn thể thao ưa thích của học sinh lớp 8B</a:t>
            </a:r>
            <a:endParaRPr kumimoji="0" lang="en-US" sz="40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2" name="Picture 1">
            <a:extLst>
              <a:ext uri="{FF2B5EF4-FFF2-40B4-BE49-F238E27FC236}">
                <a16:creationId xmlns:a16="http://schemas.microsoft.com/office/drawing/2014/main" xmlns="" id="{82C4AAB2-AC03-468F-BA04-7BC89CDA5DDF}"/>
              </a:ext>
            </a:extLst>
          </p:cNvPr>
          <p:cNvPicPr>
            <a:picLocks noChangeAspect="1"/>
          </p:cNvPicPr>
          <p:nvPr/>
        </p:nvPicPr>
        <p:blipFill>
          <a:blip r:embed="rId2"/>
          <a:stretch>
            <a:fillRect/>
          </a:stretch>
        </p:blipFill>
        <p:spPr>
          <a:xfrm>
            <a:off x="1702191" y="1687465"/>
            <a:ext cx="10888393" cy="6503088"/>
          </a:xfrm>
          <a:prstGeom prst="rect">
            <a:avLst/>
          </a:prstGeom>
        </p:spPr>
      </p:pic>
    </p:spTree>
    <p:extLst>
      <p:ext uri="{BB962C8B-B14F-4D97-AF65-F5344CB8AC3E}">
        <p14:creationId xmlns:p14="http://schemas.microsoft.com/office/powerpoint/2010/main" val="134074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1815882"/>
          </a:xfrm>
          <a:prstGeom prst="rect">
            <a:avLst/>
          </a:prstGeom>
        </p:spPr>
        <p:txBody>
          <a:bodyPr wrap="square">
            <a:spAutoFit/>
          </a:bodyPr>
          <a:lstStyle/>
          <a:p>
            <a:pPr defTabSz="914400"/>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11/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r>
              <a:rPr kumimoji="0" lang="en-US" sz="3200" b="0" i="0" u="none" strike="noStrike" kern="1200" cap="none" spc="0" normalizeH="0" baseline="0" noProof="0">
                <a:ln>
                  <a:noFill/>
                </a:ln>
                <a:solidFill>
                  <a:srgbClr val="FF0000"/>
                </a:solidFill>
                <a:effectLst/>
                <a:uLnTx/>
                <a:uFillTx/>
                <a:latin typeface="Open Sans"/>
                <a:ea typeface="+mn-ea"/>
                <a:cs typeface="+mn-cs"/>
              </a:rPr>
              <a:t>: </a:t>
            </a:r>
            <a:r>
              <a:rPr lang="en-US" sz="3600">
                <a:latin typeface="Times New Roman" panose="02020603050405020304" pitchFamily="18" charset="0"/>
                <a:cs typeface="Times New Roman" panose="02020603050405020304" pitchFamily="18" charset="0"/>
              </a:rPr>
              <a:t>Biểu đồ hình quạt tròn biểu diễn tỉ số phần trăm số học sinh chọn môn thể thao ưa thích của học sinh lớp 8B: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4" name="Picture 3" descr="Bài 11 trang 117 Toán 8 Tập 1 Chân trời sáng tạo | Giải Toán 8">
            <a:extLst>
              <a:ext uri="{FF2B5EF4-FFF2-40B4-BE49-F238E27FC236}">
                <a16:creationId xmlns:a16="http://schemas.microsoft.com/office/drawing/2014/main" xmlns="" id="{1FDFABC8-B22F-4129-9656-3A2A46CA98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61515" y="1558558"/>
            <a:ext cx="10747716" cy="6307016"/>
          </a:xfrm>
          <a:prstGeom prst="rect">
            <a:avLst/>
          </a:prstGeom>
          <a:noFill/>
          <a:ln>
            <a:noFill/>
          </a:ln>
        </p:spPr>
      </p:pic>
    </p:spTree>
    <p:extLst>
      <p:ext uri="{BB962C8B-B14F-4D97-AF65-F5344CB8AC3E}">
        <p14:creationId xmlns:p14="http://schemas.microsoft.com/office/powerpoint/2010/main" val="5377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14/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xmlns="" id="{6744C4F8-B77A-4AAD-8B3A-0CA4009AABEA}"/>
              </a:ext>
            </a:extLst>
          </p:cNvPr>
          <p:cNvPicPr>
            <a:picLocks noChangeAspect="1"/>
          </p:cNvPicPr>
          <p:nvPr/>
        </p:nvPicPr>
        <p:blipFill>
          <a:blip r:embed="rId2"/>
          <a:stretch>
            <a:fillRect/>
          </a:stretch>
        </p:blipFill>
        <p:spPr>
          <a:xfrm>
            <a:off x="565055" y="1248229"/>
            <a:ext cx="12730032" cy="5384800"/>
          </a:xfrm>
          <a:prstGeom prst="rect">
            <a:avLst/>
          </a:prstGeom>
        </p:spPr>
      </p:pic>
    </p:spTree>
    <p:extLst>
      <p:ext uri="{BB962C8B-B14F-4D97-AF65-F5344CB8AC3E}">
        <p14:creationId xmlns:p14="http://schemas.microsoft.com/office/powerpoint/2010/main" val="175502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2569" y="945784"/>
            <a:ext cx="10972800" cy="1477046"/>
          </a:xfrm>
        </p:spPr>
        <p:txBody>
          <a:bodyPr>
            <a:normAutofit/>
          </a:bodyPr>
          <a:lstStyle/>
          <a:p>
            <a:r>
              <a:rPr lang="en-US" sz="4800" dirty="0">
                <a:ln>
                  <a:solidFill>
                    <a:schemeClr val="accent1">
                      <a:lumMod val="50000"/>
                    </a:schemeClr>
                  </a:solidFill>
                </a:ln>
                <a:solidFill>
                  <a:schemeClr val="accent1">
                    <a:lumMod val="50000"/>
                  </a:schemeClr>
                </a:solidFill>
                <a:latin typeface="Times New Roman" pitchFamily="18" charset="0"/>
                <a:cs typeface="Times New Roman" pitchFamily="18" charset="0"/>
              </a:rPr>
              <a:t>TRÒ CHƠI:</a:t>
            </a:r>
            <a:br>
              <a:rPr lang="en-US" sz="4800" dirty="0">
                <a:ln>
                  <a:solidFill>
                    <a:schemeClr val="accent1">
                      <a:lumMod val="50000"/>
                    </a:schemeClr>
                  </a:solidFill>
                </a:ln>
                <a:solidFill>
                  <a:schemeClr val="accent1">
                    <a:lumMod val="50000"/>
                  </a:schemeClr>
                </a:solidFill>
                <a:latin typeface="Times New Roman" pitchFamily="18" charset="0"/>
                <a:cs typeface="Times New Roman" pitchFamily="18" charset="0"/>
              </a:rPr>
            </a:br>
            <a:r>
              <a:rPr lang="en-US" sz="4800" dirty="0">
                <a:ln>
                  <a:solidFill>
                    <a:schemeClr val="accent1">
                      <a:lumMod val="50000"/>
                    </a:schemeClr>
                  </a:solidFill>
                </a:ln>
                <a:solidFill>
                  <a:schemeClr val="accent1">
                    <a:lumMod val="50000"/>
                  </a:schemeClr>
                </a:solidFill>
                <a:latin typeface="Times New Roman" pitchFamily="18" charset="0"/>
                <a:cs typeface="Times New Roman" pitchFamily="18" charset="0"/>
              </a:rPr>
              <a:t>VÒNG QUAY MAY MẮN</a:t>
            </a:r>
          </a:p>
        </p:txBody>
      </p:sp>
      <p:sp>
        <p:nvSpPr>
          <p:cNvPr id="3" name="TextBox 2"/>
          <p:cNvSpPr txBox="1"/>
          <p:nvPr/>
        </p:nvSpPr>
        <p:spPr>
          <a:xfrm>
            <a:off x="1898914" y="2904568"/>
            <a:ext cx="11763487" cy="3034677"/>
          </a:xfrm>
          <a:prstGeom prst="rect">
            <a:avLst/>
          </a:prstGeom>
          <a:noFill/>
        </p:spPr>
        <p:txBody>
          <a:bodyPr wrap="square" lIns="109728" tIns="54864" rIns="109728" bIns="54864" rtlCol="0">
            <a:spAutoFit/>
          </a:bodyPr>
          <a:lstStyle/>
          <a:p>
            <a:r>
              <a:rPr lang="en-US" sz="3800" dirty="0" err="1">
                <a:solidFill>
                  <a:schemeClr val="tx1">
                    <a:lumMod val="95000"/>
                    <a:lumOff val="5000"/>
                  </a:schemeClr>
                </a:solidFill>
                <a:latin typeface="Times New Roman" pitchFamily="18" charset="0"/>
                <a:cs typeface="Times New Roman" pitchFamily="18" charset="0"/>
              </a:rPr>
              <a:t>Thể</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lệ</a:t>
            </a:r>
            <a:r>
              <a:rPr lang="en-US" sz="3800" dirty="0">
                <a:solidFill>
                  <a:schemeClr val="tx1">
                    <a:lumMod val="95000"/>
                    <a:lumOff val="5000"/>
                  </a:schemeClr>
                </a:solidFill>
                <a:latin typeface="Times New Roman" pitchFamily="18" charset="0"/>
                <a:cs typeface="Times New Roman" pitchFamily="18" charset="0"/>
              </a:rPr>
              <a:t>:</a:t>
            </a:r>
          </a:p>
          <a:p>
            <a:pPr>
              <a:buFontTx/>
              <a:buChar char="-"/>
            </a:pP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Mỗi</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lượt</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chơi</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sẽ</a:t>
            </a:r>
            <a:r>
              <a:rPr lang="en-US" sz="3800" dirty="0">
                <a:solidFill>
                  <a:schemeClr val="tx1">
                    <a:lumMod val="95000"/>
                    <a:lumOff val="5000"/>
                  </a:schemeClr>
                </a:solidFill>
                <a:latin typeface="Times New Roman" pitchFamily="18" charset="0"/>
                <a:cs typeface="Times New Roman" pitchFamily="18" charset="0"/>
              </a:rPr>
              <a:t> quay 1 </a:t>
            </a:r>
            <a:r>
              <a:rPr lang="en-US" sz="3800" dirty="0" err="1">
                <a:solidFill>
                  <a:schemeClr val="tx1">
                    <a:lumMod val="95000"/>
                    <a:lumOff val="5000"/>
                  </a:schemeClr>
                </a:solidFill>
                <a:latin typeface="Times New Roman" pitchFamily="18" charset="0"/>
                <a:cs typeface="Times New Roman" pitchFamily="18" charset="0"/>
              </a:rPr>
              <a:t>vòng</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kim</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chỉ</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tới</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số</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nào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thì</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sẽ</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mở</a:t>
            </a:r>
            <a:r>
              <a:rPr lang="en-US" sz="3800" dirty="0">
                <a:solidFill>
                  <a:schemeClr val="tx1">
                    <a:lumMod val="95000"/>
                    <a:lumOff val="5000"/>
                  </a:schemeClr>
                </a:solidFill>
                <a:latin typeface="Times New Roman" pitchFamily="18" charset="0"/>
                <a:cs typeface="Times New Roman" pitchFamily="18" charset="0"/>
              </a:rPr>
              <a:t> ô </a:t>
            </a:r>
            <a:r>
              <a:rPr lang="en-US" sz="3800" dirty="0" err="1">
                <a:solidFill>
                  <a:schemeClr val="tx1">
                    <a:lumMod val="95000"/>
                    <a:lumOff val="5000"/>
                  </a:schemeClr>
                </a:solidFill>
                <a:latin typeface="Times New Roman" pitchFamily="18" charset="0"/>
                <a:cs typeface="Times New Roman" pitchFamily="18" charset="0"/>
              </a:rPr>
              <a:t>có</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số</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đó</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để</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trả</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lời</a:t>
            </a:r>
            <a:r>
              <a:rPr lang="en-US" sz="3800" dirty="0">
                <a:solidFill>
                  <a:schemeClr val="tx1">
                    <a:lumMod val="95000"/>
                    <a:lumOff val="5000"/>
                  </a:schemeClr>
                </a:solidFill>
                <a:latin typeface="Times New Roman" pitchFamily="18" charset="0"/>
                <a:cs typeface="Times New Roman" pitchFamily="18" charset="0"/>
              </a:rPr>
              <a:t>.</a:t>
            </a:r>
          </a:p>
          <a:p>
            <a:r>
              <a:rPr lang="en-US" sz="3800" dirty="0">
                <a:solidFill>
                  <a:schemeClr val="tx1">
                    <a:lumMod val="95000"/>
                    <a:lumOff val="5000"/>
                  </a:schemeClr>
                </a:solidFill>
                <a:latin typeface="Times New Roman" pitchFamily="18" charset="0"/>
                <a:cs typeface="Times New Roman" pitchFamily="18" charset="0"/>
              </a:rPr>
              <a:t>- Ô </a:t>
            </a:r>
            <a:r>
              <a:rPr lang="en-US" sz="3800" dirty="0" err="1">
                <a:solidFill>
                  <a:schemeClr val="tx1">
                    <a:lumMod val="95000"/>
                    <a:lumOff val="5000"/>
                  </a:schemeClr>
                </a:solidFill>
                <a:latin typeface="Times New Roman" pitchFamily="18" charset="0"/>
                <a:cs typeface="Times New Roman" pitchFamily="18" charset="0"/>
              </a:rPr>
              <a:t>nào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đã</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được</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mở</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thì</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sẽ</a:t>
            </a:r>
            <a:r>
              <a:rPr lang="en-US" sz="3800" dirty="0">
                <a:solidFill>
                  <a:schemeClr val="tx1">
                    <a:lumMod val="95000"/>
                    <a:lumOff val="5000"/>
                  </a:schemeClr>
                </a:solidFill>
                <a:latin typeface="Times New Roman" pitchFamily="18" charset="0"/>
                <a:cs typeface="Times New Roman" pitchFamily="18" charset="0"/>
              </a:rPr>
              <a:t> quay </a:t>
            </a:r>
            <a:r>
              <a:rPr lang="en-US" sz="3800" dirty="0" err="1">
                <a:solidFill>
                  <a:schemeClr val="tx1">
                    <a:lumMod val="95000"/>
                    <a:lumOff val="5000"/>
                  </a:schemeClr>
                </a:solidFill>
                <a:latin typeface="Times New Roman" pitchFamily="18" charset="0"/>
                <a:cs typeface="Times New Roman" pitchFamily="18" charset="0"/>
              </a:rPr>
              <a:t>lại</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để</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chọn</a:t>
            </a:r>
            <a:r>
              <a:rPr lang="en-US" sz="3800" dirty="0">
                <a:solidFill>
                  <a:schemeClr val="tx1">
                    <a:lumMod val="95000"/>
                    <a:lumOff val="5000"/>
                  </a:schemeClr>
                </a:solidFill>
                <a:latin typeface="Times New Roman" pitchFamily="18" charset="0"/>
                <a:cs typeface="Times New Roman" pitchFamily="18" charset="0"/>
              </a:rPr>
              <a:t> ô </a:t>
            </a:r>
            <a:r>
              <a:rPr lang="en-US" sz="3800" dirty="0" err="1">
                <a:solidFill>
                  <a:schemeClr val="tx1">
                    <a:lumMod val="95000"/>
                    <a:lumOff val="5000"/>
                  </a:schemeClr>
                </a:solidFill>
                <a:latin typeface="Times New Roman" pitchFamily="18" charset="0"/>
                <a:cs typeface="Times New Roman" pitchFamily="18" charset="0"/>
              </a:rPr>
              <a:t>khác</a:t>
            </a:r>
            <a:r>
              <a:rPr lang="en-US" sz="3800" dirty="0">
                <a:solidFill>
                  <a:schemeClr val="tx1">
                    <a:lumMod val="95000"/>
                    <a:lumOff val="5000"/>
                  </a:schemeClr>
                </a:solidFill>
                <a:latin typeface="Times New Roman" pitchFamily="18" charset="0"/>
                <a:cs typeface="Times New Roman" pitchFamily="18" charset="0"/>
              </a:rPr>
              <a:t>. </a:t>
            </a:r>
          </a:p>
          <a:p>
            <a:endParaRPr lang="en-US" sz="3800" dirty="0">
              <a:solidFill>
                <a:schemeClr val="tx1">
                  <a:lumMod val="95000"/>
                  <a:lumOff val="5000"/>
                </a:schemeClr>
              </a:solidFill>
              <a:latin typeface="Times New Roman" pitchFamily="18" charset="0"/>
              <a:cs typeface="Times New Roman" pitchFamily="18" charset="0"/>
            </a:endParaRPr>
          </a:p>
        </p:txBody>
      </p:sp>
      <p:pic>
        <p:nvPicPr>
          <p:cNvPr id="6146" name="Picture 2" descr="Trẻ em chơi hoạt hình, công viên giải trí hoạt hình, vui chơi giải trí, tiện ích giải trí png thumbnail"/>
          <p:cNvPicPr>
            <a:picLocks noChangeAspect="1" noChangeArrowheads="1"/>
          </p:cNvPicPr>
          <p:nvPr/>
        </p:nvPicPr>
        <p:blipFill>
          <a:blip r:embed="rId2"/>
          <a:srcRect/>
          <a:stretch>
            <a:fillRect/>
          </a:stretch>
        </p:blipFill>
        <p:spPr bwMode="auto">
          <a:xfrm>
            <a:off x="10967954" y="6081712"/>
            <a:ext cx="3333750" cy="1943101"/>
          </a:xfrm>
          <a:prstGeom prst="rect">
            <a:avLst/>
          </a:prstGeom>
          <a:noFill/>
        </p:spPr>
      </p:pic>
      <p:pic>
        <p:nvPicPr>
          <p:cNvPr id="6148" name="Picture 4" descr="Trò chơi may mắn, bàn xoay ba chiều, Xoay 360 độ, 3d hoa ba chiều png thumbnail"/>
          <p:cNvPicPr>
            <a:picLocks noChangeAspect="1" noChangeArrowheads="1"/>
          </p:cNvPicPr>
          <p:nvPr/>
        </p:nvPicPr>
        <p:blipFill>
          <a:blip r:embed="rId3"/>
          <a:srcRect/>
          <a:stretch>
            <a:fillRect/>
          </a:stretch>
        </p:blipFill>
        <p:spPr bwMode="auto">
          <a:xfrm>
            <a:off x="0" y="0"/>
            <a:ext cx="3333750" cy="2793415"/>
          </a:xfrm>
          <a:prstGeom prst="rect">
            <a:avLst/>
          </a:prstGeom>
          <a:noFill/>
        </p:spPr>
      </p:pic>
    </p:spTree>
    <p:extLst>
      <p:ext uri="{BB962C8B-B14F-4D97-AF65-F5344CB8AC3E}">
        <p14:creationId xmlns:p14="http://schemas.microsoft.com/office/powerpoint/2010/main" val="162224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14/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sp>
        <p:nvSpPr>
          <p:cNvPr id="4" name="Rectangle 1">
            <a:extLst>
              <a:ext uri="{FF2B5EF4-FFF2-40B4-BE49-F238E27FC236}">
                <a16:creationId xmlns:a16="http://schemas.microsoft.com/office/drawing/2014/main" xmlns="" id="{858F6FC1-0D79-4E98-BE02-4536345B4279}"/>
              </a:ext>
            </a:extLst>
          </p:cNvPr>
          <p:cNvSpPr>
            <a:spLocks noChangeArrowheads="1"/>
          </p:cNvSpPr>
          <p:nvPr/>
        </p:nvSpPr>
        <p:spPr bwMode="auto">
          <a:xfrm>
            <a:off x="650044" y="948801"/>
            <a:ext cx="133303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Bef>
                <a:spcPts val="600"/>
              </a:spcBef>
              <a:spcAft>
                <a:spcPts val="600"/>
              </a:spcAft>
            </a:pPr>
            <a:r>
              <a:rPr lang="en-US" sz="3600">
                <a:solidFill>
                  <a:srgbClr val="000000"/>
                </a:solidFill>
                <a:latin typeface="Times New Roman" panose="02020603050405020304" pitchFamily="18" charset="0"/>
                <a:ea typeface="Times New Roman" panose="02020603050405020304" pitchFamily="18" charset="0"/>
              </a:rPr>
              <a:t>a) Để biểu diễn giá trị (triệu USD) xuất khẩu cà phê và gạo của Việt Nam trong các năm 2015, 2018, 2019, 2020, ta dùng biểu đồ cột kép.</a:t>
            </a:r>
            <a:endParaRPr lang="en-US" sz="3200">
              <a:latin typeface="Times New Roman" panose="02020603050405020304" pitchFamily="18" charset="0"/>
              <a:ea typeface="Times New Roman" panose="02020603050405020304" pitchFamily="18" charset="0"/>
            </a:endParaRPr>
          </a:p>
        </p:txBody>
      </p:sp>
      <p:sp>
        <p:nvSpPr>
          <p:cNvPr id="8" name="Rectangle 1">
            <a:extLst>
              <a:ext uri="{FF2B5EF4-FFF2-40B4-BE49-F238E27FC236}">
                <a16:creationId xmlns:a16="http://schemas.microsoft.com/office/drawing/2014/main" xmlns="" id="{57894CB5-D555-448A-8DB8-EEDECC0F00F0}"/>
              </a:ext>
            </a:extLst>
          </p:cNvPr>
          <p:cNvSpPr>
            <a:spLocks noChangeArrowheads="1"/>
          </p:cNvSpPr>
          <p:nvPr/>
        </p:nvSpPr>
        <p:spPr bwMode="auto">
          <a:xfrm>
            <a:off x="650044" y="2149130"/>
            <a:ext cx="122576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Bef>
                <a:spcPts val="600"/>
              </a:spcBef>
              <a:spcAft>
                <a:spcPts val="600"/>
              </a:spcAft>
            </a:pPr>
            <a:r>
              <a:rPr lang="en-US" sz="3600">
                <a:solidFill>
                  <a:srgbClr val="000000"/>
                </a:solidFill>
                <a:latin typeface="Times New Roman" panose="02020603050405020304" pitchFamily="18" charset="0"/>
                <a:ea typeface="Times New Roman" panose="02020603050405020304" pitchFamily="18" charset="0"/>
              </a:rPr>
              <a:t>b) Biểu đồ cột kép biểu diễn giá trị (triệu USD) xuất khẩu cà phê và gạo của Việt Nam trong các năm 2015, 2018, 2019, 2020:</a:t>
            </a:r>
            <a:endParaRPr lang="en-US" sz="3200">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xmlns="" id="{7234897E-C22F-4A0F-BDDB-E95C931AC6E5}"/>
              </a:ext>
            </a:extLst>
          </p:cNvPr>
          <p:cNvPicPr>
            <a:picLocks noChangeAspect="1"/>
          </p:cNvPicPr>
          <p:nvPr/>
        </p:nvPicPr>
        <p:blipFill>
          <a:blip r:embed="rId2"/>
          <a:stretch>
            <a:fillRect/>
          </a:stretch>
        </p:blipFill>
        <p:spPr>
          <a:xfrm>
            <a:off x="264022" y="3349459"/>
            <a:ext cx="7051178" cy="4892144"/>
          </a:xfrm>
          <a:prstGeom prst="rect">
            <a:avLst/>
          </a:prstGeom>
        </p:spPr>
      </p:pic>
      <p:sp>
        <p:nvSpPr>
          <p:cNvPr id="10" name="TextBox 9">
            <a:extLst>
              <a:ext uri="{FF2B5EF4-FFF2-40B4-BE49-F238E27FC236}">
                <a16:creationId xmlns:a16="http://schemas.microsoft.com/office/drawing/2014/main" xmlns="" id="{DC46563D-C4C6-4781-B47B-5341C7D2E48B}"/>
              </a:ext>
            </a:extLst>
          </p:cNvPr>
          <p:cNvSpPr txBox="1"/>
          <p:nvPr/>
        </p:nvSpPr>
        <p:spPr>
          <a:xfrm>
            <a:off x="7580086" y="4272037"/>
            <a:ext cx="5947228" cy="3046988"/>
          </a:xfrm>
          <a:prstGeom prst="rect">
            <a:avLst/>
          </a:prstGeom>
          <a:noFill/>
        </p:spPr>
        <p:txBody>
          <a:bodyPr wrap="square">
            <a:spAutoFit/>
          </a:bodyPr>
          <a:lstStyle/>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Quan sát biểu đồ ta thấy có hai năm có giá trị xuất khẩu cà phê vượt giá trị xuất khẩu gạo (cột màu xanh biểu diễn cà phê cao hơn cột màu cam biểu diễn gạo) là: năm 2018; năm 2019.</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165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15/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3" name="Picture 2">
            <a:extLst>
              <a:ext uri="{FF2B5EF4-FFF2-40B4-BE49-F238E27FC236}">
                <a16:creationId xmlns:a16="http://schemas.microsoft.com/office/drawing/2014/main" xmlns="" id="{7E77569D-0107-4725-A5F4-70713E05DAE9}"/>
              </a:ext>
            </a:extLst>
          </p:cNvPr>
          <p:cNvPicPr>
            <a:picLocks noChangeAspect="1"/>
          </p:cNvPicPr>
          <p:nvPr/>
        </p:nvPicPr>
        <p:blipFill>
          <a:blip r:embed="rId2"/>
          <a:stretch>
            <a:fillRect/>
          </a:stretch>
        </p:blipFill>
        <p:spPr>
          <a:xfrm>
            <a:off x="3761950" y="539065"/>
            <a:ext cx="10868450" cy="7151469"/>
          </a:xfrm>
          <a:prstGeom prst="rect">
            <a:avLst/>
          </a:prstGeom>
        </p:spPr>
      </p:pic>
    </p:spTree>
    <p:extLst>
      <p:ext uri="{BB962C8B-B14F-4D97-AF65-F5344CB8AC3E}">
        <p14:creationId xmlns:p14="http://schemas.microsoft.com/office/powerpoint/2010/main" val="266465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15/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sp>
        <p:nvSpPr>
          <p:cNvPr id="4" name="Rectangle 1">
            <a:extLst>
              <a:ext uri="{FF2B5EF4-FFF2-40B4-BE49-F238E27FC236}">
                <a16:creationId xmlns:a16="http://schemas.microsoft.com/office/drawing/2014/main" xmlns="" id="{858F6FC1-0D79-4E98-BE02-4536345B4279}"/>
              </a:ext>
            </a:extLst>
          </p:cNvPr>
          <p:cNvSpPr>
            <a:spLocks noChangeArrowheads="1"/>
          </p:cNvSpPr>
          <p:nvPr/>
        </p:nvSpPr>
        <p:spPr bwMode="auto">
          <a:xfrm>
            <a:off x="3829343" y="364026"/>
            <a:ext cx="6229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Bef>
                <a:spcPts val="600"/>
              </a:spcBef>
              <a:spcAft>
                <a:spcPts val="600"/>
              </a:spcAft>
            </a:pPr>
            <a:r>
              <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lang="en-US" sz="3600">
                <a:solidFill>
                  <a:srgbClr val="000000"/>
                </a:solidFill>
                <a:latin typeface="Times New Roman" panose="02020603050405020304" pitchFamily="18" charset="0"/>
                <a:ea typeface="Times New Roman" panose="02020603050405020304" pitchFamily="18" charset="0"/>
              </a:rPr>
              <a:t>Bảng số liệu dân số thế giới:</a:t>
            </a:r>
            <a:endParaRPr lang="en-US" sz="3200">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A51785EA-1253-4C1C-B88C-26EA640B1036}"/>
              </a:ext>
            </a:extLst>
          </p:cNvPr>
          <p:cNvGraphicFramePr>
            <a:graphicFrameLocks noGrp="1"/>
          </p:cNvGraphicFramePr>
          <p:nvPr>
            <p:extLst>
              <p:ext uri="{D42A27DB-BD31-4B8C-83A1-F6EECF244321}">
                <p14:modId xmlns:p14="http://schemas.microsoft.com/office/powerpoint/2010/main" val="1401521380"/>
              </p:ext>
            </p:extLst>
          </p:nvPr>
        </p:nvGraphicFramePr>
        <p:xfrm>
          <a:off x="1273125" y="1244991"/>
          <a:ext cx="12084149" cy="1798320"/>
        </p:xfrm>
        <a:graphic>
          <a:graphicData uri="http://schemas.openxmlformats.org/drawingml/2006/table">
            <a:tbl>
              <a:tblPr firstRow="1" firstCol="1" bandRow="1"/>
              <a:tblGrid>
                <a:gridCol w="2039814">
                  <a:extLst>
                    <a:ext uri="{9D8B030D-6E8A-4147-A177-3AD203B41FA5}">
                      <a16:colId xmlns:a16="http://schemas.microsoft.com/office/drawing/2014/main" xmlns="" val="350686444"/>
                    </a:ext>
                  </a:extLst>
                </a:gridCol>
                <a:gridCol w="1243391">
                  <a:extLst>
                    <a:ext uri="{9D8B030D-6E8A-4147-A177-3AD203B41FA5}">
                      <a16:colId xmlns:a16="http://schemas.microsoft.com/office/drawing/2014/main" xmlns="" val="1900659109"/>
                    </a:ext>
                  </a:extLst>
                </a:gridCol>
                <a:gridCol w="1466824">
                  <a:extLst>
                    <a:ext uri="{9D8B030D-6E8A-4147-A177-3AD203B41FA5}">
                      <a16:colId xmlns:a16="http://schemas.microsoft.com/office/drawing/2014/main" xmlns="" val="4209397743"/>
                    </a:ext>
                  </a:extLst>
                </a:gridCol>
                <a:gridCol w="1466824">
                  <a:extLst>
                    <a:ext uri="{9D8B030D-6E8A-4147-A177-3AD203B41FA5}">
                      <a16:colId xmlns:a16="http://schemas.microsoft.com/office/drawing/2014/main" xmlns="" val="1391642738"/>
                    </a:ext>
                  </a:extLst>
                </a:gridCol>
                <a:gridCol w="1466824">
                  <a:extLst>
                    <a:ext uri="{9D8B030D-6E8A-4147-A177-3AD203B41FA5}">
                      <a16:colId xmlns:a16="http://schemas.microsoft.com/office/drawing/2014/main" xmlns="" val="2081856007"/>
                    </a:ext>
                  </a:extLst>
                </a:gridCol>
                <a:gridCol w="1466824">
                  <a:extLst>
                    <a:ext uri="{9D8B030D-6E8A-4147-A177-3AD203B41FA5}">
                      <a16:colId xmlns:a16="http://schemas.microsoft.com/office/drawing/2014/main" xmlns="" val="2985516026"/>
                    </a:ext>
                  </a:extLst>
                </a:gridCol>
                <a:gridCol w="1466824">
                  <a:extLst>
                    <a:ext uri="{9D8B030D-6E8A-4147-A177-3AD203B41FA5}">
                      <a16:colId xmlns:a16="http://schemas.microsoft.com/office/drawing/2014/main" xmlns="" val="2215126201"/>
                    </a:ext>
                  </a:extLst>
                </a:gridCol>
                <a:gridCol w="1466824">
                  <a:extLst>
                    <a:ext uri="{9D8B030D-6E8A-4147-A177-3AD203B41FA5}">
                      <a16:colId xmlns:a16="http://schemas.microsoft.com/office/drawing/2014/main" xmlns="" val="3769548779"/>
                    </a:ext>
                  </a:extLst>
                </a:gridCol>
              </a:tblGrid>
              <a:tr h="251460">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1969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1979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1240109"/>
                  </a:ext>
                </a:extLst>
              </a:tr>
              <a:tr h="754379">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 số </a:t>
                      </a:r>
                    </a:p>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 người)</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4,38</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6,87</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7,71</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0643529"/>
                  </a:ext>
                </a:extLst>
              </a:tr>
            </a:tbl>
          </a:graphicData>
        </a:graphic>
      </p:graphicFrame>
      <p:sp>
        <p:nvSpPr>
          <p:cNvPr id="9" name="TextBox 8">
            <a:extLst>
              <a:ext uri="{FF2B5EF4-FFF2-40B4-BE49-F238E27FC236}">
                <a16:creationId xmlns:a16="http://schemas.microsoft.com/office/drawing/2014/main" xmlns="" id="{5D86B09A-05C6-4D0B-B351-ABF24343D70C}"/>
              </a:ext>
            </a:extLst>
          </p:cNvPr>
          <p:cNvSpPr txBox="1"/>
          <p:nvPr/>
        </p:nvSpPr>
        <p:spPr>
          <a:xfrm>
            <a:off x="565054" y="3402814"/>
            <a:ext cx="7484013" cy="4462760"/>
          </a:xfrm>
          <a:prstGeom prst="rect">
            <a:avLst/>
          </a:prstGeom>
          <a:noFill/>
        </p:spPr>
        <p:txBody>
          <a:bodyPr wrap="square">
            <a:spAutoFit/>
          </a:bodyPr>
          <a:lstStyle/>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b) Dân số tăng lên trong mỗi thập kỉ là:</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1960 – 1969: 3,63 – 2,98 = 0,65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1970 – 1979: 4,38 – 3,63 = 0,75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1980 – 1989: 5,24 – 4,38 = 0,86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1990 – 1999: 6 – 5,24 = 0,76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2000 – 2009: 6,87 – 6 = 0,87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2010 – 2019: 7,71 – 6,87 = 0,84 (tỉ người).</a:t>
            </a:r>
            <a:endParaRPr lang="en-US" sz="320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C1B47ABE-304A-4A13-B10E-EC50256D9F56}"/>
              </a:ext>
            </a:extLst>
          </p:cNvPr>
          <p:cNvSpPr txBox="1"/>
          <p:nvPr/>
        </p:nvSpPr>
        <p:spPr>
          <a:xfrm>
            <a:off x="8862646" y="3402814"/>
            <a:ext cx="5202700" cy="2862322"/>
          </a:xfrm>
          <a:prstGeom prst="rect">
            <a:avLst/>
          </a:prstGeom>
          <a:noFill/>
        </p:spPr>
        <p:txBody>
          <a:bodyPr wrap="square">
            <a:spAutoFit/>
          </a:bodyPr>
          <a:lstStyle/>
          <a:p>
            <a:r>
              <a:rPr lang="en-US" sz="3600">
                <a:solidFill>
                  <a:srgbClr val="000000"/>
                </a:solidFill>
                <a:effectLst/>
                <a:latin typeface="Times New Roman" panose="02020603050405020304" pitchFamily="18" charset="0"/>
                <a:ea typeface="Times New Roman" panose="02020603050405020304" pitchFamily="18" charset="0"/>
              </a:rPr>
              <a:t>c) Trong các thập kỉ trên, thập kỉ 2000 – 2009 có dân số thế giới tăng nhiều nhất và thập kỉ 1960 – 1969 có dân số thế giới tăng ít nhất.</a:t>
            </a:r>
            <a:endParaRPr lang="en-US" sz="3600"/>
          </a:p>
        </p:txBody>
      </p:sp>
    </p:spTree>
    <p:extLst>
      <p:ext uri="{BB962C8B-B14F-4D97-AF65-F5344CB8AC3E}">
        <p14:creationId xmlns:p14="http://schemas.microsoft.com/office/powerpoint/2010/main" val="59069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left)">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left)">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wipe(left)">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wipe(left)">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            </a:t>
            </a:r>
            <a:r>
              <a:rPr lang="en-US" u="sng" dirty="0" err="1">
                <a:solidFill>
                  <a:srgbClr val="0070C0"/>
                </a:solidFill>
                <a:latin typeface="Times New Roman" pitchFamily="18" charset="0"/>
                <a:cs typeface="Times New Roman" pitchFamily="18" charset="0"/>
              </a:rPr>
              <a:t>Hướng</a:t>
            </a:r>
            <a:r>
              <a:rPr lang="en-US" u="sng" dirty="0">
                <a:solidFill>
                  <a:srgbClr val="0070C0"/>
                </a:solidFill>
                <a:latin typeface="Times New Roman" pitchFamily="18" charset="0"/>
                <a:cs typeface="Times New Roman" pitchFamily="18" charset="0"/>
              </a:rPr>
              <a:t> </a:t>
            </a:r>
            <a:r>
              <a:rPr lang="en-US" u="sng" dirty="0" err="1">
                <a:solidFill>
                  <a:srgbClr val="0070C0"/>
                </a:solidFill>
                <a:latin typeface="Times New Roman" pitchFamily="18" charset="0"/>
                <a:cs typeface="Times New Roman" pitchFamily="18" charset="0"/>
              </a:rPr>
              <a:t>dẫn</a:t>
            </a:r>
            <a:r>
              <a:rPr lang="en-US" u="sng" dirty="0">
                <a:solidFill>
                  <a:srgbClr val="0070C0"/>
                </a:solidFill>
                <a:latin typeface="Times New Roman" pitchFamily="18" charset="0"/>
                <a:cs typeface="Times New Roman" pitchFamily="18" charset="0"/>
              </a:rPr>
              <a:t> </a:t>
            </a:r>
            <a:r>
              <a:rPr lang="en-US" u="sng" dirty="0" err="1">
                <a:solidFill>
                  <a:srgbClr val="0070C0"/>
                </a:solidFill>
                <a:latin typeface="Times New Roman" pitchFamily="18" charset="0"/>
                <a:cs typeface="Times New Roman" pitchFamily="18" charset="0"/>
              </a:rPr>
              <a:t>về</a:t>
            </a:r>
            <a:r>
              <a:rPr lang="en-US" u="sng" dirty="0">
                <a:solidFill>
                  <a:srgbClr val="0070C0"/>
                </a:solidFill>
                <a:latin typeface="Times New Roman" pitchFamily="18" charset="0"/>
                <a:cs typeface="Times New Roman" pitchFamily="18" charset="0"/>
              </a:rPr>
              <a:t> </a:t>
            </a:r>
            <a:r>
              <a:rPr lang="en-US" u="sng" dirty="0" err="1">
                <a:solidFill>
                  <a:srgbClr val="0070C0"/>
                </a:solidFill>
                <a:latin typeface="Times New Roman" pitchFamily="18" charset="0"/>
                <a:cs typeface="Times New Roman" pitchFamily="18" charset="0"/>
              </a:rPr>
              <a:t>nhà</a:t>
            </a:r>
            <a:endParaRPr lang="en-US" u="sng" dirty="0">
              <a:solidFill>
                <a:srgbClr val="0070C0"/>
              </a:solidFill>
            </a:endParaRPr>
          </a:p>
        </p:txBody>
      </p:sp>
      <p:pic>
        <p:nvPicPr>
          <p:cNvPr id="6" name="Picture 2" descr="C:\Users\HUYEN\Desktop\6243.png_300.png"/>
          <p:cNvPicPr>
            <a:picLocks noGrp="1" noChangeAspect="1" noChangeArrowheads="1"/>
          </p:cNvPicPr>
          <p:nvPr>
            <p:ph idx="1"/>
          </p:nvPr>
        </p:nvPicPr>
        <p:blipFill>
          <a:blip r:embed="rId2"/>
          <a:srcRect/>
          <a:stretch>
            <a:fillRect/>
          </a:stretch>
        </p:blipFill>
        <p:spPr bwMode="auto">
          <a:xfrm>
            <a:off x="10096500" y="0"/>
            <a:ext cx="4533900" cy="2857500"/>
          </a:xfrm>
          <a:prstGeom prst="rect">
            <a:avLst/>
          </a:prstGeom>
          <a:noFill/>
        </p:spPr>
      </p:pic>
      <p:sp>
        <p:nvSpPr>
          <p:cNvPr id="7" name="Rectangle 6"/>
          <p:cNvSpPr/>
          <p:nvPr/>
        </p:nvSpPr>
        <p:spPr>
          <a:xfrm>
            <a:off x="1379621" y="2421813"/>
            <a:ext cx="8245642" cy="1569660"/>
          </a:xfrm>
          <a:prstGeom prst="rect">
            <a:avLst/>
          </a:prstGeom>
        </p:spPr>
        <p:txBody>
          <a:bodyPr wrap="square">
            <a:spAutoFit/>
          </a:bodyPr>
          <a:lstStyle/>
          <a:p>
            <a:r>
              <a:rPr lang="en-US" sz="3200">
                <a:latin typeface="Times New Roman" pitchFamily="18" charset="0"/>
                <a:cs typeface="Times New Roman" pitchFamily="18" charset="0"/>
              </a:rPr>
              <a:t>Ghi nhớ kiến thức đã học ở chương IV.</a:t>
            </a:r>
            <a:endParaRPr lang="en-US" sz="3200" dirty="0">
              <a:latin typeface="Times New Roman" pitchFamily="18" charset="0"/>
              <a:cs typeface="Times New Roman" pitchFamily="18" charset="0"/>
            </a:endParaRPr>
          </a:p>
          <a:p>
            <a:r>
              <a:rPr lang="en-US" sz="3200" err="1">
                <a:latin typeface="Times New Roman" pitchFamily="18" charset="0"/>
                <a:cs typeface="Times New Roman" pitchFamily="18" charset="0"/>
              </a:rPr>
              <a:t>Làm</a:t>
            </a:r>
            <a:r>
              <a:rPr lang="en-US" sz="3200">
                <a:latin typeface="Times New Roman" pitchFamily="18" charset="0"/>
                <a:cs typeface="Times New Roman" pitchFamily="18" charset="0"/>
              </a:rPr>
              <a:t> bài12;13SGK</a:t>
            </a:r>
            <a:endParaRPr lang="en-US" sz="3200" dirty="0">
              <a:latin typeface="Times New Roman" pitchFamily="18" charset="0"/>
              <a:cs typeface="Times New Roman" pitchFamily="18" charset="0"/>
            </a:endParaRPr>
          </a:p>
          <a:p>
            <a:r>
              <a:rPr lang="en-US" sz="3200">
                <a:latin typeface="Times New Roman" pitchFamily="18" charset="0"/>
                <a:cs typeface="Times New Roman" pitchFamily="18" charset="0"/>
              </a:rPr>
              <a:t>Chuẩn bị tiết Hoạt động trải nghiệm.</a:t>
            </a:r>
            <a:endParaRPr lang="en-US"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vong quay"/>
          <p:cNvGrpSpPr/>
          <p:nvPr/>
        </p:nvGrpSpPr>
        <p:grpSpPr>
          <a:xfrm>
            <a:off x="6991180" y="728758"/>
            <a:ext cx="6050550" cy="6044226"/>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algn="ctr">
                <a:defRPr/>
              </a:pPr>
              <a:r>
                <a:rPr lang="en-US" sz="3800" b="1" dirty="0">
                  <a:solidFill>
                    <a:prstClr val="black"/>
                  </a:solidFill>
                  <a:latin typeface="Tahoma" panose="020B0604030504040204" pitchFamily="34" charset="0"/>
                  <a:ea typeface="Tahoma" panose="020B0604030504040204" pitchFamily="34" charset="0"/>
                  <a:cs typeface="Tahoma" panose="020B0604030504040204" pitchFamily="34" charset="0"/>
                </a:rPr>
                <a:t>7</a:t>
              </a:r>
              <a:endPar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algn="ctr">
                <a:defRPr/>
              </a:pPr>
              <a:r>
                <a:rPr lang="en-US" sz="3800" b="1" dirty="0">
                  <a:solidFill>
                    <a:prstClr val="white"/>
                  </a:solidFill>
                  <a:latin typeface="Tahoma" panose="020B0604030504040204" pitchFamily="34" charset="0"/>
                  <a:ea typeface="Tahoma" panose="020B0604030504040204" pitchFamily="34" charset="0"/>
                  <a:cs typeface="Tahoma" panose="020B0604030504040204" pitchFamily="34" charset="0"/>
                </a:rPr>
                <a:t>6</a:t>
              </a:r>
              <a:endParaRPr lang="vi-VN" sz="3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algn="ctr">
                <a:defRPr/>
              </a:pPr>
              <a:r>
                <a:rPr lang="en-GB" sz="3800" b="1" dirty="0">
                  <a:solidFill>
                    <a:prstClr val="white"/>
                  </a:solidFill>
                  <a:latin typeface="Tahoma" panose="020B0604030504040204" pitchFamily="34" charset="0"/>
                  <a:ea typeface="Tahoma" panose="020B0604030504040204" pitchFamily="34" charset="0"/>
                  <a:cs typeface="Tahoma" panose="020B0604030504040204" pitchFamily="34" charset="0"/>
                </a:rPr>
                <a:t>8</a:t>
              </a:r>
              <a:endParaRPr lang="vi-VN" sz="3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algn="ctr">
                <a:defRPr/>
              </a:pPr>
              <a:r>
                <a:rPr lang="en-GB" sz="38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algn="ctr">
                <a:defRPr/>
              </a:pPr>
              <a:r>
                <a:rPr lang="en-GB" sz="3800" b="1"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algn="ctr">
                <a:defRPr/>
              </a:pPr>
              <a:r>
                <a:rPr lang="en-GB" sz="3800" b="1" dirty="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vi-VN" sz="3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algn="ctr">
                <a:defRPr/>
              </a:pPr>
              <a:r>
                <a:rPr lang="en-GB" sz="3800"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algn="ctr">
                <a:defRPr/>
              </a:pPr>
              <a:r>
                <a:rPr lang="en-GB" sz="38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3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25" name="quay dung"/>
          <p:cNvSpPr/>
          <p:nvPr/>
        </p:nvSpPr>
        <p:spPr>
          <a:xfrm>
            <a:off x="11145229" y="7053944"/>
            <a:ext cx="3244814" cy="1018902"/>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2900" b="1" dirty="0">
                <a:solidFill>
                  <a:prstClr val="white"/>
                </a:solidFill>
                <a:latin typeface="Tahoma" panose="020B0604030504040204" pitchFamily="34" charset="0"/>
                <a:ea typeface="Tahoma" panose="020B0604030504040204" pitchFamily="34" charset="0"/>
                <a:cs typeface="Tahoma" panose="020B0604030504040204" pitchFamily="34" charset="0"/>
              </a:rPr>
              <a:t>START</a:t>
            </a:r>
            <a:endParaRPr lang="vi-VN" sz="29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1029366" y="2624371"/>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2826866" y="2624371"/>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4624365" y="2624371"/>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1030275" y="4479659"/>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8" action="ppaction://hlinksldjump"/>
          </p:cNvPr>
          <p:cNvSpPr/>
          <p:nvPr/>
        </p:nvSpPr>
        <p:spPr>
          <a:xfrm>
            <a:off x="2827776" y="4479659"/>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9" action="ppaction://hlinksldjump"/>
          </p:cNvPr>
          <p:cNvSpPr/>
          <p:nvPr/>
        </p:nvSpPr>
        <p:spPr>
          <a:xfrm>
            <a:off x="4625275" y="4479659"/>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6</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rId10" action="ppaction://hlinksldjump"/>
          </p:cNvPr>
          <p:cNvSpPr/>
          <p:nvPr/>
        </p:nvSpPr>
        <p:spPr>
          <a:xfrm>
            <a:off x="1031185" y="6334946"/>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7</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9" name="Rounded Rectangle 38">
            <a:hlinkClick r:id="rId11" action="ppaction://hlinksldjump"/>
          </p:cNvPr>
          <p:cNvSpPr/>
          <p:nvPr/>
        </p:nvSpPr>
        <p:spPr>
          <a:xfrm>
            <a:off x="2828685" y="6334946"/>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8</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9768" y="1014637"/>
            <a:ext cx="594360" cy="525780"/>
          </a:xfrm>
          <a:prstGeom prst="rect">
            <a:avLst/>
          </a:prstGeom>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5687" y="1448966"/>
            <a:ext cx="594360" cy="525780"/>
          </a:xfrm>
          <a:prstGeom prst="rect">
            <a:avLst/>
          </a:prstGeom>
        </p:spPr>
      </p:pic>
      <p:pic>
        <p:nvPicPr>
          <p:cNvPr id="46" name="Picture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2980" y="816334"/>
            <a:ext cx="594360" cy="525780"/>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75433" y="3031362"/>
            <a:ext cx="1625057" cy="1386077"/>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3372074" y="-901492"/>
            <a:ext cx="731520" cy="731520"/>
          </a:xfrm>
          <a:prstGeom prst="rect">
            <a:avLst/>
          </a:prstGeom>
        </p:spPr>
      </p:pic>
      <p:sp>
        <p:nvSpPr>
          <p:cNvPr id="31" name="Isosceles Triangle 30"/>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32" name="Isosceles Triangle 31"/>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33" name="Isosceles Triangle 32"/>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34" name="Isosceles Triangle 33"/>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Isosceles Triangle 41"/>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3" name="Isosceles Triangle 42"/>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8" name="Isosceles Triangle 47"/>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9" name="Isosceles Triangle 48"/>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0" name="Isosceles Triangle 49"/>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1" name="Isosceles Triangle 50"/>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2" name="Isosceles Triangle 51"/>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3" name="Isosceles Triangle 52"/>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4" name="Isosceles Triangle 53"/>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5" name="Isosceles Triangle 54"/>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6" name="Isosceles Triangle 55"/>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7" name="Isosceles Triangle 56"/>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8" name="Isosceles Triangle 57"/>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9" name="Isosceles Triangle 58"/>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60" name="Isosceles Triangle 59"/>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61" name="Isosceles Triangle 60"/>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24" name="Heart 23">
            <a:hlinkClick r:id="" action="ppaction://noaction"/>
          </p:cNvPr>
          <p:cNvSpPr/>
          <p:nvPr/>
        </p:nvSpPr>
        <p:spPr>
          <a:xfrm rot="5400000">
            <a:off x="13621945" y="3103739"/>
            <a:ext cx="940526" cy="940524"/>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62" name="Right Arrow 61"/>
          <p:cNvSpPr/>
          <p:nvPr/>
        </p:nvSpPr>
        <p:spPr>
          <a:xfrm>
            <a:off x="7931768" y="7445829"/>
            <a:ext cx="1928077" cy="783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r>
              <a:rPr lang="en-US" sz="2900" b="1" dirty="0">
                <a:latin typeface="Times New Roman" pitchFamily="18" charset="0"/>
                <a:cs typeface="Times New Roman" pitchFamily="18" charset="0"/>
                <a:hlinkClick r:id="rId15" action="ppaction://hlinksldjump"/>
              </a:rPr>
              <a:t>NEXT</a:t>
            </a:r>
            <a:endParaRPr lang="en-US"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3" restart="whenNotActive" fill="hold" evtFilter="cancelBubble" nodeType="interactiveSeq">
                <p:stCondLst>
                  <p:cond evt="onClick" delay="0">
                    <p:tgtEl>
                      <p:spTgt spid="25"/>
                    </p:tgtEl>
                  </p:cond>
                </p:stCondLst>
                <p:endSync evt="end" delay="0">
                  <p:rtn val="all"/>
                </p:endSync>
                <p:childTnLst>
                  <p:par>
                    <p:cTn id="144" fill="hold">
                      <p:stCondLst>
                        <p:cond delay="0"/>
                      </p:stCondLst>
                      <p:childTnLst>
                        <p:par>
                          <p:cTn id="145" fill="hold">
                            <p:stCondLst>
                              <p:cond delay="0"/>
                            </p:stCondLst>
                            <p:childTnLst>
                              <p:par>
                                <p:cTn id="146" presetID="8" presetClass="emph" presetSubtype="0" repeatCount="indefinite" fill="hold" nodeType="clickEffect">
                                  <p:stCondLst>
                                    <p:cond delay="0"/>
                                  </p:stCondLst>
                                  <p:endCondLst>
                                    <p:cond evt="onNext" delay="0">
                                      <p:tgtEl>
                                        <p:sldTgt/>
                                      </p:tgtEl>
                                    </p:cond>
                                  </p:endCondLst>
                                  <p:childTnLst>
                                    <p:animRot by="21600000">
                                      <p:cBhvr>
                                        <p:cTn id="147" dur="500" fill="hold"/>
                                        <p:tgtEl>
                                          <p:spTgt spid="22"/>
                                        </p:tgtEl>
                                        <p:attrNameLst>
                                          <p:attrName>r</p:attrName>
                                        </p:attrNameLst>
                                      </p:cBhvr>
                                    </p:animRot>
                                  </p:childTnLst>
                                </p:cTn>
                              </p:par>
                              <p:par>
                                <p:cTn id="148" presetID="1" presetClass="mediacall" presetSubtype="0" fill="hold" nodeType="withEffect">
                                  <p:stCondLst>
                                    <p:cond delay="0"/>
                                  </p:stCondLst>
                                  <p:childTnLst>
                                    <p:cmd type="call" cmd="playFrom(0.0)">
                                      <p:cBhvr>
                                        <p:cTn id="149" dur="30406" fill="hold"/>
                                        <p:tgtEl>
                                          <p:spTgt spid="3"/>
                                        </p:tgtEl>
                                      </p:cBhvr>
                                    </p:cmd>
                                  </p:childTnLst>
                                </p:cTn>
                              </p:par>
                            </p:childTnLst>
                          </p:cTn>
                        </p:par>
                      </p:childTnLst>
                    </p:cTn>
                  </p:par>
                </p:childTnLst>
              </p:cTn>
              <p:nextCondLst>
                <p:cond evt="onClick" delay="0">
                  <p:tgtEl>
                    <p:spTgt spid="25"/>
                  </p:tgtEl>
                </p:cond>
              </p:nextCondLst>
            </p:seq>
            <p:seq concurrent="1" nextAc="seek">
              <p:cTn id="150" restart="whenNotActive" fill="hold" evtFilter="cancelBubble" nodeType="interactiveSeq">
                <p:stCondLst>
                  <p:cond evt="onClick" delay="0">
                    <p:tgtEl>
                      <p:spTgt spid="26"/>
                    </p:tgtEl>
                  </p:cond>
                </p:stCondLst>
                <p:endSync evt="end" delay="0">
                  <p:rtn val="all"/>
                </p:endSync>
                <p:childTnLst>
                  <p:par>
                    <p:cTn id="151" fill="hold">
                      <p:stCondLst>
                        <p:cond delay="0"/>
                      </p:stCondLst>
                      <p:childTnLst>
                        <p:par>
                          <p:cTn id="152" fill="hold">
                            <p:stCondLst>
                              <p:cond delay="0"/>
                            </p:stCondLst>
                            <p:childTnLst>
                              <p:par>
                                <p:cTn id="153" presetID="1" presetClass="emph" presetSubtype="2" fill="hold" nodeType="clickEffect">
                                  <p:stCondLst>
                                    <p:cond delay="0"/>
                                  </p:stCondLst>
                                  <p:childTnLst>
                                    <p:animClr clrSpc="rgb" dir="cw">
                                      <p:cBhvr>
                                        <p:cTn id="154" dur="500" fill="hold"/>
                                        <p:tgtEl>
                                          <p:spTgt spid="26"/>
                                        </p:tgtEl>
                                        <p:attrNameLst>
                                          <p:attrName>fillcolor</p:attrName>
                                        </p:attrNameLst>
                                      </p:cBhvr>
                                      <p:to>
                                        <a:srgbClr val="000000"/>
                                      </p:to>
                                    </p:animClr>
                                    <p:set>
                                      <p:cBhvr>
                                        <p:cTn id="155" dur="500" fill="hold"/>
                                        <p:tgtEl>
                                          <p:spTgt spid="26"/>
                                        </p:tgtEl>
                                        <p:attrNameLst>
                                          <p:attrName>fill.type</p:attrName>
                                        </p:attrNameLst>
                                      </p:cBhvr>
                                      <p:to>
                                        <p:strVal val="solid"/>
                                      </p:to>
                                    </p:set>
                                    <p:set>
                                      <p:cBhvr>
                                        <p:cTn id="156"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57" restart="whenNotActive" fill="hold" evtFilter="cancelBubble" nodeType="interactiveSeq">
                <p:stCondLst>
                  <p:cond evt="onClick" delay="0">
                    <p:tgtEl>
                      <p:spTgt spid="27"/>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500" fill="hold"/>
                                        <p:tgtEl>
                                          <p:spTgt spid="27"/>
                                        </p:tgtEl>
                                        <p:attrNameLst>
                                          <p:attrName>fillcolor</p:attrName>
                                        </p:attrNameLst>
                                      </p:cBhvr>
                                      <p:to>
                                        <a:srgbClr val="000000"/>
                                      </p:to>
                                    </p:animClr>
                                    <p:set>
                                      <p:cBhvr>
                                        <p:cTn id="162" dur="500" fill="hold"/>
                                        <p:tgtEl>
                                          <p:spTgt spid="27"/>
                                        </p:tgtEl>
                                        <p:attrNameLst>
                                          <p:attrName>fill.type</p:attrName>
                                        </p:attrNameLst>
                                      </p:cBhvr>
                                      <p:to>
                                        <p:strVal val="solid"/>
                                      </p:to>
                                    </p:set>
                                    <p:set>
                                      <p:cBhvr>
                                        <p:cTn id="163"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64" restart="whenNotActive" fill="hold" evtFilter="cancelBubble" nodeType="interactiveSeq">
                <p:stCondLst>
                  <p:cond evt="onClick" delay="0">
                    <p:tgtEl>
                      <p:spTgt spid="28"/>
                    </p:tgtEl>
                  </p:cond>
                </p:stCondLst>
                <p:endSync evt="end" delay="0">
                  <p:rtn val="all"/>
                </p:endSync>
                <p:childTnLst>
                  <p:par>
                    <p:cTn id="165" fill="hold">
                      <p:stCondLst>
                        <p:cond delay="0"/>
                      </p:stCondLst>
                      <p:childTnLst>
                        <p:par>
                          <p:cTn id="166" fill="hold">
                            <p:stCondLst>
                              <p:cond delay="0"/>
                            </p:stCondLst>
                            <p:childTnLst>
                              <p:par>
                                <p:cTn id="167" presetID="1" presetClass="emph" presetSubtype="2" fill="hold" nodeType="clickEffect">
                                  <p:stCondLst>
                                    <p:cond delay="0"/>
                                  </p:stCondLst>
                                  <p:childTnLst>
                                    <p:animClr clrSpc="rgb" dir="cw">
                                      <p:cBhvr>
                                        <p:cTn id="168" dur="500" fill="hold"/>
                                        <p:tgtEl>
                                          <p:spTgt spid="28"/>
                                        </p:tgtEl>
                                        <p:attrNameLst>
                                          <p:attrName>fillcolor</p:attrName>
                                        </p:attrNameLst>
                                      </p:cBhvr>
                                      <p:to>
                                        <a:srgbClr val="000000"/>
                                      </p:to>
                                    </p:animClr>
                                    <p:set>
                                      <p:cBhvr>
                                        <p:cTn id="169" dur="500" fill="hold"/>
                                        <p:tgtEl>
                                          <p:spTgt spid="28"/>
                                        </p:tgtEl>
                                        <p:attrNameLst>
                                          <p:attrName>fill.type</p:attrName>
                                        </p:attrNameLst>
                                      </p:cBhvr>
                                      <p:to>
                                        <p:strVal val="solid"/>
                                      </p:to>
                                    </p:set>
                                    <p:set>
                                      <p:cBhvr>
                                        <p:cTn id="170"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1" restart="whenNotActive" fill="hold" evtFilter="cancelBubble" nodeType="interactiveSeq">
                <p:stCondLst>
                  <p:cond evt="onClick" delay="0">
                    <p:tgtEl>
                      <p:spTgt spid="35"/>
                    </p:tgtEl>
                  </p:cond>
                </p:stCondLst>
                <p:endSync evt="end" delay="0">
                  <p:rtn val="all"/>
                </p:endSync>
                <p:childTnLst>
                  <p:par>
                    <p:cTn id="172" fill="hold">
                      <p:stCondLst>
                        <p:cond delay="0"/>
                      </p:stCondLst>
                      <p:childTnLst>
                        <p:par>
                          <p:cTn id="173" fill="hold">
                            <p:stCondLst>
                              <p:cond delay="0"/>
                            </p:stCondLst>
                            <p:childTnLst>
                              <p:par>
                                <p:cTn id="174" presetID="1" presetClass="emph" presetSubtype="2" fill="hold" nodeType="clickEffect">
                                  <p:stCondLst>
                                    <p:cond delay="0"/>
                                  </p:stCondLst>
                                  <p:childTnLst>
                                    <p:animClr clrSpc="rgb" dir="cw">
                                      <p:cBhvr>
                                        <p:cTn id="175" dur="500" fill="hold"/>
                                        <p:tgtEl>
                                          <p:spTgt spid="35"/>
                                        </p:tgtEl>
                                        <p:attrNameLst>
                                          <p:attrName>fillcolor</p:attrName>
                                        </p:attrNameLst>
                                      </p:cBhvr>
                                      <p:to>
                                        <a:srgbClr val="000000"/>
                                      </p:to>
                                    </p:animClr>
                                    <p:set>
                                      <p:cBhvr>
                                        <p:cTn id="176" dur="500" fill="hold"/>
                                        <p:tgtEl>
                                          <p:spTgt spid="35"/>
                                        </p:tgtEl>
                                        <p:attrNameLst>
                                          <p:attrName>fill.type</p:attrName>
                                        </p:attrNameLst>
                                      </p:cBhvr>
                                      <p:to>
                                        <p:strVal val="solid"/>
                                      </p:to>
                                    </p:set>
                                    <p:set>
                                      <p:cBhvr>
                                        <p:cTn id="177"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78" restart="whenNotActive" fill="hold" evtFilter="cancelBubble" nodeType="interactiveSeq">
                <p:stCondLst>
                  <p:cond evt="onClick" delay="0">
                    <p:tgtEl>
                      <p:spTgt spid="36"/>
                    </p:tgtEl>
                  </p:cond>
                </p:stCondLst>
                <p:endSync evt="end" delay="0">
                  <p:rtn val="all"/>
                </p:endSync>
                <p:childTnLst>
                  <p:par>
                    <p:cTn id="179" fill="hold">
                      <p:stCondLst>
                        <p:cond delay="0"/>
                      </p:stCondLst>
                      <p:childTnLst>
                        <p:par>
                          <p:cTn id="180" fill="hold">
                            <p:stCondLst>
                              <p:cond delay="0"/>
                            </p:stCondLst>
                            <p:childTnLst>
                              <p:par>
                                <p:cTn id="181" presetID="1" presetClass="emph" presetSubtype="2" fill="hold" nodeType="clickEffect">
                                  <p:stCondLst>
                                    <p:cond delay="0"/>
                                  </p:stCondLst>
                                  <p:childTnLst>
                                    <p:animClr clrSpc="rgb" dir="cw">
                                      <p:cBhvr>
                                        <p:cTn id="182" dur="500" fill="hold"/>
                                        <p:tgtEl>
                                          <p:spTgt spid="36"/>
                                        </p:tgtEl>
                                        <p:attrNameLst>
                                          <p:attrName>fillcolor</p:attrName>
                                        </p:attrNameLst>
                                      </p:cBhvr>
                                      <p:to>
                                        <a:srgbClr val="000000"/>
                                      </p:to>
                                    </p:animClr>
                                    <p:set>
                                      <p:cBhvr>
                                        <p:cTn id="183" dur="500" fill="hold"/>
                                        <p:tgtEl>
                                          <p:spTgt spid="36"/>
                                        </p:tgtEl>
                                        <p:attrNameLst>
                                          <p:attrName>fill.type</p:attrName>
                                        </p:attrNameLst>
                                      </p:cBhvr>
                                      <p:to>
                                        <p:strVal val="solid"/>
                                      </p:to>
                                    </p:set>
                                    <p:set>
                                      <p:cBhvr>
                                        <p:cTn id="184"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85" restart="whenNotActive" fill="hold" evtFilter="cancelBubble" nodeType="interactiveSeq">
                <p:stCondLst>
                  <p:cond evt="onClick" delay="0">
                    <p:tgtEl>
                      <p:spTgt spid="37"/>
                    </p:tgtEl>
                  </p:cond>
                </p:stCondLst>
                <p:endSync evt="end" delay="0">
                  <p:rtn val="all"/>
                </p:endSync>
                <p:childTnLst>
                  <p:par>
                    <p:cTn id="186" fill="hold">
                      <p:stCondLst>
                        <p:cond delay="0"/>
                      </p:stCondLst>
                      <p:childTnLst>
                        <p:par>
                          <p:cTn id="187" fill="hold">
                            <p:stCondLst>
                              <p:cond delay="0"/>
                            </p:stCondLst>
                            <p:childTnLst>
                              <p:par>
                                <p:cTn id="188" presetID="1" presetClass="emph" presetSubtype="2" fill="hold" nodeType="clickEffect">
                                  <p:stCondLst>
                                    <p:cond delay="0"/>
                                  </p:stCondLst>
                                  <p:childTnLst>
                                    <p:animClr clrSpc="rgb" dir="cw">
                                      <p:cBhvr>
                                        <p:cTn id="189" dur="500" fill="hold"/>
                                        <p:tgtEl>
                                          <p:spTgt spid="37"/>
                                        </p:tgtEl>
                                        <p:attrNameLst>
                                          <p:attrName>fillcolor</p:attrName>
                                        </p:attrNameLst>
                                      </p:cBhvr>
                                      <p:to>
                                        <a:srgbClr val="000000"/>
                                      </p:to>
                                    </p:animClr>
                                    <p:set>
                                      <p:cBhvr>
                                        <p:cTn id="190" dur="500" fill="hold"/>
                                        <p:tgtEl>
                                          <p:spTgt spid="37"/>
                                        </p:tgtEl>
                                        <p:attrNameLst>
                                          <p:attrName>fill.type</p:attrName>
                                        </p:attrNameLst>
                                      </p:cBhvr>
                                      <p:to>
                                        <p:strVal val="solid"/>
                                      </p:to>
                                    </p:set>
                                    <p:set>
                                      <p:cBhvr>
                                        <p:cTn id="191"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192" restart="whenNotActive" fill="hold" evtFilter="cancelBubble" nodeType="interactiveSeq">
                <p:stCondLst>
                  <p:cond evt="onClick" delay="0">
                    <p:tgtEl>
                      <p:spTgt spid="38"/>
                    </p:tgtEl>
                  </p:cond>
                </p:stCondLst>
                <p:endSync evt="end" delay="0">
                  <p:rtn val="all"/>
                </p:endSync>
                <p:childTnLst>
                  <p:par>
                    <p:cTn id="193" fill="hold">
                      <p:stCondLst>
                        <p:cond delay="0"/>
                      </p:stCondLst>
                      <p:childTnLst>
                        <p:par>
                          <p:cTn id="194" fill="hold">
                            <p:stCondLst>
                              <p:cond delay="0"/>
                            </p:stCondLst>
                            <p:childTnLst>
                              <p:par>
                                <p:cTn id="195" presetID="1" presetClass="emph" presetSubtype="2" fill="hold" nodeType="clickEffect">
                                  <p:stCondLst>
                                    <p:cond delay="0"/>
                                  </p:stCondLst>
                                  <p:childTnLst>
                                    <p:animClr clrSpc="rgb" dir="cw">
                                      <p:cBhvr>
                                        <p:cTn id="196" dur="500" fill="hold"/>
                                        <p:tgtEl>
                                          <p:spTgt spid="38"/>
                                        </p:tgtEl>
                                        <p:attrNameLst>
                                          <p:attrName>fillcolor</p:attrName>
                                        </p:attrNameLst>
                                      </p:cBhvr>
                                      <p:to>
                                        <a:srgbClr val="000000"/>
                                      </p:to>
                                    </p:animClr>
                                    <p:set>
                                      <p:cBhvr>
                                        <p:cTn id="197" dur="500" fill="hold"/>
                                        <p:tgtEl>
                                          <p:spTgt spid="38"/>
                                        </p:tgtEl>
                                        <p:attrNameLst>
                                          <p:attrName>fill.type</p:attrName>
                                        </p:attrNameLst>
                                      </p:cBhvr>
                                      <p:to>
                                        <p:strVal val="solid"/>
                                      </p:to>
                                    </p:set>
                                    <p:set>
                                      <p:cBhvr>
                                        <p:cTn id="198"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99" restart="whenNotActive" fill="hold" evtFilter="cancelBubble" nodeType="interactiveSeq">
                <p:stCondLst>
                  <p:cond evt="onClick" delay="0">
                    <p:tgtEl>
                      <p:spTgt spid="39"/>
                    </p:tgtEl>
                  </p:cond>
                </p:stCondLst>
                <p:endSync evt="end" delay="0">
                  <p:rtn val="all"/>
                </p:endSync>
                <p:childTnLst>
                  <p:par>
                    <p:cTn id="200" fill="hold">
                      <p:stCondLst>
                        <p:cond delay="0"/>
                      </p:stCondLst>
                      <p:childTnLst>
                        <p:par>
                          <p:cTn id="201" fill="hold">
                            <p:stCondLst>
                              <p:cond delay="0"/>
                            </p:stCondLst>
                            <p:childTnLst>
                              <p:par>
                                <p:cTn id="202" presetID="1" presetClass="emph" presetSubtype="2" fill="hold" nodeType="clickEffect">
                                  <p:stCondLst>
                                    <p:cond delay="0"/>
                                  </p:stCondLst>
                                  <p:childTnLst>
                                    <p:animClr clrSpc="rgb" dir="cw">
                                      <p:cBhvr>
                                        <p:cTn id="203" dur="500" fill="hold"/>
                                        <p:tgtEl>
                                          <p:spTgt spid="39"/>
                                        </p:tgtEl>
                                        <p:attrNameLst>
                                          <p:attrName>fillcolor</p:attrName>
                                        </p:attrNameLst>
                                      </p:cBhvr>
                                      <p:to>
                                        <a:srgbClr val="000000"/>
                                      </p:to>
                                    </p:animClr>
                                    <p:set>
                                      <p:cBhvr>
                                        <p:cTn id="204" dur="500" fill="hold"/>
                                        <p:tgtEl>
                                          <p:spTgt spid="39"/>
                                        </p:tgtEl>
                                        <p:attrNameLst>
                                          <p:attrName>fill.type</p:attrName>
                                        </p:attrNameLst>
                                      </p:cBhvr>
                                      <p:to>
                                        <p:strVal val="solid"/>
                                      </p:to>
                                    </p:set>
                                    <p:set>
                                      <p:cBhvr>
                                        <p:cTn id="205"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audio>
              <p:cMediaNode vol="80000">
                <p:cTn id="206"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26" name="caau c"/>
          <p:cNvSpPr/>
          <p:nvPr/>
        </p:nvSpPr>
        <p:spPr>
          <a:xfrm>
            <a:off x="573770" y="4639067"/>
            <a:ext cx="5888158" cy="10562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4000">
                <a:solidFill>
                  <a:srgbClr val="1A0DAB"/>
                </a:solidFill>
                <a:latin typeface="Times New Roman" panose="02020603050405020304" pitchFamily="18" charset="0"/>
                <a:cs typeface="Times New Roman" panose="02020603050405020304" pitchFamily="18" charset="0"/>
              </a:rPr>
              <a:t>B) Thu thập từ nguồn có sẵn như sách báo, Internet</a:t>
            </a:r>
            <a:endParaRPr lang="en-US" sz="4000" dirty="0">
              <a:solidFill>
                <a:srgbClr val="1A0DAB"/>
              </a:solidFill>
              <a:latin typeface="Times New Roman" panose="02020603050405020304" pitchFamily="18" charset="0"/>
              <a:cs typeface="Times New Roman" panose="02020603050405020304"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Cau b"/>
          <p:cNvSpPr/>
          <p:nvPr/>
        </p:nvSpPr>
        <p:spPr>
          <a:xfrm>
            <a:off x="7362615" y="3566809"/>
            <a:ext cx="5888158" cy="46933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4000">
                <a:solidFill>
                  <a:srgbClr val="1A0DAB"/>
                </a:solidFill>
                <a:latin typeface="Times New Roman" panose="02020603050405020304" pitchFamily="18" charset="0"/>
                <a:cs typeface="Times New Roman" panose="02020603050405020304" pitchFamily="18" charset="0"/>
              </a:rPr>
              <a:t>C) Phỏng vấn</a:t>
            </a:r>
            <a:endParaRPr lang="en-US" sz="4000" dirty="0">
              <a:solidFill>
                <a:srgbClr val="1A0DAB"/>
              </a:solidFill>
              <a:latin typeface="Times New Roman" panose="02020603050405020304" pitchFamily="18" charset="0"/>
              <a:cs typeface="Times New Roman" panose="02020603050405020304" pitchFamily="18" charset="0"/>
            </a:endParaRPr>
          </a:p>
        </p:txBody>
      </p:sp>
      <p:sp>
        <p:nvSpPr>
          <p:cNvPr id="43" name="cau a"/>
          <p:cNvSpPr/>
          <p:nvPr/>
        </p:nvSpPr>
        <p:spPr>
          <a:xfrm>
            <a:off x="539734" y="3515757"/>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4000">
                <a:solidFill>
                  <a:srgbClr val="1A0DAB"/>
                </a:solidFill>
                <a:latin typeface="Times New Roman" panose="02020603050405020304" pitchFamily="18" charset="0"/>
                <a:cs typeface="Times New Roman" panose="02020603050405020304" pitchFamily="18" charset="0"/>
              </a:rPr>
              <a:t>A) Làm thí nghiệm.</a:t>
            </a:r>
            <a:endParaRPr lang="en-US" sz="4000" dirty="0">
              <a:solidFill>
                <a:srgbClr val="1A0DAB"/>
              </a:solidFill>
              <a:latin typeface="Times New Roman" panose="02020603050405020304" pitchFamily="18" charset="0"/>
              <a:cs typeface="Times New Roman" panose="02020603050405020304" pitchFamily="18" charset="0"/>
            </a:endParaRPr>
          </a:p>
        </p:txBody>
      </p:sp>
      <p:sp>
        <p:nvSpPr>
          <p:cNvPr id="44" name="caau d"/>
          <p:cNvSpPr/>
          <p:nvPr/>
        </p:nvSpPr>
        <p:spPr>
          <a:xfrm>
            <a:off x="7362615" y="4633816"/>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4000" dirty="0">
                <a:solidFill>
                  <a:srgbClr val="1A0DAB"/>
                </a:solidFill>
                <a:latin typeface="Times New Roman" panose="02020603050405020304" pitchFamily="18" charset="0"/>
                <a:cs typeface="Times New Roman" panose="02020603050405020304" pitchFamily="18" charset="0"/>
              </a:rPr>
              <a:t>D</a:t>
            </a:r>
            <a:r>
              <a:rPr lang="en-US" sz="4000">
                <a:solidFill>
                  <a:srgbClr val="1A0DAB"/>
                </a:solidFill>
                <a:latin typeface="Times New Roman" panose="02020603050405020304" pitchFamily="18" charset="0"/>
                <a:cs typeface="Times New Roman" panose="02020603050405020304" pitchFamily="18" charset="0"/>
              </a:rPr>
              <a:t>) Quan sát trực tiếp</a:t>
            </a:r>
            <a:endParaRPr lang="vi-VN" sz="3800" dirty="0">
              <a:solidFill>
                <a:prstClr val="black"/>
              </a:solidFill>
              <a:latin typeface="Times New Roman" pitchFamily="18" charset="0"/>
              <a:cs typeface="Times New Roman" pitchFamily="18" charset="0"/>
            </a:endParaRPr>
          </a:p>
        </p:txBody>
      </p:sp>
      <p:pic>
        <p:nvPicPr>
          <p:cNvPr id="47" name="Picture 46"/>
          <p:cNvPicPr>
            <a:picLocks noChangeAspect="1"/>
          </p:cNvPicPr>
          <p:nvPr/>
        </p:nvPicPr>
        <p:blipFill rotWithShape="1">
          <a:blip r:embed="rId10"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6099844" y="4888448"/>
            <a:ext cx="1062164" cy="849671"/>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945171" y="3646881"/>
            <a:ext cx="965443" cy="844906"/>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90940" y="4712470"/>
            <a:ext cx="965690" cy="848636"/>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58843" y="3364677"/>
            <a:ext cx="965690" cy="848636"/>
          </a:xfrm>
          <a:prstGeom prst="rect">
            <a:avLst/>
          </a:prstGeom>
        </p:spPr>
      </p:pic>
      <p:sp>
        <p:nvSpPr>
          <p:cNvPr id="2" name="Rectangle 1"/>
          <p:cNvSpPr/>
          <p:nvPr/>
        </p:nvSpPr>
        <p:spPr>
          <a:xfrm>
            <a:off x="1290675" y="409150"/>
            <a:ext cx="12529735" cy="1938992"/>
          </a:xfrm>
          <a:prstGeom prst="rect">
            <a:avLst/>
          </a:prstGeom>
        </p:spPr>
        <p:txBody>
          <a:bodyPr wrap="square">
            <a:spAutoFit/>
          </a:bodyPr>
          <a:lstStyle/>
          <a:p>
            <a:r>
              <a:rPr lang="en-US" sz="4000" b="1" u="sng" dirty="0" err="1">
                <a:solidFill>
                  <a:srgbClr val="FF0000"/>
                </a:solidFill>
                <a:latin typeface="Times New Roman" panose="02020603050405020304" pitchFamily="18" charset="0"/>
                <a:cs typeface="Times New Roman" panose="02020603050405020304" pitchFamily="18" charset="0"/>
              </a:rPr>
              <a:t>Câu</a:t>
            </a:r>
            <a:r>
              <a:rPr lang="en-US" sz="4000" b="1" u="sng" dirty="0">
                <a:solidFill>
                  <a:srgbClr val="FF0000"/>
                </a:solidFill>
                <a:latin typeface="Times New Roman" panose="02020603050405020304" pitchFamily="18" charset="0"/>
                <a:cs typeface="Times New Roman" panose="02020603050405020304" pitchFamily="18" charset="0"/>
              </a:rPr>
              <a:t> 1</a:t>
            </a:r>
            <a:r>
              <a:rPr lang="en-US" sz="4000" b="1" u="sng">
                <a:solidFill>
                  <a:srgbClr val="FF0000"/>
                </a:solidFill>
                <a:latin typeface="Times New Roman" panose="02020603050405020304" pitchFamily="18" charset="0"/>
                <a:cs typeface="Times New Roman" panose="02020603050405020304" pitchFamily="18" charset="0"/>
              </a:rPr>
              <a:t>:</a:t>
            </a:r>
            <a:r>
              <a:rPr lang="en-US" sz="4000" b="1">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a:solidFill>
                  <a:srgbClr val="1A0DAB"/>
                </a:solidFill>
                <a:latin typeface="Times New Roman" panose="02020603050405020304" pitchFamily="18" charset="0"/>
                <a:cs typeface="Times New Roman" panose="02020603050405020304" pitchFamily="18" charset="0"/>
              </a:rPr>
              <a:t>Phương pháp nào là phù hợp để thống kê dữ liệu về số huy chương của một đoàn thể thao trong một kỳ Olimpic?</a:t>
            </a:r>
            <a:endParaRPr lang="en-US" sz="4000" dirty="0">
              <a:solidFill>
                <a:srgbClr val="1A0DAB"/>
              </a:solidFill>
              <a:latin typeface="Times New Roman" panose="02020603050405020304" pitchFamily="18" charset="0"/>
              <a:cs typeface="Times New Roman" panose="02020603050405020304" pitchFamily="18" charset="0"/>
            </a:endParaRPr>
          </a:p>
        </p:txBody>
      </p:sp>
      <p:sp>
        <p:nvSpPr>
          <p:cNvPr id="3" name="Horizontal Scroll 2">
            <a:hlinkClick r:id="rId13"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3"/>
                    </p:tgtEl>
                  </p:cond>
                </p:stCondLst>
                <p:endSync evt="end" delay="0">
                  <p:rtn val="all"/>
                </p:endSync>
                <p:childTnLst>
                  <p:par>
                    <p:cTn id="28" fill="hold">
                      <p:stCondLst>
                        <p:cond delay="0"/>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3"/>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p:stCondLst>
                        <p:cond delay="0"/>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2"/>
                  </p:tgtEl>
                </p:cond>
              </p:nextCondLst>
            </p:seq>
            <p:seq concurrent="1" nextAc="seek">
              <p:cTn id="41" restart="whenNotActive" fill="hold" evtFilter="cancelBubble" nodeType="interactiveSeq">
                <p:stCondLst>
                  <p:cond evt="onClick" delay="0">
                    <p:tgtEl>
                      <p:spTgt spid="26"/>
                    </p:tgtEl>
                  </p:cond>
                </p:stCondLst>
                <p:endSync evt="end" delay="0">
                  <p:rtn val="all"/>
                </p:endSync>
                <p:childTnLst>
                  <p:par>
                    <p:cTn id="42" fill="hold">
                      <p:stCondLst>
                        <p:cond delay="0"/>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6"/>
                  </p:tgtEl>
                </p:cond>
              </p:nextCondLst>
            </p:seq>
            <p:seq concurrent="1" nextAc="seek">
              <p:cTn id="48" restart="whenNotActive" fill="hold" evtFilter="cancelBubble" nodeType="interactiveSeq">
                <p:stCondLst>
                  <p:cond evt="onClick" delay="0">
                    <p:tgtEl>
                      <p:spTgt spid="44"/>
                    </p:tgtEl>
                  </p:cond>
                </p:stCondLst>
                <p:endSync evt="end" delay="0">
                  <p:rtn val="all"/>
                </p:endSync>
                <p:childTnLst>
                  <p:par>
                    <p:cTn id="49" fill="hold">
                      <p:stCondLst>
                        <p:cond delay="0"/>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4"/>
                  </p:tgtEl>
                </p:cond>
              </p:nextCondLst>
            </p:seq>
          </p:childTnLst>
        </p:cTn>
      </p:par>
    </p:tnLst>
    <p:bldLst>
      <p:bldP spid="26"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d"/>
          <p:cNvSpPr>
            <a:spLocks noChangeArrowheads="1"/>
          </p:cNvSpPr>
          <p:nvPr/>
        </p:nvSpPr>
        <p:spPr bwMode="auto">
          <a:xfrm>
            <a:off x="1036845" y="2990113"/>
            <a:ext cx="1261857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sz="40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2</a:t>
            </a:r>
            <a:r>
              <a:rPr kumimoji="0" lang="en-US" sz="4000" b="1" i="0" u="sng"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a:t>
            </a:r>
            <a:r>
              <a:rPr kumimoji="0" lang="en-US" sz="4000" b="0" i="0" u="none" strike="noStrike" cap="none" normalizeH="0" baseline="0">
                <a:ln>
                  <a:noFill/>
                </a:ln>
                <a:solidFill>
                  <a:srgbClr val="1A0DAB"/>
                </a:solidFill>
                <a:effectLst/>
                <a:latin typeface="Times New Roman" panose="02020603050405020304" pitchFamily="18" charset="0"/>
                <a:cs typeface="Times New Roman" panose="02020603050405020304" pitchFamily="18" charset="0"/>
              </a:rPr>
              <a:t>Dữ liệu ở dòng nào thuộc loại dữ liệu định tính và có thể so sánh:</a:t>
            </a:r>
            <a:endParaRPr kumimoji="0" 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1A0DAB"/>
                </a:solidFill>
                <a:effectLst/>
                <a:latin typeface="Open Sans"/>
              </a:rPr>
              <a:t> </a:t>
            </a:r>
            <a:endParaRPr kumimoji="0" lang="en-US" sz="4000" b="0" i="0" u="none" strike="noStrike" cap="none" normalizeH="0" baseline="0" dirty="0">
              <a:ln>
                <a:noFill/>
              </a:ln>
              <a:solidFill>
                <a:schemeClr val="tx1"/>
              </a:solidFill>
              <a:effectLst/>
            </a:endParaRPr>
          </a:p>
        </p:txBody>
      </p:sp>
      <p:sp>
        <p:nvSpPr>
          <p:cNvPr id="5" name="câu a"/>
          <p:cNvSpPr/>
          <p:nvPr/>
        </p:nvSpPr>
        <p:spPr>
          <a:xfrm>
            <a:off x="1036845" y="4950122"/>
            <a:ext cx="6498710" cy="707886"/>
          </a:xfrm>
          <a:prstGeom prst="rect">
            <a:avLst/>
          </a:prstGeom>
        </p:spPr>
        <p:txBody>
          <a:bodyPr wrap="square">
            <a:spAutoFit/>
          </a:bodyPr>
          <a:lstStyle/>
          <a:p>
            <a:r>
              <a:rPr lang="en-US" sz="4000">
                <a:solidFill>
                  <a:srgbClr val="1A0DAB"/>
                </a:solidFill>
                <a:latin typeface="Times New Roman" panose="02020603050405020304" pitchFamily="18" charset="0"/>
                <a:cs typeface="Times New Roman" panose="02020603050405020304" pitchFamily="18" charset="0"/>
              </a:rPr>
              <a:t>A) 2</a:t>
            </a:r>
            <a:endParaRPr lang="en-US" sz="4000" dirty="0">
              <a:latin typeface="Times New Roman" panose="02020603050405020304" pitchFamily="18" charset="0"/>
              <a:cs typeface="Times New Roman" panose="02020603050405020304" pitchFamily="18" charset="0"/>
            </a:endParaRPr>
          </a:p>
        </p:txBody>
      </p:sp>
      <p:sp>
        <p:nvSpPr>
          <p:cNvPr id="6" name="câu b"/>
          <p:cNvSpPr/>
          <p:nvPr/>
        </p:nvSpPr>
        <p:spPr>
          <a:xfrm>
            <a:off x="7849771" y="5023746"/>
            <a:ext cx="5596858" cy="707886"/>
          </a:xfrm>
          <a:prstGeom prst="rect">
            <a:avLst/>
          </a:prstGeom>
        </p:spPr>
        <p:txBody>
          <a:bodyPr wrap="square">
            <a:spAutoFit/>
          </a:bodyPr>
          <a:lstStyle/>
          <a:p>
            <a:pPr lvl="0" defTabSz="914400" eaLnBrk="0" fontAlgn="base" hangingPunct="0">
              <a:spcBef>
                <a:spcPct val="0"/>
              </a:spcBef>
              <a:spcAft>
                <a:spcPct val="0"/>
              </a:spcAft>
            </a:pPr>
            <a:r>
              <a:rPr lang="en-US" sz="4000">
                <a:solidFill>
                  <a:srgbClr val="1A0DAB"/>
                </a:solidFill>
                <a:latin typeface="Times New Roman" panose="02020603050405020304" pitchFamily="18" charset="0"/>
                <a:cs typeface="Times New Roman" panose="02020603050405020304" pitchFamily="18" charset="0"/>
              </a:rPr>
              <a:t>B) 3</a:t>
            </a:r>
            <a:endParaRPr lang="en-US" sz="4000" dirty="0">
              <a:latin typeface="Times New Roman" panose="02020603050405020304" pitchFamily="18" charset="0"/>
              <a:cs typeface="Times New Roman" panose="02020603050405020304" pitchFamily="18" charset="0"/>
            </a:endParaRPr>
          </a:p>
        </p:txBody>
      </p:sp>
      <p:sp>
        <p:nvSpPr>
          <p:cNvPr id="7" name="câu c"/>
          <p:cNvSpPr/>
          <p:nvPr/>
        </p:nvSpPr>
        <p:spPr>
          <a:xfrm>
            <a:off x="7849771" y="6295440"/>
            <a:ext cx="6523885" cy="707886"/>
          </a:xfrm>
          <a:prstGeom prst="rect">
            <a:avLst/>
          </a:prstGeom>
        </p:spPr>
        <p:txBody>
          <a:bodyPr wrap="square">
            <a:spAutoFit/>
          </a:bodyPr>
          <a:lstStyle/>
          <a:p>
            <a:pPr lvl="0" defTabSz="914400" eaLnBrk="0" fontAlgn="base" hangingPunct="0">
              <a:spcBef>
                <a:spcPct val="0"/>
              </a:spcBef>
              <a:spcAft>
                <a:spcPct val="0"/>
              </a:spcAft>
            </a:pPr>
            <a:r>
              <a:rPr lang="en-US" sz="4000">
                <a:solidFill>
                  <a:srgbClr val="1A0DAB"/>
                </a:solidFill>
                <a:latin typeface="Times New Roman" panose="02020603050405020304" pitchFamily="18" charset="0"/>
                <a:cs typeface="Times New Roman" panose="02020603050405020304" pitchFamily="18" charset="0"/>
              </a:rPr>
              <a:t>D) 1</a:t>
            </a:r>
            <a:endParaRPr lang="en-US" sz="4000" dirty="0">
              <a:latin typeface="Times New Roman" panose="02020603050405020304" pitchFamily="18" charset="0"/>
              <a:cs typeface="Times New Roman" panose="02020603050405020304" pitchFamily="18" charset="0"/>
            </a:endParaRPr>
          </a:p>
        </p:txBody>
      </p:sp>
      <p:sp>
        <p:nvSpPr>
          <p:cNvPr id="8" name="CÂU D"/>
          <p:cNvSpPr/>
          <p:nvPr/>
        </p:nvSpPr>
        <p:spPr>
          <a:xfrm>
            <a:off x="1036845" y="6313529"/>
            <a:ext cx="5923866" cy="707886"/>
          </a:xfrm>
          <a:prstGeom prst="rect">
            <a:avLst/>
          </a:prstGeom>
        </p:spPr>
        <p:txBody>
          <a:bodyPr wrap="square">
            <a:spAutoFit/>
          </a:bodyPr>
          <a:lstStyle/>
          <a:p>
            <a:pPr defTabSz="914400" eaLnBrk="0" fontAlgn="base" hangingPunct="0">
              <a:spcBef>
                <a:spcPct val="0"/>
              </a:spcBef>
              <a:spcAft>
                <a:spcPct val="0"/>
              </a:spcAft>
            </a:pPr>
            <a:r>
              <a:rPr lang="en-US" sz="4000">
                <a:solidFill>
                  <a:srgbClr val="1A0DAB"/>
                </a:solidFill>
                <a:latin typeface="Times New Roman" panose="02020603050405020304" pitchFamily="18" charset="0"/>
                <a:cs typeface="Times New Roman" panose="02020603050405020304" pitchFamily="18" charset="0"/>
              </a:rPr>
              <a:t>C) 2 và 3 </a:t>
            </a:r>
            <a:endParaRPr lang="en-US" sz="4000" dirty="0">
              <a:solidFill>
                <a:srgbClr val="1A0DAB"/>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632" y="6256717"/>
            <a:ext cx="966866" cy="849671"/>
          </a:xfrm>
          <a:prstGeom prst="rect">
            <a:avLst/>
          </a:prstGeom>
        </p:spPr>
      </p:pic>
      <p:pic>
        <p:nvPicPr>
          <p:cNvPr id="10" name="Picture 9"/>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792632" y="4914841"/>
            <a:ext cx="965443" cy="84490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3071" y="4950122"/>
            <a:ext cx="965690" cy="84863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0904" y="6228314"/>
            <a:ext cx="965690" cy="772552"/>
          </a:xfrm>
          <a:prstGeom prst="rect">
            <a:avLst/>
          </a:prstGeom>
        </p:spPr>
      </p:pic>
      <p:sp>
        <p:nvSpPr>
          <p:cNvPr id="13" name="Horizontal Scroll 12">
            <a:hlinkClick r:id="rId7"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pic>
        <p:nvPicPr>
          <p:cNvPr id="3" name="Picture 2">
            <a:extLst>
              <a:ext uri="{FF2B5EF4-FFF2-40B4-BE49-F238E27FC236}">
                <a16:creationId xmlns:a16="http://schemas.microsoft.com/office/drawing/2014/main" xmlns="" id="{DE25D986-4ACA-43CF-9E15-93B3054EB1DA}"/>
              </a:ext>
            </a:extLst>
          </p:cNvPr>
          <p:cNvPicPr>
            <a:picLocks noChangeAspect="1"/>
          </p:cNvPicPr>
          <p:nvPr/>
        </p:nvPicPr>
        <p:blipFill>
          <a:blip r:embed="rId8"/>
          <a:stretch>
            <a:fillRect/>
          </a:stretch>
        </p:blipFill>
        <p:spPr>
          <a:xfrm>
            <a:off x="748941" y="248594"/>
            <a:ext cx="13132518" cy="2554545"/>
          </a:xfrm>
          <a:prstGeom prst="rect">
            <a:avLst/>
          </a:prstGeom>
        </p:spPr>
      </p:pic>
    </p:spTree>
    <p:extLst>
      <p:ext uri="{BB962C8B-B14F-4D97-AF65-F5344CB8AC3E}">
        <p14:creationId xmlns:p14="http://schemas.microsoft.com/office/powerpoint/2010/main" val="2972765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671" y="2578941"/>
            <a:ext cx="14008036" cy="1569660"/>
          </a:xfrm>
          <a:prstGeom prst="rect">
            <a:avLst/>
          </a:prstGeom>
        </p:spPr>
        <p:txBody>
          <a:bodyPr wrap="square">
            <a:spAutoFit/>
          </a:bodyPr>
          <a:lstStyle/>
          <a:p>
            <a:r>
              <a:rPr lang="en-US" sz="4800" b="1" u="sng" dirty="0" err="1">
                <a:solidFill>
                  <a:srgbClr val="FF0000"/>
                </a:solidFill>
                <a:latin typeface="Times New Roman" panose="02020603050405020304" pitchFamily="18" charset="0"/>
                <a:cs typeface="Times New Roman" panose="02020603050405020304" pitchFamily="18" charset="0"/>
              </a:rPr>
              <a:t>Câu</a:t>
            </a:r>
            <a:r>
              <a:rPr lang="en-US" sz="4800" b="1" u="sng" dirty="0">
                <a:solidFill>
                  <a:srgbClr val="FF0000"/>
                </a:solidFill>
                <a:latin typeface="Times New Roman" panose="02020603050405020304" pitchFamily="18" charset="0"/>
                <a:cs typeface="Times New Roman" panose="02020603050405020304" pitchFamily="18" charset="0"/>
              </a:rPr>
              <a:t> 3</a:t>
            </a:r>
            <a:r>
              <a:rPr lang="en-US" sz="4800" b="1" u="sng">
                <a:solidFill>
                  <a:srgbClr val="FF0000"/>
                </a:solidFill>
                <a:latin typeface="Times New Roman" panose="02020603050405020304" pitchFamily="18" charset="0"/>
                <a:cs typeface="Times New Roman" panose="02020603050405020304" pitchFamily="18" charset="0"/>
              </a:rPr>
              <a:t>:</a:t>
            </a:r>
            <a:r>
              <a:rPr lang="en-US" sz="4800" b="1">
                <a:solidFill>
                  <a:srgbClr val="FF0000"/>
                </a:solidFill>
                <a:latin typeface="Times New Roman" panose="02020603050405020304" pitchFamily="18" charset="0"/>
                <a:cs typeface="Times New Roman" panose="02020603050405020304" pitchFamily="18" charset="0"/>
              </a:rPr>
              <a:t> </a:t>
            </a:r>
            <a:r>
              <a:rPr kumimoji="0" lang="en-US" sz="4800" b="0" i="0" u="none" strike="noStrike" cap="none" normalizeH="0" baseline="0">
                <a:ln>
                  <a:noFill/>
                </a:ln>
                <a:solidFill>
                  <a:srgbClr val="1A0DAB"/>
                </a:solidFill>
                <a:effectLst/>
                <a:latin typeface="Times New Roman" panose="02020603050405020304" pitchFamily="18" charset="0"/>
                <a:cs typeface="Times New Roman" panose="02020603050405020304" pitchFamily="18" charset="0"/>
              </a:rPr>
              <a:t>Dữ liệu ở dòng nào thuộc loại dữ liệu định lượng và có thể lập tỉ số?</a:t>
            </a:r>
            <a:endParaRPr lang="en-US" sz="4800" dirty="0">
              <a:solidFill>
                <a:srgbClr val="1A0DAB"/>
              </a:solidFill>
              <a:latin typeface="Times New Roman" panose="02020603050405020304" pitchFamily="18" charset="0"/>
              <a:cs typeface="Times New Roman" panose="02020603050405020304" pitchFamily="18" charset="0"/>
            </a:endParaRPr>
          </a:p>
        </p:txBody>
      </p:sp>
      <p:sp>
        <p:nvSpPr>
          <p:cNvPr id="5" name="CÂU A"/>
          <p:cNvSpPr/>
          <p:nvPr/>
        </p:nvSpPr>
        <p:spPr>
          <a:xfrm>
            <a:off x="2350732" y="7197408"/>
            <a:ext cx="8822866" cy="830997"/>
          </a:xfrm>
          <a:prstGeom prst="rect">
            <a:avLst/>
          </a:prstGeom>
        </p:spPr>
        <p:txBody>
          <a:bodyPr wrap="square">
            <a:spAutoFit/>
          </a:bodyPr>
          <a:lstStyle/>
          <a:p>
            <a:r>
              <a:rPr lang="en-US" sz="4800">
                <a:solidFill>
                  <a:srgbClr val="1A0DAB"/>
                </a:solidFill>
                <a:latin typeface="Times New Roman" panose="02020603050405020304" pitchFamily="18" charset="0"/>
                <a:cs typeface="Times New Roman" panose="02020603050405020304" pitchFamily="18" charset="0"/>
              </a:rPr>
              <a:t>D) 1.</a:t>
            </a:r>
            <a:endParaRPr lang="en-US" sz="4800" dirty="0">
              <a:solidFill>
                <a:srgbClr val="1A0DAB"/>
              </a:solidFill>
              <a:latin typeface="Times New Roman" panose="02020603050405020304" pitchFamily="18" charset="0"/>
              <a:cs typeface="Times New Roman" panose="02020603050405020304" pitchFamily="18" charset="0"/>
            </a:endParaRPr>
          </a:p>
        </p:txBody>
      </p:sp>
      <p:sp>
        <p:nvSpPr>
          <p:cNvPr id="6" name="CÂU B"/>
          <p:cNvSpPr/>
          <p:nvPr/>
        </p:nvSpPr>
        <p:spPr>
          <a:xfrm>
            <a:off x="2409050" y="5081599"/>
            <a:ext cx="6256172" cy="830997"/>
          </a:xfrm>
          <a:prstGeom prst="rect">
            <a:avLst/>
          </a:prstGeom>
        </p:spPr>
        <p:txBody>
          <a:bodyPr wrap="square">
            <a:spAutoFit/>
          </a:bodyPr>
          <a:lstStyle/>
          <a:p>
            <a:r>
              <a:rPr lang="en-US" sz="4800">
                <a:solidFill>
                  <a:srgbClr val="1A0DAB"/>
                </a:solidFill>
                <a:latin typeface="Times New Roman" panose="02020603050405020304" pitchFamily="18" charset="0"/>
                <a:cs typeface="Times New Roman" panose="02020603050405020304" pitchFamily="18" charset="0"/>
              </a:rPr>
              <a:t>B) 2.</a:t>
            </a:r>
            <a:endParaRPr lang="en-US" sz="4800" dirty="0">
              <a:solidFill>
                <a:srgbClr val="1A0DAB"/>
              </a:solidFill>
              <a:latin typeface="Times New Roman" panose="02020603050405020304" pitchFamily="18" charset="0"/>
              <a:cs typeface="Times New Roman" panose="02020603050405020304" pitchFamily="18" charset="0"/>
            </a:endParaRPr>
          </a:p>
        </p:txBody>
      </p:sp>
      <p:sp>
        <p:nvSpPr>
          <p:cNvPr id="7" name="CÂU C"/>
          <p:cNvSpPr/>
          <p:nvPr/>
        </p:nvSpPr>
        <p:spPr>
          <a:xfrm>
            <a:off x="2377945" y="6208358"/>
            <a:ext cx="11386631" cy="830997"/>
          </a:xfrm>
          <a:prstGeom prst="rect">
            <a:avLst/>
          </a:prstGeom>
        </p:spPr>
        <p:txBody>
          <a:bodyPr wrap="square">
            <a:spAutoFit/>
          </a:bodyPr>
          <a:lstStyle/>
          <a:p>
            <a:r>
              <a:rPr lang="en-US" sz="4800">
                <a:solidFill>
                  <a:srgbClr val="1A0DAB"/>
                </a:solidFill>
                <a:latin typeface="Times New Roman" panose="02020603050405020304" pitchFamily="18" charset="0"/>
                <a:cs typeface="Times New Roman" panose="02020603050405020304" pitchFamily="18" charset="0"/>
              </a:rPr>
              <a:t>C) 3.</a:t>
            </a:r>
            <a:endParaRPr lang="en-US" sz="4800" dirty="0">
              <a:solidFill>
                <a:srgbClr val="1A0DAB"/>
              </a:solidFill>
              <a:latin typeface="Times New Roman" panose="02020603050405020304" pitchFamily="18" charset="0"/>
              <a:cs typeface="Times New Roman" panose="02020603050405020304" pitchFamily="18" charset="0"/>
            </a:endParaRPr>
          </a:p>
        </p:txBody>
      </p:sp>
      <p:sp>
        <p:nvSpPr>
          <p:cNvPr id="8" name="CÂU D"/>
          <p:cNvSpPr/>
          <p:nvPr/>
        </p:nvSpPr>
        <p:spPr>
          <a:xfrm>
            <a:off x="2377945" y="4110782"/>
            <a:ext cx="10824069" cy="830997"/>
          </a:xfrm>
          <a:prstGeom prst="rect">
            <a:avLst/>
          </a:prstGeom>
        </p:spPr>
        <p:txBody>
          <a:bodyPr wrap="square">
            <a:spAutoFit/>
          </a:bodyPr>
          <a:lstStyle/>
          <a:p>
            <a:r>
              <a:rPr lang="en-US" sz="4800">
                <a:solidFill>
                  <a:srgbClr val="1A0DAB"/>
                </a:solidFill>
                <a:latin typeface="Times New Roman" panose="02020603050405020304" pitchFamily="18" charset="0"/>
                <a:cs typeface="Times New Roman" panose="02020603050405020304" pitchFamily="18" charset="0"/>
              </a:rPr>
              <a:t>A) 2 và 3.</a:t>
            </a:r>
            <a:endParaRPr lang="en-US" sz="4800" dirty="0">
              <a:solidFill>
                <a:srgbClr val="1A0DAB"/>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331" y="5316293"/>
            <a:ext cx="797238" cy="700604"/>
          </a:xfrm>
          <a:prstGeom prst="rect">
            <a:avLst/>
          </a:prstGeom>
        </p:spPr>
      </p:pic>
      <p:pic>
        <p:nvPicPr>
          <p:cNvPr id="10" name="Picture 9"/>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868078" y="6404230"/>
            <a:ext cx="797238" cy="6977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331" y="7323198"/>
            <a:ext cx="752985" cy="66171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2331" y="4192601"/>
            <a:ext cx="910135" cy="741117"/>
          </a:xfrm>
          <a:prstGeom prst="rect">
            <a:avLst/>
          </a:prstGeom>
        </p:spPr>
      </p:pic>
      <p:sp>
        <p:nvSpPr>
          <p:cNvPr id="13" name="Horizontal Scroll 12">
            <a:hlinkClick r:id="rId7" action="ppaction://hlinksldjump"/>
          </p:cNvPr>
          <p:cNvSpPr/>
          <p:nvPr/>
        </p:nvSpPr>
        <p:spPr>
          <a:xfrm>
            <a:off x="11418387" y="6909092"/>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hlinkClick r:id="rId7" action="ppaction://hlinksldjump"/>
              </a:rPr>
              <a:t>Quay</a:t>
            </a:r>
            <a:r>
              <a:rPr lang="en-US" sz="3600" dirty="0">
                <a:solidFill>
                  <a:schemeClr val="bg1"/>
                </a:solidFill>
              </a:rPr>
              <a:t> </a:t>
            </a:r>
            <a:r>
              <a:rPr lang="en-US" sz="3600" dirty="0" err="1">
                <a:solidFill>
                  <a:schemeClr val="bg1"/>
                </a:solidFill>
              </a:rPr>
              <a:t>về</a:t>
            </a:r>
            <a:endParaRPr lang="en-US" sz="3600" dirty="0">
              <a:solidFill>
                <a:schemeClr val="bg1"/>
              </a:solidFill>
            </a:endParaRPr>
          </a:p>
        </p:txBody>
      </p:sp>
      <p:pic>
        <p:nvPicPr>
          <p:cNvPr id="2" name="Picture 1">
            <a:extLst>
              <a:ext uri="{FF2B5EF4-FFF2-40B4-BE49-F238E27FC236}">
                <a16:creationId xmlns:a16="http://schemas.microsoft.com/office/drawing/2014/main" xmlns="" id="{376BF721-5F29-4562-BC68-688C5196DF42}"/>
              </a:ext>
            </a:extLst>
          </p:cNvPr>
          <p:cNvPicPr>
            <a:picLocks noChangeAspect="1"/>
          </p:cNvPicPr>
          <p:nvPr/>
        </p:nvPicPr>
        <p:blipFill>
          <a:blip r:embed="rId8"/>
          <a:stretch>
            <a:fillRect/>
          </a:stretch>
        </p:blipFill>
        <p:spPr>
          <a:xfrm>
            <a:off x="807016" y="187513"/>
            <a:ext cx="12769813" cy="2484007"/>
          </a:xfrm>
          <a:prstGeom prst="rect">
            <a:avLst/>
          </a:prstGeom>
        </p:spPr>
      </p:pic>
    </p:spTree>
    <p:extLst>
      <p:ext uri="{BB962C8B-B14F-4D97-AF65-F5344CB8AC3E}">
        <p14:creationId xmlns:p14="http://schemas.microsoft.com/office/powerpoint/2010/main" val="2176784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A"/>
          <p:cNvSpPr/>
          <p:nvPr/>
        </p:nvSpPr>
        <p:spPr>
          <a:xfrm>
            <a:off x="592383" y="5057277"/>
            <a:ext cx="6429249" cy="7341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4400">
                <a:solidFill>
                  <a:srgbClr val="000000"/>
                </a:solidFill>
                <a:latin typeface="Times New Roman" panose="02020603050405020304" pitchFamily="18" charset="0"/>
                <a:cs typeface="Times New Roman" panose="02020603050405020304" pitchFamily="18" charset="0"/>
              </a:rPr>
              <a:t>A) </a:t>
            </a:r>
            <a:r>
              <a:rPr lang="en-US" sz="4400">
                <a:solidFill>
                  <a:srgbClr val="000000"/>
                </a:solidFill>
                <a:latin typeface="Times New Roman" panose="02020603050405020304" pitchFamily="18" charset="0"/>
                <a:cs typeface="Times New Roman" panose="02020603050405020304" pitchFamily="18" charset="0"/>
              </a:rPr>
              <a:t>Biểu đồ tranh</a:t>
            </a:r>
            <a:r>
              <a:rPr lang="vi-VN" sz="440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a:p>
            <a:pPr>
              <a:defRPr/>
            </a:pPr>
            <a:endParaRPr lang="vi-VN" sz="4400" dirty="0">
              <a:solidFill>
                <a:prstClr val="black"/>
              </a:solidFill>
              <a:latin typeface="Times New Roman" pitchFamily="18" charset="0"/>
              <a:cs typeface="Times New Roman" pitchFamily="18" charset="0"/>
            </a:endParaRPr>
          </a:p>
        </p:txBody>
      </p:sp>
      <p:sp>
        <p:nvSpPr>
          <p:cNvPr id="5" name="Rectangle 4"/>
          <p:cNvSpPr/>
          <p:nvPr/>
        </p:nvSpPr>
        <p:spPr>
          <a:xfrm>
            <a:off x="1406120" y="2949491"/>
            <a:ext cx="10803170" cy="1323439"/>
          </a:xfrm>
          <a:prstGeom prst="rect">
            <a:avLst/>
          </a:prstGeom>
        </p:spPr>
        <p:txBody>
          <a:bodyPr wrap="square">
            <a:spAutoFit/>
          </a:bodyPr>
          <a:lstStyle/>
          <a:p>
            <a:r>
              <a:rPr lang="vi-VN" sz="4000" b="1" u="sng" dirty="0">
                <a:solidFill>
                  <a:srgbClr val="FF0000"/>
                </a:solidFill>
                <a:latin typeface="Times New Roman" panose="02020603050405020304" pitchFamily="18" charset="0"/>
                <a:cs typeface="Times New Roman" panose="02020603050405020304" pitchFamily="18" charset="0"/>
              </a:rPr>
              <a:t>Câu </a:t>
            </a:r>
            <a:r>
              <a:rPr lang="vi-VN" sz="4000" b="1" u="sng">
                <a:solidFill>
                  <a:srgbClr val="FF0000"/>
                </a:solidFill>
                <a:latin typeface="Times New Roman" panose="02020603050405020304" pitchFamily="18" charset="0"/>
                <a:cs typeface="Times New Roman" panose="02020603050405020304" pitchFamily="18" charset="0"/>
              </a:rPr>
              <a:t>4:</a:t>
            </a:r>
            <a:r>
              <a:rPr lang="en-US" sz="4000" b="1">
                <a:solidFill>
                  <a:srgbClr val="FF0000"/>
                </a:solidFill>
                <a:latin typeface="Times New Roman" panose="02020603050405020304" pitchFamily="18" charset="0"/>
                <a:cs typeface="Times New Roman" panose="02020603050405020304" pitchFamily="18" charset="0"/>
              </a:rPr>
              <a:t> </a:t>
            </a:r>
            <a:r>
              <a:rPr lang="en-US" sz="4000">
                <a:solidFill>
                  <a:srgbClr val="0070C0"/>
                </a:solidFill>
                <a:latin typeface="Times New Roman" panose="02020603050405020304" pitchFamily="18" charset="0"/>
                <a:cs typeface="Times New Roman" panose="02020603050405020304" pitchFamily="18" charset="0"/>
              </a:rPr>
              <a:t>Loại biểu đồ nào là thích hợp để biểu diễn dữ liệu ở dòng 3?</a:t>
            </a:r>
            <a:endParaRPr lang="vi-VN" sz="4000" dirty="0">
              <a:solidFill>
                <a:srgbClr val="0070C0"/>
              </a:solidFill>
              <a:latin typeface="Times New Roman" panose="02020603050405020304" pitchFamily="18" charset="0"/>
              <a:cs typeface="Times New Roman" panose="02020603050405020304" pitchFamily="18" charset="0"/>
            </a:endParaRPr>
          </a:p>
        </p:txBody>
      </p:sp>
      <p:sp>
        <p:nvSpPr>
          <p:cNvPr id="6" name="CÂU B"/>
          <p:cNvSpPr/>
          <p:nvPr/>
        </p:nvSpPr>
        <p:spPr>
          <a:xfrm>
            <a:off x="6774789" y="4739049"/>
            <a:ext cx="5434501" cy="769441"/>
          </a:xfrm>
          <a:prstGeom prst="rect">
            <a:avLst/>
          </a:prstGeom>
        </p:spPr>
        <p:txBody>
          <a:bodyPr wrap="none">
            <a:spAutoFit/>
          </a:bodyPr>
          <a:lstStyle/>
          <a:p>
            <a:r>
              <a:rPr lang="vi-VN" sz="4400">
                <a:solidFill>
                  <a:srgbClr val="000000"/>
                </a:solidFill>
                <a:latin typeface="Times New Roman" panose="02020603050405020304" pitchFamily="18" charset="0"/>
                <a:cs typeface="Times New Roman" panose="02020603050405020304" pitchFamily="18" charset="0"/>
              </a:rPr>
              <a:t>B) </a:t>
            </a:r>
            <a:r>
              <a:rPr lang="en-US" sz="4400">
                <a:solidFill>
                  <a:srgbClr val="000000"/>
                </a:solidFill>
                <a:latin typeface="Times New Roman" panose="02020603050405020304" pitchFamily="18" charset="0"/>
                <a:cs typeface="Times New Roman" panose="02020603050405020304" pitchFamily="18" charset="0"/>
              </a:rPr>
              <a:t>Biểu đồ đoạn thẳng</a:t>
            </a:r>
            <a:r>
              <a:rPr lang="vi-VN" sz="440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7" name="CÂU C"/>
          <p:cNvSpPr/>
          <p:nvPr/>
        </p:nvSpPr>
        <p:spPr>
          <a:xfrm>
            <a:off x="6807705" y="5907533"/>
            <a:ext cx="6139822" cy="769441"/>
          </a:xfrm>
          <a:prstGeom prst="rect">
            <a:avLst/>
          </a:prstGeom>
        </p:spPr>
        <p:txBody>
          <a:bodyPr wrap="none">
            <a:spAutoFit/>
          </a:bodyPr>
          <a:lstStyle/>
          <a:p>
            <a:r>
              <a:rPr lang="en-US" sz="4400">
                <a:solidFill>
                  <a:srgbClr val="000000"/>
                </a:solidFill>
                <a:latin typeface="Times New Roman" panose="02020603050405020304" pitchFamily="18" charset="0"/>
                <a:cs typeface="Times New Roman" panose="02020603050405020304" pitchFamily="18" charset="0"/>
              </a:rPr>
              <a:t>D</a:t>
            </a:r>
            <a:r>
              <a:rPr lang="vi-VN" sz="4400">
                <a:solidFill>
                  <a:srgbClr val="000000"/>
                </a:solidFill>
                <a:latin typeface="Times New Roman" panose="02020603050405020304" pitchFamily="18" charset="0"/>
                <a:cs typeface="Times New Roman" panose="02020603050405020304" pitchFamily="18" charset="0"/>
              </a:rPr>
              <a:t>) </a:t>
            </a:r>
            <a:r>
              <a:rPr lang="en-US" sz="4400">
                <a:solidFill>
                  <a:srgbClr val="000000"/>
                </a:solidFill>
                <a:latin typeface="Times New Roman" panose="02020603050405020304" pitchFamily="18" charset="0"/>
                <a:cs typeface="Times New Roman" panose="02020603050405020304" pitchFamily="18" charset="0"/>
              </a:rPr>
              <a:t>Biểu đồ hình quạt tròn</a:t>
            </a:r>
            <a:r>
              <a:rPr lang="vi-VN" sz="440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8" name="CAU D"/>
          <p:cNvSpPr/>
          <p:nvPr/>
        </p:nvSpPr>
        <p:spPr>
          <a:xfrm>
            <a:off x="592383" y="5851938"/>
            <a:ext cx="4588115" cy="769441"/>
          </a:xfrm>
          <a:prstGeom prst="rect">
            <a:avLst/>
          </a:prstGeom>
        </p:spPr>
        <p:txBody>
          <a:bodyPr wrap="none">
            <a:spAutoFit/>
          </a:bodyPr>
          <a:lstStyle/>
          <a:p>
            <a:r>
              <a:rPr lang="en-US" sz="4400">
                <a:solidFill>
                  <a:srgbClr val="000000"/>
                </a:solidFill>
                <a:latin typeface="Times New Roman" panose="02020603050405020304" pitchFamily="18" charset="0"/>
                <a:cs typeface="Times New Roman" panose="02020603050405020304" pitchFamily="18" charset="0"/>
              </a:rPr>
              <a:t>C</a:t>
            </a:r>
            <a:r>
              <a:rPr lang="vi-VN" sz="4400">
                <a:solidFill>
                  <a:srgbClr val="000000"/>
                </a:solidFill>
                <a:latin typeface="Times New Roman" panose="02020603050405020304" pitchFamily="18" charset="0"/>
                <a:cs typeface="Times New Roman" panose="02020603050405020304" pitchFamily="18" charset="0"/>
              </a:rPr>
              <a:t>) </a:t>
            </a:r>
            <a:r>
              <a:rPr lang="en-US" sz="4400">
                <a:solidFill>
                  <a:srgbClr val="000000"/>
                </a:solidFill>
                <a:latin typeface="Times New Roman" panose="02020603050405020304" pitchFamily="18" charset="0"/>
                <a:cs typeface="Times New Roman" panose="02020603050405020304" pitchFamily="18" charset="0"/>
              </a:rPr>
              <a:t>Biểu đồ cột kép</a:t>
            </a:r>
            <a:r>
              <a:rPr lang="vi-VN" sz="440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2975853" y="5851938"/>
            <a:ext cx="1062164" cy="849671"/>
          </a:xfrm>
          <a:prstGeom prst="rect">
            <a:avLst/>
          </a:prstGeom>
        </p:spPr>
      </p:pic>
      <p:pic>
        <p:nvPicPr>
          <p:cNvPr id="15" name="Picture 14"/>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72683" y="4739049"/>
            <a:ext cx="965443" cy="84490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0498" y="5772743"/>
            <a:ext cx="965690" cy="84863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54133" y="4555231"/>
            <a:ext cx="965690" cy="848636"/>
          </a:xfrm>
          <a:prstGeom prst="rect">
            <a:avLst/>
          </a:prstGeom>
        </p:spPr>
      </p:pic>
      <p:sp>
        <p:nvSpPr>
          <p:cNvPr id="18" name="Horizontal Scroll 17">
            <a:hlinkClick r:id="rId7"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pic>
        <p:nvPicPr>
          <p:cNvPr id="2" name="Picture 1">
            <a:extLst>
              <a:ext uri="{FF2B5EF4-FFF2-40B4-BE49-F238E27FC236}">
                <a16:creationId xmlns:a16="http://schemas.microsoft.com/office/drawing/2014/main" xmlns="" id="{01870D94-6188-40E0-A472-88A6B5CFF826}"/>
              </a:ext>
            </a:extLst>
          </p:cNvPr>
          <p:cNvPicPr>
            <a:picLocks noChangeAspect="1"/>
          </p:cNvPicPr>
          <p:nvPr/>
        </p:nvPicPr>
        <p:blipFill>
          <a:blip r:embed="rId8"/>
          <a:stretch>
            <a:fillRect/>
          </a:stretch>
        </p:blipFill>
        <p:spPr>
          <a:xfrm>
            <a:off x="929086" y="218599"/>
            <a:ext cx="12772227" cy="2481287"/>
          </a:xfrm>
          <a:prstGeom prst="rect">
            <a:avLst/>
          </a:prstGeom>
        </p:spPr>
      </p:pic>
    </p:spTree>
    <p:extLst>
      <p:ext uri="{BB962C8B-B14F-4D97-AF65-F5344CB8AC3E}">
        <p14:creationId xmlns:p14="http://schemas.microsoft.com/office/powerpoint/2010/main" val="3043060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4" name="Snip Diagonal Corner Rectangle 3"/>
          <p:cNvSpPr/>
          <p:nvPr/>
        </p:nvSpPr>
        <p:spPr>
          <a:xfrm>
            <a:off x="234983" y="3950466"/>
            <a:ext cx="12632074" cy="192551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u="sng" dirty="0" err="1">
                <a:solidFill>
                  <a:srgbClr val="FF0000"/>
                </a:solidFill>
                <a:latin typeface="Times New Roman" pitchFamily="18" charset="0"/>
                <a:cs typeface="Times New Roman" pitchFamily="18" charset="0"/>
              </a:rPr>
              <a:t>Câu</a:t>
            </a:r>
            <a:r>
              <a:rPr lang="en-US" sz="3800" u="sng" dirty="0">
                <a:solidFill>
                  <a:srgbClr val="FF0000"/>
                </a:solidFill>
                <a:latin typeface="Times New Roman" pitchFamily="18" charset="0"/>
                <a:cs typeface="Times New Roman" pitchFamily="18" charset="0"/>
              </a:rPr>
              <a:t> 5</a:t>
            </a:r>
            <a:r>
              <a:rPr lang="en-US" sz="3800">
                <a:solidFill>
                  <a:srgbClr val="FF0000"/>
                </a:solidFill>
                <a:latin typeface="Times New Roman" pitchFamily="18" charset="0"/>
                <a:cs typeface="Times New Roman" pitchFamily="18" charset="0"/>
              </a:rPr>
              <a:t>. </a:t>
            </a:r>
            <a:r>
              <a:rPr lang="en-US" sz="3800">
                <a:solidFill>
                  <a:prstClr val="black"/>
                </a:solidFill>
                <a:latin typeface="Times New Roman" pitchFamily="18" charset="0"/>
                <a:cs typeface="Times New Roman" pitchFamily="18" charset="0"/>
              </a:rPr>
              <a:t>Loại biểu đồ nào thích hợp để so sánh 3 loại huy chương vàng, bạc, đồng của hai đoàn Việt Nam và Thái Lan?  </a:t>
            </a:r>
            <a:endParaRPr lang="vi-VN" sz="3800" dirty="0">
              <a:solidFill>
                <a:prstClr val="black"/>
              </a:solidFill>
              <a:latin typeface="Times New Roman" pitchFamily="18" charset="0"/>
              <a:cs typeface="Times New Roman" pitchFamily="18" charset="0"/>
            </a:endParaRPr>
          </a:p>
        </p:txBody>
      </p:sp>
      <p:sp>
        <p:nvSpPr>
          <p:cNvPr id="26" name="CÂU A"/>
          <p:cNvSpPr/>
          <p:nvPr/>
        </p:nvSpPr>
        <p:spPr>
          <a:xfrm>
            <a:off x="234983" y="6010893"/>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A</a:t>
            </a:r>
            <a:r>
              <a:rPr lang="vi-VN" sz="3800">
                <a:solidFill>
                  <a:prstClr val="black"/>
                </a:solidFill>
                <a:latin typeface="Times New Roman" pitchFamily="18" charset="0"/>
                <a:cs typeface="Times New Roman" pitchFamily="18" charset="0"/>
              </a:rPr>
              <a:t>. </a:t>
            </a:r>
            <a:r>
              <a:rPr lang="en-US" sz="3800">
                <a:solidFill>
                  <a:prstClr val="black"/>
                </a:solidFill>
                <a:latin typeface="Times New Roman" pitchFamily="18" charset="0"/>
                <a:cs typeface="Times New Roman" pitchFamily="18" charset="0"/>
              </a:rPr>
              <a:t>Biểu đồ hình quạt tròn</a:t>
            </a:r>
            <a:endParaRPr lang="vi-VN" sz="3800" dirty="0">
              <a:solidFill>
                <a:prstClr val="black"/>
              </a:solidFill>
              <a:latin typeface="Times New Roman" pitchFamily="18" charset="0"/>
              <a:cs typeface="Times New Roman"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CÂU B"/>
          <p:cNvSpPr/>
          <p:nvPr/>
        </p:nvSpPr>
        <p:spPr>
          <a:xfrm>
            <a:off x="6259457" y="6015920"/>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lvl="0">
              <a:defRPr/>
            </a:pPr>
            <a:r>
              <a:rPr lang="vi-VN" sz="3800" dirty="0">
                <a:solidFill>
                  <a:prstClr val="black"/>
                </a:solidFill>
                <a:latin typeface="Times New Roman" pitchFamily="18" charset="0"/>
                <a:cs typeface="Times New Roman" pitchFamily="18" charset="0"/>
              </a:rPr>
              <a:t>B</a:t>
            </a:r>
            <a:r>
              <a:rPr lang="vi-VN" sz="3800">
                <a:solidFill>
                  <a:prstClr val="black"/>
                </a:solidFill>
                <a:latin typeface="Times New Roman" pitchFamily="18" charset="0"/>
                <a:cs typeface="Times New Roman" pitchFamily="18" charset="0"/>
              </a:rPr>
              <a:t>. </a:t>
            </a:r>
            <a:r>
              <a:rPr lang="en-US" sz="4000">
                <a:solidFill>
                  <a:srgbClr val="000000"/>
                </a:solidFill>
                <a:latin typeface="Times New Roman" panose="02020603050405020304" pitchFamily="18" charset="0"/>
                <a:cs typeface="Times New Roman" panose="02020603050405020304" pitchFamily="18" charset="0"/>
              </a:rPr>
              <a:t>Biểu đồ cột </a:t>
            </a:r>
            <a:endParaRPr lang="vi-VN" sz="3800" dirty="0">
              <a:solidFill>
                <a:prstClr val="black"/>
              </a:solidFill>
              <a:latin typeface="Times New Roman" pitchFamily="18" charset="0"/>
              <a:cs typeface="Times New Roman" pitchFamily="18" charset="0"/>
            </a:endParaRPr>
          </a:p>
        </p:txBody>
      </p:sp>
      <p:sp>
        <p:nvSpPr>
          <p:cNvPr id="43" name="CÂU C"/>
          <p:cNvSpPr/>
          <p:nvPr/>
        </p:nvSpPr>
        <p:spPr>
          <a:xfrm>
            <a:off x="234983" y="7077900"/>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lvl="0">
              <a:defRPr/>
            </a:pPr>
            <a:r>
              <a:rPr lang="vi-VN" sz="3800" dirty="0">
                <a:solidFill>
                  <a:prstClr val="black"/>
                </a:solidFill>
                <a:latin typeface="Times New Roman" pitchFamily="18" charset="0"/>
                <a:cs typeface="Times New Roman" pitchFamily="18" charset="0"/>
              </a:rPr>
              <a:t>C</a:t>
            </a:r>
            <a:r>
              <a:rPr lang="vi-VN" sz="3800">
                <a:solidFill>
                  <a:prstClr val="black"/>
                </a:solidFill>
                <a:latin typeface="Times New Roman" pitchFamily="18" charset="0"/>
                <a:cs typeface="Times New Roman" pitchFamily="18" charset="0"/>
              </a:rPr>
              <a:t>. </a:t>
            </a:r>
            <a:r>
              <a:rPr lang="en-US" sz="4000">
                <a:solidFill>
                  <a:srgbClr val="000000"/>
                </a:solidFill>
                <a:latin typeface="Times New Roman" panose="02020603050405020304" pitchFamily="18" charset="0"/>
                <a:cs typeface="Times New Roman" panose="02020603050405020304" pitchFamily="18" charset="0"/>
              </a:rPr>
              <a:t>Biểu đồ cột kép</a:t>
            </a:r>
            <a:endParaRPr lang="vi-VN" sz="3800" dirty="0">
              <a:solidFill>
                <a:prstClr val="black"/>
              </a:solidFill>
              <a:latin typeface="Times New Roman" pitchFamily="18" charset="0"/>
              <a:cs typeface="Times New Roman" pitchFamily="18" charset="0"/>
            </a:endParaRPr>
          </a:p>
        </p:txBody>
      </p:sp>
      <p:sp>
        <p:nvSpPr>
          <p:cNvPr id="44" name="CÂU D"/>
          <p:cNvSpPr/>
          <p:nvPr/>
        </p:nvSpPr>
        <p:spPr>
          <a:xfrm>
            <a:off x="6259457" y="7082927"/>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lvl="0">
              <a:defRPr/>
            </a:pPr>
            <a:r>
              <a:rPr lang="vi-VN" sz="3800" dirty="0">
                <a:solidFill>
                  <a:prstClr val="black"/>
                </a:solidFill>
                <a:latin typeface="Times New Roman" pitchFamily="18" charset="0"/>
                <a:cs typeface="Times New Roman" pitchFamily="18" charset="0"/>
              </a:rPr>
              <a:t>D</a:t>
            </a:r>
            <a:r>
              <a:rPr lang="vi-VN" sz="3800">
                <a:solidFill>
                  <a:prstClr val="black"/>
                </a:solidFill>
                <a:latin typeface="Times New Roman" pitchFamily="18" charset="0"/>
                <a:cs typeface="Times New Roman" pitchFamily="18" charset="0"/>
              </a:rPr>
              <a:t>. </a:t>
            </a:r>
            <a:r>
              <a:rPr lang="en-US" sz="4000">
                <a:solidFill>
                  <a:srgbClr val="000000"/>
                </a:solidFill>
                <a:latin typeface="Times New Roman" panose="02020603050405020304" pitchFamily="18" charset="0"/>
                <a:cs typeface="Times New Roman" panose="02020603050405020304" pitchFamily="18" charset="0"/>
              </a:rPr>
              <a:t>Biểu đồ đoạn thẳng</a:t>
            </a:r>
            <a:endParaRPr lang="vi-VN" sz="3800" dirty="0">
              <a:solidFill>
                <a:prstClr val="black"/>
              </a:solidFill>
              <a:latin typeface="Times New Roman" pitchFamily="18" charset="0"/>
              <a:cs typeface="Times New Roman" pitchFamily="18" charset="0"/>
            </a:endParaRPr>
          </a:p>
        </p:txBody>
      </p:sp>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6274" y="6041464"/>
            <a:ext cx="966866" cy="849671"/>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57698" y="7154212"/>
            <a:ext cx="965443" cy="772354"/>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81924" y="7131854"/>
            <a:ext cx="965690" cy="848636"/>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68504" y="6103470"/>
            <a:ext cx="879110" cy="772552"/>
          </a:xfrm>
          <a:prstGeom prst="rect">
            <a:avLst/>
          </a:prstGeom>
        </p:spPr>
      </p:pic>
      <p:sp>
        <p:nvSpPr>
          <p:cNvPr id="20" name="Horizontal Scroll 19">
            <a:hlinkClick r:id="rId12" action="ppaction://hlinksldjump"/>
          </p:cNvPr>
          <p:cNvSpPr/>
          <p:nvPr/>
        </p:nvSpPr>
        <p:spPr>
          <a:xfrm>
            <a:off x="12084148" y="7231885"/>
            <a:ext cx="2425426" cy="92498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pic>
        <p:nvPicPr>
          <p:cNvPr id="3" name="Picture 2">
            <a:extLst>
              <a:ext uri="{FF2B5EF4-FFF2-40B4-BE49-F238E27FC236}">
                <a16:creationId xmlns:a16="http://schemas.microsoft.com/office/drawing/2014/main" xmlns="" id="{3830AA02-D48D-4E65-A058-3ECBED11B4B2}"/>
              </a:ext>
            </a:extLst>
          </p:cNvPr>
          <p:cNvPicPr>
            <a:picLocks noChangeAspect="1"/>
          </p:cNvPicPr>
          <p:nvPr/>
        </p:nvPicPr>
        <p:blipFill>
          <a:blip r:embed="rId13"/>
          <a:stretch>
            <a:fillRect/>
          </a:stretch>
        </p:blipFill>
        <p:spPr>
          <a:xfrm>
            <a:off x="2827606" y="219920"/>
            <a:ext cx="5865594" cy="4149744"/>
          </a:xfrm>
          <a:prstGeom prst="rect">
            <a:avLst/>
          </a:prstGeom>
        </p:spPr>
      </p:pic>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26"/>
                  </p:tgtEl>
                </p:cond>
              </p:nextCondLst>
            </p:seq>
            <p:seq concurrent="1" nextAc="seek">
              <p:cTn id="9" restart="whenNotActive" fill="hold" evtFilter="cancelBubble" nodeType="interactiveSeq">
                <p:stCondLst>
                  <p:cond evt="onClick" delay="0">
                    <p:tgtEl>
                      <p:spTgt spid="42"/>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2"/>
                  </p:tgtEl>
                </p:cond>
              </p:nextCondLst>
            </p:seq>
            <p:seq concurrent="1" nextAc="seek">
              <p:cTn id="16" restart="whenNotActive" fill="hold" evtFilter="cancelBubble" nodeType="interactiveSeq">
                <p:stCondLst>
                  <p:cond evt="onClick" delay="0">
                    <p:tgtEl>
                      <p:spTgt spid="43"/>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3"/>
                  </p:tgtEl>
                </p:cond>
              </p:nextCondLst>
            </p:seq>
            <p:seq concurrent="1" nextAc="seek">
              <p:cTn id="23" restart="whenNotActive" fill="hold" evtFilter="cancelBubble" nodeType="interactiveSeq">
                <p:stCondLst>
                  <p:cond evt="onClick" delay="0">
                    <p:tgtEl>
                      <p:spTgt spid="44"/>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4" name="Snip Diagonal Corner Rectangle 3"/>
          <p:cNvSpPr/>
          <p:nvPr/>
        </p:nvSpPr>
        <p:spPr>
          <a:xfrm>
            <a:off x="229471" y="3903595"/>
            <a:ext cx="12632074" cy="192551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u="sng" dirty="0" err="1">
                <a:solidFill>
                  <a:srgbClr val="FF0000"/>
                </a:solidFill>
                <a:latin typeface="Times New Roman" pitchFamily="18" charset="0"/>
                <a:cs typeface="Times New Roman" pitchFamily="18" charset="0"/>
              </a:rPr>
              <a:t>Câu</a:t>
            </a:r>
            <a:r>
              <a:rPr lang="en-US" sz="3800" u="sng" dirty="0">
                <a:solidFill>
                  <a:srgbClr val="FF0000"/>
                </a:solidFill>
                <a:latin typeface="Times New Roman" pitchFamily="18" charset="0"/>
                <a:cs typeface="Times New Roman" pitchFamily="18" charset="0"/>
              </a:rPr>
              <a:t> 6</a:t>
            </a:r>
            <a:r>
              <a:rPr lang="en-US" sz="3800">
                <a:solidFill>
                  <a:prstClr val="black"/>
                </a:solidFill>
                <a:latin typeface="Times New Roman" pitchFamily="18" charset="0"/>
                <a:cs typeface="Times New Roman" pitchFamily="18" charset="0"/>
              </a:rPr>
              <a:t>. Biểu đồ nào thích hợp để biểu diễn tỉ lệ % số huy chương vàng của mỗi đoàn so với tổng số huy chương vàng đã trao trong đại hội?</a:t>
            </a:r>
            <a:endParaRPr lang="vi-VN" sz="3800" dirty="0">
              <a:solidFill>
                <a:prstClr val="black"/>
              </a:solidFill>
              <a:latin typeface="Times New Roman" pitchFamily="18" charset="0"/>
              <a:cs typeface="Times New Roman" pitchFamily="18" charset="0"/>
            </a:endParaRPr>
          </a:p>
        </p:txBody>
      </p:sp>
      <p:sp>
        <p:nvSpPr>
          <p:cNvPr id="26" name="Rectangle 25"/>
          <p:cNvSpPr/>
          <p:nvPr/>
        </p:nvSpPr>
        <p:spPr>
          <a:xfrm>
            <a:off x="6498119" y="6949333"/>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a:solidFill>
                  <a:prstClr val="black"/>
                </a:solidFill>
                <a:latin typeface="Times New Roman" pitchFamily="18" charset="0"/>
                <a:cs typeface="Times New Roman" pitchFamily="18" charset="0"/>
              </a:rPr>
              <a:t>D</a:t>
            </a:r>
            <a:r>
              <a:rPr lang="vi-VN" sz="3800">
                <a:solidFill>
                  <a:prstClr val="black"/>
                </a:solidFill>
                <a:latin typeface="Times New Roman" pitchFamily="18" charset="0"/>
                <a:cs typeface="Times New Roman" pitchFamily="18" charset="0"/>
              </a:rPr>
              <a:t>. </a:t>
            </a:r>
            <a:r>
              <a:rPr lang="en-US" sz="4000">
                <a:solidFill>
                  <a:srgbClr val="000000"/>
                </a:solidFill>
                <a:latin typeface="Times New Roman" panose="02020603050405020304" pitchFamily="18" charset="0"/>
                <a:cs typeface="Times New Roman" panose="02020603050405020304" pitchFamily="18" charset="0"/>
              </a:rPr>
              <a:t>Biểu đồ đoạn thẳng</a:t>
            </a:r>
            <a:endParaRPr lang="vi-VN" sz="3800" dirty="0">
              <a:solidFill>
                <a:prstClr val="black"/>
              </a:solidFill>
              <a:latin typeface="Times New Roman" pitchFamily="18" charset="0"/>
              <a:cs typeface="Times New Roman"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Rectangle 41"/>
          <p:cNvSpPr/>
          <p:nvPr/>
        </p:nvSpPr>
        <p:spPr>
          <a:xfrm>
            <a:off x="6545508" y="5828256"/>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B</a:t>
            </a:r>
            <a:r>
              <a:rPr lang="vi-VN" sz="3800">
                <a:solidFill>
                  <a:prstClr val="black"/>
                </a:solidFill>
                <a:latin typeface="Times New Roman" pitchFamily="18" charset="0"/>
                <a:cs typeface="Times New Roman" pitchFamily="18" charset="0"/>
              </a:rPr>
              <a:t>. </a:t>
            </a:r>
            <a:r>
              <a:rPr lang="en-US" sz="3600">
                <a:solidFill>
                  <a:srgbClr val="000000"/>
                </a:solidFill>
                <a:latin typeface="Times New Roman" panose="02020603050405020304" pitchFamily="18" charset="0"/>
                <a:cs typeface="Times New Roman" panose="02020603050405020304" pitchFamily="18" charset="0"/>
              </a:rPr>
              <a:t>Biểu đồ cột </a:t>
            </a:r>
            <a:endParaRPr lang="vi-VN" sz="3800" dirty="0">
              <a:solidFill>
                <a:prstClr val="black"/>
              </a:solidFill>
              <a:latin typeface="Times New Roman" pitchFamily="18" charset="0"/>
              <a:cs typeface="Times New Roman" pitchFamily="18" charset="0"/>
            </a:endParaRPr>
          </a:p>
        </p:txBody>
      </p:sp>
      <p:sp>
        <p:nvSpPr>
          <p:cNvPr id="43" name="Rectangle 42"/>
          <p:cNvSpPr/>
          <p:nvPr/>
        </p:nvSpPr>
        <p:spPr>
          <a:xfrm>
            <a:off x="562572" y="6873021"/>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C</a:t>
            </a:r>
            <a:r>
              <a:rPr lang="vi-VN" sz="3800">
                <a:solidFill>
                  <a:prstClr val="black"/>
                </a:solidFill>
                <a:latin typeface="Times New Roman" pitchFamily="18" charset="0"/>
                <a:cs typeface="Times New Roman" pitchFamily="18" charset="0"/>
              </a:rPr>
              <a:t>. </a:t>
            </a:r>
            <a:r>
              <a:rPr lang="en-US" sz="3600">
                <a:solidFill>
                  <a:srgbClr val="000000"/>
                </a:solidFill>
                <a:latin typeface="Times New Roman" panose="02020603050405020304" pitchFamily="18" charset="0"/>
                <a:cs typeface="Times New Roman" panose="02020603050405020304" pitchFamily="18" charset="0"/>
              </a:rPr>
              <a:t>Biểu đồ tranh</a:t>
            </a:r>
            <a:endParaRPr lang="vi-VN" sz="3800" dirty="0">
              <a:solidFill>
                <a:prstClr val="black"/>
              </a:solidFill>
              <a:latin typeface="Times New Roman" pitchFamily="18" charset="0"/>
              <a:cs typeface="Times New Roman" pitchFamily="18" charset="0"/>
            </a:endParaRPr>
          </a:p>
        </p:txBody>
      </p:sp>
      <p:sp>
        <p:nvSpPr>
          <p:cNvPr id="44" name="Rectangle 43"/>
          <p:cNvSpPr/>
          <p:nvPr/>
        </p:nvSpPr>
        <p:spPr>
          <a:xfrm>
            <a:off x="523076" y="5826780"/>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a:solidFill>
                  <a:prstClr val="black"/>
                </a:solidFill>
                <a:latin typeface="Times New Roman" pitchFamily="18" charset="0"/>
                <a:cs typeface="Times New Roman" pitchFamily="18" charset="0"/>
              </a:rPr>
              <a:t>A</a:t>
            </a:r>
            <a:r>
              <a:rPr lang="vi-VN" sz="3800">
                <a:solidFill>
                  <a:prstClr val="black"/>
                </a:solidFill>
                <a:latin typeface="Times New Roman" pitchFamily="18" charset="0"/>
                <a:cs typeface="Times New Roman" pitchFamily="18" charset="0"/>
              </a:rPr>
              <a:t>. </a:t>
            </a:r>
            <a:r>
              <a:rPr lang="en-US" sz="3600">
                <a:solidFill>
                  <a:prstClr val="black"/>
                </a:solidFill>
                <a:latin typeface="Times New Roman" pitchFamily="18" charset="0"/>
                <a:cs typeface="Times New Roman" pitchFamily="18" charset="0"/>
              </a:rPr>
              <a:t>Biểu đồ hình quạt tròn</a:t>
            </a:r>
            <a:endParaRPr lang="vi-VN" sz="3800" dirty="0">
              <a:solidFill>
                <a:prstClr val="black"/>
              </a:solidFill>
              <a:latin typeface="Times New Roman" pitchFamily="18" charset="0"/>
              <a:cs typeface="Times New Roman"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19410" y="6979904"/>
            <a:ext cx="966866" cy="849671"/>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1845" y="6949333"/>
            <a:ext cx="878885" cy="772354"/>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45543" y="5913749"/>
            <a:ext cx="965690" cy="772552"/>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96093" y="5898591"/>
            <a:ext cx="879110" cy="772552"/>
          </a:xfrm>
          <a:prstGeom prst="rect">
            <a:avLst/>
          </a:prstGeom>
        </p:spPr>
      </p:pic>
      <p:sp>
        <p:nvSpPr>
          <p:cNvPr id="19" name="Horizontal Scroll 18">
            <a:hlinkClick r:id="rId13" action="ppaction://hlinksldjump"/>
          </p:cNvPr>
          <p:cNvSpPr/>
          <p:nvPr/>
        </p:nvSpPr>
        <p:spPr>
          <a:xfrm>
            <a:off x="12433666" y="7277543"/>
            <a:ext cx="2075908" cy="8793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pic>
        <p:nvPicPr>
          <p:cNvPr id="2" name="Picture 1">
            <a:extLst>
              <a:ext uri="{FF2B5EF4-FFF2-40B4-BE49-F238E27FC236}">
                <a16:creationId xmlns:a16="http://schemas.microsoft.com/office/drawing/2014/main" xmlns="" id="{1B7DE048-B93D-4F75-92D6-2EC45FC7A936}"/>
              </a:ext>
            </a:extLst>
          </p:cNvPr>
          <p:cNvPicPr>
            <a:picLocks noChangeAspect="1"/>
          </p:cNvPicPr>
          <p:nvPr/>
        </p:nvPicPr>
        <p:blipFill>
          <a:blip r:embed="rId14"/>
          <a:stretch>
            <a:fillRect/>
          </a:stretch>
        </p:blipFill>
        <p:spPr>
          <a:xfrm>
            <a:off x="4541771" y="4380"/>
            <a:ext cx="5671374" cy="4014768"/>
          </a:xfrm>
          <a:prstGeom prst="rect">
            <a:avLst/>
          </a:prstGeom>
        </p:spPr>
      </p:pic>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1929</TotalTime>
  <Words>1083</Words>
  <Application>Microsoft Office PowerPoint</Application>
  <PresentationFormat>Custom</PresentationFormat>
  <Paragraphs>170</Paragraphs>
  <Slides>23</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Calibri</vt:lpstr>
      <vt:lpstr>Arial</vt:lpstr>
      <vt:lpstr>Times New Roman</vt:lpstr>
      <vt:lpstr>Calibri Light</vt:lpstr>
      <vt:lpstr>Tahoma</vt:lpstr>
      <vt:lpstr>Open Sans</vt:lpstr>
      <vt:lpstr>Office Theme</vt:lpstr>
      <vt:lpstr>Equation</vt:lpstr>
      <vt:lpstr>PowerPoint Presentation</vt:lpstr>
      <vt:lpstr>TRÒ CHƠI: VÒNG QUAY MAY MẮN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về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223</cp:revision>
  <dcterms:created xsi:type="dcterms:W3CDTF">2018-05-10T00:06:18Z</dcterms:created>
  <dcterms:modified xsi:type="dcterms:W3CDTF">2025-04-28T03:09:27Z</dcterms:modified>
</cp:coreProperties>
</file>