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0" r:id="rId2"/>
    <p:sldId id="258" r:id="rId3"/>
    <p:sldId id="267" r:id="rId4"/>
    <p:sldId id="266" r:id="rId5"/>
    <p:sldId id="257" r:id="rId6"/>
    <p:sldId id="274" r:id="rId7"/>
    <p:sldId id="268" r:id="rId8"/>
    <p:sldId id="259" r:id="rId9"/>
    <p:sldId id="269" r:id="rId10"/>
    <p:sldId id="263" r:id="rId11"/>
    <p:sldId id="272" r:id="rId12"/>
    <p:sldId id="273" r:id="rId13"/>
    <p:sldId id="256" r:id="rId14"/>
    <p:sldId id="270" r:id="rId15"/>
    <p:sldId id="261" r:id="rId16"/>
    <p:sldId id="278" r:id="rId17"/>
    <p:sldId id="262" r:id="rId18"/>
    <p:sldId id="271" r:id="rId19"/>
    <p:sldId id="264" r:id="rId20"/>
    <p:sldId id="279" r:id="rId21"/>
    <p:sldId id="275" r:id="rId22"/>
    <p:sldId id="276" r:id="rId23"/>
    <p:sldId id="277" r:id="rId24"/>
    <p:sldId id="280" r:id="rId25"/>
    <p:sldId id="281" r:id="rId26"/>
    <p:sldId id="282" r:id="rId27"/>
    <p:sldId id="283" r:id="rId28"/>
    <p:sldId id="285" r:id="rId29"/>
    <p:sldId id="284" r:id="rId30"/>
    <p:sldId id="286" r:id="rId31"/>
    <p:sldId id="287" r:id="rId32"/>
    <p:sldId id="265"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2"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C9729-5705-494F-9B01-4A27BF0D8AF7}" type="datetimeFigureOut">
              <a:rPr lang="en-US" smtClean="0"/>
              <a:t>24/10/2022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CC0CA-FDC0-41F5-B47D-2F07478F1609}" type="slidenum">
              <a:rPr lang="en-US" smtClean="0"/>
              <a:t>‹#›</a:t>
            </a:fld>
            <a:endParaRPr lang="en-US"/>
          </a:p>
        </p:txBody>
      </p:sp>
    </p:spTree>
    <p:extLst>
      <p:ext uri="{BB962C8B-B14F-4D97-AF65-F5344CB8AC3E}">
        <p14:creationId xmlns:p14="http://schemas.microsoft.com/office/powerpoint/2010/main" val="182546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CC0CA-FDC0-41F5-B47D-2F07478F1609}" type="slidenum">
              <a:rPr lang="en-US" smtClean="0"/>
              <a:t>19</a:t>
            </a:fld>
            <a:endParaRPr lang="en-US"/>
          </a:p>
        </p:txBody>
      </p:sp>
    </p:spTree>
    <p:extLst>
      <p:ext uri="{BB962C8B-B14F-4D97-AF65-F5344CB8AC3E}">
        <p14:creationId xmlns:p14="http://schemas.microsoft.com/office/powerpoint/2010/main" val="365264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CC0CA-FDC0-41F5-B47D-2F07478F1609}" type="slidenum">
              <a:rPr lang="en-US" smtClean="0"/>
              <a:t>22</a:t>
            </a:fld>
            <a:endParaRPr lang="en-US"/>
          </a:p>
        </p:txBody>
      </p:sp>
    </p:spTree>
    <p:extLst>
      <p:ext uri="{BB962C8B-B14F-4D97-AF65-F5344CB8AC3E}">
        <p14:creationId xmlns:p14="http://schemas.microsoft.com/office/powerpoint/2010/main" val="11798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CC0CA-FDC0-41F5-B47D-2F07478F160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078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2.svg"/><Relationship Id="rId7"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3.svg"/><Relationship Id="rId10" Type="http://schemas.openxmlformats.org/officeDocument/2006/relationships/image" Target="../media/image490.png"/><Relationship Id="rId4" Type="http://schemas.openxmlformats.org/officeDocument/2006/relationships/image" Target="../media/image38.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60.svg"/><Relationship Id="rId7"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40.png"/><Relationship Id="rId5" Type="http://schemas.openxmlformats.org/officeDocument/2006/relationships/image" Target="../media/image20.sv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60.svg"/><Relationship Id="rId7"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40.png"/><Relationship Id="rId5" Type="http://schemas.openxmlformats.org/officeDocument/2006/relationships/image" Target="../media/image20.svg"/><Relationship Id="rId4" Type="http://schemas.openxmlformats.org/officeDocument/2006/relationships/image" Target="../media/image44.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690.pn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70.sv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 Id="rId9" Type="http://schemas.openxmlformats.org/officeDocument/2006/relationships/image" Target="../media/image710.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770.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67.jp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8.png"/><Relationship Id="rId5" Type="http://schemas.openxmlformats.org/officeDocument/2006/relationships/image" Target="../media/image36.svg"/><Relationship Id="rId10" Type="http://schemas.openxmlformats.org/officeDocument/2006/relationships/image" Target="../media/image830.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60.png"/></Relationships>
</file>

<file path=ppt/slides/_rels/slide2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53.png"/><Relationship Id="rId10" Type="http://schemas.openxmlformats.org/officeDocument/2006/relationships/image" Target="../media/image71.png"/><Relationship Id="rId4" Type="http://schemas.openxmlformats.org/officeDocument/2006/relationships/image" Target="../media/image70.svg"/><Relationship Id="rId9" Type="http://schemas.openxmlformats.org/officeDocument/2006/relationships/image" Target="../media/image70.jp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1.svg"/><Relationship Id="rId7" Type="http://schemas.openxmlformats.org/officeDocument/2006/relationships/image" Target="../media/image57.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3.svg"/><Relationship Id="rId4" Type="http://schemas.openxmlformats.org/officeDocument/2006/relationships/image" Target="../media/image38.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9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20.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73.jpg"/><Relationship Id="rId5" Type="http://schemas.openxmlformats.org/officeDocument/2006/relationships/image" Target="../media/image20.sv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4.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4.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3371">
            <a:off x="-292507" y="6289027"/>
            <a:ext cx="2642415" cy="64058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80219" y="664860"/>
            <a:ext cx="15727562" cy="8827094"/>
          </a:xfrm>
          <a:prstGeom prst="rect">
            <a:avLst/>
          </a:prstGeom>
        </p:spPr>
      </p:pic>
      <p:sp>
        <p:nvSpPr>
          <p:cNvPr id="10" name="TextBox 9"/>
          <p:cNvSpPr txBox="1"/>
          <p:nvPr/>
        </p:nvSpPr>
        <p:spPr>
          <a:xfrm>
            <a:off x="2590800" y="2827575"/>
            <a:ext cx="131064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THÂN MẾN CHÀO CÁC EM 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315687" flipV="1">
            <a:off x="15934625" y="-618123"/>
            <a:ext cx="2798735" cy="2308957"/>
          </a:xfrm>
          <a:prstGeom prst="rect">
            <a:avLst/>
          </a:prstGeom>
        </p:spPr>
      </p:pic>
      <p:pic>
        <p:nvPicPr>
          <p:cNvPr id="9" name="Picture 9"/>
          <p:cNvPicPr>
            <a:picLocks noChangeAspect="1"/>
          </p:cNvPicPr>
          <p:nvPr/>
        </p:nvPicPr>
        <p:blipFill>
          <a:blip r:embed="rId4"/>
          <a:srcRect/>
          <a:stretch>
            <a:fillRect/>
          </a:stretch>
        </p:blipFill>
        <p:spPr>
          <a:xfrm>
            <a:off x="16379984" y="5600700"/>
            <a:ext cx="1908016" cy="448945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401" y="7124700"/>
            <a:ext cx="1899338" cy="386902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599" y="952500"/>
            <a:ext cx="4572000" cy="1890109"/>
          </a:xfrm>
          <a:prstGeom prst="rect">
            <a:avLst/>
          </a:prstGeom>
        </p:spPr>
      </p:pic>
      <p:sp>
        <p:nvSpPr>
          <p:cNvPr id="22" name="TextBox 21"/>
          <p:cNvSpPr txBox="1"/>
          <p:nvPr/>
        </p:nvSpPr>
        <p:spPr>
          <a:xfrm>
            <a:off x="1349998" y="1409700"/>
            <a:ext cx="3580362"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hành</a:t>
            </a:r>
            <a:r>
              <a:rPr lang="en-US" sz="4000" b="1" dirty="0">
                <a:latin typeface="Arial" panose="020B0604020202020204" pitchFamily="34" charset="0"/>
                <a:cs typeface="Arial" panose="020B0604020202020204" pitchFamily="34" charset="0"/>
              </a:rPr>
              <a:t> 1:</a:t>
            </a:r>
          </a:p>
        </p:txBody>
      </p:sp>
      <p:sp>
        <p:nvSpPr>
          <p:cNvPr id="23" name="TextBox 22"/>
          <p:cNvSpPr txBox="1"/>
          <p:nvPr/>
        </p:nvSpPr>
        <p:spPr>
          <a:xfrm>
            <a:off x="5562600" y="1156408"/>
            <a:ext cx="11455983"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 </a:t>
            </a: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3937" y="3524660"/>
            <a:ext cx="4036318" cy="4843583"/>
          </a:xfrm>
          <a:prstGeom prst="rect">
            <a:avLst/>
          </a:prstGeom>
        </p:spPr>
      </p:pic>
      <p:sp>
        <p:nvSpPr>
          <p:cNvPr id="25" name="TextBox 24"/>
          <p:cNvSpPr txBox="1"/>
          <p:nvPr/>
        </p:nvSpPr>
        <p:spPr>
          <a:xfrm>
            <a:off x="9195091" y="3542440"/>
            <a:ext cx="41910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6496920" y="4438919"/>
            <a:ext cx="9296399" cy="3785652"/>
          </a:xfrm>
          <a:prstGeom prst="rect">
            <a:avLst/>
          </a:prstGeom>
        </p:spPr>
        <p:txBody>
          <a:bodyPr wrap="square">
            <a:spAutoFit/>
          </a:bodyPr>
          <a:lstStyle/>
          <a:p>
            <a:pPr>
              <a:lnSpc>
                <a:spcPct val="150000"/>
              </a:lnSpc>
            </a:pP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t>
            </a:r>
            <a:r>
              <a:rPr lang="en-US" sz="4000" baseline="-25000" dirty="0" err="1">
                <a:latin typeface="Arial" panose="020B0604020202020204" pitchFamily="34" charset="0"/>
                <a:cs typeface="Arial" panose="020B0604020202020204" pitchFamily="34" charset="0"/>
              </a:rPr>
              <a:t>xq</a:t>
            </a:r>
            <a:r>
              <a:rPr lang="en-US" sz="4000" baseline="-25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a:t>
            </a:r>
            <a:r>
              <a:rPr lang="en-US" sz="4000" baseline="-25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 h </a:t>
            </a:r>
          </a:p>
          <a:p>
            <a:pPr>
              <a:lnSpc>
                <a:spcPct val="150000"/>
              </a:lnSpc>
            </a:pPr>
            <a:r>
              <a:rPr lang="en-US" sz="4000" dirty="0">
                <a:latin typeface="Arial" panose="020B0604020202020204" pitchFamily="34" charset="0"/>
                <a:cs typeface="Arial" panose="020B0604020202020204" pitchFamily="34" charset="0"/>
              </a:rPr>
              <a:t>           = (4 + 4 + 5 + 7). 6 = 120 (cm</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4)">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50710" y="936793"/>
            <a:ext cx="1490749" cy="1524000"/>
          </a:xfrm>
          <a:prstGeom prst="rect">
            <a:avLst/>
          </a:prstGeom>
        </p:spPr>
      </p:pic>
      <p:sp>
        <p:nvSpPr>
          <p:cNvPr id="5" name="TextBox 4"/>
          <p:cNvSpPr txBox="1"/>
          <p:nvPr/>
        </p:nvSpPr>
        <p:spPr>
          <a:xfrm>
            <a:off x="1518920" y="716280"/>
            <a:ext cx="13106400" cy="982513"/>
          </a:xfrm>
          <a:prstGeom prst="rect">
            <a:avLst/>
          </a:prstGeom>
          <a:noFill/>
        </p:spPr>
        <p:txBody>
          <a:bodyPr wrap="square" rtlCol="0">
            <a:spAutoFit/>
          </a:bodyPr>
          <a:lstStyle/>
          <a:p>
            <a:pPr algn="just">
              <a:lnSpc>
                <a:spcPct val="150000"/>
              </a:lnSpc>
            </a:pPr>
            <a:r>
              <a:rPr lang="en-US" sz="4400" b="1" dirty="0">
                <a:solidFill>
                  <a:srgbClr val="C00000"/>
                </a:solidFill>
                <a:latin typeface="Arial" panose="020B0604020202020204" pitchFamily="34" charset="0"/>
                <a:cs typeface="Arial" panose="020B0604020202020204" pitchFamily="34" charset="0"/>
              </a:rPr>
              <a:t>2. </a:t>
            </a:r>
            <a:r>
              <a:rPr lang="en-US" sz="4400" b="1" dirty="0" err="1">
                <a:solidFill>
                  <a:srgbClr val="C00000"/>
                </a:solidFill>
                <a:latin typeface="Arial" panose="020B0604020202020204" pitchFamily="34" charset="0"/>
                <a:cs typeface="Arial" panose="020B0604020202020204" pitchFamily="34" charset="0"/>
              </a:rPr>
              <a:t>Thể</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tích</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hình</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lăng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trụ</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đứng</a:t>
            </a:r>
            <a:endParaRPr lang="en-US" sz="44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2301240" y="1964347"/>
            <a:ext cx="13185020" cy="707886"/>
          </a:xfrm>
          <a:prstGeom prst="rect">
            <a:avLst/>
          </a:prstGeom>
        </p:spPr>
        <p:txBody>
          <a:bodyPr wrap="none">
            <a:spAutoFit/>
          </a:bodyPr>
          <a:lstStyle/>
          <a:p>
            <a:r>
              <a:rPr lang="en-US" sz="4000" i="1" dirty="0">
                <a:latin typeface="Arial" panose="020B0604020202020204" pitchFamily="34" charset="0"/>
                <a:cs typeface="Arial" panose="020B0604020202020204" pitchFamily="34" charset="0"/>
              </a:rPr>
              <a:t>H</a:t>
            </a:r>
            <a:r>
              <a:rPr lang="vi-VN" sz="4000" i="1" dirty="0">
                <a:latin typeface="Arial" panose="020B0604020202020204" pitchFamily="34" charset="0"/>
                <a:cs typeface="Arial" panose="020B0604020202020204" pitchFamily="34" charset="0"/>
              </a:rPr>
              <a:t>oạt động nhóm thực hiện lần lượt các yêu cầu </a:t>
            </a:r>
            <a:r>
              <a:rPr lang="vi-VN" sz="4000" b="1" i="1" dirty="0">
                <a:latin typeface="Arial" panose="020B0604020202020204" pitchFamily="34" charset="0"/>
                <a:cs typeface="Arial" panose="020B0604020202020204" pitchFamily="34" charset="0"/>
              </a:rPr>
              <a:t>HĐKP2</a:t>
            </a:r>
            <a:r>
              <a:rPr lang="vi-VN" sz="4000" i="1" dirty="0">
                <a:latin typeface="Arial" panose="020B0604020202020204" pitchFamily="34" charset="0"/>
                <a:cs typeface="Arial" panose="020B0604020202020204" pitchFamily="34" charset="0"/>
              </a:rPr>
              <a:t>. </a:t>
            </a:r>
            <a:endParaRPr lang="en-US" sz="40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640" y="1752133"/>
            <a:ext cx="1219200" cy="1219200"/>
          </a:xfrm>
          <a:prstGeom prst="rect">
            <a:avLst/>
          </a:prstGeom>
        </p:spPr>
      </p:pic>
      <p:sp>
        <p:nvSpPr>
          <p:cNvPr id="9" name="Rounded Rectangle 8"/>
          <p:cNvSpPr/>
          <p:nvPr/>
        </p:nvSpPr>
        <p:spPr>
          <a:xfrm>
            <a:off x="1056640" y="3024673"/>
            <a:ext cx="16164560" cy="6538427"/>
          </a:xfrm>
          <a:prstGeom prst="roundRect">
            <a:avLst>
              <a:gd name="adj" fmla="val 11384"/>
            </a:avLst>
          </a:prstGeom>
          <a:solidFill>
            <a:srgbClr val="C7E8FB"/>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03680" y="3236113"/>
            <a:ext cx="2189480" cy="10668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HĐKP2</a:t>
            </a:r>
          </a:p>
        </p:txBody>
      </p:sp>
      <p:pic>
        <p:nvPicPr>
          <p:cNvPr id="11" name="Picture 10"/>
          <p:cNvPicPr/>
          <p:nvPr/>
        </p:nvPicPr>
        <p:blipFill rotWithShape="1">
          <a:blip r:embed="rId3">
            <a:extLst>
              <a:ext uri="{28A0092B-C50C-407E-A947-70E740481C1C}">
                <a14:useLocalDpi xmlns:a14="http://schemas.microsoft.com/office/drawing/2010/main" val="0"/>
              </a:ext>
            </a:extLst>
          </a:blip>
          <a:srcRect t="4007" b="7572"/>
          <a:stretch/>
        </p:blipFill>
        <p:spPr bwMode="auto">
          <a:xfrm>
            <a:off x="4348480" y="3108834"/>
            <a:ext cx="5689600" cy="2669387"/>
          </a:xfrm>
          <a:prstGeom prst="rect">
            <a:avLst/>
          </a:prstGeom>
          <a:noFill/>
          <a:ln>
            <a:noFill/>
          </a:ln>
        </p:spPr>
      </p:pic>
      <p:sp>
        <p:nvSpPr>
          <p:cNvPr id="12" name="TextBox 11"/>
          <p:cNvSpPr txBox="1"/>
          <p:nvPr/>
        </p:nvSpPr>
        <p:spPr>
          <a:xfrm>
            <a:off x="10418524" y="3714345"/>
            <a:ext cx="5897880" cy="1661993"/>
          </a:xfrm>
          <a:prstGeom prst="rect">
            <a:avLst/>
          </a:prstGeom>
          <a:noFill/>
        </p:spPr>
        <p:txBody>
          <a:bodyPr wrap="square" rtlCol="0">
            <a:spAutoFit/>
          </a:bodyPr>
          <a:lstStyle/>
          <a:p>
            <a:pPr marL="742950" indent="-742950" algn="just">
              <a:lnSpc>
                <a:spcPct val="150000"/>
              </a:lnSpc>
              <a:buAutoNum type="alphaLcParenR"/>
            </a:pPr>
            <a:r>
              <a:rPr lang="en-US" sz="3400" dirty="0" err="1">
                <a:latin typeface="Arial" panose="020B0604020202020204" pitchFamily="34" charset="0"/>
                <a:cs typeface="Arial" panose="020B0604020202020204" pitchFamily="34" charset="0"/>
              </a:rPr>
              <a:t>Tính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thể</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tích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của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hình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hộp</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chữ</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nhật</a:t>
            </a:r>
            <a:r>
              <a:rPr lang="en-US" sz="3400" dirty="0">
                <a:latin typeface="Arial" panose="020B0604020202020204" pitchFamily="34" charset="0"/>
                <a:cs typeface="Arial" panose="020B0604020202020204" pitchFamily="34" charset="0"/>
              </a:rPr>
              <a:t>.</a:t>
            </a:r>
          </a:p>
        </p:txBody>
      </p:sp>
      <p:sp>
        <p:nvSpPr>
          <p:cNvPr id="13" name="TextBox 12"/>
          <p:cNvSpPr txBox="1"/>
          <p:nvPr/>
        </p:nvSpPr>
        <p:spPr>
          <a:xfrm>
            <a:off x="2011124" y="5556465"/>
            <a:ext cx="14310360" cy="3919535"/>
          </a:xfrm>
          <a:prstGeom prst="rect">
            <a:avLst/>
          </a:prstGeom>
          <a:noFill/>
        </p:spPr>
        <p:txBody>
          <a:bodyPr wrap="square" rtlCol="0">
            <a:spAutoFit/>
          </a:bodyPr>
          <a:lstStyle/>
          <a:p>
            <a:pPr algn="just">
              <a:lnSpc>
                <a:spcPct val="150000"/>
              </a:lnSpc>
            </a:pPr>
            <a:r>
              <a:rPr lang="en-US" sz="3400" dirty="0">
                <a:latin typeface="Arial" panose="020B0604020202020204" pitchFamily="34" charset="0"/>
                <a:cs typeface="Arial" panose="020B0604020202020204" pitchFamily="34" charset="0"/>
              </a:rPr>
              <a:t>b) </a:t>
            </a:r>
            <a:r>
              <a:rPr lang="en-US" sz="3400" dirty="0" err="1">
                <a:latin typeface="Arial" panose="020B0604020202020204" pitchFamily="34" charset="0"/>
                <a:cs typeface="Arial" panose="020B0604020202020204" pitchFamily="34" charset="0"/>
              </a:rPr>
              <a:t>Dự</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đoán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thể</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tích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của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hình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lăng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trụ</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đứng</a:t>
            </a:r>
            <a:r>
              <a:rPr lang="en-US" sz="3400" dirty="0">
                <a:latin typeface="Arial" panose="020B0604020202020204" pitchFamily="34" charset="0"/>
                <a:cs typeface="Arial" panose="020B0604020202020204" pitchFamily="34" charset="0"/>
              </a:rPr>
              <a:t> tam </a:t>
            </a:r>
            <a:r>
              <a:rPr lang="en-US" sz="3400" dirty="0" err="1">
                <a:latin typeface="Arial" panose="020B0604020202020204" pitchFamily="34" charset="0"/>
                <a:cs typeface="Arial" panose="020B0604020202020204" pitchFamily="34" charset="0"/>
              </a:rPr>
              <a:t>giác</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dựa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vào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thể</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tích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hình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hộp</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chữ</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nhật</a:t>
            </a:r>
            <a:r>
              <a:rPr lang="en-US" sz="3400" dirty="0">
                <a:latin typeface="Arial" panose="020B0604020202020204" pitchFamily="34" charset="0"/>
                <a:cs typeface="Arial" panose="020B0604020202020204" pitchFamily="34" charset="0"/>
              </a:rPr>
              <a:t> ở </a:t>
            </a:r>
            <a:r>
              <a:rPr lang="en-US" sz="3400" dirty="0" err="1">
                <a:latin typeface="Arial" panose="020B0604020202020204" pitchFamily="34" charset="0"/>
                <a:cs typeface="Arial" panose="020B0604020202020204" pitchFamily="34" charset="0"/>
              </a:rPr>
              <a:t>câu</a:t>
            </a:r>
            <a:r>
              <a:rPr lang="en-US" sz="3400" dirty="0">
                <a:latin typeface="Arial" panose="020B0604020202020204" pitchFamily="34" charset="0"/>
                <a:cs typeface="Arial" panose="020B0604020202020204" pitchFamily="34" charset="0"/>
              </a:rPr>
              <a:t> a.</a:t>
            </a:r>
          </a:p>
          <a:p>
            <a:pPr algn="just">
              <a:lnSpc>
                <a:spcPct val="150000"/>
              </a:lnSpc>
            </a:pPr>
            <a:r>
              <a:rPr lang="en-US" sz="3400" dirty="0">
                <a:latin typeface="Arial" panose="020B0604020202020204" pitchFamily="34" charset="0"/>
                <a:cs typeface="Arial" panose="020B0604020202020204" pitchFamily="34" charset="0"/>
              </a:rPr>
              <a:t>c) </a:t>
            </a:r>
            <a:r>
              <a:rPr lang="en-US" sz="3400" dirty="0" err="1">
                <a:latin typeface="Arial" panose="020B0604020202020204" pitchFamily="34" charset="0"/>
                <a:cs typeface="Arial" panose="020B0604020202020204" pitchFamily="34" charset="0"/>
              </a:rPr>
              <a:t>Gọi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a:t>
            </a:r>
            <a:r>
              <a:rPr lang="en-US" sz="3400" baseline="-25000" dirty="0" err="1">
                <a:latin typeface="Arial" panose="020B0604020202020204" pitchFamily="34" charset="0"/>
                <a:cs typeface="Arial" panose="020B0604020202020204" pitchFamily="34" charset="0"/>
              </a:rPr>
              <a:t>đáy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là</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diện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tích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mặt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đáy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h </a:t>
            </a:r>
            <a:r>
              <a:rPr lang="en-US" sz="3400" dirty="0" err="1">
                <a:latin typeface="Arial" panose="020B0604020202020204" pitchFamily="34" charset="0"/>
                <a:cs typeface="Arial" panose="020B0604020202020204" pitchFamily="34" charset="0"/>
              </a:rPr>
              <a:t>là</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chiều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cao</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của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hình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lăng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trụ</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đứng</a:t>
            </a:r>
            <a:r>
              <a:rPr lang="en-US" sz="3400" dirty="0">
                <a:latin typeface="Arial" panose="020B0604020202020204" pitchFamily="34" charset="0"/>
                <a:cs typeface="Arial" panose="020B0604020202020204" pitchFamily="34" charset="0"/>
              </a:rPr>
              <a:t> tam </a:t>
            </a:r>
            <a:r>
              <a:rPr lang="en-US" sz="3400" dirty="0" err="1">
                <a:latin typeface="Arial" panose="020B0604020202020204" pitchFamily="34" charset="0"/>
                <a:cs typeface="Arial" panose="020B0604020202020204" pitchFamily="34" charset="0"/>
              </a:rPr>
              <a:t>giác</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Hãy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tính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a:t>
            </a:r>
            <a:r>
              <a:rPr lang="en-US" sz="3400" baseline="-25000" dirty="0" err="1">
                <a:latin typeface="Arial" panose="020B0604020202020204" pitchFamily="34" charset="0"/>
                <a:cs typeface="Arial" panose="020B0604020202020204" pitchFamily="34" charset="0"/>
              </a:rPr>
              <a:t>đáy</a:t>
            </a:r>
            <a:r>
              <a:rPr lang="en-US" sz="3400" dirty="0">
                <a:latin typeface="Arial" panose="020B0604020202020204" pitchFamily="34" charset="0"/>
                <a:cs typeface="Arial" panose="020B0604020202020204" pitchFamily="34" charset="0"/>
              </a:rPr>
              <a:t> . h.</a:t>
            </a:r>
          </a:p>
          <a:p>
            <a:pPr algn="just">
              <a:lnSpc>
                <a:spcPct val="150000"/>
              </a:lnSpc>
            </a:pPr>
            <a:r>
              <a:rPr lang="en-US" sz="3400" dirty="0">
                <a:latin typeface="Arial" panose="020B0604020202020204" pitchFamily="34" charset="0"/>
                <a:cs typeface="Arial" panose="020B0604020202020204" pitchFamily="34" charset="0"/>
              </a:rPr>
              <a:t>d) So </a:t>
            </a:r>
            <a:r>
              <a:rPr lang="en-US" sz="3400" dirty="0" err="1">
                <a:latin typeface="Arial" panose="020B0604020202020204" pitchFamily="34" charset="0"/>
                <a:cs typeface="Arial" panose="020B0604020202020204" pitchFamily="34" charset="0"/>
              </a:rPr>
              <a:t>sánh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a:t>
            </a:r>
            <a:r>
              <a:rPr lang="en-US" sz="3400" baseline="-25000" dirty="0" err="1">
                <a:latin typeface="Arial" panose="020B0604020202020204" pitchFamily="34" charset="0"/>
                <a:cs typeface="Arial" panose="020B0604020202020204" pitchFamily="34" charset="0"/>
              </a:rPr>
              <a:t>đáy</a:t>
            </a:r>
            <a:r>
              <a:rPr lang="en-US" sz="3400" dirty="0">
                <a:latin typeface="Arial" panose="020B0604020202020204" pitchFamily="34" charset="0"/>
                <a:cs typeface="Arial" panose="020B0604020202020204" pitchFamily="34" charset="0"/>
              </a:rPr>
              <a:t> . h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kết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quả</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dự</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đoán</a:t>
            </a:r>
            <a:r>
              <a:rPr lang="en-US" sz="3400" dirty="0">
                <a:latin typeface="Arial" panose="020B0604020202020204" pitchFamily="34" charset="0"/>
                <a:cs typeface="Arial" panose="020B0604020202020204" pitchFamily="34" charset="0"/>
              </a:rPr>
              <a:t> ở </a:t>
            </a:r>
            <a:r>
              <a:rPr lang="en-US" sz="3400" dirty="0" err="1">
                <a:latin typeface="Arial" panose="020B0604020202020204" pitchFamily="34" charset="0"/>
                <a:cs typeface="Arial" panose="020B0604020202020204" pitchFamily="34" charset="0"/>
              </a:rPr>
              <a:t>câu</a:t>
            </a:r>
            <a:r>
              <a:rPr lang="en-US" sz="3400" dirty="0">
                <a:latin typeface="Arial" panose="020B0604020202020204" pitchFamily="34" charset="0"/>
                <a:cs typeface="Arial" panose="020B0604020202020204" pitchFamily="34" charset="0"/>
              </a:rPr>
              <a:t> b.</a:t>
            </a:r>
          </a:p>
        </p:txBody>
      </p:sp>
    </p:spTree>
    <p:extLst>
      <p:ext uri="{BB962C8B-B14F-4D97-AF65-F5344CB8AC3E}">
        <p14:creationId xmlns:p14="http://schemas.microsoft.com/office/powerpoint/2010/main" val="4149310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strVal val="#ppt_w+.3"/>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animEffect transition="in" filter="fade">
                                      <p:cBhvr>
                                        <p:cTn id="15" dur="500"/>
                                        <p:tgtEl>
                                          <p:spTgt spid="7"/>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ppt_w+.3"/>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181500" y="614882"/>
            <a:ext cx="2137308" cy="254820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19100"/>
            <a:ext cx="3947529" cy="1752600"/>
          </a:xfrm>
          <a:prstGeom prst="rect">
            <a:avLst/>
          </a:prstGeom>
        </p:spPr>
      </p:pic>
      <p:sp>
        <p:nvSpPr>
          <p:cNvPr id="6" name="TextBox 5"/>
          <p:cNvSpPr txBox="1"/>
          <p:nvPr/>
        </p:nvSpPr>
        <p:spPr>
          <a:xfrm>
            <a:off x="1783264" y="783643"/>
            <a:ext cx="31242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38200" y="2147623"/>
                <a:ext cx="17003710" cy="7731219"/>
              </a:xfrm>
              <a:prstGeom prst="rect">
                <a:avLst/>
              </a:prstGeom>
            </p:spPr>
            <p:txBody>
              <a:bodyPr wrap="square">
                <a:spAutoFit/>
              </a:bodyPr>
              <a:lstStyle/>
              <a:p>
                <a:pPr algn="just" fontAlgn="base">
                  <a:lnSpc>
                    <a:spcPct val="150000"/>
                  </a:lnSpc>
                  <a:spcAft>
                    <a:spcPts val="6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nhật</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V = 4.3.6 = 72 (cm</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nửa</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nửa</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chữ</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solidFill>
                              <a:srgbClr val="000000"/>
                            </a:solidFill>
                            <a:effectLst/>
                            <a:latin typeface="Cambria Math" panose="02040503050406030204" pitchFamily="18" charset="0"/>
                            <a:cs typeface="Arial" panose="020B0604020202020204" pitchFamily="34" charset="0"/>
                          </a:rPr>
                        </m:ctrlPr>
                      </m:fPr>
                      <m:num>
                        <m:r>
                          <a:rPr lang="en-US" sz="4400" b="0" i="0" smtClean="0">
                            <a:solidFill>
                              <a:srgbClr val="000000"/>
                            </a:solidFill>
                            <a:effectLst/>
                            <a:latin typeface="Cambria Math" panose="02040503050406030204" pitchFamily="18" charset="0"/>
                            <a:cs typeface="Arial" panose="020B0604020202020204" pitchFamily="34" charset="0"/>
                          </a:rPr>
                          <m:t>1</m:t>
                        </m:r>
                      </m:num>
                      <m:den>
                        <m:r>
                          <a:rPr lang="en-US" sz="4400" b="0" i="0" smtClean="0">
                            <a:solidFill>
                              <a:srgbClr val="000000"/>
                            </a:solidFill>
                            <a:effectLst/>
                            <a:latin typeface="Cambria Math" panose="02040503050406030204" pitchFamily="18" charset="0"/>
                            <a:cs typeface="Arial" panose="020B0604020202020204" pitchFamily="34" charset="0"/>
                          </a:rPr>
                          <m:t>2</m:t>
                        </m:r>
                      </m:den>
                    </m:f>
                  </m:oMath>
                </a14:m>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3 = 6 (cm</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 = 6. 6 = 36 (cm</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 = 36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38200" y="2147623"/>
                <a:ext cx="17003710" cy="7731219"/>
              </a:xfrm>
              <a:prstGeom prst="rect">
                <a:avLst/>
              </a:prstGeom>
              <a:blipFill rotWithShape="0">
                <a:blip r:embed="rId5"/>
                <a:stretch>
                  <a:fillRect l="-1112" r="-1076" b="-630"/>
                </a:stretch>
              </a:blipFill>
            </p:spPr>
            <p:txBody>
              <a:bodyPr/>
              <a:lstStyle/>
              <a:p>
                <a:r>
                  <a:rPr lang="en-US">
                    <a:noFill/>
                  </a:rPr>
                  <a:t> </a:t>
                </a:r>
              </a:p>
            </p:txBody>
          </p:sp>
        </mc:Fallback>
      </mc:AlternateContent>
      <p:pic>
        <p:nvPicPr>
          <p:cNvPr id="8" name="Picture 7"/>
          <p:cNvPicPr/>
          <p:nvPr/>
        </p:nvPicPr>
        <p:blipFill rotWithShape="1">
          <a:blip r:embed="rId6">
            <a:extLst>
              <a:ext uri="{28A0092B-C50C-407E-A947-70E740481C1C}">
                <a14:useLocalDpi xmlns:a14="http://schemas.microsoft.com/office/drawing/2010/main" val="0"/>
              </a:ext>
            </a:extLst>
          </a:blip>
          <a:srcRect t="4007" b="7572"/>
          <a:stretch/>
        </p:blipFill>
        <p:spPr bwMode="auto">
          <a:xfrm>
            <a:off x="9829800" y="5295900"/>
            <a:ext cx="6730249" cy="3352800"/>
          </a:xfrm>
          <a:prstGeom prst="rect">
            <a:avLst/>
          </a:prstGeom>
          <a:noFill/>
          <a:ln>
            <a:no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587218" flipH="1">
            <a:off x="-194131" y="4065384"/>
            <a:ext cx="1356397" cy="4487945"/>
          </a:xfrm>
          <a:prstGeom prst="rect">
            <a:avLst/>
          </a:prstGeom>
        </p:spPr>
      </p:pic>
      <p:pic>
        <p:nvPicPr>
          <p:cNvPr id="11"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43362">
            <a:off x="16250154" y="7975233"/>
            <a:ext cx="1275402" cy="18705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1165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1" presetClass="entr" presetSubtype="3"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3)">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arn(inVertic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checkerboard(across)">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5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37" dur="5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8" dur="500"/>
                                        <p:tgtEl>
                                          <p:spTgt spid="7">
                                            <p:txEl>
                                              <p:pRg st="2" end="2"/>
                                            </p:txEl>
                                          </p:spTgt>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p:cTn id="41" dur="500" fill="hold"/>
                                        <p:tgtEl>
                                          <p:spTgt spid="7">
                                            <p:txEl>
                                              <p:pRg st="3" end="3"/>
                                            </p:txEl>
                                          </p:spTgt>
                                        </p:tgtEl>
                                        <p:attrNameLst>
                                          <p:attrName>ppt_w</p:attrName>
                                        </p:attrNameLst>
                                      </p:cBhvr>
                                      <p:tavLst>
                                        <p:tav tm="0">
                                          <p:val>
                                            <p:strVal val="#ppt_w+.3"/>
                                          </p:val>
                                        </p:tav>
                                        <p:tav tm="100000">
                                          <p:val>
                                            <p:strVal val="#ppt_w"/>
                                          </p:val>
                                        </p:tav>
                                      </p:tavLst>
                                    </p:anim>
                                    <p:anim calcmode="lin" valueType="num">
                                      <p:cBhvr>
                                        <p:cTn id="42" dur="5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 calcmode="lin" valueType="num">
                                      <p:cBhvr additive="base">
                                        <p:cTn id="4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 calcmode="lin" valueType="num">
                                      <p:cBhvr additive="base">
                                        <p:cTn id="5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3995" y="9689854"/>
            <a:ext cx="5259803" cy="12241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8200" y="7009421"/>
            <a:ext cx="2054910" cy="295864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2471860" y="4557039"/>
            <a:ext cx="9574880" cy="1172923"/>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7217" y="0"/>
            <a:ext cx="2665893" cy="2665893"/>
          </a:xfrm>
          <a:prstGeom prst="rect">
            <a:avLst/>
          </a:prstGeom>
        </p:spPr>
      </p:pic>
      <p:sp>
        <p:nvSpPr>
          <p:cNvPr id="9" name="TextBox 8"/>
          <p:cNvSpPr txBox="1"/>
          <p:nvPr/>
        </p:nvSpPr>
        <p:spPr>
          <a:xfrm>
            <a:off x="6096000" y="1485900"/>
            <a:ext cx="5943600" cy="830997"/>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11" name="Rectangle 10"/>
              <p:cNvSpPr/>
              <p:nvPr/>
            </p:nvSpPr>
            <p:spPr>
              <a:xfrm>
                <a:off x="3962400" y="2948989"/>
                <a:ext cx="10210800" cy="4389022"/>
              </a:xfrm>
              <a:prstGeom prst="rect">
                <a:avLst/>
              </a:prstGeom>
            </p:spPr>
            <p:txBody>
              <a:bodyPr wrap="square">
                <a:spAutoFit/>
              </a:bodyPr>
              <a:lstStyle/>
              <a:p>
                <a:pPr algn="just">
                  <a:lnSpc>
                    <a:spcPct val="150000"/>
                  </a:lnSpc>
                  <a:spcAft>
                    <a:spcPts val="600"/>
                  </a:spcAft>
                </a:pPr>
                <a:r>
                  <a:rPr lang="nl-NL" sz="4400" i="1" dirty="0">
                    <a:solidFill>
                      <a:srgbClr val="000000"/>
                    </a:solidFill>
                    <a:latin typeface="Arial" panose="020B0604020202020204" pitchFamily="34" charset="0"/>
                    <a:ea typeface="Calibri" panose="020F0502020204030204" pitchFamily="34" charset="0"/>
                    <a:cs typeface="Arial" panose="020B0604020202020204" pitchFamily="34" charset="0"/>
                  </a:rPr>
                  <a:t>Thể tích của hình lăng trụ đứng bằng diện tích đáy nhân với chiều cao.</a:t>
                </a:r>
                <a:endParaRPr lang="en-US" sz="44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600"/>
                  </a:spcAft>
                </a:pPr>
                <a:r>
                  <a:rPr lang="en-US" sz="4400" dirty="0">
                    <a:effectLst/>
                    <a:latin typeface="Arial" panose="020B0604020202020204" pitchFamily="34" charset="0"/>
                    <a:ea typeface="Calibri" panose="020F0502020204030204" pitchFamily="34" charset="0"/>
                    <a:cs typeface="Arial" panose="020B0604020202020204" pitchFamily="34" charset="0"/>
                  </a:rPr>
                  <a:t>V = </a:t>
                </a:r>
                <a:r>
                  <a:rPr lang="en-US" sz="4400" dirty="0" err="1">
                    <a:effectLst/>
                    <a:latin typeface="Arial" panose="020B0604020202020204" pitchFamily="34" charset="0"/>
                    <a:ea typeface="Calibri" panose="020F0502020204030204" pitchFamily="34" charset="0"/>
                    <a:cs typeface="Arial" panose="020B0604020202020204" pitchFamily="34" charset="0"/>
                  </a:rPr>
                  <a:t>S</a:t>
                </a:r>
                <a:r>
                  <a:rPr lang="en-US" sz="4400" baseline="-25000" dirty="0" err="1">
                    <a:latin typeface="Arial" panose="020B0604020202020204" pitchFamily="34" charset="0"/>
                    <a:ea typeface="Calibri" panose="020F0502020204030204" pitchFamily="34" charset="0"/>
                    <a:cs typeface="Arial" panose="020B0604020202020204" pitchFamily="34" charset="0"/>
                  </a:rPr>
                  <a:t>đáy</a:t>
                </a:r>
                <a:r>
                  <a:rPr lang="en-US" sz="4400" baseline="-25000" dirty="0">
                    <a:latin typeface="Arial" panose="020B0604020202020204" pitchFamily="34" charset="0"/>
                    <a:ea typeface="Calibri" panose="020F0502020204030204" pitchFamily="34" charset="0"/>
                    <a:cs typeface="Arial" panose="020B0604020202020204" pitchFamily="34" charset="0"/>
                  </a:rPr>
                  <a:t>.</a:t>
                </a:r>
                <a:r>
                  <a:rPr lang="en-US" sz="4400" dirty="0">
                    <a:latin typeface="Arial" panose="020B0604020202020204" pitchFamily="34" charset="0"/>
                    <a:ea typeface="Calibri" panose="020F0502020204030204" pitchFamily="34" charset="0"/>
                    <a:cs typeface="Arial" panose="020B0604020202020204" pitchFamily="34" charset="0"/>
                  </a:rPr>
                  <a:t> h</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600"/>
                  </a:spcAft>
                </a:pPr>
                <a14:m>
                  <m:oMath xmlns:m="http://schemas.openxmlformats.org/officeDocument/2006/math">
                    <m:r>
                      <a:rPr lang="en-US" sz="44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nl-NL" sz="44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đáy</a:t>
                </a:r>
                <a:r>
                  <a:rPr lang="nl-NL"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a:effectLst/>
                    <a:latin typeface="Arial" panose="020B0604020202020204" pitchFamily="34" charset="0"/>
                    <a:ea typeface="Calibri" panose="020F0502020204030204" pitchFamily="34" charset="0"/>
                    <a:cs typeface="Arial" panose="020B0604020202020204" pitchFamily="34" charset="0"/>
                  </a:rPr>
                  <a:t>là </a:t>
                </a:r>
                <a:r>
                  <a:rPr lang="en-US" sz="4400" dirty="0" err="1">
                    <a:effectLst/>
                    <a:latin typeface="Arial" panose="020B0604020202020204" pitchFamily="34" charset="0"/>
                    <a:ea typeface="Calibri" panose="020F0502020204030204" pitchFamily="34" charset="0"/>
                    <a:cs typeface="Arial" panose="020B0604020202020204" pitchFamily="34" charset="0"/>
                  </a:rPr>
                  <a:t>diện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tích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đáy</a:t>
                </a:r>
                <a:r>
                  <a:rPr lang="en-US" sz="4400" dirty="0">
                    <a:effectLst/>
                    <a:latin typeface="Arial" panose="020B0604020202020204" pitchFamily="34" charset="0"/>
                    <a:ea typeface="Calibri" panose="020F0502020204030204" pitchFamily="34" charset="0"/>
                    <a:cs typeface="Arial" panose="020B0604020202020204" pitchFamily="34" charset="0"/>
                  </a:rPr>
                  <a:t>, h </a:t>
                </a:r>
                <a:r>
                  <a:rPr lang="en-US" sz="4400" dirty="0" err="1">
                    <a:effectLst/>
                    <a:latin typeface="Arial" panose="020B0604020202020204" pitchFamily="34" charset="0"/>
                    <a:ea typeface="Calibri" panose="020F0502020204030204" pitchFamily="34" charset="0"/>
                    <a:cs typeface="Arial" panose="020B0604020202020204" pitchFamily="34" charset="0"/>
                  </a:rPr>
                  <a:t>là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chiều</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cao</a:t>
                </a:r>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3962400" y="2948989"/>
                <a:ext cx="10210800" cy="4389022"/>
              </a:xfrm>
              <a:prstGeom prst="rect">
                <a:avLst/>
              </a:prstGeom>
              <a:blipFill rotWithShape="0">
                <a:blip r:embed="rId10"/>
                <a:stretch>
                  <a:fillRect l="-2388" r="-2388" b="-972"/>
                </a:stretch>
              </a:blipFill>
            </p:spPr>
            <p:txBody>
              <a:bodyPr/>
              <a:lstStyle/>
              <a:p>
                <a:r>
                  <a:rPr lang="en-US">
                    <a:noFill/>
                  </a:rPr>
                  <a:t> </a:t>
                </a:r>
              </a:p>
            </p:txBody>
          </p:sp>
        </mc:Fallback>
      </mc:AlternateContent>
      <p:pic>
        <p:nvPicPr>
          <p:cNvPr id="12"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42720" y="1332946"/>
            <a:ext cx="1721981" cy="190178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249400" y="389084"/>
            <a:ext cx="3843453" cy="41148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11580" y="342900"/>
            <a:ext cx="1600200" cy="1572196"/>
          </a:xfrm>
          <a:prstGeom prst="rect">
            <a:avLst/>
          </a:prstGeom>
        </p:spPr>
      </p:pic>
      <p:sp>
        <p:nvSpPr>
          <p:cNvPr id="8" name="TextBox 7"/>
          <p:cNvSpPr txBox="1"/>
          <p:nvPr/>
        </p:nvSpPr>
        <p:spPr>
          <a:xfrm>
            <a:off x="14478000" y="1128998"/>
            <a:ext cx="20574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Lưu</a:t>
            </a:r>
            <a:r>
              <a:rPr lang="en-US" sz="4000" b="1" dirty="0">
                <a:solidFill>
                  <a:srgbClr val="C00000"/>
                </a:solidFill>
                <a:latin typeface="Arial" panose="020B0604020202020204" pitchFamily="34" charset="0"/>
                <a:cs typeface="Arial" panose="020B0604020202020204" pitchFamily="34" charset="0"/>
              </a:rPr>
              <a:t> ý:</a:t>
            </a:r>
          </a:p>
        </p:txBody>
      </p:sp>
      <p:sp>
        <p:nvSpPr>
          <p:cNvPr id="9" name="Rectangle 8"/>
          <p:cNvSpPr/>
          <p:nvPr/>
        </p:nvSpPr>
        <p:spPr>
          <a:xfrm>
            <a:off x="1181100" y="2092541"/>
            <a:ext cx="12725400" cy="6740307"/>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3600" dirty="0">
                <a:latin typeface="Arial" panose="020B0604020202020204" pitchFamily="34" charset="0"/>
                <a:cs typeface="Arial" panose="020B0604020202020204" pitchFamily="34" charset="0"/>
              </a:rPr>
              <a:t>Trong </a:t>
            </a:r>
            <a:r>
              <a:rPr lang="vi-VN" sz="3600" b="1" dirty="0">
                <a:latin typeface="Arial" panose="020B0604020202020204" pitchFamily="34" charset="0"/>
                <a:cs typeface="Arial" panose="020B0604020202020204" pitchFamily="34" charset="0"/>
              </a:rPr>
              <a:t>HĐKP2</a:t>
            </a:r>
            <a:r>
              <a:rPr lang="vi-VN" sz="3600" dirty="0">
                <a:latin typeface="Arial" panose="020B0604020202020204" pitchFamily="34" charset="0"/>
                <a:cs typeface="Arial" panose="020B0604020202020204" pitchFamily="34" charset="0"/>
              </a:rPr>
              <a:t>, đối với trường hợp đáy là một tam giác không vuông, ta có thể chọn đỉnh có góc lớn nhất rồi vẽ đường cao của tam giác ở đáy. </a:t>
            </a:r>
          </a:p>
          <a:p>
            <a:pPr marL="571500" indent="-571500" algn="just">
              <a:lnSpc>
                <a:spcPct val="150000"/>
              </a:lnSpc>
              <a:buFont typeface="Wingdings" panose="05000000000000000000" pitchFamily="2" charset="2"/>
              <a:buChar char="Ø"/>
            </a:pPr>
            <a:r>
              <a:rPr lang="vi-VN" sz="3600" dirty="0">
                <a:latin typeface="Arial" panose="020B0604020202020204" pitchFamily="34" charset="0"/>
                <a:cs typeface="Arial" panose="020B0604020202020204" pitchFamily="34" charset="0"/>
              </a:rPr>
              <a:t>Khi đó tam giác ở đáy được chia thành hai tam giác vuông và thể tích của hình lăng trụ đứng bằng tổng thể tích của hai hình lăng trụ thành phần có đáy là tam giác vuông.</a:t>
            </a:r>
          </a:p>
          <a:p>
            <a:pPr marL="571500" indent="-571500" algn="just">
              <a:lnSpc>
                <a:spcPct val="150000"/>
              </a:lnSpc>
              <a:buFont typeface="Wingdings" panose="05000000000000000000" pitchFamily="2" charset="2"/>
              <a:buChar char="Ø"/>
            </a:pPr>
            <a:r>
              <a:rPr lang="vi-VN" sz="3600" dirty="0">
                <a:latin typeface="Arial" panose="020B0604020202020204" pitchFamily="34" charset="0"/>
                <a:cs typeface="Arial" panose="020B0604020202020204" pitchFamily="34" charset="0"/>
              </a:rPr>
              <a:t>Công thức thể tích vẫn là V = S.h. Đối với đáy là một đa giác bất kì cũng có thể dùng cách thực hiện tương tự.</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7000" y="5067300"/>
            <a:ext cx="3832644" cy="4738402"/>
          </a:xfrm>
          <a:prstGeom prst="rect">
            <a:avLst/>
          </a:prstGeom>
        </p:spPr>
      </p:pic>
      <p:cxnSp>
        <p:nvCxnSpPr>
          <p:cNvPr id="12" name="Straight Connector 11"/>
          <p:cNvCxnSpPr/>
          <p:nvPr/>
        </p:nvCxnSpPr>
        <p:spPr>
          <a:xfrm>
            <a:off x="14478000" y="5484960"/>
            <a:ext cx="2438400" cy="4967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896522" y="5892665"/>
            <a:ext cx="609600" cy="523220"/>
          </a:xfrm>
          <a:prstGeom prst="rect">
            <a:avLst/>
          </a:prstGeom>
          <a:no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H</a:t>
            </a:r>
          </a:p>
        </p:txBody>
      </p:sp>
    </p:spTree>
    <p:extLst>
      <p:ext uri="{BB962C8B-B14F-4D97-AF65-F5344CB8AC3E}">
        <p14:creationId xmlns:p14="http://schemas.microsoft.com/office/powerpoint/2010/main" val="83297986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p:cTn id="33" dur="500" fill="hold"/>
                                        <p:tgtEl>
                                          <p:spTgt spid="9">
                                            <p:txEl>
                                              <p:pRg st="1" end="1"/>
                                            </p:txEl>
                                          </p:spTgt>
                                        </p:tgtEl>
                                        <p:attrNameLst>
                                          <p:attrName>ppt_w</p:attrName>
                                        </p:attrNameLst>
                                      </p:cBhvr>
                                      <p:tavLst>
                                        <p:tav tm="0">
                                          <p:val>
                                            <p:strVal val="#ppt_w+.3"/>
                                          </p:val>
                                        </p:tav>
                                        <p:tav tm="100000">
                                          <p:val>
                                            <p:strVal val="#ppt_w"/>
                                          </p:val>
                                        </p:tav>
                                      </p:tavLst>
                                    </p:anim>
                                    <p:anim calcmode="lin" valueType="num">
                                      <p:cBhvr>
                                        <p:cTn id="34" dur="5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500"/>
                                        <p:tgtEl>
                                          <p:spTgt spid="9">
                                            <p:txEl>
                                              <p:pRg st="2" end="2"/>
                                            </p:txEl>
                                          </p:spTgt>
                                        </p:tgtEl>
                                      </p:cBhvr>
                                    </p:animEffect>
                                    <p:anim calcmode="lin" valueType="num">
                                      <p:cBhvr>
                                        <p:cTn id="4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1241" y="7800357"/>
            <a:ext cx="3736759" cy="248664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10152" y="4826000"/>
            <a:ext cx="2818936" cy="3370467"/>
          </a:xfrm>
          <a:prstGeom prst="rect">
            <a:avLst/>
          </a:prstGeom>
        </p:spPr>
      </p:pic>
      <p:sp>
        <p:nvSpPr>
          <p:cNvPr id="8" name="Rounded Rectangle 7"/>
          <p:cNvSpPr/>
          <p:nvPr/>
        </p:nvSpPr>
        <p:spPr>
          <a:xfrm>
            <a:off x="1560620" y="952500"/>
            <a:ext cx="14859000" cy="28194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514600" y="1068536"/>
                <a:ext cx="13716000" cy="2582438"/>
              </a:xfrm>
              <a:prstGeom prst="rect">
                <a:avLst/>
              </a:prstGeom>
              <a:noFill/>
            </p:spPr>
            <p:txBody>
              <a:bodyPr wrap="square" rtlCol="0">
                <a:spAutoFit/>
              </a:bodyPr>
              <a:lstStyle/>
              <a:p>
                <a:pPr>
                  <a:lnSpc>
                    <a:spcPct val="150000"/>
                  </a:lnSpc>
                </a:pPr>
                <a:r>
                  <a:rPr lang="en-US" sz="4000" b="1" i="1" dirty="0">
                    <a:latin typeface="Arial" panose="020B0604020202020204" pitchFamily="34" charset="0"/>
                    <a:cs typeface="Arial" panose="020B0604020202020204" pitchFamily="34" charset="0"/>
                  </a:rPr>
                  <a:t>Ví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HĐKP2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V = </a:t>
                </a:r>
                <a:r>
                  <a:rPr lang="en-US" sz="4000" dirty="0" err="1">
                    <a:latin typeface="Arial" panose="020B0604020202020204" pitchFamily="34" charset="0"/>
                    <a:cs typeface="Arial" panose="020B0604020202020204" pitchFamily="34" charset="0"/>
                  </a:rPr>
                  <a:t>S</a:t>
                </a:r>
                <a:r>
                  <a:rPr lang="en-US" sz="4000" baseline="-25000" dirty="0" err="1">
                    <a:latin typeface="Arial" panose="020B0604020202020204" pitchFamily="34" charset="0"/>
                    <a:cs typeface="Arial" panose="020B0604020202020204" pitchFamily="34" charset="0"/>
                  </a:rPr>
                  <a:t>đáy</a:t>
                </a:r>
                <a:r>
                  <a:rPr lang="en-US" sz="4000" baseline="-25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h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4. 3</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6 = 36 (cm</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2514600" y="1068536"/>
                <a:ext cx="13716000" cy="2582438"/>
              </a:xfrm>
              <a:prstGeom prst="rect">
                <a:avLst/>
              </a:prstGeom>
              <a:blipFill rotWithShape="0">
                <a:blip r:embed="rId6"/>
                <a:stretch>
                  <a:fillRect l="-1600"/>
                </a:stretch>
              </a:blipFill>
            </p:spPr>
            <p:txBody>
              <a:bodyPr/>
              <a:lstStyle/>
              <a:p>
                <a:r>
                  <a:rPr lang="en-US">
                    <a:noFill/>
                  </a:rPr>
                  <a:t> </a:t>
                </a:r>
              </a:p>
            </p:txBody>
          </p:sp>
        </mc:Fallback>
      </mc:AlternateContent>
      <p:sp>
        <p:nvSpPr>
          <p:cNvPr id="12" name="Rectangle 11"/>
          <p:cNvSpPr/>
          <p:nvPr/>
        </p:nvSpPr>
        <p:spPr>
          <a:xfrm>
            <a:off x="2286000" y="4118114"/>
            <a:ext cx="14733521"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cặp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áp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công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thức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Thực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hành</a:t>
            </a:r>
            <a:r>
              <a:rPr lang="en-US" sz="4000" b="1" i="1" dirty="0">
                <a:latin typeface="Arial" panose="020B0604020202020204" pitchFamily="34" charset="0"/>
                <a:cs typeface="Arial" panose="020B0604020202020204" pitchFamily="34" charset="0"/>
              </a:rPr>
              <a:t> 2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709" y="3880639"/>
            <a:ext cx="1182836" cy="1182836"/>
          </a:xfrm>
          <a:prstGeom prst="rect">
            <a:avLst/>
          </a:prstGeom>
        </p:spPr>
      </p:pic>
      <p:sp>
        <p:nvSpPr>
          <p:cNvPr id="14" name="TextBox 13"/>
          <p:cNvSpPr txBox="1"/>
          <p:nvPr/>
        </p:nvSpPr>
        <p:spPr>
          <a:xfrm>
            <a:off x="4265097" y="5600700"/>
            <a:ext cx="105156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2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0,5 m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5127" y="5063475"/>
            <a:ext cx="2570515" cy="496756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1241" y="7800357"/>
            <a:ext cx="3736759" cy="248664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10152" y="4826000"/>
            <a:ext cx="2818936" cy="3370467"/>
          </a:xfrm>
          <a:prstGeom prst="rect">
            <a:avLst/>
          </a:prstGeom>
        </p:spPr>
      </p:pic>
      <p:sp>
        <p:nvSpPr>
          <p:cNvPr id="8" name="Rounded Rectangle 7"/>
          <p:cNvSpPr/>
          <p:nvPr/>
        </p:nvSpPr>
        <p:spPr>
          <a:xfrm>
            <a:off x="1560620" y="952500"/>
            <a:ext cx="14859000" cy="28194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2514600" y="1068536"/>
                <a:ext cx="13716000" cy="2582438"/>
              </a:xfrm>
              <a:prstGeom prst="rect">
                <a:avLst/>
              </a:prstGeom>
              <a:noFill/>
            </p:spPr>
            <p:txBody>
              <a:bodyPr wrap="square" rtlCol="0">
                <a:spAutoFit/>
              </a:bodyPr>
              <a:lstStyle/>
              <a:p>
                <a:pPr>
                  <a:lnSpc>
                    <a:spcPct val="150000"/>
                  </a:lnSpc>
                </a:pPr>
                <a:r>
                  <a:rPr lang="en-US" sz="4000" b="1" i="1" dirty="0">
                    <a:latin typeface="Arial" panose="020B0604020202020204" pitchFamily="34" charset="0"/>
                    <a:cs typeface="Arial" panose="020B0604020202020204" pitchFamily="34" charset="0"/>
                  </a:rPr>
                  <a:t>Ví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HĐKP2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V = </a:t>
                </a:r>
                <a:r>
                  <a:rPr lang="en-US" sz="4000" dirty="0" err="1">
                    <a:latin typeface="Arial" panose="020B0604020202020204" pitchFamily="34" charset="0"/>
                    <a:cs typeface="Arial" panose="020B0604020202020204" pitchFamily="34" charset="0"/>
                  </a:rPr>
                  <a:t>S</a:t>
                </a:r>
                <a:r>
                  <a:rPr lang="en-US" sz="4000" baseline="-25000" dirty="0" err="1">
                    <a:latin typeface="Arial" panose="020B0604020202020204" pitchFamily="34" charset="0"/>
                    <a:cs typeface="Arial" panose="020B0604020202020204" pitchFamily="34" charset="0"/>
                  </a:rPr>
                  <a:t>đáy</a:t>
                </a:r>
                <a:r>
                  <a:rPr lang="en-US" sz="4000" baseline="-250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h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4. 3</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6 = 36 (cm</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2514600" y="1068536"/>
                <a:ext cx="13716000" cy="2582438"/>
              </a:xfrm>
              <a:prstGeom prst="rect">
                <a:avLst/>
              </a:prstGeom>
              <a:blipFill rotWithShape="0">
                <a:blip r:embed="rId6"/>
                <a:stretch>
                  <a:fillRect l="-1600"/>
                </a:stretch>
              </a:blipFill>
            </p:spPr>
            <p:txBody>
              <a:bodyPr/>
              <a:lstStyle/>
              <a:p>
                <a:r>
                  <a:rPr lang="en-US">
                    <a:noFill/>
                  </a:rPr>
                  <a:t> </a:t>
                </a:r>
              </a:p>
            </p:txBody>
          </p:sp>
        </mc:Fallback>
      </mc:AlternateContent>
      <p:sp>
        <p:nvSpPr>
          <p:cNvPr id="12" name="Rectangle 11"/>
          <p:cNvSpPr/>
          <p:nvPr/>
        </p:nvSpPr>
        <p:spPr>
          <a:xfrm>
            <a:off x="2286000" y="4118114"/>
            <a:ext cx="14733521"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cặp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áp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dụng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công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thức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Thực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hành</a:t>
            </a:r>
            <a:r>
              <a:rPr lang="en-US" sz="4000" b="1" i="1" dirty="0">
                <a:latin typeface="Arial" panose="020B0604020202020204" pitchFamily="34" charset="0"/>
                <a:cs typeface="Arial" panose="020B0604020202020204" pitchFamily="34" charset="0"/>
              </a:rPr>
              <a:t> 2 </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709" y="3880639"/>
            <a:ext cx="1182836" cy="118283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5127" y="5063475"/>
            <a:ext cx="2570515" cy="4967560"/>
          </a:xfrm>
          <a:prstGeom prst="rect">
            <a:avLst/>
          </a:prstGeom>
        </p:spPr>
      </p:pic>
      <p:sp>
        <p:nvSpPr>
          <p:cNvPr id="4" name="Rectangle 3"/>
          <p:cNvSpPr/>
          <p:nvPr/>
        </p:nvSpPr>
        <p:spPr>
          <a:xfrm>
            <a:off x="4567492" y="6603796"/>
            <a:ext cx="10310087" cy="2092881"/>
          </a:xfrm>
          <a:prstGeom prst="rect">
            <a:avLst/>
          </a:prstGeom>
        </p:spPr>
        <p:txBody>
          <a:bodyPr wrap="square">
            <a:spAutoFit/>
          </a:bodyPr>
          <a:lstStyle/>
          <a:p>
            <a:pPr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cột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Aft>
                <a:spcPts val="6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xq</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h = (0,5 + 0,5 + 0,5). 2 = 3 (m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8601" y="5172214"/>
            <a:ext cx="2590800" cy="1431582"/>
          </a:xfrm>
          <a:prstGeom prst="rect">
            <a:avLst/>
          </a:prstGeom>
        </p:spPr>
      </p:pic>
      <p:sp>
        <p:nvSpPr>
          <p:cNvPr id="17" name="TextBox 16"/>
          <p:cNvSpPr txBox="1"/>
          <p:nvPr/>
        </p:nvSpPr>
        <p:spPr>
          <a:xfrm>
            <a:off x="7581901" y="5412553"/>
            <a:ext cx="31242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7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326932" y="-3625641"/>
            <a:ext cx="2365378" cy="842644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013967" y="-3614045"/>
            <a:ext cx="2365378" cy="8426442"/>
          </a:xfrm>
          <a:prstGeom prst="rect">
            <a:avLst/>
          </a:prstGeom>
        </p:spPr>
      </p:pic>
      <p:sp>
        <p:nvSpPr>
          <p:cNvPr id="21" name="Rounded Rectangle 20"/>
          <p:cNvSpPr/>
          <p:nvPr/>
        </p:nvSpPr>
        <p:spPr>
          <a:xfrm>
            <a:off x="2057400" y="1033662"/>
            <a:ext cx="3733800" cy="1143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hành</a:t>
            </a:r>
            <a:r>
              <a:rPr lang="en-US" sz="4000" b="1" dirty="0">
                <a:latin typeface="Arial" panose="020B0604020202020204" pitchFamily="34" charset="0"/>
                <a:cs typeface="Arial" panose="020B0604020202020204" pitchFamily="34" charset="0"/>
              </a:rPr>
              <a:t> 3</a:t>
            </a:r>
          </a:p>
        </p:txBody>
      </p:sp>
      <p:sp>
        <p:nvSpPr>
          <p:cNvPr id="22" name="TextBox 21"/>
          <p:cNvSpPr txBox="1"/>
          <p:nvPr/>
        </p:nvSpPr>
        <p:spPr>
          <a:xfrm>
            <a:off x="2057400" y="2201510"/>
            <a:ext cx="140970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a:t>
            </a:r>
          </a:p>
        </p:txBody>
      </p:sp>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1582400" y="3307172"/>
            <a:ext cx="5257800" cy="4283040"/>
          </a:xfrm>
          <a:prstGeom prst="rect">
            <a:avLst/>
          </a:prstGeom>
        </p:spPr>
      </p:pic>
      <p:sp>
        <p:nvSpPr>
          <p:cNvPr id="24" name="Oval Callout 23"/>
          <p:cNvSpPr/>
          <p:nvPr/>
        </p:nvSpPr>
        <p:spPr>
          <a:xfrm>
            <a:off x="6172200" y="4165350"/>
            <a:ext cx="1905000" cy="1237884"/>
          </a:xfrm>
          <a:prstGeom prst="wedgeEllipseCallout">
            <a:avLst/>
          </a:prstGeom>
          <a:solidFill>
            <a:schemeClr val="accent6">
              <a:lumMod val="75000"/>
            </a:schemeClr>
          </a:solid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2199577" y="5428082"/>
            <a:ext cx="12420600" cy="4324261"/>
          </a:xfrm>
          <a:prstGeom prst="rect">
            <a:avLst/>
          </a:prstGeom>
        </p:spPr>
        <p:txBody>
          <a:bodyPr wrap="square">
            <a:spAutoFit/>
          </a:bodyPr>
          <a:lstStyle/>
          <a:p>
            <a:pPr algn="just"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(5 + 8). 4 : 2 = 26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đứng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h = 26 . 12 = 312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6859118"/>
            <a:ext cx="1201200" cy="27115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22262" y="7443990"/>
            <a:ext cx="2464276" cy="250376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5" presetClass="entr" presetSubtype="1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up)">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fade">
                                      <p:cBhvr>
                                        <p:cTn id="36" dur="500"/>
                                        <p:tgtEl>
                                          <p:spTgt spid="25">
                                            <p:txEl>
                                              <p:pRg st="2" end="2"/>
                                            </p:txEl>
                                          </p:spTgt>
                                        </p:tgtEl>
                                      </p:cBhvr>
                                    </p:animEffect>
                                    <p:anim calcmode="lin" valueType="num">
                                      <p:cBhvr>
                                        <p:cTn id="3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xEl>
                                              <p:pRg st="3" end="3"/>
                                            </p:txEl>
                                          </p:spTgt>
                                        </p:tgtEl>
                                        <p:attrNameLst>
                                          <p:attrName>style.visibility</p:attrName>
                                        </p:attrNameLst>
                                      </p:cBhvr>
                                      <p:to>
                                        <p:strVal val="visible"/>
                                      </p:to>
                                    </p:set>
                                    <p:animEffect transition="in" filter="fade">
                                      <p:cBhvr>
                                        <p:cTn id="41" dur="500"/>
                                        <p:tgtEl>
                                          <p:spTgt spid="25">
                                            <p:txEl>
                                              <p:pRg st="3" end="3"/>
                                            </p:txEl>
                                          </p:spTgt>
                                        </p:tgtEl>
                                      </p:cBhvr>
                                    </p:animEffect>
                                    <p:anim calcmode="lin" valueType="num">
                                      <p:cBhvr>
                                        <p:cTn id="42"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43"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sp>
        <p:nvSpPr>
          <p:cNvPr id="6" name="TextBox 5"/>
          <p:cNvSpPr txBox="1"/>
          <p:nvPr/>
        </p:nvSpPr>
        <p:spPr>
          <a:xfrm>
            <a:off x="1600200" y="647700"/>
            <a:ext cx="12954000" cy="1998176"/>
          </a:xfrm>
          <a:prstGeom prst="rect">
            <a:avLst/>
          </a:prstGeom>
          <a:noFill/>
        </p:spPr>
        <p:txBody>
          <a:bodyPr wrap="square" rtlCol="0">
            <a:spAutoFit/>
          </a:bodyPr>
          <a:lstStyle/>
          <a:p>
            <a:pPr algn="just">
              <a:lnSpc>
                <a:spcPct val="150000"/>
              </a:lnSpc>
            </a:pPr>
            <a:r>
              <a:rPr lang="en-US" sz="4400" b="1" dirty="0">
                <a:solidFill>
                  <a:schemeClr val="tx2">
                    <a:lumMod val="75000"/>
                  </a:schemeClr>
                </a:solidFill>
                <a:latin typeface="Arial" panose="020B0604020202020204" pitchFamily="34" charset="0"/>
                <a:cs typeface="Arial" panose="020B0604020202020204" pitchFamily="34" charset="0"/>
              </a:rPr>
              <a:t>3. </a:t>
            </a:r>
            <a:r>
              <a:rPr lang="en-US" sz="4400" b="1" dirty="0" err="1">
                <a:solidFill>
                  <a:schemeClr val="tx2">
                    <a:lumMod val="75000"/>
                  </a:schemeClr>
                </a:solidFill>
                <a:latin typeface="Arial" panose="020B0604020202020204" pitchFamily="34" charset="0"/>
                <a:cs typeface="Arial" panose="020B0604020202020204" pitchFamily="34" charset="0"/>
              </a:rPr>
              <a:t>Diện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tích</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xung</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quanh</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và</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thể</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tích</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của</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một</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số</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hình</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khối</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trong</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thực</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tiễn</a:t>
            </a:r>
            <a:endParaRPr lang="en-US" sz="4400" b="1" dirty="0">
              <a:solidFill>
                <a:schemeClr val="tx2">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6600" y="242679"/>
            <a:ext cx="2933700" cy="2933700"/>
          </a:xfrm>
          <a:prstGeom prst="rect">
            <a:avLst/>
          </a:prstGeom>
        </p:spPr>
      </p:pic>
      <p:pic>
        <p:nvPicPr>
          <p:cNvPr id="8"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990600" y="2933700"/>
            <a:ext cx="1752600" cy="1252312"/>
          </a:xfrm>
          <a:prstGeom prst="rect">
            <a:avLst/>
          </a:prstGeom>
        </p:spPr>
      </p:pic>
      <p:sp>
        <p:nvSpPr>
          <p:cNvPr id="9" name="TextBox 8"/>
          <p:cNvSpPr txBox="1"/>
          <p:nvPr/>
        </p:nvSpPr>
        <p:spPr>
          <a:xfrm>
            <a:off x="3124200" y="2933700"/>
            <a:ext cx="12801600" cy="1938992"/>
          </a:xfrm>
          <a:prstGeom prst="rect">
            <a:avLst/>
          </a:prstGeom>
          <a:noFill/>
        </p:spPr>
        <p:txBody>
          <a:bodyPr wrap="square" rtlCol="0">
            <a:spAutoFit/>
          </a:bodyPr>
          <a:lstStyle/>
          <a:p>
            <a:pPr algn="just">
              <a:lnSpc>
                <a:spcPct val="150000"/>
              </a:lnSpc>
            </a:pPr>
            <a:r>
              <a:rPr lang="en-US" sz="4000" b="1" dirty="0" err="1">
                <a:solidFill>
                  <a:schemeClr val="accent3">
                    <a:lumMod val="50000"/>
                  </a:schemeClr>
                </a:solidFill>
                <a:latin typeface="Arial" panose="020B0604020202020204" pitchFamily="34" charset="0"/>
                <a:cs typeface="Arial" panose="020B0604020202020204" pitchFamily="34" charset="0"/>
              </a:rPr>
              <a:t>Ví</a:t>
            </a:r>
            <a:r>
              <a:rPr lang="en-US" sz="4000" b="1" dirty="0">
                <a:solidFill>
                  <a:schemeClr val="accent3">
                    <a:lumMod val="50000"/>
                  </a:schemeClr>
                </a:solidFill>
                <a:latin typeface="Arial" panose="020B0604020202020204" pitchFamily="34" charset="0"/>
                <a:cs typeface="Arial" panose="020B0604020202020204" pitchFamily="34" charset="0"/>
              </a:rPr>
              <a:t> </a:t>
            </a:r>
            <a:r>
              <a:rPr lang="en-US" sz="4000" b="1" dirty="0" err="1">
                <a:solidFill>
                  <a:schemeClr val="accent3">
                    <a:lumMod val="50000"/>
                  </a:schemeClr>
                </a:solidFill>
                <a:latin typeface="Arial" panose="020B0604020202020204" pitchFamily="34" charset="0"/>
                <a:cs typeface="Arial" panose="020B0604020202020204" pitchFamily="34" charset="0"/>
              </a:rPr>
              <a:t>dụ</a:t>
            </a:r>
            <a:r>
              <a:rPr lang="en-US" sz="4000" b="1" dirty="0">
                <a:solidFill>
                  <a:schemeClr val="accent3">
                    <a:lumMod val="50000"/>
                  </a:schemeClr>
                </a:solidFill>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lịch</a:t>
            </a:r>
            <a:r>
              <a:rPr lang="en-US"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00199" y="5160516"/>
            <a:ext cx="3353664" cy="4173984"/>
          </a:xfrm>
          <a:prstGeom prst="rect">
            <a:avLst/>
          </a:prstGeom>
        </p:spPr>
      </p:pic>
      <p:sp>
        <p:nvSpPr>
          <p:cNvPr id="11" name="TextBox 10"/>
          <p:cNvSpPr txBox="1"/>
          <p:nvPr/>
        </p:nvSpPr>
        <p:spPr>
          <a:xfrm>
            <a:off x="9525000" y="5336897"/>
            <a:ext cx="35814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6096000" y="6132552"/>
            <a:ext cx="111252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err="1">
                <a:latin typeface="Arial" panose="020B0604020202020204" pitchFamily="34" charset="0"/>
                <a:cs typeface="Arial" panose="020B0604020202020204" pitchFamily="34" charset="0"/>
              </a:rPr>
              <a:t>S</a:t>
            </a:r>
            <a:r>
              <a:rPr lang="en-US" sz="4000" baseline="-25000" dirty="0" err="1">
                <a:latin typeface="Arial" panose="020B0604020202020204" pitchFamily="34" charset="0"/>
                <a:cs typeface="Arial" panose="020B0604020202020204" pitchFamily="34" charset="0"/>
              </a:rPr>
              <a:t>xq</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a:t>
            </a:r>
            <a:r>
              <a:rPr lang="en-US" sz="4000" baseline="-25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h = (7 + 15 + 15). 16 </a:t>
            </a:r>
          </a:p>
          <a:p>
            <a:pPr algn="just">
              <a:lnSpc>
                <a:spcPct val="150000"/>
              </a:lnSpc>
            </a:pPr>
            <a:r>
              <a:rPr lang="en-US" sz="4000" dirty="0">
                <a:latin typeface="Arial" panose="020B0604020202020204" pitchFamily="34" charset="0"/>
                <a:cs typeface="Arial" panose="020B0604020202020204" pitchFamily="34" charset="0"/>
              </a:rPr>
              <a:t>                                  = 37. 16 = 592 (cm</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43498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692564" y="7581900"/>
            <a:ext cx="4026568" cy="3825240"/>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8600" y="-21535"/>
            <a:ext cx="3080950" cy="252252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184522">
            <a:off x="14860000" y="-1028700"/>
            <a:ext cx="4798601" cy="4114800"/>
          </a:xfrm>
          <a:prstGeom prst="rect">
            <a:avLst/>
          </a:prstGeom>
        </p:spPr>
      </p:pic>
      <p:sp>
        <p:nvSpPr>
          <p:cNvPr id="7" name="TextBox 6"/>
          <p:cNvSpPr txBox="1"/>
          <p:nvPr/>
        </p:nvSpPr>
        <p:spPr>
          <a:xfrm>
            <a:off x="1828800" y="800100"/>
            <a:ext cx="13411200" cy="2585323"/>
          </a:xfrm>
          <a:prstGeom prst="rect">
            <a:avLst/>
          </a:prstGeom>
          <a:noFill/>
        </p:spPr>
        <p:txBody>
          <a:bodyPr wrap="square" rtlCol="0">
            <a:spAutoFit/>
          </a:bodyPr>
          <a:lstStyle/>
          <a:p>
            <a:pPr algn="just">
              <a:lnSpc>
                <a:spcPct val="150000"/>
              </a:lnSpc>
            </a:pPr>
            <a:r>
              <a:rPr lang="en-US" sz="3600" b="1" dirty="0" err="1">
                <a:solidFill>
                  <a:srgbClr val="002060"/>
                </a:solidFill>
                <a:latin typeface="Arial" panose="020B0604020202020204" pitchFamily="34" charset="0"/>
                <a:cs typeface="Arial" panose="020B0604020202020204" pitchFamily="34" charset="0"/>
              </a:rPr>
              <a:t>Ví</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dụ</a:t>
            </a:r>
            <a:r>
              <a:rPr lang="en-US" sz="3600" b="1" dirty="0">
                <a:solidFill>
                  <a:srgbClr val="002060"/>
                </a:solidFill>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Gàu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7a)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đứng</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7b.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hết</a:t>
            </a:r>
            <a:r>
              <a:rPr lang="en-US" sz="3600" dirty="0">
                <a:latin typeface="Arial" panose="020B0604020202020204" pitchFamily="34" charset="0"/>
                <a:cs typeface="Arial" panose="020B0604020202020204" pitchFamily="34" charset="0"/>
              </a:rPr>
              <a:t> 40 m</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ít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gàu</a:t>
            </a:r>
            <a:r>
              <a:rPr lang="en-US" sz="36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97539" y="3795462"/>
            <a:ext cx="2399428" cy="515106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9428" y="3797584"/>
            <a:ext cx="3658111" cy="2114845"/>
          </a:xfrm>
          <a:prstGeom prst="rect">
            <a:avLst/>
          </a:prstGeom>
        </p:spPr>
      </p:pic>
      <p:sp>
        <p:nvSpPr>
          <p:cNvPr id="11" name="TextBox 10"/>
          <p:cNvSpPr txBox="1"/>
          <p:nvPr/>
        </p:nvSpPr>
        <p:spPr>
          <a:xfrm>
            <a:off x="12208913" y="6324590"/>
            <a:ext cx="2424364" cy="646331"/>
          </a:xfrm>
          <a:prstGeom prst="rect">
            <a:avLst/>
          </a:prstGeom>
          <a:noFill/>
        </p:spPr>
        <p:txBody>
          <a:bodyPr wrap="square" rtlCol="0">
            <a:spAutoFit/>
          </a:bodyPr>
          <a:lstStyle/>
          <a:p>
            <a:pPr algn="ctr"/>
            <a:r>
              <a:rPr lang="en-US" sz="3600" i="1" dirty="0" err="1">
                <a:solidFill>
                  <a:srgbClr val="002060"/>
                </a:solidFill>
                <a:latin typeface="Arial" panose="020B0604020202020204" pitchFamily="34" charset="0"/>
                <a:cs typeface="Arial" panose="020B0604020202020204" pitchFamily="34" charset="0"/>
              </a:rPr>
              <a:t>Hình</a:t>
            </a:r>
            <a:r>
              <a:rPr lang="en-US" sz="3600" i="1" dirty="0">
                <a:solidFill>
                  <a:srgbClr val="002060"/>
                </a:solidFill>
                <a:latin typeface="Arial" panose="020B0604020202020204" pitchFamily="34" charset="0"/>
                <a:cs typeface="Arial" panose="020B0604020202020204" pitchFamily="34" charset="0"/>
              </a:rPr>
              <a:t> 7</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4400" y="3433792"/>
            <a:ext cx="2057400" cy="1296591"/>
          </a:xfrm>
          <a:prstGeom prst="rect">
            <a:avLst/>
          </a:prstGeom>
        </p:spPr>
      </p:pic>
      <p:sp>
        <p:nvSpPr>
          <p:cNvPr id="13" name="TextBox 12"/>
          <p:cNvSpPr txBox="1"/>
          <p:nvPr/>
        </p:nvSpPr>
        <p:spPr>
          <a:xfrm>
            <a:off x="4419600" y="3602527"/>
            <a:ext cx="26670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866855" y="4679754"/>
                <a:ext cx="10247335" cy="484607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Thể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gàu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V = </a:t>
                </a:r>
                <a:r>
                  <a:rPr lang="en-US" sz="3600" dirty="0" err="1">
                    <a:latin typeface="Arial" panose="020B0604020202020204" pitchFamily="34" charset="0"/>
                    <a:cs typeface="Arial" panose="020B0604020202020204" pitchFamily="34" charset="0"/>
                  </a:rPr>
                  <a:t>S</a:t>
                </a:r>
                <a:r>
                  <a:rPr lang="en-US" sz="3600" baseline="-25000" dirty="0" err="1">
                    <a:latin typeface="Arial" panose="020B0604020202020204" pitchFamily="34" charset="0"/>
                    <a:cs typeface="Arial" panose="020B0604020202020204" pitchFamily="34" charset="0"/>
                  </a:rPr>
                  <a:t>đáy</a:t>
                </a:r>
                <a:r>
                  <a:rPr lang="en-US" sz="3600" dirty="0">
                    <a:latin typeface="Arial" panose="020B0604020202020204" pitchFamily="34" charset="0"/>
                    <a:cs typeface="Arial" panose="020B0604020202020204" pitchFamily="34" charset="0"/>
                  </a:rPr>
                  <a:t>. h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a:latin typeface="Arial" panose="020B0604020202020204" pitchFamily="34" charset="0"/>
                    <a:cs typeface="Arial" panose="020B0604020202020204" pitchFamily="34" charset="0"/>
                  </a:rPr>
                  <a:t>. 1,2. 1. 3,2 = 1,92 (m</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40</m:t>
                        </m:r>
                      </m:num>
                      <m:den>
                        <m:r>
                          <a:rPr lang="en-US" sz="4800" b="0" i="1" smtClean="0">
                            <a:latin typeface="Cambria Math" panose="02040503050406030204" pitchFamily="18" charset="0"/>
                            <a:cs typeface="Arial" panose="020B0604020202020204" pitchFamily="34" charset="0"/>
                          </a:rPr>
                          <m:t>1,92</m:t>
                        </m:r>
                      </m:den>
                    </m:f>
                  </m:oMath>
                </a14:m>
                <a:r>
                  <a:rPr lang="en-US" sz="3600" dirty="0">
                    <a:latin typeface="Arial" panose="020B0604020202020204" pitchFamily="34" charset="0"/>
                    <a:cs typeface="Arial" panose="020B0604020202020204" pitchFamily="34" charset="0"/>
                  </a:rPr>
                  <a:t> = 20</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6</m:t>
                        </m:r>
                      </m:den>
                    </m:f>
                    <m:r>
                      <a:rPr lang="en-US" sz="4800" b="0" i="0" smtClean="0">
                        <a:latin typeface="Cambria Math" panose="02040503050406030204" pitchFamily="18" charset="0"/>
                        <a:cs typeface="Arial" panose="020B0604020202020204" pitchFamily="34" charset="0"/>
                      </a:rPr>
                      <m:t>.</m:t>
                    </m:r>
                  </m:oMath>
                </a14:m>
                <a:endParaRPr lang="en-US" sz="4800" b="0" dirty="0">
                  <a:latin typeface="Arial" panose="020B0604020202020204" pitchFamily="34" charset="0"/>
                  <a:cs typeface="Arial" panose="020B0604020202020204" pitchFamily="34" charset="0"/>
                </a:endParaRP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xúc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ít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21 </a:t>
                </a:r>
                <a:r>
                  <a:rPr lang="en-US" sz="3600" dirty="0" err="1">
                    <a:latin typeface="Arial" panose="020B0604020202020204" pitchFamily="34" charset="0"/>
                    <a:cs typeface="Arial" panose="020B0604020202020204" pitchFamily="34" charset="0"/>
                  </a:rPr>
                  <a:t>gàu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hết</a:t>
                </a:r>
                <a:r>
                  <a:rPr lang="en-US" sz="3600" dirty="0">
                    <a:latin typeface="Arial" panose="020B0604020202020204" pitchFamily="34" charset="0"/>
                    <a:cs typeface="Arial" panose="020B0604020202020204" pitchFamily="34" charset="0"/>
                  </a:rPr>
                  <a:t> 40 m</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cát</a:t>
                </a:r>
                <a:r>
                  <a:rPr lang="en-US" sz="3600" dirty="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1866855" y="4679754"/>
                <a:ext cx="10247335" cy="4846070"/>
              </a:xfrm>
              <a:prstGeom prst="rect">
                <a:avLst/>
              </a:prstGeom>
              <a:blipFill rotWithShape="0">
                <a:blip r:embed="rId13"/>
                <a:stretch>
                  <a:fillRect l="-1785" b="-1761"/>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ppt_w/2"/>
                                          </p:val>
                                        </p:tav>
                                        <p:tav tm="100000">
                                          <p:val>
                                            <p:strVal val="#ppt_x"/>
                                          </p:val>
                                        </p:tav>
                                      </p:tavLst>
                                    </p:anim>
                                    <p:anim calcmode="lin" valueType="num">
                                      <p:cBhvr>
                                        <p:cTn id="42" dur="500" fill="hold"/>
                                        <p:tgtEl>
                                          <p:spTgt spid="14"/>
                                        </p:tgtEl>
                                        <p:attrNameLst>
                                          <p:attrName>ppt_y</p:attrName>
                                        </p:attrNameLst>
                                      </p:cBhvr>
                                      <p:tavLst>
                                        <p:tav tm="0">
                                          <p:val>
                                            <p:strVal val="#ppt_y"/>
                                          </p:val>
                                        </p:tav>
                                        <p:tav tm="100000">
                                          <p:val>
                                            <p:strVal val="#ppt_y"/>
                                          </p:val>
                                        </p:tav>
                                      </p:tavLst>
                                    </p:anim>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68600" y="234527"/>
            <a:ext cx="4105376" cy="234379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5218" y="438611"/>
            <a:ext cx="3390436" cy="1935631"/>
          </a:xfrm>
          <a:prstGeom prst="rect">
            <a:avLst/>
          </a:prstGeom>
        </p:spPr>
      </p:pic>
      <p:sp>
        <p:nvSpPr>
          <p:cNvPr id="12" name="TextBox 11"/>
          <p:cNvSpPr txBox="1"/>
          <p:nvPr/>
        </p:nvSpPr>
        <p:spPr>
          <a:xfrm>
            <a:off x="5410200" y="852428"/>
            <a:ext cx="7467600" cy="1107996"/>
          </a:xfrm>
          <a:prstGeom prst="rect">
            <a:avLst/>
          </a:prstGeom>
          <a:noFill/>
        </p:spPr>
        <p:txBody>
          <a:bodyPr wrap="square" rtlCol="0">
            <a:spAutoFit/>
          </a:bodyPr>
          <a:lstStyle/>
          <a:p>
            <a:pPr algn="ctr"/>
            <a:r>
              <a:rPr lang="en-US" sz="6600" b="1" dirty="0">
                <a:solidFill>
                  <a:srgbClr val="C00000"/>
                </a:solidFill>
                <a:latin typeface="Arial" panose="020B0604020202020204" pitchFamily="34" charset="0"/>
                <a:cs typeface="Arial" panose="020B0604020202020204" pitchFamily="34" charset="0"/>
              </a:rPr>
              <a:t>KHỞI ĐỘNG</a:t>
            </a:r>
          </a:p>
        </p:txBody>
      </p:sp>
      <p:sp>
        <p:nvSpPr>
          <p:cNvPr id="13" name="Rectangle 12"/>
          <p:cNvSpPr/>
          <p:nvPr/>
        </p:nvSpPr>
        <p:spPr>
          <a:xfrm>
            <a:off x="2590800" y="2374242"/>
            <a:ext cx="14485056" cy="707886"/>
          </a:xfrm>
          <a:prstGeom prst="rect">
            <a:avLst/>
          </a:prstGeom>
        </p:spPr>
        <p:txBody>
          <a:bodyPr wrap="none">
            <a:spAutoFit/>
          </a:bodyPr>
          <a:lstStyle/>
          <a:p>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Quan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sát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hình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và</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hoàn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thành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các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bài</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tập</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sau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trong</a:t>
            </a:r>
            <a:r>
              <a:rPr lang="en-US" sz="4000" b="1" i="1" dirty="0">
                <a:latin typeface="Arial" panose="020B0604020202020204" pitchFamily="34" charset="0"/>
                <a:cs typeface="Arial" panose="020B0604020202020204" pitchFamily="34" charset="0"/>
              </a:rPr>
              <a:t> 3 </a:t>
            </a:r>
            <a:r>
              <a:rPr lang="en-US" sz="4000" b="1" i="1" dirty="0" err="1">
                <a:latin typeface="Arial" panose="020B0604020202020204" pitchFamily="34" charset="0"/>
                <a:cs typeface="Arial" panose="020B0604020202020204" pitchFamily="34" charset="0"/>
              </a:rPr>
              <a:t>phút</a:t>
            </a:r>
            <a:r>
              <a:rPr lang="en-US" sz="4000" b="1" i="1"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9398" y="1704219"/>
            <a:ext cx="1211402" cy="1340045"/>
          </a:xfrm>
          <a:prstGeom prst="rect">
            <a:avLst/>
          </a:prstGeom>
        </p:spPr>
      </p:pic>
      <p:sp>
        <p:nvSpPr>
          <p:cNvPr id="16" name="Rectangle 15"/>
          <p:cNvSpPr/>
          <p:nvPr/>
        </p:nvSpPr>
        <p:spPr>
          <a:xfrm>
            <a:off x="1985099" y="3495946"/>
            <a:ext cx="14706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2354" y="3752151"/>
            <a:ext cx="4249782" cy="5658549"/>
          </a:xfrm>
          <a:prstGeom prst="rect">
            <a:avLst/>
          </a:prstGeom>
          <a:noFill/>
          <a:ln>
            <a:noFill/>
          </a:ln>
        </p:spPr>
      </p:pic>
      <p:pic>
        <p:nvPicPr>
          <p:cNvPr id="18" name="Picture 17"/>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63200" y="4100139"/>
            <a:ext cx="3887435" cy="5139321"/>
          </a:xfrm>
          <a:prstGeom prst="rect">
            <a:avLst/>
          </a:prstGeom>
          <a:noFill/>
          <a:ln>
            <a:noFill/>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4800" y="291009"/>
            <a:ext cx="2509836" cy="25908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58009">
            <a:off x="15869412" y="8202702"/>
            <a:ext cx="1901091" cy="1934953"/>
          </a:xfrm>
          <a:prstGeom prst="rect">
            <a:avLst/>
          </a:prstGeom>
        </p:spPr>
      </p:pic>
      <p:sp>
        <p:nvSpPr>
          <p:cNvPr id="4" name="TextBox 3"/>
          <p:cNvSpPr txBox="1"/>
          <p:nvPr/>
        </p:nvSpPr>
        <p:spPr>
          <a:xfrm>
            <a:off x="3001509" y="1094953"/>
            <a:ext cx="105918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Trao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đổi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Thực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hành</a:t>
            </a:r>
            <a:r>
              <a:rPr lang="en-US" sz="4000" b="1" i="1" dirty="0">
                <a:latin typeface="Arial" panose="020B0604020202020204" pitchFamily="34" charset="0"/>
                <a:cs typeface="Arial" panose="020B0604020202020204" pitchFamily="34" charset="0"/>
              </a:rPr>
              <a:t> 4</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487400" y="518234"/>
            <a:ext cx="1752600" cy="1252312"/>
          </a:xfrm>
          <a:prstGeom prst="rect">
            <a:avLst/>
          </a:prstGeom>
        </p:spPr>
      </p:pic>
      <p:sp>
        <p:nvSpPr>
          <p:cNvPr id="5" name="Rounded Rectangle 4"/>
          <p:cNvSpPr/>
          <p:nvPr/>
        </p:nvSpPr>
        <p:spPr>
          <a:xfrm>
            <a:off x="2539887" y="2024666"/>
            <a:ext cx="3733800" cy="12192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hành</a:t>
            </a:r>
            <a:r>
              <a:rPr lang="en-US" sz="4000" b="1" dirty="0">
                <a:latin typeface="Arial" panose="020B0604020202020204" pitchFamily="34" charset="0"/>
                <a:cs typeface="Arial" panose="020B0604020202020204" pitchFamily="34" charset="0"/>
              </a:rPr>
              <a:t> 4</a:t>
            </a:r>
          </a:p>
        </p:txBody>
      </p:sp>
      <p:sp>
        <p:nvSpPr>
          <p:cNvPr id="15" name="TextBox 14"/>
          <p:cNvSpPr txBox="1"/>
          <p:nvPr/>
        </p:nvSpPr>
        <p:spPr>
          <a:xfrm>
            <a:off x="2526635" y="3249802"/>
            <a:ext cx="137160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bắc</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kênh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60" y="6263065"/>
            <a:ext cx="6735142" cy="3394298"/>
          </a:xfrm>
          <a:prstGeom prst="rect">
            <a:avLst/>
          </a:prstGeom>
        </p:spPr>
      </p:pic>
      <p:sp>
        <p:nvSpPr>
          <p:cNvPr id="17" name="TextBox 16"/>
          <p:cNvSpPr txBox="1"/>
          <p:nvPr/>
        </p:nvSpPr>
        <p:spPr>
          <a:xfrm>
            <a:off x="11201400" y="6267678"/>
            <a:ext cx="2133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8297409" y="7131118"/>
                <a:ext cx="9144000" cy="1827808"/>
              </a:xfrm>
              <a:prstGeom prst="rect">
                <a:avLst/>
              </a:prstGeom>
            </p:spPr>
            <p:txBody>
              <a:bodyPr>
                <a:spAutoFit/>
              </a:bodyPr>
              <a:lstStyle/>
              <a:p>
                <a:pPr algn="just">
                  <a:spcAft>
                    <a:spcPts val="600"/>
                  </a:spcAft>
                </a:pP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Thể </a:t>
                </a:r>
                <a:r>
                  <a:rPr lang="en-US" sz="4000" dirty="0" err="1">
                    <a:solidFill>
                      <a:srgbClr val="002060"/>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2060"/>
                    </a:solidFill>
                    <a:latin typeface="Arial" panose="020B0604020202020204" pitchFamily="34" charset="0"/>
                    <a:ea typeface="Calibri" panose="020F0502020204030204" pitchFamily="34" charset="0"/>
                    <a:cs typeface="Arial" panose="020B0604020202020204" pitchFamily="34" charset="0"/>
                  </a:rPr>
                  <a:t>khối</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2060"/>
                    </a:solidFill>
                    <a:latin typeface="Arial" panose="020B0604020202020204" pitchFamily="34" charset="0"/>
                    <a:ea typeface="Calibri" panose="020F0502020204030204" pitchFamily="34" charset="0"/>
                    <a:cs typeface="Arial" panose="020B0604020202020204" pitchFamily="34" charset="0"/>
                  </a:rPr>
                  <a:t>bê</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2060"/>
                    </a:solidFill>
                    <a:latin typeface="Arial" panose="020B0604020202020204" pitchFamily="34" charset="0"/>
                    <a:ea typeface="Calibri" panose="020F0502020204030204" pitchFamily="34" charset="0"/>
                    <a:cs typeface="Arial" panose="020B0604020202020204" pitchFamily="34" charset="0"/>
                  </a:rPr>
                  <a:t>tông</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206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600"/>
                  </a:spcAft>
                </a:pPr>
                <a:r>
                  <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rPr>
                  <a:t>V = </a:t>
                </a:r>
                <a:r>
                  <a:rPr lang="en-US" sz="40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a:t>
                </a:r>
                <a:r>
                  <a:rPr lang="en-US" sz="4000" baseline="-250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đáy</a:t>
                </a:r>
                <a:r>
                  <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h </a:t>
                </a:r>
                <a:r>
                  <a:rPr lang="en-US" sz="40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24. 7. 22 = 1 848 (m</a:t>
                </a:r>
                <a:r>
                  <a:rPr lang="en-US" sz="4000" baseline="30000" dirty="0">
                    <a:solidFill>
                      <a:srgbClr val="002060"/>
                    </a:solidFill>
                    <a:effectLst/>
                    <a:latin typeface="Arial" panose="020B0604020202020204" pitchFamily="34" charset="0"/>
                    <a:ea typeface="Calibri" panose="020F0502020204030204" pitchFamily="34" charset="0"/>
                    <a:cs typeface="Arial" panose="020B0604020202020204" pitchFamily="34" charset="0"/>
                  </a:rPr>
                  <a:t>3</a:t>
                </a:r>
                <a:r>
                  <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8297409" y="7131118"/>
                <a:ext cx="9144000" cy="1827808"/>
              </a:xfrm>
              <a:prstGeom prst="rect">
                <a:avLst/>
              </a:prstGeom>
              <a:blipFill rotWithShape="0">
                <a:blip r:embed="rId9"/>
                <a:stretch>
                  <a:fillRect l="-2333" t="-6000" b="-3000"/>
                </a:stretch>
              </a:blipFill>
            </p:spPr>
            <p:txBody>
              <a:bodyPr/>
              <a:lstStyle/>
              <a:p>
                <a:r>
                  <a:rPr lang="en-US">
                    <a:noFill/>
                  </a:rPr>
                  <a:t> </a:t>
                </a:r>
              </a:p>
            </p:txBody>
          </p:sp>
        </mc:Fallback>
      </mc:AlternateContent>
    </p:spTree>
    <p:extLst>
      <p:ext uri="{BB962C8B-B14F-4D97-AF65-F5344CB8AC3E}">
        <p14:creationId xmlns:p14="http://schemas.microsoft.com/office/powerpoint/2010/main" val="1614198144"/>
      </p:ext>
    </p:extLst>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3"/>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par>
                                <p:cTn id="27" presetID="9"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anim calcmode="lin" valueType="num">
                                      <p:cBhvr>
                                        <p:cTn id="47" dur="500" fill="hold"/>
                                        <p:tgtEl>
                                          <p:spTgt spid="3"/>
                                        </p:tgtEl>
                                        <p:attrNameLst>
                                          <p:attrName>ppt_x</p:attrName>
                                        </p:attrNameLst>
                                      </p:cBhvr>
                                      <p:tavLst>
                                        <p:tav tm="0">
                                          <p:val>
                                            <p:strVal val="#ppt_x"/>
                                          </p:val>
                                        </p:tav>
                                        <p:tav tm="100000">
                                          <p:val>
                                            <p:strVal val="#ppt_x"/>
                                          </p:val>
                                        </p:tav>
                                      </p:tavLst>
                                    </p:anim>
                                    <p:anim calcmode="lin" valueType="num">
                                      <p:cBhvr>
                                        <p:cTn id="4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5"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209" y="893718"/>
            <a:ext cx="1749704" cy="1329043"/>
          </a:xfrm>
          <a:prstGeom prst="rect">
            <a:avLst/>
          </a:prstGeom>
        </p:spPr>
      </p:pic>
      <p:sp>
        <p:nvSpPr>
          <p:cNvPr id="8" name="Rounded Rectangle 7"/>
          <p:cNvSpPr/>
          <p:nvPr/>
        </p:nvSpPr>
        <p:spPr>
          <a:xfrm>
            <a:off x="3613142" y="1049369"/>
            <a:ext cx="3024541" cy="103207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Vận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dụng</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262181" y="2247900"/>
            <a:ext cx="13565202"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9.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sơn</a:t>
            </a:r>
            <a:r>
              <a:rPr lang="en-US" sz="4000"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0733" y="0"/>
            <a:ext cx="3760519" cy="2895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126" y="5425129"/>
            <a:ext cx="4741312" cy="46032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2688">
            <a:off x="12185055" y="5432577"/>
            <a:ext cx="5428831" cy="282416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160209"/>
            <a:ext cx="5491222" cy="549122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72945">
            <a:off x="7343520" y="695003"/>
            <a:ext cx="1713349" cy="1740806"/>
          </a:xfrm>
          <a:prstGeom prst="rect">
            <a:avLst/>
          </a:prstGeom>
        </p:spPr>
      </p:pic>
    </p:spTree>
    <p:extLst>
      <p:ext uri="{BB962C8B-B14F-4D97-AF65-F5344CB8AC3E}">
        <p14:creationId xmlns:p14="http://schemas.microsoft.com/office/powerpoint/2010/main" val="370303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800600" y="800100"/>
            <a:ext cx="2895600" cy="2069037"/>
          </a:xfrm>
          <a:prstGeom prst="rect">
            <a:avLst/>
          </a:prstGeom>
        </p:spPr>
      </p:pic>
      <p:sp>
        <p:nvSpPr>
          <p:cNvPr id="5" name="TextBox 4"/>
          <p:cNvSpPr txBox="1"/>
          <p:nvPr/>
        </p:nvSpPr>
        <p:spPr>
          <a:xfrm>
            <a:off x="8077200" y="1449897"/>
            <a:ext cx="18288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447800" y="2837663"/>
                <a:ext cx="15468600" cy="6247864"/>
              </a:xfrm>
              <a:prstGeom prst="rect">
                <a:avLst/>
              </a:prstGeom>
            </p:spPr>
            <p:txBody>
              <a:bodyPr wrap="square">
                <a:spAutoFit/>
              </a:bodyPr>
              <a:lstStyle/>
              <a:p>
                <a:pPr algn="just"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Chiếc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hộp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hộp</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40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+ 4 + 8 + 4 + 10). 3 = 96 (cm</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2đáy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 + 4). 8: 2. 2 = 112 (cm</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Aft>
                    <a:spcPts val="6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trừ</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 + 112 – 8. 3 = 184 (cm</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47800" y="2837663"/>
                <a:ext cx="15468600" cy="6247864"/>
              </a:xfrm>
              <a:prstGeom prst="rect">
                <a:avLst/>
              </a:prstGeom>
              <a:blipFill rotWithShape="0">
                <a:blip r:embed="rId5"/>
                <a:stretch>
                  <a:fillRect l="-1419" r="-1380" b="-1463"/>
                </a:stretch>
              </a:blipFill>
            </p:spPr>
            <p:txBody>
              <a:bodyPr/>
              <a:lstStyle/>
              <a:p>
                <a:r>
                  <a:rPr lang="en-US">
                    <a:noFill/>
                  </a:rPr>
                  <a:t> </a:t>
                </a:r>
              </a:p>
            </p:txBody>
          </p:sp>
        </mc:Fallback>
      </mc:AlternateContent>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48813" y="4838700"/>
            <a:ext cx="2135874" cy="5029200"/>
          </a:xfrm>
          <a:prstGeom prst="rect">
            <a:avLst/>
          </a:prstGeom>
        </p:spPr>
      </p:pic>
    </p:spTree>
    <p:extLst>
      <p:ext uri="{BB962C8B-B14F-4D97-AF65-F5344CB8AC3E}">
        <p14:creationId xmlns:p14="http://schemas.microsoft.com/office/powerpoint/2010/main" val="305358741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sp>
        <p:nvSpPr>
          <p:cNvPr id="3" name="Rectangle 2"/>
          <p:cNvSpPr/>
          <p:nvPr/>
        </p:nvSpPr>
        <p:spPr>
          <a:xfrm>
            <a:off x="0" y="876300"/>
            <a:ext cx="18288000" cy="14478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C00000"/>
                </a:solidFill>
                <a:latin typeface="Arial" panose="020B0604020202020204" pitchFamily="34" charset="0"/>
                <a:cs typeface="Arial" panose="020B0604020202020204" pitchFamily="34" charset="0"/>
              </a:rPr>
              <a:t>LUYỆN TẬP</a:t>
            </a:r>
          </a:p>
        </p:txBody>
      </p:sp>
      <p:pic>
        <p:nvPicPr>
          <p:cNvPr id="4"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182358">
            <a:off x="1142506" y="338121"/>
            <a:ext cx="2166522" cy="1381158"/>
          </a:xfrm>
          <a:prstGeom prst="rect">
            <a:avLst/>
          </a:prstGeom>
        </p:spPr>
      </p:pic>
      <p:sp>
        <p:nvSpPr>
          <p:cNvPr id="5" name="TextBox 4"/>
          <p:cNvSpPr txBox="1"/>
          <p:nvPr/>
        </p:nvSpPr>
        <p:spPr>
          <a:xfrm>
            <a:off x="1752600" y="2634525"/>
            <a:ext cx="46482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tr62)</a:t>
            </a:r>
          </a:p>
        </p:txBody>
      </p:sp>
      <p:sp>
        <p:nvSpPr>
          <p:cNvPr id="6" name="TextBox 5"/>
          <p:cNvSpPr txBox="1"/>
          <p:nvPr/>
        </p:nvSpPr>
        <p:spPr>
          <a:xfrm>
            <a:off x="1752600" y="3342411"/>
            <a:ext cx="109728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đèn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9800" y="2634525"/>
            <a:ext cx="3200400" cy="3458252"/>
          </a:xfrm>
          <a:prstGeom prst="rect">
            <a:avLst/>
          </a:prstGeom>
        </p:spPr>
      </p:pic>
      <p:sp>
        <p:nvSpPr>
          <p:cNvPr id="8" name="Oval Callout 7"/>
          <p:cNvSpPr/>
          <p:nvPr/>
        </p:nvSpPr>
        <p:spPr>
          <a:xfrm>
            <a:off x="1752600" y="6613444"/>
            <a:ext cx="2123661" cy="1219200"/>
          </a:xfrm>
          <a:prstGeom prst="wedgeEllipseCallout">
            <a:avLst>
              <a:gd name="adj1" fmla="val 40494"/>
              <a:gd name="adj2" fmla="val 4456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
        <p:nvSpPr>
          <p:cNvPr id="9" name="Rectangle 8"/>
          <p:cNvSpPr/>
          <p:nvPr/>
        </p:nvSpPr>
        <p:spPr>
          <a:xfrm>
            <a:off x="4648200" y="6917589"/>
            <a:ext cx="11277600" cy="2092881"/>
          </a:xfrm>
          <a:prstGeom prst="rect">
            <a:avLst/>
          </a:prstGeom>
        </p:spPr>
        <p:txBody>
          <a:bodyPr wrap="square">
            <a:spAutoFit/>
          </a:bodyPr>
          <a:lstStyle/>
          <a:p>
            <a:pPr fontAlgn="base">
              <a:lnSpc>
                <a:spcPct val="150000"/>
              </a:lnSpc>
              <a:spcBef>
                <a:spcPts val="1200"/>
              </a:spcBef>
              <a:spcAft>
                <a:spcPts val="1200"/>
              </a:spcAft>
            </a:pP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chiếc</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hộp</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Aft>
                <a:spcPts val="0"/>
              </a:spcAft>
            </a:pP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xq</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a:t>
            </a:r>
            <a:r>
              <a:rPr lang="en-US" sz="4000" baseline="-25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 h = (20 + 12 + 16). 25 = 1 200 (cm</a:t>
            </a:r>
            <a:r>
              <a:rPr lang="en-US" sz="40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0" y="6917589"/>
            <a:ext cx="1676400" cy="39465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35" y="6960899"/>
            <a:ext cx="1051504" cy="2373601"/>
          </a:xfrm>
          <a:prstGeom prst="rect">
            <a:avLst/>
          </a:prstGeom>
        </p:spPr>
      </p:pic>
    </p:spTree>
    <p:extLst>
      <p:ext uri="{BB962C8B-B14F-4D97-AF65-F5344CB8AC3E}">
        <p14:creationId xmlns:p14="http://schemas.microsoft.com/office/powerpoint/2010/main" val="373037893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up)">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3"/>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51877" y="0"/>
            <a:ext cx="2356443" cy="260773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8108" y="194531"/>
            <a:ext cx="1824769" cy="1824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5912" y="876300"/>
            <a:ext cx="5293923" cy="1873175"/>
          </a:xfrm>
          <a:prstGeom prst="rect">
            <a:avLst/>
          </a:prstGeom>
        </p:spPr>
      </p:pic>
      <p:sp>
        <p:nvSpPr>
          <p:cNvPr id="8" name="TextBox 7"/>
          <p:cNvSpPr txBox="1"/>
          <p:nvPr/>
        </p:nvSpPr>
        <p:spPr>
          <a:xfrm>
            <a:off x="2147862" y="1303867"/>
            <a:ext cx="4570024" cy="707886"/>
          </a:xfrm>
          <a:prstGeom prst="rect">
            <a:avLst/>
          </a:prstGeom>
          <a:noFill/>
        </p:spPr>
        <p:txBody>
          <a:bodyPr wrap="square" rtlCol="0">
            <a:spAutoFit/>
          </a:bodyPr>
          <a:lstStyle/>
          <a:p>
            <a:pPr algn="ctr"/>
            <a:r>
              <a:rPr lang="en-US" sz="4000" b="1" dirty="0" err="1">
                <a:solidFill>
                  <a:prstClr val="black"/>
                </a:solidFill>
                <a:latin typeface="Arial" panose="020B0604020202020204" pitchFamily="34" charset="0"/>
                <a:cs typeface="Arial" panose="020B0604020202020204" pitchFamily="34" charset="0"/>
              </a:rPr>
              <a:t>Bài</a:t>
            </a:r>
            <a:r>
              <a:rPr lang="en-US" sz="4000" b="1" dirty="0">
                <a:solidFill>
                  <a:prstClr val="black"/>
                </a:solidFill>
                <a:latin typeface="Arial" panose="020B0604020202020204" pitchFamily="34" charset="0"/>
                <a:cs typeface="Arial" panose="020B0604020202020204" pitchFamily="34" charset="0"/>
              </a:rPr>
              <a:t> 4 (SGK - tr63)</a:t>
            </a:r>
          </a:p>
        </p:txBody>
      </p:sp>
      <p:sp>
        <p:nvSpPr>
          <p:cNvPr id="5" name="TextBox 4"/>
          <p:cNvSpPr txBox="1"/>
          <p:nvPr/>
        </p:nvSpPr>
        <p:spPr>
          <a:xfrm>
            <a:off x="7682671" y="876300"/>
            <a:ext cx="7743367"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13.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3543300"/>
            <a:ext cx="4953000" cy="5004062"/>
          </a:xfrm>
          <a:prstGeom prst="rect">
            <a:avLst/>
          </a:prstGeom>
        </p:spPr>
      </p:pic>
      <p:sp>
        <p:nvSpPr>
          <p:cNvPr id="10" name="TextBox 9"/>
          <p:cNvSpPr txBox="1"/>
          <p:nvPr/>
        </p:nvSpPr>
        <p:spPr>
          <a:xfrm>
            <a:off x="9906000" y="4145459"/>
            <a:ext cx="4419600" cy="769441"/>
          </a:xfrm>
          <a:prstGeom prst="rect">
            <a:avLst/>
          </a:prstGeom>
          <a:noFill/>
        </p:spPr>
        <p:txBody>
          <a:bodyPr wrap="square" rtlCol="0">
            <a:spAutoFit/>
          </a:bodyPr>
          <a:lstStyle/>
          <a:p>
            <a:pPr algn="ctr"/>
            <a:r>
              <a:rPr lang="en-US" sz="4400" b="1" u="sng" dirty="0" err="1">
                <a:solidFill>
                  <a:srgbClr val="C00000"/>
                </a:solidFill>
                <a:latin typeface="Arial" panose="020B0604020202020204" pitchFamily="34" charset="0"/>
                <a:cs typeface="Arial" panose="020B0604020202020204" pitchFamily="34" charset="0"/>
              </a:rPr>
              <a:t>Giải</a:t>
            </a:r>
            <a:endParaRPr lang="en-US" sz="44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7543800" y="4914900"/>
                <a:ext cx="9144000" cy="4160754"/>
              </a:xfrm>
              <a:prstGeom prst="rect">
                <a:avLst/>
              </a:prstGeom>
            </p:spPr>
            <p:txBody>
              <a:bodyPr>
                <a:spAutoFit/>
              </a:bodyPr>
              <a:lstStyle/>
              <a:p>
                <a:pPr fontAlgn="base">
                  <a:lnSpc>
                    <a:spcPct val="150000"/>
                  </a:lnSpc>
                  <a:spcBef>
                    <a:spcPts val="1200"/>
                  </a:spcBef>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Diện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5400" i="1" smtClean="0">
                            <a:solidFill>
                              <a:srgbClr val="000000"/>
                            </a:solidFill>
                            <a:latin typeface="Cambria Math" panose="02040503050406030204" pitchFamily="18" charset="0"/>
                            <a:cs typeface="Arial" panose="020B0604020202020204" pitchFamily="34" charset="0"/>
                          </a:rPr>
                        </m:ctrlPr>
                      </m:fPr>
                      <m:num>
                        <m:r>
                          <a:rPr lang="en-US" sz="5400" b="0" i="0" smtClean="0">
                            <a:solidFill>
                              <a:srgbClr val="000000"/>
                            </a:solidFill>
                            <a:latin typeface="Cambria Math" panose="02040503050406030204" pitchFamily="18" charset="0"/>
                            <a:cs typeface="Arial" panose="020B0604020202020204" pitchFamily="34" charset="0"/>
                          </a:rPr>
                          <m:t>1</m:t>
                        </m:r>
                      </m:num>
                      <m:den>
                        <m:r>
                          <a:rPr lang="en-US" sz="5400" b="0" i="0" smtClean="0">
                            <a:solidFill>
                              <a:srgbClr val="000000"/>
                            </a:solidFill>
                            <a:latin typeface="Cambria Math" panose="02040503050406030204" pitchFamily="18" charset="0"/>
                            <a:cs typeface="Arial" panose="020B0604020202020204" pitchFamily="34" charset="0"/>
                          </a:rPr>
                          <m:t>2</m:t>
                        </m:r>
                      </m:den>
                    </m:f>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.(8 + 4).3 = 18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đứng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Aft>
                    <a:spcPts val="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h = 18.9 = 162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543800" y="4914900"/>
                <a:ext cx="9144000" cy="4160754"/>
              </a:xfrm>
              <a:prstGeom prst="rect">
                <a:avLst/>
              </a:prstGeom>
              <a:blipFill rotWithShape="0">
                <a:blip r:embed="rId10"/>
                <a:stretch>
                  <a:fillRect l="-2400" b="-2489"/>
                </a:stretch>
              </a:blipFill>
            </p:spPr>
            <p:txBody>
              <a:bodyPr/>
              <a:lstStyle/>
              <a:p>
                <a:r>
                  <a:rPr lang="en-US">
                    <a:noFill/>
                  </a:rPr>
                  <a:t> </a:t>
                </a:r>
              </a:p>
            </p:txBody>
          </p:sp>
        </mc:Fallback>
      </mc:AlternateContent>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83000" y="7014808"/>
            <a:ext cx="1143000" cy="2830287"/>
          </a:xfrm>
          <a:prstGeom prst="rect">
            <a:avLst/>
          </a:prstGeom>
        </p:spPr>
      </p:pic>
    </p:spTree>
    <p:extLst>
      <p:ext uri="{BB962C8B-B14F-4D97-AF65-F5344CB8AC3E}">
        <p14:creationId xmlns:p14="http://schemas.microsoft.com/office/powerpoint/2010/main" val="2621608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5"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sp>
        <p:nvSpPr>
          <p:cNvPr id="4" name="Rectangle 3"/>
          <p:cNvSpPr/>
          <p:nvPr/>
        </p:nvSpPr>
        <p:spPr>
          <a:xfrm>
            <a:off x="1219200" y="2341586"/>
            <a:ext cx="15974138" cy="7111292"/>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03686" y="784270"/>
            <a:ext cx="1676400" cy="1713792"/>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78565"/>
            <a:ext cx="5293923" cy="1873175"/>
          </a:xfrm>
          <a:prstGeom prst="rect">
            <a:avLst/>
          </a:prstGeom>
        </p:spPr>
      </p:pic>
      <p:sp>
        <p:nvSpPr>
          <p:cNvPr id="18" name="TextBox 17"/>
          <p:cNvSpPr txBox="1"/>
          <p:nvPr/>
        </p:nvSpPr>
        <p:spPr>
          <a:xfrm>
            <a:off x="1581150" y="1206132"/>
            <a:ext cx="4570024" cy="707886"/>
          </a:xfrm>
          <a:prstGeom prst="rect">
            <a:avLst/>
          </a:prstGeom>
          <a:noFill/>
        </p:spPr>
        <p:txBody>
          <a:bodyPr wrap="square" rtlCol="0">
            <a:spAutoFit/>
          </a:bodyPr>
          <a:lstStyle/>
          <a:p>
            <a:pPr algn="ctr"/>
            <a:r>
              <a:rPr lang="en-US" sz="4000" b="1" dirty="0" err="1">
                <a:solidFill>
                  <a:prstClr val="black"/>
                </a:solidFill>
                <a:latin typeface="Arial" panose="020B0604020202020204" pitchFamily="34" charset="0"/>
                <a:cs typeface="Arial" panose="020B0604020202020204" pitchFamily="34" charset="0"/>
              </a:rPr>
              <a:t>Bài</a:t>
            </a:r>
            <a:r>
              <a:rPr lang="en-US" sz="4000" b="1" dirty="0">
                <a:solidFill>
                  <a:prstClr val="black"/>
                </a:solidFill>
                <a:latin typeface="Arial" panose="020B0604020202020204" pitchFamily="34" charset="0"/>
                <a:cs typeface="Arial" panose="020B0604020202020204" pitchFamily="34" charset="0"/>
              </a:rPr>
              <a:t> 6 (SGK - tr63)</a:t>
            </a:r>
          </a:p>
        </p:txBody>
      </p:sp>
      <p:sp>
        <p:nvSpPr>
          <p:cNvPr id="8" name="TextBox 7"/>
          <p:cNvSpPr txBox="1"/>
          <p:nvPr/>
        </p:nvSpPr>
        <p:spPr>
          <a:xfrm>
            <a:off x="2057400" y="2518974"/>
            <a:ext cx="14010033" cy="1754326"/>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15,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7cm.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7273" r="33333"/>
          <a:stretch/>
        </p:blipFill>
        <p:spPr>
          <a:xfrm>
            <a:off x="1610967" y="3823520"/>
            <a:ext cx="4495800" cy="5823934"/>
          </a:xfrm>
          <a:prstGeom prst="rect">
            <a:avLst/>
          </a:prstGeom>
        </p:spPr>
      </p:pic>
      <p:cxnSp>
        <p:nvCxnSpPr>
          <p:cNvPr id="21" name="Straight Arrow Connector 20"/>
          <p:cNvCxnSpPr/>
          <p:nvPr/>
        </p:nvCxnSpPr>
        <p:spPr>
          <a:xfrm>
            <a:off x="1828800" y="6438900"/>
            <a:ext cx="4038600" cy="0"/>
          </a:xfrm>
          <a:prstGeom prst="straightConnector1">
            <a:avLst/>
          </a:prstGeom>
          <a:ln w="2857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48000" y="4533900"/>
            <a:ext cx="0" cy="2039946"/>
          </a:xfrm>
          <a:prstGeom prst="straightConnector1">
            <a:avLst/>
          </a:prstGeom>
          <a:ln w="2857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43400" y="6573846"/>
            <a:ext cx="0" cy="2684454"/>
          </a:xfrm>
          <a:prstGeom prst="straightConnector1">
            <a:avLst/>
          </a:prstGeom>
          <a:ln w="28575">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53764" y="5920788"/>
            <a:ext cx="103127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6 cm</a:t>
            </a:r>
          </a:p>
        </p:txBody>
      </p:sp>
      <p:sp>
        <p:nvSpPr>
          <p:cNvPr id="27" name="TextBox 26"/>
          <p:cNvSpPr txBox="1"/>
          <p:nvPr/>
        </p:nvSpPr>
        <p:spPr>
          <a:xfrm rot="16200000">
            <a:off x="2235002" y="5372543"/>
            <a:ext cx="103127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3 cm</a:t>
            </a:r>
          </a:p>
        </p:txBody>
      </p:sp>
      <p:sp>
        <p:nvSpPr>
          <p:cNvPr id="28" name="TextBox 27"/>
          <p:cNvSpPr txBox="1"/>
          <p:nvPr/>
        </p:nvSpPr>
        <p:spPr>
          <a:xfrm rot="16200000">
            <a:off x="3566155" y="7349071"/>
            <a:ext cx="103127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4 cm</a:t>
            </a:r>
          </a:p>
        </p:txBody>
      </p:sp>
      <p:sp>
        <p:nvSpPr>
          <p:cNvPr id="29" name="TextBox 28"/>
          <p:cNvSpPr txBox="1"/>
          <p:nvPr/>
        </p:nvSpPr>
        <p:spPr>
          <a:xfrm>
            <a:off x="8610600" y="4410632"/>
            <a:ext cx="4419600" cy="707886"/>
          </a:xfrm>
          <a:prstGeom prst="rect">
            <a:avLst/>
          </a:prstGeom>
          <a:noFill/>
        </p:spPr>
        <p:txBody>
          <a:bodyPr wrap="square" rtlCol="0">
            <a:spAutoFit/>
          </a:bodyPr>
          <a:lstStyle/>
          <a:p>
            <a:pPr algn="ctr"/>
            <a:r>
              <a:rPr lang="en-US" sz="4000" b="1" u="sng" dirty="0" err="1">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Rectangle 29"/>
              <p:cNvSpPr/>
              <p:nvPr/>
            </p:nvSpPr>
            <p:spPr>
              <a:xfrm>
                <a:off x="6767231" y="5388449"/>
                <a:ext cx="9144000" cy="3726085"/>
              </a:xfrm>
              <a:prstGeom prst="rect">
                <a:avLst/>
              </a:prstGeom>
            </p:spPr>
            <p:txBody>
              <a:bodyPr>
                <a:spAutoFit/>
              </a:bodyPr>
              <a:lstStyle/>
              <a:p>
                <a:pPr fontAlgn="base">
                  <a:spcBef>
                    <a:spcPts val="1200"/>
                  </a:spcBef>
                  <a:spcAft>
                    <a:spcPts val="120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Diện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ctr" fontAlgn="base">
                  <a:spcAft>
                    <a:spcPts val="0"/>
                  </a:spcAft>
                </a:pP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400" i="1">
                        <a:effectLst/>
                        <a:latin typeface="Cambria Math" panose="02040503050406030204" pitchFamily="18" charset="0"/>
                        <a:ea typeface="Calibri" panose="020F0502020204030204" pitchFamily="34" charset="0"/>
                        <a:cs typeface="Times New Roman" panose="02020603050405020304" pitchFamily="18" charset="0"/>
                      </a:rPr>
                      <m:t>.</m:t>
                    </m:r>
                    <m:r>
                      <a:rPr lang="en-US" sz="44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6 + </a:t>
                </a:r>
                <a14:m>
                  <m:oMath xmlns:m="http://schemas.openxmlformats.org/officeDocument/2006/math">
                    <m:f>
                      <m:fPr>
                        <m:ctrlPr>
                          <a:rPr lang="en-US" sz="4400" i="1" smtClean="0">
                            <a:solidFill>
                              <a:srgbClr val="000000"/>
                            </a:solidFill>
                            <a:effectLst/>
                            <a:latin typeface="Cambria Math" panose="02040503050406030204" pitchFamily="18" charset="0"/>
                            <a:cs typeface="Arial" panose="020B0604020202020204" pitchFamily="34" charset="0"/>
                          </a:rPr>
                        </m:ctrlPr>
                      </m:fPr>
                      <m:num>
                        <m:r>
                          <a:rPr lang="en-US" sz="4400" b="0" i="1" smtClean="0">
                            <a:solidFill>
                              <a:srgbClr val="000000"/>
                            </a:solidFill>
                            <a:effectLst/>
                            <a:latin typeface="Cambria Math" panose="02040503050406030204" pitchFamily="18" charset="0"/>
                            <a:cs typeface="Arial" panose="020B0604020202020204" pitchFamily="34" charset="0"/>
                          </a:rPr>
                          <m:t>1</m:t>
                        </m:r>
                      </m:num>
                      <m:den>
                        <m:r>
                          <a:rPr lang="en-US" sz="4400" b="0" i="1" smtClean="0">
                            <a:solidFill>
                              <a:srgbClr val="000000"/>
                            </a:solidFill>
                            <a:effectLst/>
                            <a:latin typeface="Cambria Math" panose="02040503050406030204" pitchFamily="18" charset="0"/>
                            <a:cs typeface="Arial" panose="020B0604020202020204" pitchFamily="34" charset="0"/>
                          </a:rPr>
                          <m:t>2</m:t>
                        </m:r>
                      </m:den>
                    </m:f>
                  </m:oMath>
                </a14:m>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6 = 21 (cm</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Bef>
                    <a:spcPts val="1200"/>
                  </a:spcBef>
                  <a:spcAft>
                    <a:spcPts val="1200"/>
                  </a:spcAft>
                </a:pP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Aft>
                    <a:spcPts val="0"/>
                  </a:spcAft>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 =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 = 21. 7= 147 (cm</a:t>
                </a:r>
                <a:r>
                  <a:rPr lang="en-US" sz="3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6767231" y="5388449"/>
                <a:ext cx="9144000" cy="3726085"/>
              </a:xfrm>
              <a:prstGeom prst="rect">
                <a:avLst/>
              </a:prstGeom>
              <a:blipFill rotWithShape="0">
                <a:blip r:embed="rId6"/>
                <a:stretch>
                  <a:fillRect l="-2000" t="-2619" b="-2619"/>
                </a:stretch>
              </a:blipFill>
            </p:spPr>
            <p:txBody>
              <a:bodyPr/>
              <a:lstStyle/>
              <a:p>
                <a:r>
                  <a:rPr lang="en-US">
                    <a:noFill/>
                  </a:rPr>
                  <a:t> </a:t>
                </a:r>
              </a:p>
            </p:txBody>
          </p:sp>
        </mc:Fallback>
      </mc:AlternateContent>
      <p:pic>
        <p:nvPicPr>
          <p:cNvPr id="31" name="Picture 23"/>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4759411" y="4133833"/>
            <a:ext cx="3164950" cy="79849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7194294"/>
      </p:ext>
    </p:extLst>
  </p:cSld>
  <p:clrMapOvr>
    <a:masterClrMapping/>
  </p:clrMapOvr>
  <mc:AlternateContent xmlns:mc="http://schemas.openxmlformats.org/markup-compatibility/2006" xmlns:p14="http://schemas.microsoft.com/office/powerpoint/2010/main">
    <mc:Choice Requires="p14">
      <p:transition spd="slow">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692564" y="7581900"/>
            <a:ext cx="4026568" cy="3825240"/>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8600" y="-21535"/>
            <a:ext cx="3080950" cy="252252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184522">
            <a:off x="14860000" y="-1028700"/>
            <a:ext cx="4798601" cy="4114800"/>
          </a:xfrm>
          <a:prstGeom prst="rect">
            <a:avLst/>
          </a:prstGeom>
        </p:spPr>
      </p:pic>
      <p:sp>
        <p:nvSpPr>
          <p:cNvPr id="4" name="TextBox 3"/>
          <p:cNvSpPr txBox="1"/>
          <p:nvPr/>
        </p:nvSpPr>
        <p:spPr>
          <a:xfrm>
            <a:off x="5943600" y="1028700"/>
            <a:ext cx="6248400" cy="1015663"/>
          </a:xfrm>
          <a:prstGeom prst="rect">
            <a:avLst/>
          </a:prstGeom>
          <a:noFill/>
        </p:spPr>
        <p:txBody>
          <a:bodyPr wrap="square" rtlCol="0">
            <a:spAutoFit/>
          </a:bodyPr>
          <a:lstStyle/>
          <a:p>
            <a:pPr algn="ctr"/>
            <a:r>
              <a:rPr lang="en-US" sz="6000" b="1" dirty="0">
                <a:solidFill>
                  <a:srgbClr val="002060"/>
                </a:solidFill>
                <a:latin typeface="Arial" panose="020B0604020202020204" pitchFamily="34" charset="0"/>
                <a:cs typeface="Arial" panose="020B0604020202020204" pitchFamily="34" charset="0"/>
              </a:rPr>
              <a:t>VẬN DỤNG</a:t>
            </a:r>
          </a:p>
        </p:txBody>
      </p:sp>
      <p:sp>
        <p:nvSpPr>
          <p:cNvPr id="6" name="TextBox 5"/>
          <p:cNvSpPr txBox="1"/>
          <p:nvPr/>
        </p:nvSpPr>
        <p:spPr>
          <a:xfrm>
            <a:off x="1997464" y="2347232"/>
            <a:ext cx="4936525" cy="707886"/>
          </a:xfrm>
          <a:prstGeom prst="rect">
            <a:avLst/>
          </a:prstGeom>
          <a:solidFill>
            <a:schemeClr val="accent3">
              <a:lumMod val="60000"/>
              <a:lumOff val="40000"/>
            </a:schemeClr>
          </a:solid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tr62)</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764" y="3411033"/>
            <a:ext cx="5161084" cy="455920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894756"/>
            <a:ext cx="4563253" cy="4563253"/>
          </a:xfrm>
          <a:prstGeom prst="rect">
            <a:avLst/>
          </a:prstGeom>
        </p:spPr>
      </p:pic>
      <p:sp>
        <p:nvSpPr>
          <p:cNvPr id="17" name="TextBox 16"/>
          <p:cNvSpPr txBox="1"/>
          <p:nvPr/>
        </p:nvSpPr>
        <p:spPr>
          <a:xfrm>
            <a:off x="1997464" y="3261260"/>
            <a:ext cx="9067800"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11.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lều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85419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0" y="9674950"/>
            <a:ext cx="5259803" cy="12241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6942" y="7033596"/>
            <a:ext cx="2054910" cy="295864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2954" y="192290"/>
            <a:ext cx="2665893" cy="2665893"/>
          </a:xfrm>
          <a:prstGeom prst="rect">
            <a:avLst/>
          </a:prstGeom>
        </p:spPr>
      </p:pic>
      <p:pic>
        <p:nvPicPr>
          <p:cNvPr id="12"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34698" y="2425963"/>
            <a:ext cx="1359208" cy="150113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895600" y="2425963"/>
                <a:ext cx="12961795" cy="7164590"/>
              </a:xfrm>
              <a:prstGeom prst="rect">
                <a:avLst/>
              </a:prstGeom>
            </p:spPr>
            <p:txBody>
              <a:bodyPr wrap="square">
                <a:spAutoFit/>
              </a:bodyPr>
              <a:lstStyle/>
              <a:p>
                <a:pPr algn="just"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phủ</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toàn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+ 2.S</a:t>
                </a:r>
                <a:r>
                  <a:rPr lang="en-US" sz="40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txmđ</a:t>
                </a:r>
                <a:r>
                  <a:rPr lang="en-US" sz="4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+ 2,5 + 2,5).6 + 2.</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1,5</a:t>
                </a:r>
              </a:p>
              <a:p>
                <a:pPr algn="ctr" fontAlgn="base">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- 6.4</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36 (m</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 =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đáy</a:t>
                </a:r>
                <a:r>
                  <a:rPr lang="en-US" sz="40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 = </a:t>
                </a:r>
                <a14:m>
                  <m:oMath xmlns:m="http://schemas.openxmlformats.org/officeDocument/2006/math">
                    <m:f>
                      <m:fPr>
                        <m:ctrlPr>
                          <a:rPr lang="en-US" sz="5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5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1,5. 6 = 12 (m</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895600" y="2425963"/>
                <a:ext cx="12961795" cy="7164590"/>
              </a:xfrm>
              <a:prstGeom prst="rect">
                <a:avLst/>
              </a:prstGeom>
              <a:blipFill>
                <a:blip r:embed="rId8"/>
                <a:stretch>
                  <a:fillRect l="-1646" r="-1646"/>
                </a:stretch>
              </a:blipFill>
            </p:spPr>
            <p:txBody>
              <a:bodyPr/>
              <a:lstStyle/>
              <a:p>
                <a:r>
                  <a:rPr lang="en-US">
                    <a:noFill/>
                  </a:rPr>
                  <a:t> </a:t>
                </a:r>
              </a:p>
            </p:txBody>
          </p:sp>
        </mc:Fallback>
      </mc:AlternateContent>
      <p:sp>
        <p:nvSpPr>
          <p:cNvPr id="7" name="Oval Callout 6"/>
          <p:cNvSpPr/>
          <p:nvPr/>
        </p:nvSpPr>
        <p:spPr>
          <a:xfrm>
            <a:off x="7554293" y="955279"/>
            <a:ext cx="2129003" cy="1219200"/>
          </a:xfrm>
          <a:prstGeom prst="wedgeEllipseCallout">
            <a:avLst>
              <a:gd name="adj1" fmla="val 39647"/>
              <a:gd name="adj2" fmla="val 51786"/>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50960" y="7429954"/>
            <a:ext cx="3212870" cy="2767824"/>
          </a:xfrm>
          <a:prstGeom prst="rect">
            <a:avLst/>
          </a:prstGeom>
        </p:spPr>
      </p:pic>
    </p:spTree>
    <p:extLst>
      <p:ext uri="{BB962C8B-B14F-4D97-AF65-F5344CB8AC3E}">
        <p14:creationId xmlns:p14="http://schemas.microsoft.com/office/powerpoint/2010/main" val="26195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3"/>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1241" y="7800357"/>
            <a:ext cx="3736759" cy="2486643"/>
          </a:xfrm>
          <a:prstGeom prst="rect">
            <a:avLst/>
          </a:prstGeom>
        </p:spPr>
      </p:pic>
      <p:sp>
        <p:nvSpPr>
          <p:cNvPr id="8" name="Rounded Rectangle 7"/>
          <p:cNvSpPr/>
          <p:nvPr/>
        </p:nvSpPr>
        <p:spPr>
          <a:xfrm>
            <a:off x="1234437" y="482600"/>
            <a:ext cx="11353800" cy="4343400"/>
          </a:xfrm>
          <a:prstGeom prst="roundRect">
            <a:avLst>
              <a:gd name="adj" fmla="val 11769"/>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539237" y="512924"/>
            <a:ext cx="10439400" cy="424731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3 (SGK - tr62):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12. </a:t>
            </a:r>
          </a:p>
          <a:p>
            <a:pPr marL="742950" indent="-742950" algn="just">
              <a:lnSpc>
                <a:spcPct val="150000"/>
              </a:lnSpc>
              <a:buAutoNum type="alphaLcParenR"/>
            </a:pP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bục</a:t>
            </a:r>
            <a:r>
              <a:rPr lang="en-US" sz="3600" dirty="0">
                <a:latin typeface="Arial" panose="020B0604020202020204" pitchFamily="34" charset="0"/>
                <a:cs typeface="Arial" panose="020B0604020202020204" pitchFamily="34" charset="0"/>
              </a:rPr>
              <a:t>.</a:t>
            </a:r>
          </a:p>
        </p:txBody>
      </p:sp>
      <p:pic>
        <p:nvPicPr>
          <p:cNvPr id="1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10152" y="4826000"/>
            <a:ext cx="2818936" cy="337046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11382" y="936704"/>
            <a:ext cx="4800600" cy="3531020"/>
          </a:xfrm>
          <a:prstGeom prst="rect">
            <a:avLst/>
          </a:prstGeom>
        </p:spPr>
      </p:pic>
      <p:sp>
        <p:nvSpPr>
          <p:cNvPr id="3" name="Rectangle 2"/>
          <p:cNvSpPr/>
          <p:nvPr/>
        </p:nvSpPr>
        <p:spPr>
          <a:xfrm>
            <a:off x="1228217" y="8277626"/>
            <a:ext cx="11086322" cy="923330"/>
          </a:xfrm>
          <a:prstGeom prst="rect">
            <a:avLst/>
          </a:prstGeom>
        </p:spPr>
        <p:txBody>
          <a:bodyPr wrap="square">
            <a:spAutoFit/>
          </a:bodyPr>
          <a:lstStyle/>
          <a:p>
            <a:pPr fontAlgn="base">
              <a:lnSpc>
                <a:spcPct val="150000"/>
              </a:lnSpc>
              <a:spcBef>
                <a:spcPts val="1200"/>
              </a:spcBef>
              <a:spcAft>
                <a:spcPts val="1200"/>
              </a:spcAft>
            </a:pP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Thể</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bục</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V =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h = 26. 12 = 312 (dm</a:t>
            </a:r>
            <a:r>
              <a:rPr lang="en-US" sz="36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34437" y="5199393"/>
                <a:ext cx="15179665" cy="3042500"/>
              </a:xfrm>
              <a:prstGeom prst="rect">
                <a:avLst/>
              </a:prstGeom>
            </p:spPr>
            <p:txBody>
              <a:bodyPr wrap="square">
                <a:spAutoFit/>
              </a:bodyPr>
              <a:lstStyle/>
              <a:p>
                <a:pPr fontAlgn="base">
                  <a:lnSpc>
                    <a:spcPct val="130000"/>
                  </a:lnSpc>
                </a:pP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Diện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xung</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quanh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(4 + 8 + 5 + 5). 12 = 264 (dm</a:t>
                </a:r>
                <a:r>
                  <a:rPr lang="en-US" sz="36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fontAlgn="base">
                  <a:lnSpc>
                    <a:spcPct val="130000"/>
                  </a:lnSpc>
                </a:pP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Diện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lăng</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trụ</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800" i="1" smtClean="0">
                            <a:solidFill>
                              <a:srgbClr val="002060"/>
                            </a:solidFill>
                            <a:latin typeface="Cambria Math" panose="02040503050406030204" pitchFamily="18" charset="0"/>
                            <a:cs typeface="Arial" panose="020B0604020202020204" pitchFamily="34" charset="0"/>
                          </a:rPr>
                        </m:ctrlPr>
                      </m:fPr>
                      <m:num>
                        <m:r>
                          <a:rPr lang="en-US" sz="4800" b="0" i="1" smtClean="0">
                            <a:solidFill>
                              <a:srgbClr val="002060"/>
                            </a:solidFill>
                            <a:latin typeface="Cambria Math" panose="02040503050406030204" pitchFamily="18" charset="0"/>
                            <a:cs typeface="Arial" panose="020B0604020202020204" pitchFamily="34" charset="0"/>
                          </a:rPr>
                          <m:t>1</m:t>
                        </m:r>
                      </m:num>
                      <m:den>
                        <m:r>
                          <a:rPr lang="en-US" sz="4800" b="0" i="1" smtClean="0">
                            <a:solidFill>
                              <a:srgbClr val="002060"/>
                            </a:solidFill>
                            <a:latin typeface="Cambria Math" panose="02040503050406030204" pitchFamily="18" charset="0"/>
                            <a:cs typeface="Arial" panose="020B0604020202020204" pitchFamily="34" charset="0"/>
                          </a:rPr>
                          <m:t>2</m:t>
                        </m:r>
                      </m:den>
                    </m:f>
                  </m:oMath>
                </a14:m>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(5 + 8).4 = 26 (dm</a:t>
                </a:r>
                <a:r>
                  <a:rPr lang="en-US" sz="36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fontAlgn="base">
                  <a:lnSpc>
                    <a:spcPct val="130000"/>
                  </a:lnSpc>
                  <a:spcBef>
                    <a:spcPts val="1200"/>
                  </a:spcBef>
                  <a:spcAft>
                    <a:spcPts val="1200"/>
                  </a:spcAft>
                </a:pP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Diện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sơn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xq</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+ 2.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t>
                </a:r>
                <a:r>
                  <a:rPr lang="en-US" sz="3600" baseline="-250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đáy</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 264  + 2. 26 = 316 (dm</a:t>
                </a:r>
                <a:r>
                  <a:rPr lang="en-US" sz="3600" baseline="300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34437" y="5199393"/>
                <a:ext cx="15179665" cy="3042500"/>
              </a:xfrm>
              <a:prstGeom prst="rect">
                <a:avLst/>
              </a:prstGeom>
              <a:blipFill rotWithShape="0">
                <a:blip r:embed="rId7"/>
                <a:stretch>
                  <a:fillRect l="-1204" t="-200" b="-4208"/>
                </a:stretch>
              </a:blipFill>
            </p:spPr>
            <p:txBody>
              <a:bodyPr/>
              <a:lstStyle/>
              <a:p>
                <a:r>
                  <a:rPr lang="en-US">
                    <a:noFill/>
                  </a:rPr>
                  <a:t> </a:t>
                </a:r>
              </a:p>
            </p:txBody>
          </p:sp>
        </mc:Fallback>
      </mc:AlternateContent>
    </p:spTree>
    <p:extLst>
      <p:ext uri="{BB962C8B-B14F-4D97-AF65-F5344CB8AC3E}">
        <p14:creationId xmlns:p14="http://schemas.microsoft.com/office/powerpoint/2010/main" val="94075392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ppt_w+.3"/>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3"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5" y="7800357"/>
            <a:ext cx="3736759" cy="2486643"/>
          </a:xfrm>
          <a:prstGeom prst="rect">
            <a:avLst/>
          </a:prstGeom>
        </p:spPr>
      </p:pic>
      <p:sp>
        <p:nvSpPr>
          <p:cNvPr id="8" name="Rounded Rectangle 7"/>
          <p:cNvSpPr/>
          <p:nvPr/>
        </p:nvSpPr>
        <p:spPr>
          <a:xfrm>
            <a:off x="1600200" y="467827"/>
            <a:ext cx="14859000" cy="4343400"/>
          </a:xfrm>
          <a:prstGeom prst="roundRect">
            <a:avLst>
              <a:gd name="adj" fmla="val 11769"/>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873044" y="746701"/>
            <a:ext cx="14325600" cy="378565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 (SGK - tr63):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đê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phí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chi </a:t>
            </a:r>
            <a:r>
              <a:rPr lang="en-US" sz="4000" dirty="0" err="1">
                <a:latin typeface="Arial" panose="020B0604020202020204" pitchFamily="34" charset="0"/>
                <a:cs typeface="Arial" panose="020B0604020202020204" pitchFamily="34" charset="0"/>
              </a:rPr>
              <a:t>phí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1 m</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1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0466" y="4826000"/>
            <a:ext cx="2818936" cy="337046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5372100"/>
            <a:ext cx="7391400" cy="4156487"/>
          </a:xfrm>
          <a:prstGeom prst="rect">
            <a:avLst/>
          </a:prstGeom>
        </p:spPr>
      </p:pic>
    </p:spTree>
    <p:extLst>
      <p:ext uri="{BB962C8B-B14F-4D97-AF65-F5344CB8AC3E}">
        <p14:creationId xmlns:p14="http://schemas.microsoft.com/office/powerpoint/2010/main" val="35139768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10" name="Rectangle 9"/>
          <p:cNvSpPr/>
          <p:nvPr/>
        </p:nvSpPr>
        <p:spPr>
          <a:xfrm>
            <a:off x="1828800" y="1028700"/>
            <a:ext cx="13034659"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trống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3703000391"/>
              </p:ext>
            </p:extLst>
          </p:nvPr>
        </p:nvGraphicFramePr>
        <p:xfrm>
          <a:off x="1905000" y="2705100"/>
          <a:ext cx="14782799" cy="6400800"/>
        </p:xfrm>
        <a:graphic>
          <a:graphicData uri="http://schemas.openxmlformats.org/drawingml/2006/table">
            <a:tbl>
              <a:tblPr firstRow="1" firstCol="1" bandRow="1"/>
              <a:tblGrid>
                <a:gridCol w="4927053">
                  <a:extLst>
                    <a:ext uri="{9D8B030D-6E8A-4147-A177-3AD203B41FA5}">
                      <a16:colId xmlns:a16="http://schemas.microsoft.com/office/drawing/2014/main" xmlns="" val="20000"/>
                    </a:ext>
                  </a:extLst>
                </a:gridCol>
                <a:gridCol w="4927053">
                  <a:extLst>
                    <a:ext uri="{9D8B030D-6E8A-4147-A177-3AD203B41FA5}">
                      <a16:colId xmlns:a16="http://schemas.microsoft.com/office/drawing/2014/main" xmlns="" val="20001"/>
                    </a:ext>
                  </a:extLst>
                </a:gridCol>
                <a:gridCol w="4928693">
                  <a:extLst>
                    <a:ext uri="{9D8B030D-6E8A-4147-A177-3AD203B41FA5}">
                      <a16:colId xmlns:a16="http://schemas.microsoft.com/office/drawing/2014/main" xmlns="" val="20002"/>
                    </a:ext>
                  </a:extLst>
                </a:gridCol>
              </a:tblGrid>
              <a:tr h="0">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b="1">
                          <a:solidFill>
                            <a:srgbClr val="000000"/>
                          </a:solidFill>
                          <a:effectLst/>
                          <a:latin typeface="Arial" panose="020B0604020202020204" pitchFamily="34" charset="0"/>
                          <a:ea typeface="Calibri" panose="020F0502020204030204" pitchFamily="34" charset="0"/>
                          <a:cs typeface="Arial" panose="020B0604020202020204" pitchFamily="34" charset="0"/>
                        </a:rPr>
                        <a:t>Hình lăng trụ đứng tam giác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b="1">
                          <a:solidFill>
                            <a:srgbClr val="000000"/>
                          </a:solidFill>
                          <a:effectLst/>
                          <a:latin typeface="Arial" panose="020B0604020202020204" pitchFamily="34" charset="0"/>
                          <a:ea typeface="Calibri" panose="020F0502020204030204" pitchFamily="34" charset="0"/>
                          <a:cs typeface="Arial" panose="020B0604020202020204" pitchFamily="34" charset="0"/>
                        </a:rPr>
                        <a:t>Hình lăng trụ đứng tứ giác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l">
                        <a:lnSpc>
                          <a:spcPct val="150000"/>
                        </a:lnSpc>
                        <a:spcAft>
                          <a:spcPts val="0"/>
                        </a:spcAft>
                      </a:pP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l">
                        <a:lnSpc>
                          <a:spcPct val="150000"/>
                        </a:lnSpc>
                        <a:spcAft>
                          <a:spcPts val="0"/>
                        </a:spcAft>
                      </a:pP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đỉnh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l">
                        <a:lnSpc>
                          <a:spcPct val="150000"/>
                        </a:lnSpc>
                        <a:spcAft>
                          <a:spcPts val="0"/>
                        </a:spcAft>
                      </a:pP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l">
                        <a:lnSpc>
                          <a:spcPct val="150000"/>
                        </a:lnSpc>
                        <a:spcAft>
                          <a:spcPts val="0"/>
                        </a:spcAft>
                      </a:pP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l">
                        <a:lnSpc>
                          <a:spcPct val="150000"/>
                        </a:lnSpc>
                        <a:spcAft>
                          <a:spcPts val="0"/>
                        </a:spcAft>
                      </a:pP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2" name="Picture 1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6954" y="1917415"/>
            <a:ext cx="1890246" cy="2516846"/>
          </a:xfrm>
          <a:prstGeom prst="rect">
            <a:avLst/>
          </a:prstGeom>
          <a:noFill/>
          <a:ln>
            <a:noFill/>
          </a:ln>
        </p:spPr>
      </p:pic>
      <p:pic>
        <p:nvPicPr>
          <p:cNvPr id="13" name="Picture 1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599" y="1917415"/>
            <a:ext cx="1894161" cy="2504145"/>
          </a:xfrm>
          <a:prstGeom prst="rect">
            <a:avLst/>
          </a:prstGeom>
          <a:noFill/>
          <a:ln>
            <a:noFill/>
          </a:ln>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9167"/>
          <a:stretch/>
        </p:blipFill>
        <p:spPr>
          <a:xfrm>
            <a:off x="15392400" y="190500"/>
            <a:ext cx="2001946" cy="21336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7505700"/>
            <a:ext cx="1295400" cy="2433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4800" y="291009"/>
            <a:ext cx="2509836" cy="25908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58009">
            <a:off x="15869412" y="8202702"/>
            <a:ext cx="1901091" cy="1934953"/>
          </a:xfrm>
          <a:prstGeom prst="rect">
            <a:avLst/>
          </a:prstGeom>
        </p:spPr>
      </p:pic>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591800" y="695997"/>
            <a:ext cx="1752600" cy="1252312"/>
          </a:xfrm>
          <a:prstGeom prst="rect">
            <a:avLst/>
          </a:prstGeom>
        </p:spPr>
      </p:pic>
      <p:sp>
        <p:nvSpPr>
          <p:cNvPr id="17" name="TextBox 16"/>
          <p:cNvSpPr txBox="1"/>
          <p:nvPr/>
        </p:nvSpPr>
        <p:spPr>
          <a:xfrm>
            <a:off x="7924800" y="1722751"/>
            <a:ext cx="21336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828800" y="3036076"/>
            <a:ext cx="12573000" cy="5478423"/>
          </a:xfrm>
          <a:prstGeom prst="rect">
            <a:avLst/>
          </a:prstGeom>
        </p:spPr>
        <p:txBody>
          <a:bodyPr wrap="square">
            <a:spAutoFit/>
          </a:bodyPr>
          <a:lstStyle/>
          <a:p>
            <a:pPr algn="just" fontAlgn="base">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+ 2 + 9). 4 : 2 = 26 (m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h = 26. 6 = 156 (m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50000"/>
              </a:lnSpc>
              <a:spcBef>
                <a:spcPts val="1200"/>
              </a:spcBef>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Chi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phí</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đúc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ctr" fontAlgn="base">
              <a:lnSpc>
                <a:spcPct val="150000"/>
              </a:lnSpc>
              <a:spcBef>
                <a:spcPts val="1200"/>
              </a:spcBef>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156. 1,2 = 187,2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triệu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4533900"/>
            <a:ext cx="5181600" cy="2913826"/>
          </a:xfrm>
          <a:prstGeom prst="rect">
            <a:avLst/>
          </a:prstGeom>
        </p:spPr>
      </p:pic>
    </p:spTree>
    <p:extLst>
      <p:ext uri="{BB962C8B-B14F-4D97-AF65-F5344CB8AC3E}">
        <p14:creationId xmlns:p14="http://schemas.microsoft.com/office/powerpoint/2010/main" val="24038296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 y="7679266"/>
            <a:ext cx="3725334" cy="260773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51877" y="0"/>
            <a:ext cx="2356443" cy="260773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68399" y="391482"/>
            <a:ext cx="1824769" cy="182476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52992" y="571500"/>
            <a:ext cx="1824769" cy="182476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418336" flipH="1">
            <a:off x="1416559" y="2449939"/>
            <a:ext cx="1617586" cy="2130480"/>
          </a:xfrm>
          <a:prstGeom prst="rect">
            <a:avLst/>
          </a:prstGeom>
        </p:spPr>
      </p:pic>
      <p:sp>
        <p:nvSpPr>
          <p:cNvPr id="14" name="TextBox 13"/>
          <p:cNvSpPr txBox="1"/>
          <p:nvPr/>
        </p:nvSpPr>
        <p:spPr>
          <a:xfrm>
            <a:off x="5105400" y="1200588"/>
            <a:ext cx="8305800"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5" name="Oval Callout 4"/>
          <p:cNvSpPr/>
          <p:nvPr/>
        </p:nvSpPr>
        <p:spPr>
          <a:xfrm>
            <a:off x="3740574" y="2970810"/>
            <a:ext cx="1592239" cy="1066800"/>
          </a:xfrm>
          <a:prstGeom prst="wedgeEllipseCallout">
            <a:avLst>
              <a:gd name="adj1" fmla="val 40112"/>
              <a:gd name="adj2" fmla="val 48506"/>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01</a:t>
            </a:r>
          </a:p>
        </p:txBody>
      </p:sp>
      <p:sp>
        <p:nvSpPr>
          <p:cNvPr id="9" name="TextBox 8"/>
          <p:cNvSpPr txBox="1"/>
          <p:nvPr/>
        </p:nvSpPr>
        <p:spPr>
          <a:xfrm>
            <a:off x="5943600" y="2970810"/>
            <a:ext cx="8229600" cy="101566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15" name="Oval Callout 14"/>
          <p:cNvSpPr/>
          <p:nvPr/>
        </p:nvSpPr>
        <p:spPr>
          <a:xfrm>
            <a:off x="3740574" y="4663470"/>
            <a:ext cx="1592239" cy="1066800"/>
          </a:xfrm>
          <a:prstGeom prst="wedgeEllipseCallout">
            <a:avLst>
              <a:gd name="adj1" fmla="val 40112"/>
              <a:gd name="adj2" fmla="val 4850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02</a:t>
            </a:r>
          </a:p>
        </p:txBody>
      </p:sp>
      <p:sp>
        <p:nvSpPr>
          <p:cNvPr id="16" name="TextBox 15"/>
          <p:cNvSpPr txBox="1"/>
          <p:nvPr/>
        </p:nvSpPr>
        <p:spPr>
          <a:xfrm>
            <a:off x="5943600" y="4663470"/>
            <a:ext cx="82296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17" name="Oval Callout 16"/>
          <p:cNvSpPr/>
          <p:nvPr/>
        </p:nvSpPr>
        <p:spPr>
          <a:xfrm>
            <a:off x="3740574" y="6389880"/>
            <a:ext cx="1592239" cy="1066800"/>
          </a:xfrm>
          <a:prstGeom prst="wedgeEllipseCallout">
            <a:avLst>
              <a:gd name="adj1" fmla="val 40112"/>
              <a:gd name="adj2" fmla="val 48506"/>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03</a:t>
            </a:r>
          </a:p>
        </p:txBody>
      </p:sp>
      <p:sp>
        <p:nvSpPr>
          <p:cNvPr id="18" name="TextBox 17"/>
          <p:cNvSpPr txBox="1"/>
          <p:nvPr/>
        </p:nvSpPr>
        <p:spPr>
          <a:xfrm>
            <a:off x="5943600" y="6231140"/>
            <a:ext cx="112014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Bài</a:t>
            </a:r>
            <a:r>
              <a:rPr lang="en-US" sz="4000" b="1" i="1" dirty="0">
                <a:latin typeface="Arial" panose="020B0604020202020204" pitchFamily="34" charset="0"/>
                <a:cs typeface="Arial" panose="020B0604020202020204" pitchFamily="34" charset="0"/>
              </a:rPr>
              <a:t> 5</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Hoạt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động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thực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hành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trải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nghiệm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bài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toán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đồ</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gấp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826941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3"/>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strVal val="#ppt_w+.3"/>
                                          </p:val>
                                        </p:tav>
                                        <p:tav tm="100000">
                                          <p:val>
                                            <p:strVal val="#ppt_w"/>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animBg="1"/>
      <p:bldP spid="16" grpId="0"/>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38505" y="510077"/>
            <a:ext cx="1204690" cy="9266845"/>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6355" y="510077"/>
            <a:ext cx="1204690" cy="9266845"/>
          </a:xfrm>
          <a:prstGeom prst="rect">
            <a:avLst/>
          </a:prstGeom>
        </p:spPr>
      </p:pic>
      <p:sp>
        <p:nvSpPr>
          <p:cNvPr id="7" name="TextBox 6"/>
          <p:cNvSpPr txBox="1"/>
          <p:nvPr/>
        </p:nvSpPr>
        <p:spPr>
          <a:xfrm>
            <a:off x="2976875" y="2247900"/>
            <a:ext cx="12115800" cy="3557512"/>
          </a:xfrm>
          <a:prstGeom prst="rect">
            <a:avLst/>
          </a:prstGeom>
          <a:noFill/>
        </p:spPr>
        <p:txBody>
          <a:bodyPr wrap="square" rtlCol="0">
            <a:spAutoFit/>
          </a:bodyPr>
          <a:lstStyle/>
          <a:p>
            <a:pPr algn="ctr">
              <a:lnSpc>
                <a:spcPct val="150000"/>
              </a:lnSpc>
            </a:pPr>
            <a:r>
              <a:rPr lang="en-US" sz="8000" b="1" dirty="0">
                <a:solidFill>
                  <a:schemeClr val="accent2">
                    <a:lumMod val="75000"/>
                  </a:schemeClr>
                </a:solidFill>
                <a:latin typeface="Arial" panose="020B0604020202020204" pitchFamily="34" charset="0"/>
                <a:cs typeface="Arial" panose="020B0604020202020204" pitchFamily="34" charset="0"/>
              </a:rPr>
              <a:t>CẢM ƠN CÁC EM </a:t>
            </a:r>
          </a:p>
          <a:p>
            <a:pPr algn="ctr">
              <a:lnSpc>
                <a:spcPct val="150000"/>
              </a:lnSpc>
            </a:pPr>
            <a:r>
              <a:rPr lang="en-US" sz="8000" b="1" dirty="0">
                <a:solidFill>
                  <a:schemeClr val="accent2">
                    <a:lumMod val="75000"/>
                  </a:schemeClr>
                </a:solidFill>
                <a:latin typeface="Arial" panose="020B0604020202020204" pitchFamily="34" charset="0"/>
                <a:cs typeface="Arial" panose="020B0604020202020204" pitchFamily="34" charset="0"/>
              </a:rPr>
              <a:t>ĐÃ CHÚ Ý LẮNG NGHE!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6609556"/>
            <a:ext cx="3124200" cy="7354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8200" y="-186025"/>
            <a:ext cx="1676828" cy="20111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16881">
            <a:off x="96472" y="159243"/>
            <a:ext cx="1815949" cy="18633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3400" y="6972300"/>
            <a:ext cx="1433952" cy="3100437"/>
          </a:xfrm>
          <a:prstGeom prst="rect">
            <a:avLst/>
          </a:prstGeom>
        </p:spPr>
      </p:pic>
      <p:sp>
        <p:nvSpPr>
          <p:cNvPr id="7" name="Rectangle 6"/>
          <p:cNvSpPr/>
          <p:nvPr/>
        </p:nvSpPr>
        <p:spPr>
          <a:xfrm>
            <a:off x="2272152" y="831470"/>
            <a:ext cx="13456223" cy="1015663"/>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882793"/>
            <a:ext cx="816878" cy="82433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30662818"/>
              </p:ext>
            </p:extLst>
          </p:nvPr>
        </p:nvGraphicFramePr>
        <p:xfrm>
          <a:off x="1066801" y="1942939"/>
          <a:ext cx="16840199" cy="7969344"/>
        </p:xfrm>
        <a:graphic>
          <a:graphicData uri="http://schemas.openxmlformats.org/drawingml/2006/table">
            <a:tbl>
              <a:tblPr firstRow="1" firstCol="1" bandRow="1"/>
              <a:tblGrid>
                <a:gridCol w="9829799">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1231927">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b="1">
                          <a:solidFill>
                            <a:srgbClr val="000000"/>
                          </a:solidFill>
                          <a:effectLst/>
                          <a:latin typeface="Arial" panose="020B0604020202020204" pitchFamily="34" charset="0"/>
                          <a:ea typeface="Calibri" panose="020F0502020204030204" pitchFamily="34" charset="0"/>
                          <a:cs typeface="Arial" panose="020B0604020202020204" pitchFamily="34" charset="0"/>
                        </a:rPr>
                        <a:t>Hình lăng trụ đứng tam giác</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b="1">
                          <a:solidFill>
                            <a:srgbClr val="000000"/>
                          </a:solidFill>
                          <a:effectLst/>
                          <a:latin typeface="Arial" panose="020B0604020202020204" pitchFamily="34" charset="0"/>
                          <a:ea typeface="Calibri" panose="020F0502020204030204" pitchFamily="34" charset="0"/>
                          <a:cs typeface="Arial" panose="020B0604020202020204" pitchFamily="34" charset="0"/>
                        </a:rPr>
                        <a:t>Hình lăng trụ đứng tứ giác</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31927">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song</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song</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5963">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5963">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5963">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chữ</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nhật</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31927">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dài</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47890">
                <a:tc>
                  <a:txBody>
                    <a:bodyPr/>
                    <a:lstStyle/>
                    <a:p>
                      <a:pPr algn="l">
                        <a:lnSpc>
                          <a:spcPct val="150000"/>
                        </a:lnSpc>
                        <a:spcAft>
                          <a:spcPts val="0"/>
                        </a:spcAft>
                      </a:pP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Diện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tích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xung</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quanh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chu vi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dài</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3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32304" y="7586220"/>
            <a:ext cx="1948204" cy="232937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23255" y="6571700"/>
            <a:ext cx="4371003" cy="3973639"/>
          </a:xfrm>
          <a:prstGeom prst="rect">
            <a:avLst/>
          </a:prstGeom>
        </p:spPr>
      </p:pic>
      <p:pic>
        <p:nvPicPr>
          <p:cNvPr id="5" name="Picture 5"/>
          <p:cNvPicPr>
            <a:picLocks noChangeAspect="1"/>
          </p:cNvPicPr>
          <p:nvPr/>
        </p:nvPicPr>
        <p:blipFill>
          <a:blip r:embed="rId6"/>
          <a:srcRect/>
          <a:stretch>
            <a:fillRect/>
          </a:stretch>
        </p:blipFill>
        <p:spPr>
          <a:xfrm rot="1579375">
            <a:off x="123335" y="-207657"/>
            <a:ext cx="3341158" cy="4087043"/>
          </a:xfrm>
          <a:prstGeom prst="rect">
            <a:avLst/>
          </a:prstGeom>
        </p:spPr>
      </p:pic>
      <p:sp>
        <p:nvSpPr>
          <p:cNvPr id="9" name="TextBox 8"/>
          <p:cNvSpPr txBox="1"/>
          <p:nvPr/>
        </p:nvSpPr>
        <p:spPr>
          <a:xfrm>
            <a:off x="1793914" y="1908885"/>
            <a:ext cx="15011400" cy="4474558"/>
          </a:xfrm>
          <a:prstGeom prst="rect">
            <a:avLst/>
          </a:prstGeom>
          <a:noFill/>
        </p:spPr>
        <p:txBody>
          <a:bodyPr wrap="square" rtlCol="0">
            <a:spAutoFit/>
          </a:bodyPr>
          <a:lstStyle/>
          <a:p>
            <a:pPr algn="ctr">
              <a:lnSpc>
                <a:spcPct val="150000"/>
              </a:lnSpc>
            </a:pPr>
            <a:r>
              <a:rPr lang="en-US" sz="6600" b="1" dirty="0">
                <a:solidFill>
                  <a:schemeClr val="accent1">
                    <a:lumMod val="50000"/>
                  </a:schemeClr>
                </a:solidFill>
                <a:latin typeface="Arial" panose="020B0604020202020204" pitchFamily="34" charset="0"/>
                <a:cs typeface="Arial" panose="020B0604020202020204" pitchFamily="34" charset="0"/>
              </a:rPr>
              <a:t>BÀI 4: DIỆN TÍCH XUNG QUANH CỦA HÌNH LĂNG TRỤ ĐỨNG TAM GIÁC, LĂNG TRỤ ĐỨNG TỨ GIÁC (2 </a:t>
            </a:r>
            <a:r>
              <a:rPr lang="en-US" sz="6600" b="1" dirty="0" err="1">
                <a:solidFill>
                  <a:schemeClr val="accent1">
                    <a:lumMod val="50000"/>
                  </a:schemeClr>
                </a:solidFill>
                <a:latin typeface="Arial" panose="020B0604020202020204" pitchFamily="34" charset="0"/>
                <a:cs typeface="Arial" panose="020B0604020202020204" pitchFamily="34" charset="0"/>
              </a:rPr>
              <a:t>Tiết</a:t>
            </a:r>
            <a:r>
              <a:rPr lang="en-US" sz="6600" b="1" dirty="0">
                <a:solidFill>
                  <a:schemeClr val="accent1">
                    <a:lumMod val="50000"/>
                  </a:schemeClr>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4382109" y="1028700"/>
            <a:ext cx="2877191" cy="2132718"/>
          </a:xfrm>
          <a:prstGeom prst="rect">
            <a:avLst/>
          </a:prstGeom>
        </p:spPr>
      </p:pic>
      <p:sp>
        <p:nvSpPr>
          <p:cNvPr id="7" name="TextBox 6"/>
          <p:cNvSpPr txBox="1"/>
          <p:nvPr/>
        </p:nvSpPr>
        <p:spPr>
          <a:xfrm>
            <a:off x="4304789" y="1333500"/>
            <a:ext cx="9296400" cy="1107996"/>
          </a:xfrm>
          <a:prstGeom prst="rect">
            <a:avLst/>
          </a:prstGeom>
          <a:noFill/>
        </p:spPr>
        <p:txBody>
          <a:bodyPr wrap="square" rtlCol="0">
            <a:spAutoFit/>
          </a:bodyPr>
          <a:lstStyle/>
          <a:p>
            <a:pPr algn="ct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sp>
        <p:nvSpPr>
          <p:cNvPr id="8" name="Rounded Rectangular Callout 7"/>
          <p:cNvSpPr/>
          <p:nvPr/>
        </p:nvSpPr>
        <p:spPr>
          <a:xfrm>
            <a:off x="2819400" y="3695700"/>
            <a:ext cx="1676400" cy="990600"/>
          </a:xfrm>
          <a:prstGeom prst="wedgeRoundRectCallout">
            <a:avLst>
              <a:gd name="adj1" fmla="val 64330"/>
              <a:gd name="adj2" fmla="val 37884"/>
              <a:gd name="adj3" fmla="val 1666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01</a:t>
            </a:r>
          </a:p>
        </p:txBody>
      </p:sp>
      <p:sp>
        <p:nvSpPr>
          <p:cNvPr id="9" name="TextBox 8"/>
          <p:cNvSpPr txBox="1"/>
          <p:nvPr/>
        </p:nvSpPr>
        <p:spPr>
          <a:xfrm>
            <a:off x="4953000" y="3740203"/>
            <a:ext cx="11049000" cy="90159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Diện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tích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xung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lăng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trụ</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đứng</a:t>
            </a:r>
            <a:endParaRPr lang="en-US" sz="4000" b="1" dirty="0">
              <a:latin typeface="Arial" panose="020B0604020202020204" pitchFamily="34" charset="0"/>
              <a:cs typeface="Arial" panose="020B0604020202020204" pitchFamily="34" charset="0"/>
            </a:endParaRPr>
          </a:p>
        </p:txBody>
      </p:sp>
      <p:sp>
        <p:nvSpPr>
          <p:cNvPr id="10" name="Rounded Rectangular Callout 9"/>
          <p:cNvSpPr/>
          <p:nvPr/>
        </p:nvSpPr>
        <p:spPr>
          <a:xfrm>
            <a:off x="2819400" y="5445203"/>
            <a:ext cx="1676400" cy="990600"/>
          </a:xfrm>
          <a:prstGeom prst="wedgeRoundRectCallout">
            <a:avLst>
              <a:gd name="adj1" fmla="val 64330"/>
              <a:gd name="adj2" fmla="val 37884"/>
              <a:gd name="adj3" fmla="val 1666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02</a:t>
            </a:r>
          </a:p>
        </p:txBody>
      </p:sp>
      <p:sp>
        <p:nvSpPr>
          <p:cNvPr id="11" name="TextBox 10"/>
          <p:cNvSpPr txBox="1"/>
          <p:nvPr/>
        </p:nvSpPr>
        <p:spPr>
          <a:xfrm>
            <a:off x="4953000" y="5489706"/>
            <a:ext cx="7924800" cy="101566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tích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lăng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trụ</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đứng</a:t>
            </a:r>
            <a:endParaRPr lang="en-US" sz="4000" b="1" dirty="0">
              <a:latin typeface="Arial" panose="020B0604020202020204" pitchFamily="34" charset="0"/>
              <a:cs typeface="Arial" panose="020B0604020202020204" pitchFamily="34" charset="0"/>
            </a:endParaRPr>
          </a:p>
        </p:txBody>
      </p:sp>
      <p:sp>
        <p:nvSpPr>
          <p:cNvPr id="12" name="Rounded Rectangular Callout 11"/>
          <p:cNvSpPr/>
          <p:nvPr/>
        </p:nvSpPr>
        <p:spPr>
          <a:xfrm>
            <a:off x="2819400" y="7150203"/>
            <a:ext cx="1676400" cy="990600"/>
          </a:xfrm>
          <a:prstGeom prst="wedgeRoundRectCallout">
            <a:avLst>
              <a:gd name="adj1" fmla="val 64330"/>
              <a:gd name="adj2" fmla="val 37884"/>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03</a:t>
            </a:r>
          </a:p>
        </p:txBody>
      </p:sp>
      <p:sp>
        <p:nvSpPr>
          <p:cNvPr id="13" name="TextBox 12"/>
          <p:cNvSpPr txBox="1"/>
          <p:nvPr/>
        </p:nvSpPr>
        <p:spPr>
          <a:xfrm>
            <a:off x="4953000" y="6896100"/>
            <a:ext cx="11049000" cy="193899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Diện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tích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xung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tích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khối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thực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tiễn</a:t>
            </a:r>
            <a:endParaRPr lang="en-US" sz="4000" b="1" dirty="0">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H="1">
            <a:off x="15480095" y="5045710"/>
            <a:ext cx="2372295" cy="13284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680" y="433104"/>
            <a:ext cx="3323909" cy="332390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52" y="7055666"/>
            <a:ext cx="1618582" cy="2550630"/>
          </a:xfrm>
          <a:prstGeom prst="rect">
            <a:avLst/>
          </a:prstGeom>
        </p:spPr>
      </p:pic>
    </p:spTree>
    <p:extLst>
      <p:ext uri="{BB962C8B-B14F-4D97-AF65-F5344CB8AC3E}">
        <p14:creationId xmlns:p14="http://schemas.microsoft.com/office/powerpoint/2010/main" val="2720006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163800" y="423386"/>
            <a:ext cx="2240836" cy="2313122"/>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4088151">
            <a:off x="852388" y="6939764"/>
            <a:ext cx="2380260" cy="2422657"/>
          </a:xfrm>
          <a:prstGeom prst="rect">
            <a:avLst/>
          </a:prstGeom>
        </p:spPr>
      </p:pic>
      <p:sp>
        <p:nvSpPr>
          <p:cNvPr id="6" name="TextBox 5"/>
          <p:cNvSpPr txBox="1"/>
          <p:nvPr/>
        </p:nvSpPr>
        <p:spPr>
          <a:xfrm>
            <a:off x="1524000" y="800100"/>
            <a:ext cx="13106400" cy="1015663"/>
          </a:xfrm>
          <a:prstGeom prst="rect">
            <a:avLst/>
          </a:prstGeom>
          <a:noFill/>
        </p:spPr>
        <p:txBody>
          <a:bodyPr wrap="square" rtlCol="0">
            <a:spAutoFit/>
          </a:bodyPr>
          <a:lstStyle/>
          <a:p>
            <a:pPr algn="just">
              <a:lnSpc>
                <a:spcPct val="150000"/>
              </a:lnSpc>
            </a:pPr>
            <a:r>
              <a:rPr lang="en-US" sz="4400" b="1" dirty="0">
                <a:solidFill>
                  <a:srgbClr val="002060"/>
                </a:solidFill>
                <a:latin typeface="Arial" panose="020B0604020202020204" pitchFamily="34" charset="0"/>
                <a:cs typeface="Arial" panose="020B0604020202020204" pitchFamily="34" charset="0"/>
              </a:rPr>
              <a:t>1. </a:t>
            </a:r>
            <a:r>
              <a:rPr lang="en-US" sz="4400" b="1" dirty="0" err="1">
                <a:solidFill>
                  <a:srgbClr val="002060"/>
                </a:solidFill>
                <a:latin typeface="Arial" panose="020B0604020202020204" pitchFamily="34" charset="0"/>
                <a:cs typeface="Arial" panose="020B0604020202020204" pitchFamily="34" charset="0"/>
              </a:rPr>
              <a:t>Diện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tích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xung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quanh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của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hình</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lăng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trụ</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đứng</a:t>
            </a:r>
            <a:endParaRPr lang="en-US" sz="44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083911" y="2158444"/>
            <a:ext cx="12221615"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Quan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sát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hoạt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động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4 </a:t>
            </a:r>
            <a:r>
              <a:rPr lang="en-US" sz="4000" i="1" dirty="0" err="1">
                <a:latin typeface="Arial" panose="020B0604020202020204" pitchFamily="34" charset="0"/>
                <a:cs typeface="Arial" panose="020B0604020202020204" pitchFamily="34" charset="0"/>
              </a:rPr>
              <a:t>để</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thực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hiện</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HĐKP1.</a:t>
            </a:r>
          </a:p>
        </p:txBody>
      </p:sp>
      <p:sp>
        <p:nvSpPr>
          <p:cNvPr id="8" name="Rounded Rectangle 7"/>
          <p:cNvSpPr/>
          <p:nvPr/>
        </p:nvSpPr>
        <p:spPr>
          <a:xfrm>
            <a:off x="1569193" y="3258262"/>
            <a:ext cx="2416969" cy="10668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HĐKP1</a:t>
            </a:r>
          </a:p>
        </p:txBody>
      </p:sp>
      <p:sp>
        <p:nvSpPr>
          <p:cNvPr id="9" name="TextBox 8"/>
          <p:cNvSpPr txBox="1"/>
          <p:nvPr/>
        </p:nvSpPr>
        <p:spPr>
          <a:xfrm>
            <a:off x="4648200" y="3002249"/>
            <a:ext cx="10972800" cy="1754326"/>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đứng</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1)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yêu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73" y="2019499"/>
            <a:ext cx="614881" cy="1162928"/>
          </a:xfrm>
          <a:prstGeom prst="rect">
            <a:avLst/>
          </a:prstGeom>
        </p:spPr>
      </p:pic>
      <p:sp>
        <p:nvSpPr>
          <p:cNvPr id="11" name="TextBox 10"/>
          <p:cNvSpPr txBox="1"/>
          <p:nvPr/>
        </p:nvSpPr>
        <p:spPr>
          <a:xfrm>
            <a:off x="1564113" y="4609635"/>
            <a:ext cx="15163800" cy="2585323"/>
          </a:xfrm>
          <a:prstGeom prst="rect">
            <a:avLst/>
          </a:prstGeom>
          <a:noFill/>
        </p:spPr>
        <p:txBody>
          <a:bodyPr wrap="square" rtlCol="0">
            <a:spAutoFit/>
          </a:bodyPr>
          <a:lstStyle/>
          <a:p>
            <a:pPr marL="742950" indent="-742950" algn="just">
              <a:lnSpc>
                <a:spcPct val="150000"/>
              </a:lnSpc>
              <a:buAutoNum type="alphaLcParenR"/>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đứng</a:t>
            </a:r>
            <a:r>
              <a:rPr lang="en-US" sz="36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t>
            </a:r>
            <a:r>
              <a:rPr lang="en-US" sz="3600" baseline="-25000" dirty="0" err="1">
                <a:latin typeface="Arial" panose="020B0604020202020204" pitchFamily="34" charset="0"/>
                <a:cs typeface="Arial" panose="020B0604020202020204" pitchFamily="34" charset="0"/>
              </a:rPr>
              <a:t>đáy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a:t>
            </a:r>
            <a:r>
              <a:rPr lang="en-US" sz="3600" dirty="0">
                <a:latin typeface="Arial" panose="020B0604020202020204" pitchFamily="34" charset="0"/>
                <a:cs typeface="Arial" panose="020B0604020202020204" pitchFamily="34" charset="0"/>
              </a:rPr>
              <a:t> vi </a:t>
            </a:r>
            <a:r>
              <a:rPr lang="en-US" sz="3600" dirty="0" err="1">
                <a:latin typeface="Arial" panose="020B0604020202020204" pitchFamily="34" charset="0"/>
                <a:cs typeface="Arial" panose="020B0604020202020204" pitchFamily="34" charset="0"/>
              </a:rPr>
              <a:t>đáy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h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t>
            </a:r>
            <a:r>
              <a:rPr lang="en-US" sz="3600" baseline="-25000" dirty="0" err="1">
                <a:latin typeface="Arial" panose="020B0604020202020204" pitchFamily="34" charset="0"/>
                <a:cs typeface="Arial" panose="020B0604020202020204" pitchFamily="34" charset="0"/>
              </a:rPr>
              <a:t>đáy</a:t>
            </a:r>
            <a:r>
              <a:rPr lang="en-US" sz="3600" dirty="0">
                <a:latin typeface="Arial" panose="020B0604020202020204" pitchFamily="34" charset="0"/>
                <a:cs typeface="Arial" panose="020B0604020202020204" pitchFamily="34" charset="0"/>
              </a:rPr>
              <a:t>. h.</a:t>
            </a:r>
          </a:p>
          <a:p>
            <a:pPr marL="742950" indent="-742950" algn="just">
              <a:lnSpc>
                <a:spcPct val="150000"/>
              </a:lnSpc>
              <a:buAutoNum type="alphaLcParenR"/>
            </a:pPr>
            <a:r>
              <a:rPr lang="en-US" sz="3600" dirty="0">
                <a:latin typeface="Arial" panose="020B0604020202020204" pitchFamily="34" charset="0"/>
                <a:cs typeface="Arial" panose="020B0604020202020204" pitchFamily="34" charset="0"/>
              </a:rPr>
              <a:t>So </a:t>
            </a:r>
            <a:r>
              <a:rPr lang="en-US" sz="3600" dirty="0" err="1">
                <a:latin typeface="Arial" panose="020B0604020202020204" pitchFamily="34" charset="0"/>
                <a:cs typeface="Arial" panose="020B0604020202020204" pitchFamily="34" charset="0"/>
              </a:rPr>
              <a:t>sánh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câu</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b.</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6487180"/>
            <a:ext cx="6764133" cy="343644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109" y="7194958"/>
            <a:ext cx="3533351" cy="3533351"/>
          </a:xfrm>
          <a:prstGeom prst="rect">
            <a:avLst/>
          </a:prstGeom>
        </p:spPr>
      </p:pic>
    </p:spTree>
    <p:extLst>
      <p:ext uri="{BB962C8B-B14F-4D97-AF65-F5344CB8AC3E}">
        <p14:creationId xmlns:p14="http://schemas.microsoft.com/office/powerpoint/2010/main" val="1155767737"/>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anim calcmode="lin" valueType="num">
                                      <p:cBhvr>
                                        <p:cTn id="52" dur="500" fill="hold"/>
                                        <p:tgtEl>
                                          <p:spTgt spid="3"/>
                                        </p:tgtEl>
                                        <p:attrNameLst>
                                          <p:attrName>ppt_x</p:attrName>
                                        </p:attrNameLst>
                                      </p:cBhvr>
                                      <p:tavLst>
                                        <p:tav tm="0">
                                          <p:val>
                                            <p:strVal val="#ppt_x"/>
                                          </p:val>
                                        </p:tav>
                                        <p:tav tm="100000">
                                          <p:val>
                                            <p:strVal val="#ppt_x"/>
                                          </p:val>
                                        </p:tav>
                                      </p:tavLst>
                                    </p:anim>
                                    <p:anim calcmode="lin" valueType="num">
                                      <p:cBhvr>
                                        <p:cTn id="5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 y="7679266"/>
            <a:ext cx="3725334" cy="260773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51877" y="0"/>
            <a:ext cx="2356443" cy="260773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04029" y="8229600"/>
            <a:ext cx="1824769" cy="182476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98108" y="194531"/>
            <a:ext cx="1824769" cy="182476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7477" y="972085"/>
            <a:ext cx="2667000" cy="1873175"/>
          </a:xfrm>
          <a:prstGeom prst="rect">
            <a:avLst/>
          </a:prstGeom>
        </p:spPr>
      </p:pic>
      <p:sp>
        <p:nvSpPr>
          <p:cNvPr id="8" name="TextBox 7"/>
          <p:cNvSpPr txBox="1"/>
          <p:nvPr/>
        </p:nvSpPr>
        <p:spPr>
          <a:xfrm>
            <a:off x="2592777" y="1444699"/>
            <a:ext cx="1676400"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2943629" y="3924300"/>
            <a:ext cx="13360400" cy="4478149"/>
          </a:xfrm>
          <a:prstGeom prst="rect">
            <a:avLst/>
          </a:prstGeom>
        </p:spPr>
        <p:txBody>
          <a:bodyPr wrap="square">
            <a:spAutoFit/>
          </a:bodyPr>
          <a:lstStyle/>
          <a:p>
            <a:pPr marL="742950" indent="-742950" algn="just" fontAlgn="base">
              <a:lnSpc>
                <a:spcPct val="150000"/>
              </a:lnSpc>
              <a:spcBef>
                <a:spcPts val="1200"/>
              </a:spcBef>
              <a:spcAft>
                <a:spcPts val="1200"/>
              </a:spcAft>
              <a:buAutoNum type="alphaLcParen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lăng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trụ</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đứng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ctr" fontAlgn="base">
              <a:lnSpc>
                <a:spcPct val="150000"/>
              </a:lnSpc>
              <a:spcBef>
                <a:spcPts val="1200"/>
              </a:spcBef>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2.3,5 + 4.3,5 + 3.3,5 = 31,5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4000" baseline="-25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.h = (4 + 3 + 2). 3,5 =  31,5 (cm</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Bef>
                <a:spcPts val="1200"/>
              </a:spcBef>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giống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1400" y="685166"/>
            <a:ext cx="6248400" cy="317442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1181664">
            <a:off x="13981442" y="5098134"/>
            <a:ext cx="1617586" cy="2130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ppt_w+.3"/>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EE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18789"/>
            <a:ext cx="2286000" cy="2524699"/>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920103" y="5955265"/>
            <a:ext cx="3269575" cy="25146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488" y="751947"/>
            <a:ext cx="11201400" cy="68299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00" y="723900"/>
            <a:ext cx="2965724" cy="1797753"/>
          </a:xfrm>
          <a:prstGeom prst="rect">
            <a:avLst/>
          </a:prstGeom>
          <a:ln>
            <a:noFill/>
          </a:ln>
          <a:effectLst>
            <a:outerShdw blurRad="190500" algn="tl" rotWithShape="0">
              <a:srgbClr val="000000">
                <a:alpha val="70000"/>
              </a:srgbClr>
            </a:outerShdw>
          </a:effectLst>
        </p:spPr>
      </p:pic>
      <p:sp>
        <p:nvSpPr>
          <p:cNvPr id="8" name="TextBox 7"/>
          <p:cNvSpPr txBox="1"/>
          <p:nvPr/>
        </p:nvSpPr>
        <p:spPr>
          <a:xfrm>
            <a:off x="14173200" y="1001503"/>
            <a:ext cx="2895600"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KẾT LUẬN</a:t>
            </a:r>
          </a:p>
        </p:txBody>
      </p:sp>
      <p:sp>
        <p:nvSpPr>
          <p:cNvPr id="9" name="Rectangle 8"/>
          <p:cNvSpPr/>
          <p:nvPr/>
        </p:nvSpPr>
        <p:spPr>
          <a:xfrm>
            <a:off x="4108737" y="2781300"/>
            <a:ext cx="9677400" cy="3939540"/>
          </a:xfrm>
          <a:prstGeom prst="rect">
            <a:avLst/>
          </a:prstGeom>
        </p:spPr>
        <p:txBody>
          <a:bodyPr wrap="square">
            <a:spAutoFit/>
          </a:bodyPr>
          <a:lstStyle/>
          <a:p>
            <a:pPr algn="just">
              <a:lnSpc>
                <a:spcPct val="150000"/>
              </a:lnSpc>
              <a:spcAft>
                <a:spcPts val="600"/>
              </a:spcAft>
            </a:pPr>
            <a:r>
              <a:rPr lang="nl-NL" sz="4000" i="1" dirty="0">
                <a:solidFill>
                  <a:srgbClr val="000000"/>
                </a:solidFill>
                <a:latin typeface="Arial" panose="020B0604020202020204" pitchFamily="34" charset="0"/>
                <a:ea typeface="Calibri" panose="020F0502020204030204" pitchFamily="34" charset="0"/>
                <a:cs typeface="Arial" panose="020B0604020202020204" pitchFamily="34" charset="0"/>
              </a:rPr>
              <a:t>Diện tích xung quanh của hình lăng trụ đứng bằng chu vi đáy nhân với chiều cao.</a:t>
            </a:r>
          </a:p>
          <a:p>
            <a:pPr algn="ctr">
              <a:lnSpc>
                <a:spcPct val="150000"/>
              </a:lnSpc>
              <a:spcAft>
                <a:spcPts val="600"/>
              </a:spcAft>
            </a:pPr>
            <a:r>
              <a:rPr lang="nl-NL"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a:t>
            </a:r>
            <a:r>
              <a:rPr lang="nl-NL" sz="4000" i="1"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xq</a:t>
            </a:r>
            <a:r>
              <a:rPr lang="nl-NL"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 C</a:t>
            </a:r>
            <a:r>
              <a:rPr lang="nl-NL" sz="4000" i="1" baseline="-25000" dirty="0">
                <a:solidFill>
                  <a:srgbClr val="000000"/>
                </a:solidFill>
                <a:latin typeface="Arial" panose="020B0604020202020204" pitchFamily="34" charset="0"/>
                <a:ea typeface="Calibri" panose="020F0502020204030204" pitchFamily="34" charset="0"/>
                <a:cs typeface="Arial" panose="020B0604020202020204" pitchFamily="34" charset="0"/>
              </a:rPr>
              <a:t>đáy</a:t>
            </a:r>
            <a:r>
              <a:rPr lang="nl-NL" sz="4000" i="1" dirty="0">
                <a:solidFill>
                  <a:srgbClr val="000000"/>
                </a:solidFill>
                <a:latin typeface="Arial" panose="020B0604020202020204" pitchFamily="34" charset="0"/>
                <a:ea typeface="Calibri" panose="020F0502020204030204" pitchFamily="34" charset="0"/>
                <a:cs typeface="Arial" panose="020B0604020202020204" pitchFamily="34" charset="0"/>
              </a:rPr>
              <a:t> . h</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C</a:t>
            </a:r>
            <a:r>
              <a:rPr lang="en-US" sz="4000" baseline="-25000" dirty="0" err="1">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a:t>
            </a:r>
            <a:r>
              <a:rPr lang="en-US" sz="4000" dirty="0">
                <a:effectLst/>
                <a:latin typeface="Arial" panose="020B0604020202020204" pitchFamily="34" charset="0"/>
                <a:ea typeface="Calibri" panose="020F0502020204030204" pitchFamily="34" charset="0"/>
                <a:cs typeface="Arial" panose="020B0604020202020204" pitchFamily="34" charset="0"/>
              </a:rPr>
              <a:t> vi </a:t>
            </a:r>
            <a:r>
              <a:rPr lang="en-US" sz="4000" dirty="0" err="1">
                <a:effectLst/>
                <a:latin typeface="Arial" panose="020B0604020202020204" pitchFamily="34" charset="0"/>
                <a:ea typeface="Calibri" panose="020F0502020204030204" pitchFamily="34" charset="0"/>
                <a:cs typeface="Arial" panose="020B0604020202020204" pitchFamily="34" charset="0"/>
              </a:rPr>
              <a:t>đáy</a:t>
            </a:r>
            <a:r>
              <a:rPr lang="en-US" sz="4000" dirty="0">
                <a:effectLst/>
                <a:latin typeface="Arial" panose="020B0604020202020204" pitchFamily="34" charset="0"/>
                <a:ea typeface="Calibri" panose="020F0502020204030204" pitchFamily="34" charset="0"/>
                <a:cs typeface="Arial" panose="020B0604020202020204" pitchFamily="34" charset="0"/>
              </a:rPr>
              <a:t>, h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a:off x="162724" y="4950161"/>
            <a:ext cx="3560174" cy="1993697"/>
          </a:xfrm>
          <a:prstGeom prst="rect">
            <a:avLst/>
          </a:prstGeom>
        </p:spPr>
      </p:pic>
      <p:sp>
        <p:nvSpPr>
          <p:cNvPr id="11" name="Rectangle 10"/>
          <p:cNvSpPr/>
          <p:nvPr/>
        </p:nvSpPr>
        <p:spPr>
          <a:xfrm>
            <a:off x="3032903" y="7803516"/>
            <a:ext cx="11887200" cy="1824923"/>
          </a:xfrm>
          <a:prstGeom prst="rect">
            <a:avLst/>
          </a:prstGeom>
        </p:spPr>
        <p:txBody>
          <a:bodyPr wrap="square">
            <a:spAutoFit/>
          </a:bodyPr>
          <a:lstStyle/>
          <a:p>
            <a:pPr algn="just">
              <a:lnSpc>
                <a:spcPct val="150000"/>
              </a:lnSpc>
            </a:pPr>
            <a:r>
              <a:rPr lang="en-US" sz="4000" b="1" i="1" dirty="0" err="1">
                <a:solidFill>
                  <a:srgbClr val="C00000"/>
                </a:solidFill>
                <a:latin typeface="Arial" panose="020B0604020202020204" pitchFamily="34" charset="0"/>
                <a:cs typeface="Arial" panose="020B0604020202020204" pitchFamily="34" charset="0"/>
              </a:rPr>
              <a:t>Chú</a:t>
            </a:r>
            <a:r>
              <a:rPr lang="en-US" sz="4000" b="1" i="1" dirty="0">
                <a:solidFill>
                  <a:srgbClr val="C00000"/>
                </a:solidFill>
                <a:latin typeface="Arial" panose="020B0604020202020204" pitchFamily="34" charset="0"/>
                <a:cs typeface="Arial" panose="020B0604020202020204" pitchFamily="34" charset="0"/>
              </a:rPr>
              <a:t> ý: </a:t>
            </a:r>
            <a:r>
              <a:rPr lang="en-US" sz="4000" dirty="0" err="1">
                <a:solidFill>
                  <a:srgbClr val="002060"/>
                </a:solidFill>
                <a:latin typeface="Arial" panose="020B0604020202020204" pitchFamily="34" charset="0"/>
                <a:cs typeface="Arial" panose="020B0604020202020204" pitchFamily="34" charset="0"/>
              </a:rPr>
              <a:t>Diện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toàn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phần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lăng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trụ</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đứng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bằng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tổng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diện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xung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quanh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diện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hai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đáy</a:t>
            </a:r>
            <a:r>
              <a:rPr lang="en-US" sz="4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54593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1688</Words>
  <Application>Microsoft Office PowerPoint</Application>
  <PresentationFormat>Custom</PresentationFormat>
  <Paragraphs>197</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Wingdings</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37</cp:revision>
  <dcterms:created xsi:type="dcterms:W3CDTF">2006-08-16T00:00:00Z</dcterms:created>
  <dcterms:modified xsi:type="dcterms:W3CDTF">2022-10-24T02:11:51Z</dcterms:modified>
  <dc:identifier>DAFARKD_w7U</dc:identifier>
</cp:coreProperties>
</file>