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93" r:id="rId3"/>
    <p:sldId id="294" r:id="rId4"/>
    <p:sldId id="295" r:id="rId5"/>
    <p:sldId id="279" r:id="rId6"/>
    <p:sldId id="280" r:id="rId7"/>
    <p:sldId id="257" r:id="rId8"/>
    <p:sldId id="258" r:id="rId9"/>
    <p:sldId id="259" r:id="rId10"/>
    <p:sldId id="283" r:id="rId11"/>
    <p:sldId id="299" r:id="rId12"/>
    <p:sldId id="303" r:id="rId13"/>
    <p:sldId id="301" r:id="rId14"/>
    <p:sldId id="271" r:id="rId15"/>
    <p:sldId id="272" r:id="rId16"/>
    <p:sldId id="274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6A7BD-3DD4-4BDB-9BC1-C52A50FE2B2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5E516-171C-4B3B-ADC5-06840014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5E516-171C-4B3B-ADC5-068400149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2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45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4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4135475"/>
            <a:ext cx="3242707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96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2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7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1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40C1-B9D5-4406-85B5-A40DAF327D0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DC2E-DC54-4AD0-91AD-1A8413B4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1.pn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audio" Target="../media/audio2.wav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gif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12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034" y="3429000"/>
            <a:ext cx="470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01" y="1601206"/>
            <a:ext cx="10533201" cy="52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6807" y="2748887"/>
            <a:ext cx="53773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0" cap="none" spc="0" normalizeH="0" baseline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7845" y="2333290"/>
                <a:ext cx="6982755" cy="101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1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</m:t>
                    </m:r>
                    <m:r>
                      <a:rPr lang="vi-VN" sz="2800" b="1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ạ=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475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0" i="0" dirty="0" err="1" smtClean="0">
                    <a:latin typeface="Cambria Math" charset="0"/>
                    <a:ea typeface="Times New Roman" charset="0"/>
                    <a:cs typeface="Times New Roman" charset="0"/>
                  </a:rPr>
                  <a:t>tạ</a:t>
                </a:r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num>
                      <m:den>
                        <m:r>
                          <a:rPr lang="vi-VN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𝑡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ạ=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35</m:t>
                        </m:r>
                        <m:r>
                          <a:rPr lang="vi-VN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</m:t>
                    </m:r>
                  </m:oMath>
                </a14:m>
                <a:endParaRPr lang="en-US" sz="2800" b="0" i="0" dirty="0" smtClean="0">
                  <a:latin typeface="Cambria Math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45" y="2333290"/>
                <a:ext cx="6982755" cy="10195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8623" y="3090025"/>
                <a:ext cx="6982755" cy="942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1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</m:t>
                    </m:r>
                    <m:r>
                      <a:rPr lang="vi-VN" sz="2800" b="1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345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ạ;365 </m:t>
                    </m:r>
                  </m:oMath>
                </a14:m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kg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65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</m:t>
                    </m:r>
                  </m:oMath>
                </a14:m>
                <a:endParaRPr lang="en-US" sz="2800" b="0" dirty="0" smtClean="0">
                  <a:latin typeface="Cambria Math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23" y="3090025"/>
                <a:ext cx="6982755" cy="942246"/>
              </a:xfrm>
              <a:prstGeom prst="rect">
                <a:avLst/>
              </a:prstGeom>
              <a:blipFill rotWithShape="1"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8622" y="3934554"/>
                <a:ext cx="6982755" cy="101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latin typeface="Cambria Math" pitchFamily="18" charset="0"/>
                    <a:ea typeface="Cambria Math" pitchFamily="18" charset="0"/>
                    <a:cs typeface="Times New Roman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  <a:cs typeface="Times New Roman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Cambria Math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377</m:t>
                        </m:r>
                      </m:num>
                      <m:den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a:rPr lang="en-US" sz="2800" b="0" i="0" smtClean="0">
                        <a:latin typeface="Cambria Math" pitchFamily="18" charset="0"/>
                        <a:ea typeface="Cambria Math" pitchFamily="18" charset="0"/>
                        <a:cs typeface="Times New Roman" charset="0"/>
                      </a:rPr>
                      <m:t>&gt;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Cambria Math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375</m:t>
                        </m:r>
                      </m:num>
                      <m:den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  <a:cs typeface="Times New Roman" charset="0"/>
                      </a:rPr>
                      <m:t>&gt;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Cambria Math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365</m:t>
                        </m:r>
                      </m:num>
                      <m:den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b="0" i="0" dirty="0" smtClean="0">
                    <a:latin typeface="Cambria Math" pitchFamily="18" charset="0"/>
                    <a:ea typeface="Cambria Math" pitchFamily="18" charset="0"/>
                    <a:cs typeface="Times New Roman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Cambria Math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350</m:t>
                        </m:r>
                      </m:num>
                      <m:den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a:rPr lang="en-US" sz="2800" b="0" i="1" smtClean="0">
                        <a:latin typeface="Cambria Math" pitchFamily="18" charset="0"/>
                        <a:ea typeface="Cambria Math" pitchFamily="18" charset="0"/>
                        <a:cs typeface="Times New Roman" charset="0"/>
                      </a:rPr>
                      <m:t>&gt;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Cambria Math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345</m:t>
                        </m:r>
                      </m:num>
                      <m:den>
                        <m:r>
                          <a:rPr lang="en-US" sz="2800" b="0" i="0" smtClean="0"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b="0" i="0" dirty="0" smtClean="0">
                    <a:latin typeface="Cambria Math" pitchFamily="18" charset="0"/>
                    <a:ea typeface="Cambria Math" pitchFamily="18" charset="0"/>
                    <a:cs typeface="Times New Roman" charset="0"/>
                  </a:rPr>
                  <a:t> nên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22" y="3934554"/>
                <a:ext cx="6982755" cy="1019510"/>
              </a:xfrm>
              <a:prstGeom prst="rect">
                <a:avLst/>
              </a:prstGeom>
              <a:blipFill rotWithShape="1">
                <a:blip r:embed="rId5"/>
                <a:stretch>
                  <a:fillRect l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3000" y="4883864"/>
                <a:ext cx="6982755" cy="101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377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ạ&gt;</m:t>
                    </m:r>
                    <m:r>
                      <a:rPr lang="en-US" sz="2800" b="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ạ&gt;365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kg</m:t>
                    </m:r>
                  </m:oMath>
                </a14:m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ạ&gt;3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 tạ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83864"/>
                <a:ext cx="6982755" cy="10195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8245" y="457200"/>
                <a:ext cx="6982755" cy="181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en-US" sz="2400" b="1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𝐁</m:t>
                    </m:r>
                    <m:r>
                      <a:rPr lang="en-US" sz="2400" b="1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à</m:t>
                    </m:r>
                    <m:r>
                      <a:rPr lang="en-US" sz="2400" b="1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𝐢</m:t>
                    </m:r>
                  </m:oMath>
                </a14:m>
                <a:r>
                  <a:rPr lang="en-US" sz="2400" b="1" dirty="0" smtClean="0">
                    <a:latin typeface="Cambria Math"/>
                    <a:ea typeface="Times New Roman" charset="0"/>
                    <a:cs typeface="Times New Roman" charset="0"/>
                  </a:rPr>
                  <a:t> 2/sgk /24 . 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Sắp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xếp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các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khối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lượng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sau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theo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thứ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tự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từ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lớn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đến</a:t>
                </a:r>
                <a:r>
                  <a:rPr lang="en-US" sz="2400" b="0" dirty="0" smtClean="0">
                    <a:latin typeface="Cambria Math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b="0" dirty="0" err="1" smtClean="0">
                    <a:latin typeface="Cambria Math"/>
                    <a:ea typeface="Times New Roman" charset="0"/>
                    <a:cs typeface="Times New Roman" charset="0"/>
                  </a:rPr>
                  <a:t>nhỏ</a:t>
                </a:r>
                <a:r>
                  <a:rPr lang="en-US" sz="2400" dirty="0" smtClean="0">
                    <a:latin typeface="Cambria Math"/>
                    <a:ea typeface="Times New Roman" charset="0"/>
                    <a:cs typeface="Times New Roman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ambria Math"/>
                    <a:ea typeface="Times New Roman" charset="0"/>
                    <a:cs typeface="Times New Roman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</m:t>
                    </m:r>
                    <m:r>
                      <a:rPr lang="en-US" sz="2800" b="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; 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377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</m:t>
                    </m:r>
                    <m:r>
                      <a:rPr lang="en-US" sz="2800" b="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; </m:t>
                    </m:r>
                  </m:oMath>
                </a14:m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ạ;3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45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 tạ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; 365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kg</m:t>
                    </m:r>
                  </m:oMath>
                </a14:m>
                <a:r>
                  <a:rPr lang="en-US" sz="2800" b="0" i="0" dirty="0" smtClean="0">
                    <a:latin typeface="Cambria Math" charset="0"/>
                    <a:ea typeface="Times New Roman" charset="0"/>
                    <a:cs typeface="Times New Roman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45" y="457200"/>
                <a:ext cx="6982755" cy="1819729"/>
              </a:xfrm>
              <a:prstGeom prst="rect">
                <a:avLst/>
              </a:prstGeom>
              <a:blipFill rotWithShape="1">
                <a:blip r:embed="rId7"/>
                <a:stretch>
                  <a:fillRect l="-1309" t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62986" y="2228955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39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94143" y="372623"/>
                <a:ext cx="8040257" cy="2224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3200" cap="none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ài</a:t>
                </a:r>
                <a:r>
                  <a:rPr lang="en-US" sz="3200" cap="none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cap="none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tập</a:t>
                </a:r>
                <a:r>
                  <a:rPr lang="en-US" sz="3200" cap="none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4 (SGK/tr25). </a:t>
                </a:r>
                <a:r>
                  <a:rPr lang="en-US" altLang="en-US" sz="3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ô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b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43" y="372623"/>
                <a:ext cx="8040257" cy="2224520"/>
              </a:xfrm>
              <a:prstGeom prst="rect">
                <a:avLst/>
              </a:prstGeom>
              <a:blipFill rotWithShape="1">
                <a:blip r:embed="rId3"/>
                <a:stretch>
                  <a:fillRect l="-1744" t="-1918" b="-6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386798" y="2849905"/>
            <a:ext cx="7064651" cy="3239758"/>
            <a:chOff x="1849064" y="2849905"/>
            <a:chExt cx="9419534" cy="3239758"/>
          </a:xfrm>
        </p:grpSpPr>
        <p:grpSp>
          <p:nvGrpSpPr>
            <p:cNvPr id="16" name="Group 15"/>
            <p:cNvGrpSpPr/>
            <p:nvPr/>
          </p:nvGrpSpPr>
          <p:grpSpPr>
            <a:xfrm>
              <a:off x="1849064" y="3419504"/>
              <a:ext cx="9419534" cy="180000"/>
              <a:chOff x="1738800" y="4142097"/>
              <a:chExt cx="9419534" cy="180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828800" y="4265548"/>
                <a:ext cx="923953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1738800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10978334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49064" y="5909663"/>
              <a:ext cx="9419534" cy="180000"/>
              <a:chOff x="1738800" y="4142097"/>
              <a:chExt cx="9419534" cy="180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828800" y="4265548"/>
                <a:ext cx="923953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1738800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10978334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754781" y="2849905"/>
              <a:ext cx="1956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charset="0"/>
                  <a:ea typeface="Times New Roman" charset="0"/>
                  <a:cs typeface="Times New Roman" charset="0"/>
                </a:rPr>
                <a:t>100km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38758" y="3419505"/>
            <a:ext cx="2042981" cy="1465031"/>
            <a:chOff x="1251678" y="3419504"/>
            <a:chExt cx="2723974" cy="1465031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769705" y="3901256"/>
              <a:ext cx="120594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678" y="3419504"/>
              <a:ext cx="1465031" cy="146503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23198" y="4243057"/>
            <a:ext cx="2601441" cy="2039858"/>
            <a:chOff x="964264" y="4243057"/>
            <a:chExt cx="3468588" cy="20398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264" y="4243057"/>
              <a:ext cx="2039858" cy="2039858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3226905" y="5643918"/>
              <a:ext cx="120594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388545" y="2591793"/>
                <a:ext cx="144084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i="1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93" y="2591792"/>
                <a:ext cx="1440844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88545" y="5319761"/>
                <a:ext cx="15488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70  </m:t>
                      </m:r>
                      <m:r>
                        <m:rPr>
                          <m:sty m:val="p"/>
                        </m:rP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93" y="5319761"/>
                <a:ext cx="154882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539216" y="6167477"/>
            <a:ext cx="3397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nhanh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hơn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8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584782"/>
                <a:ext cx="8336128" cy="2570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00: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=83,33…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(km/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 1</m:t>
                    </m:r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00: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=85,71…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(km/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Vậy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lớn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hơn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taxi.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4782"/>
                <a:ext cx="8336128" cy="2570897"/>
              </a:xfrm>
              <a:prstGeom prst="rect">
                <a:avLst/>
              </a:prstGeom>
              <a:blipFill rotWithShape="1">
                <a:blip r:embed="rId3"/>
                <a:stretch>
                  <a:fillRect r="-146" b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28792" y="287227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98364" y="2682997"/>
                <a:ext cx="298902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; 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85" y="2682996"/>
                <a:ext cx="2989023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61497" y="2666384"/>
                <a:ext cx="292387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662" y="2666384"/>
                <a:ext cx="2923877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94143" y="634233"/>
                <a:ext cx="8040257" cy="1701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3200" cap="none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ài</a:t>
                </a:r>
                <a:r>
                  <a:rPr lang="en-US" sz="3200" cap="none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cap="none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tập</a:t>
                </a:r>
                <a:r>
                  <a:rPr lang="en-US" sz="3200" cap="none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4 (SGK/tr25). </a:t>
                </a:r>
                <a:r>
                  <a:rPr lang="en-US" altLang="en-US" sz="3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ô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43" y="634233"/>
                <a:ext cx="8040257" cy="1701300"/>
              </a:xfrm>
              <a:prstGeom prst="rect">
                <a:avLst/>
              </a:prstGeom>
              <a:blipFill rotWithShape="1">
                <a:blip r:embed="rId7"/>
                <a:stretch>
                  <a:fillRect l="-1744" t="-4659" b="-107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1700" y="2424039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u="sng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8758" y="3584781"/>
            <a:ext cx="7955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latin typeface="Times New Roman" charset="0"/>
                <a:ea typeface="Times New Roman" charset="0"/>
                <a:cs typeface="Times New Roman" charset="0"/>
              </a:rPr>
              <a:t>Trên cùng một quãng đường 100km, xe tải chạy ít thời gian hơn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taxi</a:t>
            </a:r>
            <a:r>
              <a:rPr lang="vi-VN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vi-VN" sz="2800" dirty="0" smtClean="0">
                <a:latin typeface="Times New Roman" charset="0"/>
                <a:ea typeface="Times New Roman" charset="0"/>
                <a:cs typeface="Times New Roman" charset="0"/>
              </a:rPr>
              <a:t>70 phút &lt; 72 phút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Vậy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tốc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tải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lớn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hơn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tốc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taxi.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758" y="287227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49224" y="2682997"/>
                <a:ext cx="653422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28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.60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en-US" sz="28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=72 </m:t>
                      </m:r>
                      <m:r>
                        <m:rPr>
                          <m:sty m:val="p"/>
                        </m:rP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224" y="2682997"/>
                <a:ext cx="6534225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1700" y="2424039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u="sng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494143" y="634233"/>
                <a:ext cx="8040257" cy="1701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3200" cap="none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ài</a:t>
                </a:r>
                <a:r>
                  <a:rPr lang="en-US" sz="3200" cap="none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cap="none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tập</a:t>
                </a:r>
                <a:r>
                  <a:rPr lang="en-US" sz="3200" cap="none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4 (SGK/tr25). </a:t>
                </a:r>
                <a:r>
                  <a:rPr lang="en-US" altLang="en-US" sz="3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ô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43" y="634233"/>
                <a:ext cx="8040257" cy="1701300"/>
              </a:xfrm>
              <a:prstGeom prst="rect">
                <a:avLst/>
              </a:prstGeom>
              <a:blipFill rotWithShape="1">
                <a:blip r:embed="rId4"/>
                <a:stretch>
                  <a:fillRect l="-1744" t="-4659" b="-107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5393011"/>
            <a:ext cx="914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5404611"/>
            <a:ext cx="914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5295770"/>
            <a:ext cx="1429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5295770"/>
            <a:ext cx="1167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5313415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5304592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5295768"/>
            <a:ext cx="1186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5322238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5302131"/>
            <a:ext cx="1056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5322238"/>
            <a:ext cx="118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5322236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5295768"/>
            <a:ext cx="1057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5319054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272" y="18011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789708" y="849526"/>
            <a:ext cx="8024884" cy="372247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4792" y="955965"/>
            <a:ext cx="6290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Điền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thích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chỗ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65308" y="3688473"/>
                <a:ext cx="1449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3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44" y="3688472"/>
                <a:ext cx="1449436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092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62893" y="3612945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14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58" y="3612944"/>
                <a:ext cx="142699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11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41117" y="3688473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15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90" y="3688472"/>
                <a:ext cx="142699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11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21872" y="3688473"/>
                <a:ext cx="1449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16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162" y="3688472"/>
                <a:ext cx="144943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092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380015" y="1800865"/>
                <a:ext cx="238397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0" i="1" smtClean="0">
                          <a:latin typeface="Cambria Math" charset="0"/>
                        </a:rPr>
                        <m:t>2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…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1800865"/>
                <a:ext cx="3178628" cy="9596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65488" y="5181411"/>
                <a:ext cx="5213025" cy="969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2</m:t>
                      </m:r>
                      <m:f>
                        <m:fPr>
                          <m:ctrlPr>
                            <a:rPr lang="en-US" sz="300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2.5+3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50" y="5181411"/>
                <a:ext cx="6950700" cy="9690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1013499" y="3513441"/>
            <a:ext cx="616030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1243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789708" y="849525"/>
            <a:ext cx="8024884" cy="5731157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85928" y="1026885"/>
            <a:ext cx="39998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3:    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SAI.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85928" y="2078070"/>
                <a:ext cx="8580682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có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2,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.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2078069"/>
                <a:ext cx="8580682" cy="789447"/>
              </a:xfrm>
              <a:prstGeom prst="rect">
                <a:avLst/>
              </a:prstGeom>
              <a:blipFill rotWithShape="0">
                <a:blip r:embed="rId4"/>
                <a:stretch>
                  <a:fillRect l="-1776" r="-852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85928" y="3122328"/>
                <a:ext cx="2372124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vi-VN" sz="32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17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3122327"/>
                <a:ext cx="2372124" cy="789447"/>
              </a:xfrm>
              <a:prstGeom prst="rect">
                <a:avLst/>
              </a:prstGeom>
              <a:blipFill rotWithShape="0">
                <a:blip r:embed="rId5"/>
                <a:stretch>
                  <a:fillRect l="-64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85929" y="4011412"/>
                <a:ext cx="7120347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là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kết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quả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chia 17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7.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4011411"/>
                <a:ext cx="7120347" cy="789447"/>
              </a:xfrm>
              <a:prstGeom prst="rect">
                <a:avLst/>
              </a:prstGeom>
              <a:blipFill rotWithShape="0">
                <a:blip r:embed="rId6"/>
                <a:stretch>
                  <a:fillRect l="-2140" r="-13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85928" y="5106964"/>
                <a:ext cx="7553158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là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kết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quả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chia 10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7.  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5106963"/>
                <a:ext cx="7553158" cy="789447"/>
              </a:xfrm>
              <a:prstGeom prst="rect">
                <a:avLst/>
              </a:prstGeom>
              <a:blipFill rotWithShape="0">
                <a:blip r:embed="rId7"/>
                <a:stretch>
                  <a:fillRect l="-2018" r="-1130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841317" y="5393011"/>
            <a:ext cx="914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5404611"/>
            <a:ext cx="914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5295770"/>
            <a:ext cx="1429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5295770"/>
            <a:ext cx="1167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5313415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5304592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5295768"/>
            <a:ext cx="1186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5322238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5302131"/>
            <a:ext cx="1056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5322238"/>
            <a:ext cx="118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5322236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5295768"/>
            <a:ext cx="1057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5319054"/>
            <a:ext cx="116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272" y="18011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1210806" y="4992712"/>
            <a:ext cx="616030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0244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31272" y="18011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4792" y="955964"/>
            <a:ext cx="7647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5: </a:t>
            </a:r>
          </a:p>
          <a:p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Mẹ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15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cam,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mẹ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chia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đều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4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anh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Hỏi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anh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mấy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mấy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8311" y="2949615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58716" y="2949615"/>
            <a:ext cx="359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8311" y="3705118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2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58717" y="3705118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D.    2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65488" y="5181411"/>
                <a:ext cx="5213025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50" y="5181411"/>
                <a:ext cx="6950700" cy="9660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4683995" y="2756449"/>
            <a:ext cx="616030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153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HƯỚNG DẪN </a:t>
            </a:r>
            <a:r>
              <a:rPr lang="en-US" sz="3600" u="sng" dirty="0" smtClean="0">
                <a:latin typeface="Times New Roman" charset="0"/>
                <a:ea typeface="Times New Roman" charset="0"/>
                <a:cs typeface="Times New Roman" charset="0"/>
              </a:rPr>
              <a:t>TỰ HỌC.</a:t>
            </a:r>
            <a:endParaRPr lang="en-US" sz="3600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47215" y="1948739"/>
            <a:ext cx="803512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a/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vừa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Xem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ngược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1, 2, 3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sgk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trang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25.</a:t>
            </a:r>
          </a:p>
          <a:p>
            <a:pPr marL="342900" lvl="0" indent="-342900" algn="just">
              <a:buFontTx/>
              <a:buChar char="-"/>
              <a:defRPr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lại các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Làm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2, 4, 6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SBT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b/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bị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92" y="0"/>
            <a:ext cx="1053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48" y="6270773"/>
            <a:ext cx="360695" cy="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15" y="297926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6538" y="5435230"/>
            <a:ext cx="6737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0572" y="30879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9316" y="2133600"/>
            <a:ext cx="15824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ĐÚNG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3772" y="1066799"/>
                <a:ext cx="8181535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có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2,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.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2" y="1066799"/>
                <a:ext cx="8181535" cy="789447"/>
              </a:xfrm>
              <a:prstGeom prst="rect">
                <a:avLst/>
              </a:prstGeom>
              <a:blipFill rotWithShape="1">
                <a:blip r:embed="rId6"/>
                <a:stretch>
                  <a:fillRect r="-8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43600" y="2133600"/>
            <a:ext cx="8034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SAI</a:t>
            </a:r>
            <a:endParaRPr lang="en-US" sz="3000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514" y="0"/>
            <a:ext cx="10533201" cy="69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68" y="6223930"/>
            <a:ext cx="352560" cy="4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62" y="3640604"/>
            <a:ext cx="4286250" cy="359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80101" y="4724027"/>
            <a:ext cx="4019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tràng pháo tay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333" y="443530"/>
            <a:ext cx="76979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diễn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tô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màu</a:t>
            </a:r>
            <a:r>
              <a:rPr lang="en-US" sz="3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506" y="3640604"/>
                <a:ext cx="1372492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6" y="3640604"/>
                <a:ext cx="1372492" cy="787716"/>
              </a:xfrm>
              <a:prstGeom prst="rect">
                <a:avLst/>
              </a:prstGeom>
              <a:blipFill rotWithShape="1">
                <a:blip r:embed="rId6"/>
                <a:stretch>
                  <a:fillRect l="-1155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30761" y="3640604"/>
                <a:ext cx="1440907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r>
                      <a:rPr lang="vi-VN" sz="3200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61" y="3640604"/>
                <a:ext cx="1440907" cy="791242"/>
              </a:xfrm>
              <a:prstGeom prst="rect">
                <a:avLst/>
              </a:prstGeom>
              <a:blipFill rotWithShape="1">
                <a:blip r:embed="rId7"/>
                <a:stretch>
                  <a:fillRect l="-110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4316" y="3640604"/>
                <a:ext cx="1440907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16" y="3640604"/>
                <a:ext cx="1440907" cy="790216"/>
              </a:xfrm>
              <a:prstGeom prst="rect">
                <a:avLst/>
              </a:prstGeom>
              <a:blipFill rotWithShape="1">
                <a:blip r:embed="rId8"/>
                <a:stretch>
                  <a:fillRect l="-1101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65070" y="3640604"/>
                <a:ext cx="1463349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70" y="3640604"/>
                <a:ext cx="1463349" cy="790216"/>
              </a:xfrm>
              <a:prstGeom prst="rect">
                <a:avLst/>
              </a:prstGeom>
              <a:blipFill rotWithShape="1">
                <a:blip r:embed="rId9"/>
                <a:stretch>
                  <a:fillRect l="-1041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/>
          </p:cNvSpPr>
          <p:nvPr/>
        </p:nvSpPr>
        <p:spPr>
          <a:xfrm>
            <a:off x="1379928" y="1523017"/>
            <a:ext cx="1080000" cy="16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3275976" y="1523017"/>
            <a:ext cx="1080000" cy="16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166828" y="1510985"/>
            <a:ext cx="1093385" cy="1603010"/>
            <a:chOff x="7730347" y="2064983"/>
            <a:chExt cx="1457846" cy="1603010"/>
          </a:xfrm>
        </p:grpSpPr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7730348" y="2064983"/>
              <a:ext cx="1457845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7730347" y="2602504"/>
              <a:ext cx="14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7730347" y="3127993"/>
              <a:ext cx="14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Google Shape;2696;p52"/>
          <p:cNvSpPr/>
          <p:nvPr/>
        </p:nvSpPr>
        <p:spPr>
          <a:xfrm>
            <a:off x="4346152" y="3553393"/>
            <a:ext cx="616030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5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28" y="-193463"/>
            <a:ext cx="11685528" cy="699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3" y="6335166"/>
            <a:ext cx="322059" cy="4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01" y="2503722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6015" y="5024584"/>
            <a:ext cx="7853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18721" y="1680029"/>
            <a:ext cx="8443886" cy="1119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930" y="304800"/>
            <a:ext cx="6828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đây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3000" dirty="0" err="1" smtClean="0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? </a:t>
            </a: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044" y="2018163"/>
                <a:ext cx="1487075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44" y="2018163"/>
                <a:ext cx="1487075" cy="791820"/>
              </a:xfrm>
              <a:prstGeom prst="rect">
                <a:avLst/>
              </a:prstGeom>
              <a:blipFill rotWithShape="1">
                <a:blip r:embed="rId6"/>
                <a:stretch>
                  <a:fillRect l="-1024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5299" y="2018230"/>
                <a:ext cx="1462178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22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99" y="2018230"/>
                <a:ext cx="1462178" cy="788742"/>
              </a:xfrm>
              <a:prstGeom prst="rect">
                <a:avLst/>
              </a:prstGeom>
              <a:blipFill rotWithShape="1">
                <a:blip r:embed="rId7"/>
                <a:stretch>
                  <a:fillRect l="-10417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6;p52"/>
          <p:cNvSpPr/>
          <p:nvPr/>
        </p:nvSpPr>
        <p:spPr>
          <a:xfrm>
            <a:off x="4069518" y="1919972"/>
            <a:ext cx="683424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8853" y="2018163"/>
                <a:ext cx="1846305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2020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2021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53" y="2018163"/>
                <a:ext cx="1846305" cy="791820"/>
              </a:xfrm>
              <a:prstGeom prst="rect">
                <a:avLst/>
              </a:prstGeom>
              <a:blipFill rotWithShape="1">
                <a:blip r:embed="rId8"/>
                <a:stretch>
                  <a:fillRect l="-825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9608" y="2018163"/>
                <a:ext cx="187120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2020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08" y="2018163"/>
                <a:ext cx="1871202" cy="791820"/>
              </a:xfrm>
              <a:prstGeom prst="rect">
                <a:avLst/>
              </a:prstGeom>
              <a:blipFill rotWithShape="1">
                <a:blip r:embed="rId9"/>
                <a:stretch>
                  <a:fillRect l="-846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7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/>
              <p:cNvSpPr/>
              <p:nvPr/>
            </p:nvSpPr>
            <p:spPr>
              <a:xfrm>
                <a:off x="2438400" y="1259050"/>
                <a:ext cx="5029200" cy="2361033"/>
              </a:xfrm>
              <a:prstGeom prst="wedgeEllipseCallou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  <a:cs typeface="Times New Roman" charset="0"/>
                  </a:rPr>
                  <a:t>Hỗn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  <a:cs typeface="Times New Roman" charset="0"/>
                  </a:rPr>
                  <a:t>số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  <a:cs typeface="Times New Roman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itchFamily="18" charset="0"/>
                            <a:ea typeface="Cambria Math" pitchFamily="18" charset="0"/>
                            <a:cs typeface="Times New Roman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được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viết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dưới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dạng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phân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như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thế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nào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?</a:t>
                </a:r>
                <a:endParaRPr lang="en-US" sz="2800" b="1" dirty="0">
                  <a:solidFill>
                    <a:srgbClr val="FFFF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259050"/>
                <a:ext cx="5029200" cy="2361033"/>
              </a:xfrm>
              <a:prstGeom prst="wedgeEllipseCallou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6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10" y="990600"/>
            <a:ext cx="321269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304801"/>
            <a:ext cx="7772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TIẾT 64             HỖN SỐ (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tt</a:t>
            </a:r>
            <a:r>
              <a:rPr lang="en-US" sz="4000" b="1" dirty="0" smtClean="0">
                <a:solidFill>
                  <a:srgbClr val="0000CC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4000" b="1" dirty="0">
              <a:solidFill>
                <a:srgbClr val="0000C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Times New Roman" charset="0"/>
                <a:ea typeface="Times New Roman" charset="0"/>
                <a:cs typeface="Times New Roman" charset="0"/>
              </a:rPr>
              <a:t>2. Đổi hỗn số ra phân số.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7</a:t>
            </a:fld>
            <a:endParaRPr lang="en-US"/>
          </a:p>
        </p:txBody>
      </p:sp>
      <p:sp>
        <p:nvSpPr>
          <p:cNvPr id="8" name="Alternate Process 7"/>
          <p:cNvSpPr/>
          <p:nvPr/>
        </p:nvSpPr>
        <p:spPr>
          <a:xfrm>
            <a:off x="747215" y="3364041"/>
            <a:ext cx="8035120" cy="136035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58890" y="990600"/>
            <a:ext cx="743313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1" u="sng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Quy</a:t>
            </a:r>
            <a:r>
              <a:rPr kumimoji="0" lang="en-US" altLang="en-US" sz="3000" b="1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1" u="sng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tắc</a:t>
            </a:r>
            <a:r>
              <a:rPr kumimoji="0" lang="en-US" altLang="en-US" sz="3000" b="1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dương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cộng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tử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giữ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5974" y="3445455"/>
                <a:ext cx="1277305" cy="104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0" smtClean="0">
                          <a:solidFill>
                            <a:srgbClr val="0000FF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𝐪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600" b="1" i="0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𝐫</m:t>
                          </m:r>
                        </m:num>
                        <m:den>
                          <m:r>
                            <a:rPr lang="vi-VN" sz="3600" b="1" i="0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𝐛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74" y="3445455"/>
                <a:ext cx="1277305" cy="10411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4909" y="484985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800" i="1" u="sng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7215" y="5486400"/>
                <a:ext cx="1081585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a typeface="Times New Roman" charset="0"/>
                    <a:cs typeface="Times New Roman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vi-VN" sz="24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num>
                      <m:den>
                        <m:r>
                          <a:rPr lang="vi-VN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5" y="5486400"/>
                <a:ext cx="1081585" cy="613694"/>
              </a:xfrm>
              <a:prstGeom prst="rect">
                <a:avLst/>
              </a:prstGeom>
              <a:blipFill rotWithShape="1"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357669" y="3914891"/>
            <a:ext cx="903832" cy="899276"/>
            <a:chOff x="4747645" y="3894404"/>
            <a:chExt cx="1205109" cy="899276"/>
          </a:xfrm>
        </p:grpSpPr>
        <p:sp>
          <p:nvSpPr>
            <p:cNvPr id="13" name="Circular Arrow 12"/>
            <p:cNvSpPr/>
            <p:nvPr/>
          </p:nvSpPr>
          <p:spPr>
            <a:xfrm rot="15956355" flipH="1">
              <a:off x="5172636" y="3761449"/>
              <a:ext cx="647163" cy="913073"/>
            </a:xfrm>
            <a:prstGeom prst="circularArrow">
              <a:avLst>
                <a:gd name="adj1" fmla="val 6533"/>
                <a:gd name="adj2" fmla="val 696028"/>
                <a:gd name="adj3" fmla="val 20605737"/>
                <a:gd name="adj4" fmla="val 14691720"/>
                <a:gd name="adj5" fmla="val 93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747645" y="4270460"/>
                  <a:ext cx="6972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645" y="4270460"/>
                  <a:ext cx="54053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3850095" y="3530356"/>
            <a:ext cx="1068222" cy="1008366"/>
            <a:chOff x="5307675" y="3583679"/>
            <a:chExt cx="1424296" cy="1008366"/>
          </a:xfrm>
        </p:grpSpPr>
        <p:sp>
          <p:nvSpPr>
            <p:cNvPr id="15" name="Circular Arrow 14"/>
            <p:cNvSpPr/>
            <p:nvPr/>
          </p:nvSpPr>
          <p:spPr>
            <a:xfrm rot="6563300" flipH="1">
              <a:off x="5225784" y="3665570"/>
              <a:ext cx="1008366" cy="844584"/>
            </a:xfrm>
            <a:prstGeom prst="circularArrow">
              <a:avLst>
                <a:gd name="adj1" fmla="val 6533"/>
                <a:gd name="adj2" fmla="val 696028"/>
                <a:gd name="adj3" fmla="val 20605737"/>
                <a:gd name="adj4" fmla="val 14691720"/>
                <a:gd name="adj5" fmla="val 93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019809" y="3768575"/>
                  <a:ext cx="71216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8" y="3768575"/>
                  <a:ext cx="551754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75456" y="3311198"/>
                <a:ext cx="2220480" cy="1144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rgbClr val="0000FF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rgbClr val="0000FF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𝒒𝒃</m:t>
                          </m:r>
                          <m:r>
                            <a:rPr lang="vi-VN" sz="3600" b="1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r>
                            <a:rPr lang="vi-VN" sz="3600" b="1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𝒓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FF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456" y="3311198"/>
                <a:ext cx="2220480" cy="1144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12537" y="5486400"/>
                <a:ext cx="2502263" cy="708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Times New Roman" charset="0"/>
                    <a:cs typeface="Times New Roman" charset="0"/>
                  </a:rPr>
                  <a:t>=</a:t>
                </a:r>
                <a:r>
                  <a:rPr lang="en-US" sz="2800" dirty="0" smtClean="0"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3.7+4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25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37" y="5486400"/>
                <a:ext cx="2502263" cy="708399"/>
              </a:xfrm>
              <a:prstGeom prst="rect">
                <a:avLst/>
              </a:prstGeom>
              <a:blipFill rotWithShape="1">
                <a:blip r:embed="rId8"/>
                <a:stretch>
                  <a:fillRect l="-512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54056" y="5486399"/>
                <a:ext cx="2502263" cy="708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8</m:t>
                        </m:r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8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56" y="5486399"/>
                <a:ext cx="2502263" cy="708399"/>
              </a:xfrm>
              <a:prstGeom prst="rect">
                <a:avLst/>
              </a:prstGeom>
              <a:blipFill rotWithShape="1">
                <a:blip r:embed="rId9"/>
                <a:stretch>
                  <a:fillRect l="-1703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66933"/>
              </p:ext>
            </p:extLst>
          </p:nvPr>
        </p:nvGraphicFramePr>
        <p:xfrm>
          <a:off x="33020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52287"/>
              </p:ext>
            </p:extLst>
          </p:nvPr>
        </p:nvGraphicFramePr>
        <p:xfrm>
          <a:off x="4406319" y="5432798"/>
          <a:ext cx="11334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12" imgW="368280" imgH="393480" progId="Equation.DSMT4">
                  <p:embed/>
                </p:oleObj>
              </mc:Choice>
              <mc:Fallback>
                <p:oleObj name="Equation" r:id="rId12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06319" y="5432798"/>
                        <a:ext cx="1133475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9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/>
      <p:bldP spid="17" grpId="0"/>
      <p:bldP spid="5" grpId="0"/>
      <p:bldP spid="9" grpId="0"/>
      <p:bldP spid="22" grpId="0"/>
      <p:bldP spid="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726743" y="259308"/>
            <a:ext cx="8024884" cy="966317"/>
          </a:xfrm>
          <a:prstGeom prst="round2Diag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2967560" cy="57295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cap="none" dirty="0" err="1" smtClean="0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 err="1" smtClean="0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So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sánh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4808" y="353640"/>
                <a:ext cx="2037282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2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vi-VN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v</m:t>
                      </m:r>
                      <m:r>
                        <a:rPr lang="vi-VN" sz="24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à </m:t>
                      </m:r>
                      <m:r>
                        <a:rPr lang="vi-VN" sz="2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808" y="353640"/>
                <a:ext cx="2037282" cy="12465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79681" y="1408897"/>
                <a:ext cx="5268919" cy="14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3.7+4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681" y="1408897"/>
                <a:ext cx="5268919" cy="14290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2259" y="2662994"/>
                <a:ext cx="5273852" cy="14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V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ì </m:t>
                      </m:r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&gt;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n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n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&gt;</m:t>
                      </m:r>
                      <m:f>
                        <m:fPr>
                          <m:ctrlPr>
                            <a:rPr lang="vi-VN" sz="30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59" y="2662994"/>
                <a:ext cx="5273852" cy="14290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36471" y="16002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44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26743" y="259309"/>
            <a:ext cx="8024884" cy="1493292"/>
          </a:xfrm>
          <a:prstGeom prst="round2Diag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00" y="464272"/>
            <a:ext cx="7633742" cy="859561"/>
          </a:xfrm>
        </p:spPr>
        <p:txBody>
          <a:bodyPr>
            <a:normAutofit/>
          </a:bodyPr>
          <a:lstStyle/>
          <a:p>
            <a:pPr lvl="0" algn="l"/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ành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2.</a:t>
            </a:r>
            <a:r>
              <a:rPr lang="vi-V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Tính giá trị biểu thức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56277" y="1241947"/>
            <a:ext cx="8040257" cy="7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05400" y="465211"/>
                <a:ext cx="34290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−4</m:t>
                              </m:r>
                            </m:den>
                          </m:f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+3</m:t>
                          </m:r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2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2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65211"/>
                <a:ext cx="3429000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71600" y="1360200"/>
                <a:ext cx="6982755" cy="363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−4</m:t>
                              </m:r>
                            </m:den>
                          </m:f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+3</m:t>
                          </m:r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2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2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vi-VN" sz="24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2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2400" b="0" i="1" smtClean="0">
                                  <a:latin typeface="Cambria Math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24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vi-VN" sz="24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2400" b="0" i="0" dirty="0"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                   =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−25</m:t>
                          </m:r>
                        </m:num>
                        <m:den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12</m:t>
                          </m:r>
                        </m:den>
                      </m:f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−25</m:t>
                          </m:r>
                        </m:num>
                        <m:den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12</m:t>
                          </m:r>
                        </m:den>
                      </m:f>
                      <m:r>
                        <a:rPr lang="vi-VN" sz="240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∙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num>
                        <m:den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den>
                      </m:f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2400" b="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15</m:t>
                          </m:r>
                        </m:num>
                        <m:den>
                          <m:r>
                            <a:rPr lang="vi-VN" sz="24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8</m:t>
                          </m:r>
                        </m:den>
                      </m:f>
                      <m:r>
                        <a:rPr lang="vi-VN" sz="24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60200"/>
                <a:ext cx="6982755" cy="3633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7862" y="133864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66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1142</Words>
  <Application>Microsoft Office PowerPoint</Application>
  <PresentationFormat>On-screen Show (4:3)</PresentationFormat>
  <Paragraphs>138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Hỗn số</vt:lpstr>
      <vt:lpstr>2. Đổi hỗn số ra phân số.</vt:lpstr>
      <vt:lpstr>Ví dụ 2: So sánh</vt:lpstr>
      <vt:lpstr>Thực hành 2.Tính giá trị biểu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2025-02-20T06:53:36Z</dcterms:created>
  <dcterms:modified xsi:type="dcterms:W3CDTF">2025-04-24T03:43:56Z</dcterms:modified>
</cp:coreProperties>
</file>