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97" r:id="rId2"/>
    <p:sldId id="338" r:id="rId3"/>
    <p:sldId id="329" r:id="rId4"/>
    <p:sldId id="330" r:id="rId5"/>
    <p:sldId id="331" r:id="rId6"/>
    <p:sldId id="300" r:id="rId7"/>
    <p:sldId id="324" r:id="rId8"/>
    <p:sldId id="303" r:id="rId9"/>
    <p:sldId id="336" r:id="rId10"/>
    <p:sldId id="272" r:id="rId11"/>
    <p:sldId id="333" r:id="rId12"/>
    <p:sldId id="317" r:id="rId13"/>
    <p:sldId id="273" r:id="rId14"/>
    <p:sldId id="327" r:id="rId15"/>
    <p:sldId id="312" r:id="rId16"/>
    <p:sldId id="313" r:id="rId17"/>
    <p:sldId id="314" r:id="rId18"/>
    <p:sldId id="307" r:id="rId19"/>
    <p:sldId id="334" r:id="rId20"/>
    <p:sldId id="328" r:id="rId21"/>
    <p:sldId id="318" r:id="rId22"/>
    <p:sldId id="337" r:id="rId23"/>
    <p:sldId id="341" r:id="rId24"/>
    <p:sldId id="340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B"/>
    <a:srgbClr val="0000FF"/>
    <a:srgbClr val="006600"/>
    <a:srgbClr val="FF0000"/>
    <a:srgbClr val="CC0066"/>
    <a:srgbClr val="CC3300"/>
    <a:srgbClr val="008000"/>
    <a:srgbClr val="F93627"/>
    <a:srgbClr val="DB2A07"/>
    <a:srgbClr val="FC3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20FB-CAB0-4EEE-9F51-1402CC354C51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7983-95A2-4FE2-A506-D31D4BEFC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3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07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83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98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34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37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43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9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9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2880744" y="4284559"/>
            <a:ext cx="3382501" cy="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1534052" y="1878432"/>
            <a:ext cx="6075900" cy="23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41479" lvl="0" algn="ctr" rtl="0">
              <a:lnSpc>
                <a:spcPct val="100000"/>
              </a:lnSpc>
              <a:spcBef>
                <a:spcPts val="105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0048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2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9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4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08B3-4D77-488D-AE00-511FEF2E2C0C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B8D8-8731-4C4B-BFEF-02195E623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py of Copy of hoa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06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1050" y="328779"/>
            <a:ext cx="8839336" cy="96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ĐÀO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818" y="5868228"/>
            <a:ext cx="7709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BỘ SÁCH: CHÂN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TRỜI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SÁNG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TẠO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848" y="4296563"/>
            <a:ext cx="738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GV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Nguyễn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Thị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Tường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Vi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844" y="1618138"/>
            <a:ext cx="85871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 MỪNG QUÝ THẦY CÔ VỀ DỰ GIỜ </a:t>
            </a:r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VÀ CÁC EM HỌC SINH </a:t>
            </a:r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4" descr="Hình Nền Cho Powerpoint Dễ Thương Đẹp, Đơn Giản Và Cute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021" y="0"/>
            <a:ext cx="11221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22074" y="390334"/>
            <a:ext cx="7677287" cy="8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969" y="1645612"/>
            <a:ext cx="8587156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CHÀO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MỪNG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QUÝ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THẦY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CÔ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VỀ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THAM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DỰ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TIẾT</a:t>
            </a:r>
            <a:r>
              <a:rPr kumimoji="0" lang="en-US" sz="3600" b="1" i="0" u="none" strike="noStrike" kern="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DẠY</a:t>
            </a:r>
            <a:r>
              <a:rPr kumimoji="0" lang="en-US" sz="3600" b="1" i="0" u="none" strike="noStrike" kern="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MINH </a:t>
            </a:r>
            <a:r>
              <a:rPr kumimoji="0" lang="en-US" sz="3600" b="1" i="0" u="none" strike="noStrike" kern="0" cap="none" spc="0" normalizeH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HỌA</a:t>
            </a:r>
            <a:r>
              <a:rPr kumimoji="0" lang="en-US" sz="3600" b="1" i="0" u="none" strike="noStrike" kern="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noProof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TOÁN</a:t>
            </a:r>
            <a:r>
              <a:rPr kumimoji="0" lang="en-US" sz="3600" b="1" i="0" u="none" strike="noStrike" kern="0" cap="none" spc="0" normalizeH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noProof="0" smtClean="0">
              <a:ln w="6600">
                <a:solidFill>
                  <a:srgbClr val="ED7D3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noProof="0" smtClean="0">
              <a:ln w="6600">
                <a:solidFill>
                  <a:srgbClr val="ED7D3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2EE08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         BỘ SÁCH: CHÂN TRỜI SÁNG TẠO</a:t>
            </a:r>
            <a:endParaRPr kumimoji="0" lang="en-US" sz="3200" b="1" i="0" u="none" strike="noStrike" kern="0" cap="none" spc="0" normalizeH="0" noProof="0" smtClean="0">
              <a:ln w="6600">
                <a:solidFill>
                  <a:srgbClr val="ED7D31"/>
                </a:solidFill>
                <a:prstDash val="solid"/>
              </a:ln>
              <a:solidFill>
                <a:srgbClr val="02EE08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6523" y="4851971"/>
            <a:ext cx="4899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14003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8342" y="1417364"/>
            <a:ext cx="8823641" cy="139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cột biểu diễn điểm các môn thi tập trung cuối học kì của bạn Lan được cho trong bảng sau: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1949"/>
              </p:ext>
            </p:extLst>
          </p:nvPr>
        </p:nvGraphicFramePr>
        <p:xfrm>
          <a:off x="248342" y="2981142"/>
          <a:ext cx="8651818" cy="1565403"/>
        </p:xfrm>
        <a:graphic>
          <a:graphicData uri="http://schemas.openxmlformats.org/drawingml/2006/table">
            <a:tbl>
              <a:tblPr firstRow="1" firstCol="1" bandRow="1"/>
              <a:tblGrid>
                <a:gridCol w="1284052"/>
                <a:gridCol w="932134"/>
                <a:gridCol w="903512"/>
                <a:gridCol w="1127760"/>
                <a:gridCol w="1356360"/>
                <a:gridCol w="1630680"/>
                <a:gridCol w="14173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Môn học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 văn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(NV)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Ngoại ngữ 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</a:t>
                      </a:r>
                      <a:r>
                        <a:rPr lang="vi-VN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Giáo dục công dân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(GDCD)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 sử và địa lí </a:t>
                      </a:r>
                      <a:endParaRPr lang="en-US" sz="2400" b="1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LS &amp; ĐL)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Khoa học tự nhiên (KHTN)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 số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8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3CBD8AB-DB26-49A0-8644-5180B9D6EEDA}"/>
              </a:ext>
            </a:extLst>
          </p:cNvPr>
          <p:cNvSpPr txBox="1"/>
          <p:nvPr/>
        </p:nvSpPr>
        <p:spPr>
          <a:xfrm>
            <a:off x="92099" y="415286"/>
            <a:ext cx="9051901" cy="4693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3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3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3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3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ngang: Ghi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3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3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dọc: Chọn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3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3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300" b="1" kern="12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3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3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;- Có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3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3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3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3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99663"/>
              </p:ext>
            </p:extLst>
          </p:nvPr>
        </p:nvGraphicFramePr>
        <p:xfrm>
          <a:off x="1225333" y="5896045"/>
          <a:ext cx="7214780" cy="840035"/>
        </p:xfrm>
        <a:graphic>
          <a:graphicData uri="http://schemas.openxmlformats.org/drawingml/2006/table">
            <a:tbl>
              <a:tblPr firstRow="1" firstCol="1" bandRow="1"/>
              <a:tblGrid>
                <a:gridCol w="1291286"/>
                <a:gridCol w="653301"/>
                <a:gridCol w="604448"/>
                <a:gridCol w="862885"/>
                <a:gridCol w="1171977"/>
                <a:gridCol w="1394443"/>
                <a:gridCol w="1236440"/>
              </a:tblGrid>
              <a:tr h="448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Môn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GDCD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LS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ĐL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KHTN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 số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237838" y="-2468"/>
            <a:ext cx="298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3. </a:t>
            </a:r>
            <a:r>
              <a:rPr lang="en-US" sz="2800" b="1" dirty="0" err="1">
                <a:solidFill>
                  <a:srgbClr val="0000FF"/>
                </a:solidFill>
              </a:rPr>
              <a:t>Vẽ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biểu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cột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6228" y="5047087"/>
            <a:ext cx="8823641" cy="80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3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en-US" sz="23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3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cột biểu diễn điểm các môn thi tập trung cuối học kì của bạn Lan được cho trong bảng sau:</a:t>
            </a:r>
            <a:endParaRPr lang="en-US" sz="2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86128" y="5853603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GDCD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  <p:sp>
        <p:nvSpPr>
          <p:cNvPr id="35" name="Rectangle 34"/>
          <p:cNvSpPr/>
          <p:nvPr/>
        </p:nvSpPr>
        <p:spPr>
          <a:xfrm>
            <a:off x="2663419" y="5949678"/>
            <a:ext cx="46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/>
          </a:p>
        </p:txBody>
      </p:sp>
      <p:sp>
        <p:nvSpPr>
          <p:cNvPr id="36" name="Rectangle 35"/>
          <p:cNvSpPr/>
          <p:nvPr/>
        </p:nvSpPr>
        <p:spPr>
          <a:xfrm>
            <a:off x="3523297" y="5884501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NN1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  <p:sp>
        <p:nvSpPr>
          <p:cNvPr id="37" name="Rectangle 36"/>
          <p:cNvSpPr/>
          <p:nvPr/>
        </p:nvSpPr>
        <p:spPr>
          <a:xfrm>
            <a:off x="1548433" y="5906984"/>
            <a:ext cx="73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2448080" y="603064"/>
            <a:ext cx="293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9219" y="2091727"/>
            <a:ext cx="598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môn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 kì của Lan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69554" y="2302040"/>
            <a:ext cx="0" cy="362459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79135" y="2687485"/>
            <a:ext cx="6631775" cy="0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63895" y="5900413"/>
            <a:ext cx="6647015" cy="1333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9135" y="5362499"/>
            <a:ext cx="6631775" cy="0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79135" y="3189715"/>
            <a:ext cx="6631775" cy="0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63895" y="3720803"/>
            <a:ext cx="6631775" cy="0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79135" y="4815267"/>
            <a:ext cx="6631775" cy="0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80855" y="5602535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800"/>
          </a:p>
        </p:txBody>
      </p:sp>
      <p:sp>
        <p:nvSpPr>
          <p:cNvPr id="24" name="Rectangle 23"/>
          <p:cNvSpPr/>
          <p:nvPr/>
        </p:nvSpPr>
        <p:spPr>
          <a:xfrm>
            <a:off x="896095" y="5079315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  <p:sp>
        <p:nvSpPr>
          <p:cNvPr id="25" name="Rectangle 24"/>
          <p:cNvSpPr/>
          <p:nvPr/>
        </p:nvSpPr>
        <p:spPr>
          <a:xfrm flipH="1">
            <a:off x="904144" y="3421214"/>
            <a:ext cx="518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n-US" sz="2800"/>
          </a:p>
        </p:txBody>
      </p:sp>
      <p:sp>
        <p:nvSpPr>
          <p:cNvPr id="26" name="Rectangle 25"/>
          <p:cNvSpPr/>
          <p:nvPr/>
        </p:nvSpPr>
        <p:spPr>
          <a:xfrm>
            <a:off x="905759" y="3966765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en-US" sz="2800"/>
          </a:p>
        </p:txBody>
      </p:sp>
      <p:sp>
        <p:nvSpPr>
          <p:cNvPr id="27" name="Rectangle 26"/>
          <p:cNvSpPr/>
          <p:nvPr/>
        </p:nvSpPr>
        <p:spPr>
          <a:xfrm>
            <a:off x="896095" y="4500195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2800"/>
          </a:p>
        </p:txBody>
      </p:sp>
      <p:sp>
        <p:nvSpPr>
          <p:cNvPr id="28" name="Rectangle 27"/>
          <p:cNvSpPr/>
          <p:nvPr/>
        </p:nvSpPr>
        <p:spPr>
          <a:xfrm>
            <a:off x="725548" y="288148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2800"/>
          </a:p>
        </p:txBody>
      </p:sp>
      <p:sp>
        <p:nvSpPr>
          <p:cNvPr id="29" name="Rectangle 28"/>
          <p:cNvSpPr/>
          <p:nvPr/>
        </p:nvSpPr>
        <p:spPr>
          <a:xfrm>
            <a:off x="686205" y="2368825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en-US" sz="28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79135" y="4268035"/>
            <a:ext cx="6631775" cy="0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70998" y="3714820"/>
            <a:ext cx="373459" cy="2198299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743810" y="3191207"/>
            <a:ext cx="341401" cy="270832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730767" y="4250400"/>
            <a:ext cx="346018" cy="1658107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92142" y="5843198"/>
            <a:ext cx="1180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KHTN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  <p:sp>
        <p:nvSpPr>
          <p:cNvPr id="54" name="Rectangle 53"/>
          <p:cNvSpPr/>
          <p:nvPr/>
        </p:nvSpPr>
        <p:spPr>
          <a:xfrm>
            <a:off x="5508636" y="5849581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LS&amp;ĐL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  <p:sp>
        <p:nvSpPr>
          <p:cNvPr id="55" name="Rectangle 54"/>
          <p:cNvSpPr/>
          <p:nvPr/>
        </p:nvSpPr>
        <p:spPr>
          <a:xfrm>
            <a:off x="4777006" y="4268034"/>
            <a:ext cx="322035" cy="1633741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67523" y="4561875"/>
            <a:ext cx="322035" cy="133899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15045" y="3456281"/>
            <a:ext cx="331126" cy="2448417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3452" y="6455738"/>
            <a:ext cx="307388" cy="202221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3019278" y="6262831"/>
            <a:ext cx="157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30111"/>
              </p:ext>
            </p:extLst>
          </p:nvPr>
        </p:nvGraphicFramePr>
        <p:xfrm>
          <a:off x="987632" y="1126284"/>
          <a:ext cx="7409609" cy="840035"/>
        </p:xfrm>
        <a:graphic>
          <a:graphicData uri="http://schemas.openxmlformats.org/drawingml/2006/table">
            <a:tbl>
              <a:tblPr firstRow="1" firstCol="1" bandRow="1"/>
              <a:tblGrid>
                <a:gridCol w="1326156"/>
                <a:gridCol w="794533"/>
                <a:gridCol w="528892"/>
                <a:gridCol w="956485"/>
                <a:gridCol w="1173866"/>
                <a:gridCol w="1359848"/>
                <a:gridCol w="1269829"/>
              </a:tblGrid>
              <a:tr h="448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Môn học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</a:t>
                      </a:r>
                      <a:r>
                        <a:rPr lang="vi-VN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GDCD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LS 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ĐL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KHTN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 số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1714224" y="3362048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/>
          </a:p>
        </p:txBody>
      </p:sp>
      <p:sp>
        <p:nvSpPr>
          <p:cNvPr id="46" name="Rectangle 45"/>
          <p:cNvSpPr/>
          <p:nvPr/>
        </p:nvSpPr>
        <p:spPr>
          <a:xfrm>
            <a:off x="3693259" y="28291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2000"/>
          </a:p>
        </p:txBody>
      </p:sp>
      <p:sp>
        <p:nvSpPr>
          <p:cNvPr id="47" name="Rectangle 46"/>
          <p:cNvSpPr/>
          <p:nvPr/>
        </p:nvSpPr>
        <p:spPr>
          <a:xfrm>
            <a:off x="5875303" y="3102524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6875022" y="4201666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US" sz="2000"/>
          </a:p>
        </p:txBody>
      </p:sp>
      <p:sp>
        <p:nvSpPr>
          <p:cNvPr id="50" name="Rectangle 49"/>
          <p:cNvSpPr/>
          <p:nvPr/>
        </p:nvSpPr>
        <p:spPr>
          <a:xfrm>
            <a:off x="2747052" y="3896538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/>
          </a:p>
        </p:txBody>
      </p:sp>
      <p:sp>
        <p:nvSpPr>
          <p:cNvPr id="51" name="Rectangle 50"/>
          <p:cNvSpPr/>
          <p:nvPr/>
        </p:nvSpPr>
        <p:spPr>
          <a:xfrm>
            <a:off x="4776041" y="3914280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152400" y="171687"/>
            <a:ext cx="8823641" cy="8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cột biểu diễn điểm các môn thi tập trung cuối học kì của bạn Lan được cho trong bảng sau: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43" grpId="0" animBg="1"/>
      <p:bldP spid="49" grpId="0" animBg="1"/>
      <p:bldP spid="53" grpId="0"/>
      <p:bldP spid="54" grpId="0"/>
      <p:bldP spid="55" grpId="0" animBg="1"/>
      <p:bldP spid="57" grpId="0" animBg="1"/>
      <p:bldP spid="58" grpId="0" animBg="1"/>
      <p:bldP spid="7" grpId="0" animBg="1"/>
      <p:bldP spid="59" grpId="0"/>
      <p:bldP spid="42" grpId="0"/>
      <p:bldP spid="46" grpId="0"/>
      <p:bldP spid="47" grpId="0"/>
      <p:bldP spid="48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9651" y="1240970"/>
            <a:ext cx="8449764" cy="12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2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một tình huống trong thực tế có thể dùng biểu đồ cột để thể hiện dữ liệu thống kê và hãy vẽ biểu đồ đó.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E0A72B-E951-41CC-8EAD-E55E233DCAB5}"/>
              </a:ext>
            </a:extLst>
          </p:cNvPr>
          <p:cNvSpPr txBox="1"/>
          <p:nvPr/>
        </p:nvSpPr>
        <p:spPr>
          <a:xfrm>
            <a:off x="3961992" y="2057584"/>
            <a:ext cx="135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3167D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F3167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9651" y="2728006"/>
            <a:ext cx="8756872" cy="157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78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thực tế: Chiều cao (đơn vị cm) của các bạn trong tổ 2.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784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183559" y="690155"/>
            <a:ext cx="298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09514"/>
              </p:ext>
            </p:extLst>
          </p:nvPr>
        </p:nvGraphicFramePr>
        <p:xfrm>
          <a:off x="528522" y="4486016"/>
          <a:ext cx="7752593" cy="1124373"/>
        </p:xfrm>
        <a:graphic>
          <a:graphicData uri="http://schemas.openxmlformats.org/drawingml/2006/table">
            <a:tbl>
              <a:tblPr/>
              <a:tblGrid>
                <a:gridCol w="2434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7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99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6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7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27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69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47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2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Khôi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vi-VN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</a:t>
                      </a: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(cm)</a:t>
                      </a:r>
                      <a:endParaRPr lang="en-US" sz="2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93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46759" y="2509586"/>
            <a:ext cx="15242" cy="3694734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42303"/>
              </p:ext>
            </p:extLst>
          </p:nvPr>
        </p:nvGraphicFramePr>
        <p:xfrm>
          <a:off x="835038" y="6110170"/>
          <a:ext cx="75164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83"/>
                <a:gridCol w="1073783"/>
                <a:gridCol w="1073783"/>
                <a:gridCol w="1073783"/>
                <a:gridCol w="1073783"/>
                <a:gridCol w="1073783"/>
                <a:gridCol w="1073783"/>
              </a:tblGrid>
              <a:tr h="307494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Dũng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Hoa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Lộc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Khôi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" name="Straight Connector 1"/>
          <p:cNvCxnSpPr/>
          <p:nvPr/>
        </p:nvCxnSpPr>
        <p:spPr>
          <a:xfrm>
            <a:off x="746760" y="6138075"/>
            <a:ext cx="7070279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6759" y="4242738"/>
            <a:ext cx="707027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6759" y="4626957"/>
            <a:ext cx="707027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6759" y="5003556"/>
            <a:ext cx="707027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0076" y="5369636"/>
            <a:ext cx="707027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0076" y="5766734"/>
            <a:ext cx="707027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759" y="3856372"/>
            <a:ext cx="707027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0076" y="3458622"/>
            <a:ext cx="707027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6759" y="3087279"/>
            <a:ext cx="707027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0035" y="5923053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356652" y="556384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 flipH="1">
            <a:off x="359857" y="4461726"/>
            <a:ext cx="541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347437" y="481476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373195" y="520144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endParaRPr lang="en-US" sz="2000"/>
          </a:p>
        </p:txBody>
      </p:sp>
      <p:sp>
        <p:nvSpPr>
          <p:cNvPr id="21" name="Rectangle 20"/>
          <p:cNvSpPr/>
          <p:nvPr/>
        </p:nvSpPr>
        <p:spPr>
          <a:xfrm>
            <a:off x="206152" y="4092838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endParaRPr lang="en-US" sz="2000"/>
          </a:p>
        </p:txBody>
      </p:sp>
      <p:sp>
        <p:nvSpPr>
          <p:cNvPr id="22" name="Rectangle 21"/>
          <p:cNvSpPr/>
          <p:nvPr/>
        </p:nvSpPr>
        <p:spPr>
          <a:xfrm>
            <a:off x="214511" y="3705928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endParaRPr lang="en-US" sz="2000"/>
          </a:p>
        </p:txBody>
      </p:sp>
      <p:sp>
        <p:nvSpPr>
          <p:cNvPr id="23" name="Rectangle 22"/>
          <p:cNvSpPr/>
          <p:nvPr/>
        </p:nvSpPr>
        <p:spPr>
          <a:xfrm>
            <a:off x="180394" y="331655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endParaRPr lang="en-US" sz="2000"/>
          </a:p>
        </p:txBody>
      </p:sp>
      <p:sp>
        <p:nvSpPr>
          <p:cNvPr id="24" name="Rectangle 23"/>
          <p:cNvSpPr/>
          <p:nvPr/>
        </p:nvSpPr>
        <p:spPr>
          <a:xfrm>
            <a:off x="180394" y="2941047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endParaRPr lang="en-US" sz="2000"/>
          </a:p>
        </p:txBody>
      </p:sp>
      <p:sp>
        <p:nvSpPr>
          <p:cNvPr id="26" name="Rectangle 25"/>
          <p:cNvSpPr/>
          <p:nvPr/>
        </p:nvSpPr>
        <p:spPr>
          <a:xfrm>
            <a:off x="2174221" y="4043438"/>
            <a:ext cx="322260" cy="2103404"/>
          </a:xfrm>
          <a:prstGeom prst="rect">
            <a:avLst/>
          </a:prstGeom>
          <a:solidFill>
            <a:srgbClr val="F76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11841" y="3703048"/>
            <a:ext cx="322260" cy="2446446"/>
          </a:xfrm>
          <a:prstGeom prst="rect">
            <a:avLst/>
          </a:prstGeom>
          <a:solidFill>
            <a:srgbClr val="F76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52698" y="3456636"/>
            <a:ext cx="322260" cy="2691988"/>
          </a:xfrm>
          <a:prstGeom prst="rect">
            <a:avLst/>
          </a:prstGeom>
          <a:solidFill>
            <a:srgbClr val="F76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52278" y="4134306"/>
            <a:ext cx="322260" cy="2002426"/>
          </a:xfrm>
          <a:prstGeom prst="rect">
            <a:avLst/>
          </a:prstGeom>
          <a:solidFill>
            <a:srgbClr val="F76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82557" y="3856372"/>
            <a:ext cx="322260" cy="2291877"/>
          </a:xfrm>
          <a:prstGeom prst="rect">
            <a:avLst/>
          </a:prstGeom>
          <a:solidFill>
            <a:srgbClr val="F76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98446" y="3571090"/>
            <a:ext cx="322260" cy="2562536"/>
          </a:xfrm>
          <a:prstGeom prst="rect">
            <a:avLst/>
          </a:prstGeom>
          <a:solidFill>
            <a:srgbClr val="F76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39004"/>
              </p:ext>
            </p:extLst>
          </p:nvPr>
        </p:nvGraphicFramePr>
        <p:xfrm>
          <a:off x="373195" y="1089630"/>
          <a:ext cx="7972315" cy="1124373"/>
        </p:xfrm>
        <a:graphic>
          <a:graphicData uri="http://schemas.openxmlformats.org/drawingml/2006/table">
            <a:tbl>
              <a:tblPr/>
              <a:tblGrid>
                <a:gridCol w="2540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8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3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6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6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106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2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Khôi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vi-VN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</a:t>
                      </a: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(cm)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88" marR="73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813901" y="2502543"/>
            <a:ext cx="684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cột thể hiện chiều cao của các học sinh tổ 2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13794" y="6499743"/>
            <a:ext cx="307388" cy="202221"/>
          </a:xfrm>
          <a:prstGeom prst="rect">
            <a:avLst/>
          </a:prstGeom>
          <a:solidFill>
            <a:srgbClr val="F76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3029294" y="6400799"/>
            <a:ext cx="253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(cm)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394" y="627965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2: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6595" y="3269195"/>
            <a:ext cx="322745" cy="2858706"/>
          </a:xfrm>
          <a:prstGeom prst="rect">
            <a:avLst/>
          </a:prstGeom>
          <a:solidFill>
            <a:srgbClr val="F76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7418" y="2935603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endParaRPr lang="en-US" sz="2000"/>
          </a:p>
        </p:txBody>
      </p:sp>
      <p:sp>
        <p:nvSpPr>
          <p:cNvPr id="37" name="Rectangle 36"/>
          <p:cNvSpPr/>
          <p:nvPr/>
        </p:nvSpPr>
        <p:spPr>
          <a:xfrm>
            <a:off x="3096375" y="3347423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 </a:t>
            </a:r>
            <a:endParaRPr lang="en-US" sz="2000"/>
          </a:p>
        </p:txBody>
      </p:sp>
      <p:sp>
        <p:nvSpPr>
          <p:cNvPr id="38" name="Rectangle 37"/>
          <p:cNvSpPr/>
          <p:nvPr/>
        </p:nvSpPr>
        <p:spPr>
          <a:xfrm>
            <a:off x="4130107" y="311813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endParaRPr lang="en-US" sz="2000"/>
          </a:p>
        </p:txBody>
      </p:sp>
      <p:sp>
        <p:nvSpPr>
          <p:cNvPr id="39" name="Rectangle 38"/>
          <p:cNvSpPr/>
          <p:nvPr/>
        </p:nvSpPr>
        <p:spPr>
          <a:xfrm>
            <a:off x="5123041" y="379025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endParaRPr lang="en-US" sz="2000"/>
          </a:p>
        </p:txBody>
      </p:sp>
      <p:sp>
        <p:nvSpPr>
          <p:cNvPr id="40" name="Rectangle 39"/>
          <p:cNvSpPr/>
          <p:nvPr/>
        </p:nvSpPr>
        <p:spPr>
          <a:xfrm>
            <a:off x="6139362" y="3492039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endParaRPr lang="en-US" sz="2000"/>
          </a:p>
        </p:txBody>
      </p:sp>
      <p:sp>
        <p:nvSpPr>
          <p:cNvPr id="41" name="Rectangle 40"/>
          <p:cNvSpPr/>
          <p:nvPr/>
        </p:nvSpPr>
        <p:spPr>
          <a:xfrm>
            <a:off x="2036707" y="3698492"/>
            <a:ext cx="619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endParaRPr lang="en-US" sz="2000"/>
          </a:p>
        </p:txBody>
      </p:sp>
      <p:sp>
        <p:nvSpPr>
          <p:cNvPr id="46" name="Rectangle 45"/>
          <p:cNvSpPr/>
          <p:nvPr/>
        </p:nvSpPr>
        <p:spPr>
          <a:xfrm>
            <a:off x="7126493" y="3214779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endParaRPr lang="en-US" sz="2000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3" grpId="0"/>
      <p:bldP spid="44" grpId="0" animBg="1"/>
      <p:bldP spid="45" grpId="0"/>
      <p:bldP spid="5" grpId="0" animBg="1"/>
      <p:bldP spid="36" grpId="0"/>
      <p:bldP spid="37" grpId="0"/>
      <p:bldP spid="38" grpId="0"/>
      <p:bldP spid="39" grpId="0"/>
      <p:bldP spid="40" grpId="0"/>
      <p:bldP spid="41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445" y="536324"/>
            <a:ext cx="3412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biểu đồ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Quan sát biểu đồ hình 6, em hãy cho biết nó được ghép bởi các biểu đ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5" y="1035005"/>
            <a:ext cx="8584425" cy="31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1040" y="4013770"/>
            <a:ext cx="696206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hãy cho biết nó được ghép bởi các biểu đồ nào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040" y="5175686"/>
            <a:ext cx="625106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iệc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lợi ích gì 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891" y="5074202"/>
            <a:ext cx="820971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Lợi ích của việc ghép biểu 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là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so sánh số cây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trồng được của lớp 6A1 và số cây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trồng được của lớp 6A2 một cách trực quan và dễ dàng hơn.</a:t>
            </a:r>
            <a:endParaRPr lang="en-US" sz="2400"/>
          </a:p>
        </p:txBody>
      </p:sp>
      <p:sp>
        <p:nvSpPr>
          <p:cNvPr id="181" name="Rectangle 180"/>
          <p:cNvSpPr/>
          <p:nvPr/>
        </p:nvSpPr>
        <p:spPr>
          <a:xfrm>
            <a:off x="682891" y="3836857"/>
            <a:ext cx="76480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Biểu đồ hình 6 được ghép 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hoa trồng được của lớp 6A1 và biểu đồ số cây hoa trồng được của lớp 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6A2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7138" y="112882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/>
          <p:cNvSpPr/>
          <p:nvPr/>
        </p:nvSpPr>
        <p:spPr>
          <a:xfrm>
            <a:off x="556121" y="4954357"/>
            <a:ext cx="797609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Để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0" y="498849"/>
            <a:ext cx="479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GB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Quan sát biểu đồ hình 6, em hãy cho biết nó được ghép bởi các biểu đ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9" y="973574"/>
            <a:ext cx="8763000" cy="40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12194" y="5198312"/>
            <a:ext cx="6614160" cy="8970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như hình 6 gọi là biểu đồ cột kép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12194" y="5162898"/>
            <a:ext cx="6614160" cy="8970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làm như thế nào để có biểu đồ cột kép? Và dùng để làm gì?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864782-C102-4D3A-8293-2CEAAF6D6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887" y1="83688" x2="70035" y2="52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1" y="4997733"/>
            <a:ext cx="489438" cy="4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7138" y="100003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3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1" grpId="0"/>
      <p:bldP spid="3" grpId="0" animBg="1"/>
      <p:bldP spid="11" grpId="1" animBg="1"/>
      <p:bldP spid="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" y="1567611"/>
            <a:ext cx="4573479" cy="358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" name="Rectangle 182"/>
          <p:cNvSpPr/>
          <p:nvPr/>
        </p:nvSpPr>
        <p:spPr>
          <a:xfrm>
            <a:off x="150921" y="848198"/>
            <a:ext cx="4706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hai tổ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1739694" y="5049053"/>
            <a:ext cx="1406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7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812714" y="5551678"/>
            <a:ext cx="7569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ghép hai biểu đồ cột thành một biểu đồ cột kép ta có thể ghép như hình 7 hoặc hình 6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Quan sát biểu đồ hình 6, em hãy cho biết nó được ghép bởi các biểu đồ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57" y="1567611"/>
            <a:ext cx="4088035" cy="39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7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85351" y="3000620"/>
            <a:ext cx="151370" cy="75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921" tIns="37460" rIns="74921" bIns="37460" numCol="1" anchor="ctr" anchorCtr="0" compatLnSpc="1">
            <a:prstTxWarp prst="textNoShape">
              <a:avLst/>
            </a:prstTxWarp>
            <a:spAutoFit/>
          </a:bodyPr>
          <a:lstStyle/>
          <a:p>
            <a:pPr defTabSz="74916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75">
                <a:latin typeface="Arial" panose="020B0604020202020204" pitchFamily="34" charset="0"/>
              </a:rPr>
              <a:t/>
            </a:r>
            <a:br>
              <a:rPr lang="en-US" altLang="en-US" sz="1475">
                <a:latin typeface="Arial" panose="020B0604020202020204" pitchFamily="34" charset="0"/>
              </a:rPr>
            </a:br>
            <a:r>
              <a:rPr lang="en-US" altLang="en-US" sz="1475">
                <a:latin typeface="Arial" panose="020B0604020202020204" pitchFamily="34" charset="0"/>
              </a:rPr>
              <a:t/>
            </a:r>
            <a:br>
              <a:rPr lang="en-US" altLang="en-US" sz="1475">
                <a:latin typeface="Arial" panose="020B0604020202020204" pitchFamily="34" charset="0"/>
              </a:rPr>
            </a:br>
            <a:endParaRPr lang="en-US" altLang="en-US" sz="1475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70" y="3891373"/>
            <a:ext cx="877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Hãy vẽ biểu đồ cột biểu diễn số liệu ở bảng trên.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376" y="1059850"/>
            <a:ext cx="877662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2/116: 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bộ tiếng Nhật của trường THCS Đoàn Kết thống kê số học viên trong 4 năm liên tiếp như sau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88553"/>
              </p:ext>
            </p:extLst>
          </p:nvPr>
        </p:nvGraphicFramePr>
        <p:xfrm>
          <a:off x="796417" y="2220878"/>
          <a:ext cx="7495505" cy="1068948"/>
        </p:xfrm>
        <a:graphic>
          <a:graphicData uri="http://schemas.openxmlformats.org/drawingml/2006/table">
            <a:tbl>
              <a:tblPr firstRow="1" firstCol="1" bandRow="1"/>
              <a:tblGrid>
                <a:gridCol w="2027085"/>
                <a:gridCol w="1214480"/>
                <a:gridCol w="1324335"/>
                <a:gridCol w="1434497"/>
                <a:gridCol w="1495108"/>
              </a:tblGrid>
              <a:tr h="534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="1" baseline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học viên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3CBD8AB-DB26-49A0-8644-5180B9D6EEDA}"/>
              </a:ext>
            </a:extLst>
          </p:cNvPr>
          <p:cNvSpPr txBox="1"/>
          <p:nvPr/>
        </p:nvSpPr>
        <p:spPr>
          <a:xfrm>
            <a:off x="90271" y="864287"/>
            <a:ext cx="9053729" cy="4545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1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1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1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ngang: Ghi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1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1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dọc: Chọn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1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1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341618" y="509302"/>
            <a:ext cx="298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GB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39283"/>
              </p:ext>
            </p:extLst>
          </p:nvPr>
        </p:nvGraphicFramePr>
        <p:xfrm>
          <a:off x="2435180" y="5502812"/>
          <a:ext cx="5801930" cy="1050402"/>
        </p:xfrm>
        <a:graphic>
          <a:graphicData uri="http://schemas.openxmlformats.org/drawingml/2006/table">
            <a:tbl>
              <a:tblPr firstRow="1" firstCol="1" bandRow="1"/>
              <a:tblGrid>
                <a:gridCol w="1569074"/>
                <a:gridCol w="940074"/>
                <a:gridCol w="1025107"/>
                <a:gridCol w="1110379"/>
                <a:gridCol w="1157296"/>
              </a:tblGrid>
              <a:tr h="525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="1" baseline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học viên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6283" y="5874224"/>
            <a:ext cx="19455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a.Vẽ biểu đồ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18" y="5441810"/>
            <a:ext cx="13780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2/116: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034" y="3429000"/>
            <a:ext cx="470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01" y="1601206"/>
            <a:ext cx="10533201" cy="52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6807" y="2748887"/>
            <a:ext cx="53773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0" cap="none" spc="0" normalizeH="0" baseline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88676" y="6030720"/>
            <a:ext cx="947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3225596" y="603072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endParaRPr lang="en-US" sz="2000"/>
          </a:p>
        </p:txBody>
      </p:sp>
      <p:sp>
        <p:nvSpPr>
          <p:cNvPr id="36" name="Rectangle 35"/>
          <p:cNvSpPr/>
          <p:nvPr/>
        </p:nvSpPr>
        <p:spPr>
          <a:xfrm>
            <a:off x="4823148" y="6004276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endParaRPr lang="en-US" sz="2000"/>
          </a:p>
        </p:txBody>
      </p:sp>
      <p:sp>
        <p:nvSpPr>
          <p:cNvPr id="37" name="Rectangle 36"/>
          <p:cNvSpPr/>
          <p:nvPr/>
        </p:nvSpPr>
        <p:spPr>
          <a:xfrm>
            <a:off x="1582387" y="6052397"/>
            <a:ext cx="857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endParaRPr lang="en-US" sz="2000"/>
          </a:p>
        </p:txBody>
      </p:sp>
      <p:sp>
        <p:nvSpPr>
          <p:cNvPr id="38" name="Rectangle 37"/>
          <p:cNvSpPr/>
          <p:nvPr/>
        </p:nvSpPr>
        <p:spPr>
          <a:xfrm>
            <a:off x="978699" y="1742348"/>
            <a:ext cx="700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học viên câu lạc bộ tiếng Nhật của trường THCS Đoàn Kết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55521" y="1852027"/>
            <a:ext cx="9581" cy="421276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7164" y="2941441"/>
            <a:ext cx="66317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941924" y="6032658"/>
            <a:ext cx="6631775" cy="155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7164" y="5497430"/>
            <a:ext cx="66317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57164" y="3458911"/>
            <a:ext cx="66317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7164" y="3952683"/>
            <a:ext cx="66317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57164" y="4964140"/>
            <a:ext cx="66317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1217" y="5802215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000"/>
          </a:p>
        </p:txBody>
      </p:sp>
      <p:sp>
        <p:nvSpPr>
          <p:cNvPr id="24" name="Rectangle 23"/>
          <p:cNvSpPr/>
          <p:nvPr/>
        </p:nvSpPr>
        <p:spPr>
          <a:xfrm>
            <a:off x="509297" y="5266116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2000"/>
          </a:p>
        </p:txBody>
      </p:sp>
      <p:sp>
        <p:nvSpPr>
          <p:cNvPr id="25" name="Rectangle 24"/>
          <p:cNvSpPr/>
          <p:nvPr/>
        </p:nvSpPr>
        <p:spPr>
          <a:xfrm flipH="1">
            <a:off x="497527" y="3744567"/>
            <a:ext cx="614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endParaRPr lang="en-US" sz="2000"/>
          </a:p>
        </p:txBody>
      </p:sp>
      <p:sp>
        <p:nvSpPr>
          <p:cNvPr id="26" name="Rectangle 25"/>
          <p:cNvSpPr/>
          <p:nvPr/>
        </p:nvSpPr>
        <p:spPr>
          <a:xfrm>
            <a:off x="503721" y="4233201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494057" y="4745425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514547" y="329736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endParaRPr lang="en-US" sz="2000"/>
          </a:p>
        </p:txBody>
      </p:sp>
      <p:sp>
        <p:nvSpPr>
          <p:cNvPr id="29" name="Rectangle 28"/>
          <p:cNvSpPr/>
          <p:nvPr/>
        </p:nvSpPr>
        <p:spPr>
          <a:xfrm>
            <a:off x="501667" y="276769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endParaRPr lang="en-US" sz="20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57164" y="4418206"/>
            <a:ext cx="66317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90068" y="3458912"/>
            <a:ext cx="392409" cy="2571808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3452" y="6452507"/>
            <a:ext cx="307388" cy="202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3019278" y="6302528"/>
            <a:ext cx="239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học viên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41924" y="2408041"/>
            <a:ext cx="663177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94057" y="22131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000"/>
          </a:p>
        </p:txBody>
      </p:sp>
      <p:sp>
        <p:nvSpPr>
          <p:cNvPr id="47" name="Rectangle 46"/>
          <p:cNvSpPr/>
          <p:nvPr/>
        </p:nvSpPr>
        <p:spPr>
          <a:xfrm>
            <a:off x="6501127" y="2935276"/>
            <a:ext cx="392409" cy="3080810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286953" y="3956288"/>
            <a:ext cx="392409" cy="2091933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63084" y="4415693"/>
            <a:ext cx="392409" cy="1630919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70455" y="25925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endParaRPr lang="en-US" sz="2000"/>
          </a:p>
        </p:txBody>
      </p:sp>
      <p:sp>
        <p:nvSpPr>
          <p:cNvPr id="52" name="Rectangle 51"/>
          <p:cNvSpPr/>
          <p:nvPr/>
        </p:nvSpPr>
        <p:spPr>
          <a:xfrm>
            <a:off x="4870911" y="310106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endParaRPr lang="en-US" sz="2000"/>
          </a:p>
        </p:txBody>
      </p:sp>
      <p:sp>
        <p:nvSpPr>
          <p:cNvPr id="56" name="Rectangle 55"/>
          <p:cNvSpPr/>
          <p:nvPr/>
        </p:nvSpPr>
        <p:spPr>
          <a:xfrm>
            <a:off x="3252730" y="3596385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endParaRPr lang="en-US" sz="2000"/>
          </a:p>
        </p:txBody>
      </p:sp>
      <p:sp>
        <p:nvSpPr>
          <p:cNvPr id="60" name="Rectangle 59"/>
          <p:cNvSpPr/>
          <p:nvPr/>
        </p:nvSpPr>
        <p:spPr>
          <a:xfrm>
            <a:off x="1606654" y="4076056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000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/>
          </p:nvPr>
        </p:nvGraphicFramePr>
        <p:xfrm>
          <a:off x="2794716" y="811760"/>
          <a:ext cx="5801930" cy="717550"/>
        </p:xfrm>
        <a:graphic>
          <a:graphicData uri="http://schemas.openxmlformats.org/drawingml/2006/table">
            <a:tbl>
              <a:tblPr firstRow="1" firstCol="1" bandRow="1"/>
              <a:tblGrid>
                <a:gridCol w="1569074"/>
                <a:gridCol w="940074"/>
                <a:gridCol w="1025107"/>
                <a:gridCol w="1110379"/>
                <a:gridCol w="1157296"/>
              </a:tblGrid>
              <a:tr h="316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="1" baseline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học viên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2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880855" y="653367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2/116 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3695" y="1068305"/>
            <a:ext cx="1945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a.Vẽ biểu đồ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3" grpId="0" animBg="1"/>
      <p:bldP spid="7" grpId="0" animBg="1"/>
      <p:bldP spid="59" grpId="0"/>
      <p:bldP spid="46" grpId="0"/>
      <p:bldP spid="47" grpId="0" animBg="1"/>
      <p:bldP spid="48" grpId="0" animBg="1"/>
      <p:bldP spid="50" grpId="0" animBg="1"/>
      <p:bldP spid="51" grpId="0"/>
      <p:bldP spid="52" grpId="0"/>
      <p:bldP spid="56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033519" y="1056430"/>
            <a:ext cx="6791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học viên câu lạc bộ tiếng Nhật trường THCS Đoàn Kết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7054" y="4707615"/>
            <a:ext cx="307388" cy="202221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3226189" y="4573947"/>
            <a:ext cx="239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học viên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5518" y="1206066"/>
            <a:ext cx="7161393" cy="3379146"/>
            <a:chOff x="836580" y="1651661"/>
            <a:chExt cx="7074330" cy="4566394"/>
          </a:xfrm>
        </p:grpSpPr>
        <p:sp>
          <p:nvSpPr>
            <p:cNvPr id="34" name="Rectangle 33"/>
            <p:cNvSpPr/>
            <p:nvPr/>
          </p:nvSpPr>
          <p:spPr>
            <a:xfrm>
              <a:off x="6642003" y="5817945"/>
              <a:ext cx="9478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</a:t>
              </a:r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45148" y="5804630"/>
              <a:ext cx="7617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</a:t>
              </a:r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30133" y="5792187"/>
              <a:ext cx="7617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</a:t>
              </a:r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08087" y="5813046"/>
              <a:ext cx="8572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</a:t>
              </a:r>
              <a:endParaRPr lang="en-US" sz="200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269554" y="1651661"/>
              <a:ext cx="9581" cy="42127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79135" y="2672245"/>
              <a:ext cx="6631775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1263895" y="5845171"/>
              <a:ext cx="6631775" cy="15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79135" y="5309943"/>
              <a:ext cx="6631775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79135" y="3189715"/>
              <a:ext cx="6631775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79135" y="3683487"/>
              <a:ext cx="6631775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79135" y="4776653"/>
              <a:ext cx="6631775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920076" y="5638254"/>
              <a:ext cx="3770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endParaRPr lang="en-US" sz="2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941" y="5066874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endParaRPr lang="en-US" sz="2000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852929" y="3489691"/>
              <a:ext cx="6148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9123" y="4041024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6580" y="4559403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4191" y="2989748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endParaRPr lang="en-US" sz="2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7069" y="2460084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</a:t>
              </a:r>
              <a:endParaRPr lang="en-US" sz="200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79135" y="4230719"/>
              <a:ext cx="6631775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212039" y="3189716"/>
              <a:ext cx="392409" cy="2662614"/>
            </a:xfrm>
            <a:prstGeom prst="rect">
              <a:avLst/>
            </a:prstGeom>
            <a:solidFill>
              <a:srgbClr val="F936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</a:t>
              </a:r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263895" y="2138845"/>
              <a:ext cx="6631775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849459" y="1944137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endParaRPr lang="en-US" sz="20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23098" y="2666079"/>
              <a:ext cx="392409" cy="3187497"/>
            </a:xfrm>
            <a:prstGeom prst="rect">
              <a:avLst/>
            </a:prstGeom>
            <a:solidFill>
              <a:srgbClr val="F936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08924" y="3687092"/>
              <a:ext cx="392409" cy="2165237"/>
            </a:xfrm>
            <a:prstGeom prst="rect">
              <a:avLst/>
            </a:prstGeom>
            <a:solidFill>
              <a:srgbClr val="F936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85055" y="4236650"/>
              <a:ext cx="392409" cy="1630919"/>
            </a:xfrm>
            <a:prstGeom prst="rect">
              <a:avLst/>
            </a:prstGeom>
            <a:solidFill>
              <a:srgbClr val="F936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5707" y="2249948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</a:t>
              </a:r>
              <a:endParaRPr lang="en-US" sz="20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15372" y="2753954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endParaRPr lang="en-US" sz="20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9273" y="3253511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endParaRPr lang="en-US" sz="20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81891" y="3807318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endParaRPr lang="en-US" sz="200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91949" y="714956"/>
            <a:ext cx="149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2/116 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5973" y="562235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So sánh số học viên năm 2020 và năm 2017.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1949" y="5028676"/>
            <a:ext cx="7768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 học viên tăng theo từng năm là bao nhiêu?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05483" y="5024279"/>
            <a:ext cx="24229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học viên.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6632" y="5534672"/>
            <a:ext cx="85407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gấp </a:t>
            </a:r>
            <a:r>
              <a:rPr lang="en-US" sz="24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học viên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/>
      <p:bldP spid="45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125" y="732642"/>
            <a:ext cx="2610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sau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112" y="1193913"/>
            <a:ext cx="8219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</a:rPr>
              <a:t>Bảng sau cho biết </a:t>
            </a:r>
            <a:r>
              <a:rPr lang="en-US" sz="2800" b="1" smtClean="0">
                <a:latin typeface="Times New Roman" panose="02020603050405020304" pitchFamily="18" charset="0"/>
              </a:rPr>
              <a:t>số lượng các bạn </a:t>
            </a:r>
            <a:r>
              <a:rPr lang="en-US" sz="2800" b="1">
                <a:latin typeface="Times New Roman" panose="02020603050405020304" pitchFamily="18" charset="0"/>
              </a:rPr>
              <a:t>lớp 6A hâm mộ bốn đội bóng đá ở giải world cup 2022 (mỗi gạch ứng với </a:t>
            </a:r>
            <a:r>
              <a:rPr lang="vi-VN" sz="2800" b="1">
                <a:latin typeface="Times New Roman" panose="02020603050405020304" pitchFamily="18" charset="0"/>
              </a:rPr>
              <a:t>một </a:t>
            </a:r>
            <a:r>
              <a:rPr lang="en-US" sz="2800" b="1" smtClean="0">
                <a:latin typeface="Times New Roman" panose="02020603050405020304" pitchFamily="18" charset="0"/>
              </a:rPr>
              <a:t>bạn</a:t>
            </a:r>
            <a:r>
              <a:rPr lang="vi-VN" sz="2800" b="1" smtClean="0">
                <a:latin typeface="Times New Roman" panose="02020603050405020304" pitchFamily="18" charset="0"/>
              </a:rPr>
              <a:t>)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84373"/>
              </p:ext>
            </p:extLst>
          </p:nvPr>
        </p:nvGraphicFramePr>
        <p:xfrm>
          <a:off x="4210848" y="2361449"/>
          <a:ext cx="313309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1501764"/>
                <a:gridCol w="1631326"/>
              </a:tblGrid>
              <a:tr h="14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kern="120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Croatia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vi-VN" sz="1400" kern="12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kern="120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Maroc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vi-VN" sz="1400" kern="12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kern="120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vi-VN" sz="1400" kern="12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kern="120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vi-VN" sz="1400" kern="12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8960" y="3580649"/>
            <a:ext cx="8579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+mj-lt"/>
              </a:rPr>
              <a:t> Lập bảng thống kê và vẽ biểu đồ cột biểu diễn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 thống kê đó.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53236" y="2396430"/>
            <a:ext cx="677497" cy="1126699"/>
            <a:chOff x="4885990" y="4119571"/>
            <a:chExt cx="480774" cy="792066"/>
          </a:xfrm>
        </p:grpSpPr>
        <p:grpSp>
          <p:nvGrpSpPr>
            <p:cNvPr id="7" name="Group 6"/>
            <p:cNvGrpSpPr/>
            <p:nvPr/>
          </p:nvGrpSpPr>
          <p:grpSpPr>
            <a:xfrm>
              <a:off x="4885990" y="4119571"/>
              <a:ext cx="185737" cy="141287"/>
              <a:chOff x="0" y="0"/>
              <a:chExt cx="260350" cy="25019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885" y="0"/>
                <a:ext cx="239395" cy="25019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0"/>
                <a:ext cx="260350" cy="25019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4893689" y="4768762"/>
              <a:ext cx="185737" cy="141287"/>
              <a:chOff x="0" y="0"/>
              <a:chExt cx="260350" cy="25019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0885" y="0"/>
                <a:ext cx="239395" cy="25019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0" y="0"/>
                <a:ext cx="260350" cy="25019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4885990" y="4563797"/>
              <a:ext cx="184150" cy="141287"/>
              <a:chOff x="0" y="0"/>
              <a:chExt cx="260350" cy="25019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885" y="0"/>
                <a:ext cx="239395" cy="25019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0" y="0"/>
                <a:ext cx="260350" cy="25019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5182614" y="4770349"/>
              <a:ext cx="184150" cy="141288"/>
              <a:chOff x="0" y="0"/>
              <a:chExt cx="260350" cy="25019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85" y="0"/>
                <a:ext cx="239395" cy="25019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0" y="0"/>
                <a:ext cx="260350" cy="25019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4893755" y="4357245"/>
              <a:ext cx="184150" cy="141287"/>
              <a:chOff x="0" y="0"/>
              <a:chExt cx="260350" cy="25019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885" y="0"/>
                <a:ext cx="239395" cy="25019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0" y="0"/>
                <a:ext cx="260350" cy="25019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5159040" y="4137872"/>
              <a:ext cx="177869" cy="141227"/>
              <a:chOff x="0" y="0"/>
              <a:chExt cx="261258" cy="21771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0" y="0"/>
                <a:ext cx="26125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0" y="10886"/>
                <a:ext cx="0" cy="20682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159040" y="4357245"/>
              <a:ext cx="178274" cy="129292"/>
              <a:chOff x="0" y="0"/>
              <a:chExt cx="239486" cy="20682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1772" y="200993"/>
                <a:ext cx="21771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0" y="0"/>
                <a:ext cx="238942" cy="91"/>
              </a:xfrm>
              <a:prstGeom prst="line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886" y="0"/>
                <a:ext cx="0" cy="2068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5174915" y="4563796"/>
              <a:ext cx="184726" cy="14128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33484"/>
              </p:ext>
            </p:extLst>
          </p:nvPr>
        </p:nvGraphicFramePr>
        <p:xfrm>
          <a:off x="1435827" y="5208055"/>
          <a:ext cx="5834131" cy="782702"/>
        </p:xfrm>
        <a:graphic>
          <a:graphicData uri="http://schemas.openxmlformats.org/drawingml/2006/table">
            <a:tbl>
              <a:tblPr firstRow="1" firstCol="1" bandRow="1"/>
              <a:tblGrid>
                <a:gridCol w="1340849"/>
                <a:gridCol w="1035850"/>
                <a:gridCol w="1035850"/>
                <a:gridCol w="1592904"/>
                <a:gridCol w="828678"/>
              </a:tblGrid>
              <a:tr h="3208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Đội bóng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Croatia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Maroc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fr-FR" sz="2400" i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948521" y="4253211"/>
            <a:ext cx="95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125" y="4534756"/>
            <a:ext cx="349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thống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10737" y="5536417"/>
            <a:ext cx="389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87475" y="5525198"/>
            <a:ext cx="95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48135" y="5539900"/>
            <a:ext cx="47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78361" y="5536417"/>
            <a:ext cx="95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2524" y="5988179"/>
            <a:ext cx="2783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Vẽ biểu đồ cột: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6561" y="5891556"/>
            <a:ext cx="95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3410755" y="5881703"/>
            <a:ext cx="97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Maroc 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4831993" y="5872495"/>
            <a:ext cx="1359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 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723067" y="5887931"/>
            <a:ext cx="1058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Croatia </a:t>
            </a:r>
            <a:endParaRPr lang="en-US" sz="20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49985" y="1650400"/>
            <a:ext cx="9698" cy="4323528"/>
          </a:xfrm>
          <a:prstGeom prst="straightConnector1">
            <a:avLst/>
          </a:prstGeom>
          <a:ln w="28575">
            <a:solidFill>
              <a:srgbClr val="E94C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62294" y="2820352"/>
            <a:ext cx="6713392" cy="0"/>
          </a:xfrm>
          <a:prstGeom prst="line">
            <a:avLst/>
          </a:prstGeom>
          <a:ln w="3175">
            <a:solidFill>
              <a:srgbClr val="E94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31305" y="5939805"/>
            <a:ext cx="6713392" cy="11517"/>
          </a:xfrm>
          <a:prstGeom prst="line">
            <a:avLst/>
          </a:prstGeom>
          <a:ln w="28575">
            <a:solidFill>
              <a:srgbClr val="E94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61972" y="5322456"/>
            <a:ext cx="6713392" cy="0"/>
          </a:xfrm>
          <a:prstGeom prst="line">
            <a:avLst/>
          </a:prstGeom>
          <a:ln w="3175">
            <a:solidFill>
              <a:srgbClr val="E94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79620" y="3440550"/>
            <a:ext cx="6713392" cy="0"/>
          </a:xfrm>
          <a:prstGeom prst="line">
            <a:avLst/>
          </a:prstGeom>
          <a:ln w="3175">
            <a:solidFill>
              <a:srgbClr val="E94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61972" y="4675206"/>
            <a:ext cx="6713392" cy="0"/>
          </a:xfrm>
          <a:prstGeom prst="line">
            <a:avLst/>
          </a:prstGeom>
          <a:ln w="3175">
            <a:solidFill>
              <a:srgbClr val="E94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59455" y="5636186"/>
            <a:ext cx="381666" cy="296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587908" y="373333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 flipH="1">
            <a:off x="935334" y="4304979"/>
            <a:ext cx="622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953217" y="5002382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919576" y="3733334"/>
            <a:ext cx="325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en-US" sz="200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261972" y="4049959"/>
            <a:ext cx="6713392" cy="0"/>
          </a:xfrm>
          <a:prstGeom prst="line">
            <a:avLst/>
          </a:prstGeom>
          <a:ln w="3175">
            <a:solidFill>
              <a:srgbClr val="E94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43278" y="3104182"/>
            <a:ext cx="397238" cy="2841073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64380" y="2176184"/>
            <a:ext cx="6713392" cy="0"/>
          </a:xfrm>
          <a:prstGeom prst="line">
            <a:avLst/>
          </a:prstGeom>
          <a:ln w="3175">
            <a:solidFill>
              <a:srgbClr val="E94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55095" y="2534943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2000"/>
          </a:p>
        </p:txBody>
      </p:sp>
      <p:sp>
        <p:nvSpPr>
          <p:cNvPr id="25" name="Rectangle 24"/>
          <p:cNvSpPr/>
          <p:nvPr/>
        </p:nvSpPr>
        <p:spPr>
          <a:xfrm>
            <a:off x="6874164" y="2820352"/>
            <a:ext cx="397238" cy="3125825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20434" y="3437701"/>
            <a:ext cx="397238" cy="2507552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76580" y="3760886"/>
            <a:ext cx="397238" cy="2197954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74164" y="248874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2000"/>
          </a:p>
        </p:txBody>
      </p:sp>
      <p:sp>
        <p:nvSpPr>
          <p:cNvPr id="29" name="Rectangle 28"/>
          <p:cNvSpPr/>
          <p:nvPr/>
        </p:nvSpPr>
        <p:spPr>
          <a:xfrm>
            <a:off x="5277892" y="2752421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/>
          </a:p>
        </p:txBody>
      </p:sp>
      <p:sp>
        <p:nvSpPr>
          <p:cNvPr id="30" name="Rectangle 29"/>
          <p:cNvSpPr/>
          <p:nvPr/>
        </p:nvSpPr>
        <p:spPr>
          <a:xfrm>
            <a:off x="3645420" y="3104182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/>
          </a:p>
        </p:txBody>
      </p:sp>
      <p:sp>
        <p:nvSpPr>
          <p:cNvPr id="31" name="Rectangle 30"/>
          <p:cNvSpPr/>
          <p:nvPr/>
        </p:nvSpPr>
        <p:spPr>
          <a:xfrm>
            <a:off x="2005894" y="3394830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/>
          </a:p>
        </p:txBody>
      </p:sp>
      <p:sp>
        <p:nvSpPr>
          <p:cNvPr id="32" name="Rectangle 31"/>
          <p:cNvSpPr/>
          <p:nvPr/>
        </p:nvSpPr>
        <p:spPr>
          <a:xfrm>
            <a:off x="3082431" y="6381457"/>
            <a:ext cx="307388" cy="202221"/>
          </a:xfrm>
          <a:prstGeom prst="rect">
            <a:avLst/>
          </a:prstGeom>
          <a:solidFill>
            <a:srgbClr val="F93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3424162" y="6224183"/>
            <a:ext cx="239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bạn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7618" y="317542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/>
          </a:p>
        </p:txBody>
      </p:sp>
      <p:sp>
        <p:nvSpPr>
          <p:cNvPr id="40" name="Rectangle 39"/>
          <p:cNvSpPr/>
          <p:nvPr/>
        </p:nvSpPr>
        <p:spPr>
          <a:xfrm>
            <a:off x="836694" y="1848352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endParaRPr lang="en-US" sz="2000"/>
          </a:p>
        </p:txBody>
      </p:sp>
      <p:sp>
        <p:nvSpPr>
          <p:cNvPr id="43" name="Rectangle 42"/>
          <p:cNvSpPr/>
          <p:nvPr/>
        </p:nvSpPr>
        <p:spPr>
          <a:xfrm>
            <a:off x="1952775" y="1455520"/>
            <a:ext cx="5614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</a:rPr>
              <a:t>Số </a:t>
            </a:r>
            <a:r>
              <a:rPr lang="en-US" sz="2000" b="1">
                <a:latin typeface="Times New Roman" panose="02020603050405020304" pitchFamily="18" charset="0"/>
              </a:rPr>
              <a:t>lượng các bạn lớp 6A hâm mộ bốn đội bóng đá ở giải world cup 2022 </a:t>
            </a:r>
            <a:endParaRPr lang="en-US" sz="200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81770"/>
              </p:ext>
            </p:extLst>
          </p:nvPr>
        </p:nvGraphicFramePr>
        <p:xfrm>
          <a:off x="1557755" y="641775"/>
          <a:ext cx="5834131" cy="782702"/>
        </p:xfrm>
        <a:graphic>
          <a:graphicData uri="http://schemas.openxmlformats.org/drawingml/2006/table">
            <a:tbl>
              <a:tblPr firstRow="1" firstCol="1" bandRow="1"/>
              <a:tblGrid>
                <a:gridCol w="1340849"/>
                <a:gridCol w="1035850"/>
                <a:gridCol w="1035850"/>
                <a:gridCol w="1592904"/>
                <a:gridCol w="828678"/>
              </a:tblGrid>
              <a:tr h="3208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Đội bóng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Croatia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Maroc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fr-FR" sz="2400" i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400" i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400" i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400" i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400" i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561240" y="129818"/>
            <a:ext cx="2410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Vẽ biểu đồ cột: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6" grpId="0"/>
      <p:bldP spid="18" grpId="0"/>
      <p:bldP spid="20" grpId="0"/>
      <p:bldP spid="22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7" grpId="0"/>
      <p:bldP spid="40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034" y="3429000"/>
            <a:ext cx="470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3019"/>
            <a:ext cx="9144001" cy="52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AF2389-E39A-4233-A50C-455A84B131DA}"/>
              </a:ext>
            </a:extLst>
          </p:cNvPr>
          <p:cNvSpPr txBox="1"/>
          <p:nvPr/>
        </p:nvSpPr>
        <p:spPr>
          <a:xfrm>
            <a:off x="525684" y="3189642"/>
            <a:ext cx="6997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Bài vừa học:</a:t>
            </a:r>
          </a:p>
          <a:p>
            <a:r>
              <a:rPr 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lí thuyết theo sgk trang 111, 112</a:t>
            </a:r>
          </a:p>
          <a:p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-Xem </a:t>
            </a:r>
            <a:r>
              <a:rPr lang="en-US" sz="280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ví dụ và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giải bài t</a:t>
            </a:r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đã hướng dẫn ở lớp</a:t>
            </a:r>
            <a:r>
              <a:rPr lang="vi-VN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322" y="2041289"/>
            <a:ext cx="68125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4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683" y="5151424"/>
            <a:ext cx="6997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b/Bài sắp học:</a:t>
            </a:r>
          </a:p>
          <a:p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“Biểu đồ cột – Biểu đồ cột kép ”(tt)</a:t>
            </a:r>
            <a:endParaRPr lang="en-US" sz="28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9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 rot="-5400000">
            <a:off x="2154436" y="4052293"/>
            <a:ext cx="539353" cy="40481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</a:endParaRPr>
          </a:p>
        </p:txBody>
      </p:sp>
      <p:sp>
        <p:nvSpPr>
          <p:cNvPr id="29700" name="Picture 5" descr="02"/>
          <p:cNvSpPr>
            <a:spLocks noChangeAspect="1" noChangeArrowheads="1"/>
          </p:cNvSpPr>
          <p:nvPr/>
        </p:nvSpPr>
        <p:spPr bwMode="auto">
          <a:xfrm flipV="1">
            <a:off x="6017419" y="4704160"/>
            <a:ext cx="1169194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120628" y="1015604"/>
            <a:ext cx="404813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103144" y="1015604"/>
            <a:ext cx="403622" cy="539353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300662" y="4114800"/>
            <a:ext cx="404813" cy="539354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-5400000">
            <a:off x="4336852" y="1161455"/>
            <a:ext cx="539353" cy="40481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357687" y="3200400"/>
            <a:ext cx="404813" cy="539354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</a:endParaRPr>
          </a:p>
        </p:txBody>
      </p:sp>
      <p:sp>
        <p:nvSpPr>
          <p:cNvPr id="29706" name="Picture 5" descr="02"/>
          <p:cNvSpPr>
            <a:spLocks noChangeAspect="1" noChangeArrowheads="1"/>
          </p:cNvSpPr>
          <p:nvPr/>
        </p:nvSpPr>
        <p:spPr bwMode="auto">
          <a:xfrm flipV="1">
            <a:off x="2031207" y="4704160"/>
            <a:ext cx="1169194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29707" name="Picture 5" descr="02"/>
          <p:cNvSpPr>
            <a:spLocks noChangeAspect="1" noChangeArrowheads="1"/>
          </p:cNvSpPr>
          <p:nvPr/>
        </p:nvSpPr>
        <p:spPr bwMode="auto">
          <a:xfrm flipV="1">
            <a:off x="6207919" y="831057"/>
            <a:ext cx="916781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29708" name="Picture 5" descr="02"/>
          <p:cNvSpPr>
            <a:spLocks noChangeAspect="1" noChangeArrowheads="1"/>
          </p:cNvSpPr>
          <p:nvPr/>
        </p:nvSpPr>
        <p:spPr bwMode="auto">
          <a:xfrm flipV="1">
            <a:off x="1966913" y="863203"/>
            <a:ext cx="915591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88231" y="2489597"/>
            <a:ext cx="756880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4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422" y="2237184"/>
            <a:ext cx="85871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CẢM ƠN QUÝ THẦY CÔ VÀ CÁC EM HỌC SINH, CHÚC SỨC KHỎE </a:t>
            </a:r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569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192" y="0"/>
            <a:ext cx="1053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48" y="6270773"/>
            <a:ext cx="360695" cy="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15" y="2979268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672" y="4829867"/>
            <a:ext cx="7811475" cy="537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a/Loài động vật nào có tốc độ tối đa nhanh nhất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6538" y="5435230"/>
            <a:ext cx="6737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cái bắt tay của bạn bên cạnh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CBD8AB-DB26-49A0-8644-5180B9D6EEDA}"/>
              </a:ext>
            </a:extLst>
          </p:cNvPr>
          <p:cNvSpPr txBox="1"/>
          <p:nvPr/>
        </p:nvSpPr>
        <p:spPr>
          <a:xfrm>
            <a:off x="1554613" y="1158810"/>
            <a:ext cx="429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tối đa của một số loài động vật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658342" y="2323696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(dặm/giờ)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5101" y="3961019"/>
            <a:ext cx="1609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cs typeface="Times New Roman" panose="02020603050405020304" pitchFamily="18" charset="0"/>
              </a:rPr>
              <a:t>Loài động vật</a:t>
            </a:r>
            <a:endParaRPr lang="en-GB" sz="2000" b="1" dirty="0"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5467" y="1166667"/>
            <a:ext cx="6874588" cy="3672531"/>
            <a:chOff x="673904" y="2537138"/>
            <a:chExt cx="6054855" cy="463876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1236372" y="2537138"/>
              <a:ext cx="0" cy="3232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21132" y="576737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23494" y="3037268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36372" y="356315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36372" y="4127678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40614" y="467932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36372" y="5218090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803454" y="5314140"/>
              <a:ext cx="546217" cy="815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endParaRPr lang="en-US" sz="2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3905" y="4765287"/>
              <a:ext cx="732007" cy="815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endParaRPr lang="en-US" sz="2000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686783" y="3119940"/>
              <a:ext cx="696756" cy="815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0234" y="3690156"/>
              <a:ext cx="732007" cy="815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904" y="4211800"/>
              <a:ext cx="732007" cy="815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6783" y="2593096"/>
              <a:ext cx="732007" cy="815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endParaRPr lang="en-US" sz="2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99898" y="3281229"/>
              <a:ext cx="322035" cy="248614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87880" y="3547915"/>
              <a:ext cx="304403" cy="221945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81757" y="4391955"/>
              <a:ext cx="301385" cy="137778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68266" y="3867664"/>
              <a:ext cx="300792" cy="189971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47909" y="4127678"/>
              <a:ext cx="322035" cy="164110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19070" y="5733230"/>
              <a:ext cx="1001399" cy="815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Thỏ </a:t>
              </a:r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57546" y="5755907"/>
              <a:ext cx="806995" cy="815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 </a:t>
              </a:r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32752" y="5768783"/>
              <a:ext cx="917795" cy="815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Nai </a:t>
              </a:r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41194" y="5733230"/>
              <a:ext cx="888731" cy="1442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 </a:t>
              </a:r>
              <a:endParaRPr lang="en-US" sz="2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04414" y="5707229"/>
              <a:ext cx="1224345" cy="815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 </a:t>
              </a:r>
              <a:endParaRPr lang="en-US" sz="200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205355" y="4908866"/>
            <a:ext cx="773579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 có tốc độ tối đa nhanh nhất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239485" y="346895"/>
            <a:ext cx="72058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kern="1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Quan sát hình 1 rồi trả lời các câu hỏi sau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4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dặm </a:t>
            </a:r>
            <a:r>
              <a:rPr lang="en-US" sz="2400" b="1" kern="1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(mile) là một đơn vị đo độ dài; </a:t>
            </a:r>
            <a:r>
              <a:rPr lang="en-US" sz="24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en-US" sz="2400" b="1" kern="1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dặm = 1,609km).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7600" y="4235441"/>
            <a:ext cx="3435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GB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GB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 giám thế giới)</a:t>
            </a:r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60572" y="30879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659" y="0"/>
            <a:ext cx="10533201" cy="69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468" y="6223930"/>
            <a:ext cx="352560" cy="4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62" y="3640604"/>
            <a:ext cx="4286250" cy="359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80101" y="4724027"/>
            <a:ext cx="4019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tràng pháo tay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CBD8AB-DB26-49A0-8644-5180B9D6EEDA}"/>
              </a:ext>
            </a:extLst>
          </p:cNvPr>
          <p:cNvSpPr txBox="1"/>
          <p:nvPr/>
        </p:nvSpPr>
        <p:spPr>
          <a:xfrm>
            <a:off x="2120050" y="417687"/>
            <a:ext cx="487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tối đa của một số loài động vật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8531" y="1623011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(dặm/giờ)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894" y="3122914"/>
            <a:ext cx="1966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cs typeface="Times New Roman" panose="02020603050405020304" pitchFamily="18" charset="0"/>
              </a:rPr>
              <a:t>Loài động vật</a:t>
            </a:r>
            <a:endParaRPr lang="en-GB" sz="2000" b="1" dirty="0"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2339" y="548640"/>
            <a:ext cx="5662110" cy="2833653"/>
            <a:chOff x="734291" y="2537138"/>
            <a:chExt cx="5812419" cy="398387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236372" y="2537138"/>
              <a:ext cx="0" cy="3232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21132" y="576737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23494" y="3037268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36372" y="356315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36372" y="4127678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40614" y="467932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36372" y="5218090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863841" y="5494295"/>
              <a:ext cx="422593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4292" y="4945442"/>
              <a:ext cx="566332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747171" y="3300094"/>
              <a:ext cx="696755" cy="752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0621" y="3870308"/>
              <a:ext cx="566332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endParaRPr lang="en-US" sz="2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4291" y="4391953"/>
              <a:ext cx="566332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endParaRPr lang="en-US" sz="20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7171" y="2773249"/>
              <a:ext cx="566332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99898" y="3281229"/>
              <a:ext cx="322035" cy="248614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87880" y="3547915"/>
              <a:ext cx="304403" cy="221945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81757" y="4391955"/>
              <a:ext cx="301385" cy="137778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68266" y="3867664"/>
              <a:ext cx="300792" cy="189971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47909" y="4127678"/>
              <a:ext cx="322035" cy="164110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19069" y="5733230"/>
              <a:ext cx="774754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Thỏ </a:t>
              </a:r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57545" y="5755905"/>
              <a:ext cx="707427" cy="752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 </a:t>
              </a:r>
              <a:endParaRPr lang="en-US" sz="2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32752" y="5768783"/>
              <a:ext cx="710071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Nai </a:t>
              </a:r>
              <a:endParaRPr lang="en-US" sz="2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41195" y="5733230"/>
              <a:ext cx="888732" cy="752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 </a:t>
              </a:r>
              <a:endParaRPr lang="en-US" sz="20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04414" y="5707230"/>
              <a:ext cx="947240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 </a:t>
              </a:r>
              <a:endParaRPr lang="en-US" sz="200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CBD8AB-DB26-49A0-8644-5180B9D6EEDA}"/>
              </a:ext>
            </a:extLst>
          </p:cNvPr>
          <p:cNvSpPr txBox="1"/>
          <p:nvPr/>
        </p:nvSpPr>
        <p:spPr>
          <a:xfrm>
            <a:off x="452674" y="3751625"/>
            <a:ext cx="737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b/Những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 có tốc độ tối đa nhỏ hơn 40 dặm /giờ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3CBD8AB-DB26-49A0-8644-5180B9D6EEDA}"/>
              </a:ext>
            </a:extLst>
          </p:cNvPr>
          <p:cNvSpPr txBox="1"/>
          <p:nvPr/>
        </p:nvSpPr>
        <p:spPr>
          <a:xfrm>
            <a:off x="48805" y="3806623"/>
            <a:ext cx="77762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loài  có tốc độ tối đa nhỏ hơn 40 dặm /giờ là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Mèo, Voi, Thỏ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86845" y="3422699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378" y="-104234"/>
            <a:ext cx="10533201" cy="699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3" y="6335166"/>
            <a:ext cx="322059" cy="4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46" y="254013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6015" y="5024584"/>
            <a:ext cx="7853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CBD8AB-DB26-49A0-8644-5180B9D6EEDA}"/>
              </a:ext>
            </a:extLst>
          </p:cNvPr>
          <p:cNvSpPr txBox="1"/>
          <p:nvPr/>
        </p:nvSpPr>
        <p:spPr>
          <a:xfrm>
            <a:off x="1877143" y="150997"/>
            <a:ext cx="487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tối đa của một số loài động vật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82215" y="1304225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(dặm/giờ)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861" y="2953721"/>
            <a:ext cx="1966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cs typeface="Times New Roman" panose="02020603050405020304" pitchFamily="18" charset="0"/>
              </a:rPr>
              <a:t>Loài động vật</a:t>
            </a:r>
            <a:endParaRPr lang="en-GB" sz="2000" b="1" dirty="0"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4852" y="265044"/>
            <a:ext cx="6047693" cy="2960904"/>
            <a:chOff x="734291" y="2537138"/>
            <a:chExt cx="5812419" cy="398387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236372" y="2537138"/>
              <a:ext cx="0" cy="3232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21132" y="576737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23494" y="3037268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36372" y="356315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36372" y="4127678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40614" y="467932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36372" y="5218090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863841" y="5494295"/>
              <a:ext cx="422593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endParaRPr lang="en-US" sz="20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4292" y="4945442"/>
              <a:ext cx="566332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747171" y="3300094"/>
              <a:ext cx="696755" cy="752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0621" y="3870308"/>
              <a:ext cx="566332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4291" y="4391953"/>
              <a:ext cx="566332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endParaRPr lang="en-US" sz="2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7171" y="2773249"/>
              <a:ext cx="566332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endParaRPr lang="en-US" sz="20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9898" y="3281229"/>
              <a:ext cx="322035" cy="248614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87880" y="3547915"/>
              <a:ext cx="304403" cy="221945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81757" y="4391955"/>
              <a:ext cx="301385" cy="137778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68266" y="3867664"/>
              <a:ext cx="300792" cy="189971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47909" y="4127678"/>
              <a:ext cx="322035" cy="164110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19069" y="5733230"/>
              <a:ext cx="774754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Thỏ </a:t>
              </a:r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57545" y="5755905"/>
              <a:ext cx="707427" cy="752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 </a:t>
              </a:r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32752" y="5768783"/>
              <a:ext cx="710071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Nai </a:t>
              </a:r>
              <a:endParaRPr lang="en-US" sz="2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41195" y="5733230"/>
              <a:ext cx="888732" cy="752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 </a:t>
              </a:r>
              <a:endParaRPr lang="en-US" sz="2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04414" y="5707230"/>
              <a:ext cx="947240" cy="75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 </a:t>
              </a:r>
              <a:endParaRPr lang="en-US" sz="200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32699" y="3604582"/>
            <a:ext cx="618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Mèo và Thỏ loài nào chạy nhanh  </a:t>
            </a:r>
            <a:r>
              <a:rPr lang="en-GB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3393" y="3636667"/>
            <a:ext cx="60984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chạy nhanh hơn Mèo 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52355" y="3225948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1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 background-powerpoint-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842" y="-97"/>
            <a:ext cx="1053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46076" y="4226698"/>
            <a:ext cx="8497200" cy="9426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 tốc độ tối đa của Mèo là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4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dặm/giờ thì biểu đồ cột ở </a:t>
            </a:r>
          </a:p>
          <a:p>
            <a:pPr>
              <a:spcAft>
                <a:spcPts val="0"/>
              </a:spcAft>
            </a:pPr>
            <a:r>
              <a:rPr lang="en-US" sz="24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kern="12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thay đổi như thế nào?</a:t>
            </a:r>
          </a:p>
          <a:p>
            <a:pPr>
              <a:spcAft>
                <a:spcPts val="0"/>
              </a:spcAft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0919" y="4606822"/>
            <a:ext cx="3722979" cy="34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chiều cao là 35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7446" y="5254689"/>
            <a:ext cx="6436894" cy="553357"/>
          </a:xfrm>
          <a:prstGeom prst="rect">
            <a:avLst/>
          </a:prstGeom>
          <a:solidFill>
            <a:srgbClr val="9BDDA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vẽ biểu đồ cột đó ta làm như thế nào?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1955948" y="482182"/>
            <a:ext cx="5376201" cy="40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tối đa của một số loài động vật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-699586" y="1740774"/>
            <a:ext cx="25746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Tốc </a:t>
            </a:r>
            <a:r>
              <a:rPr lang="en-GB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(dặm/giờ) 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3037" y="3259766"/>
            <a:ext cx="2286584" cy="440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 </a:t>
            </a:r>
            <a:r>
              <a:rPr lang="en-GB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03203" y="626133"/>
            <a:ext cx="6572958" cy="2848587"/>
            <a:chOff x="734291" y="2537138"/>
            <a:chExt cx="5812419" cy="3826993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236372" y="2537138"/>
              <a:ext cx="0" cy="3232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21132" y="576737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223494" y="3037268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236372" y="356315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236372" y="4127678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240614" y="4679324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36372" y="5218090"/>
              <a:ext cx="5306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863841" y="5494296"/>
              <a:ext cx="451025" cy="59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endParaRPr lang="en-US" sz="20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4292" y="4945441"/>
              <a:ext cx="604435" cy="59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endParaRPr lang="en-US" sz="2000"/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47171" y="3300096"/>
              <a:ext cx="696756" cy="59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</a:t>
              </a:r>
              <a:endParaRPr lang="en-US" sz="20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0621" y="3870308"/>
              <a:ext cx="604435" cy="59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</a:t>
              </a:r>
              <a:endParaRPr lang="en-US" sz="20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4291" y="4391955"/>
              <a:ext cx="604435" cy="59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endParaRPr lang="en-US" sz="20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7171" y="2773249"/>
              <a:ext cx="604435" cy="59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endParaRPr lang="en-US" sz="20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19074" y="3281229"/>
              <a:ext cx="322035" cy="248614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87878" y="3547914"/>
              <a:ext cx="318585" cy="221946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81757" y="4391955"/>
              <a:ext cx="301385" cy="137778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737270" y="3808076"/>
              <a:ext cx="331126" cy="195929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62127" y="4126741"/>
              <a:ext cx="310178" cy="164204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19069" y="5733230"/>
              <a:ext cx="826879" cy="59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Thỏ </a:t>
              </a:r>
              <a:endParaRPr lang="en-US" sz="20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57545" y="5755905"/>
              <a:ext cx="707426" cy="59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Voi </a:t>
              </a:r>
              <a:endParaRPr lang="en-US" sz="20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532753" y="5768784"/>
              <a:ext cx="757845" cy="59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Nai </a:t>
              </a:r>
              <a:endParaRPr lang="en-US" sz="20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41195" y="5733230"/>
              <a:ext cx="888732" cy="59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 </a:t>
              </a:r>
              <a:endParaRPr lang="en-US" sz="20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504415" y="5707230"/>
              <a:ext cx="1010971" cy="595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 </a:t>
              </a:r>
              <a:endParaRPr lang="en-US" sz="200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1501292" y="3561090"/>
            <a:ext cx="4995477" cy="440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1(Theo niên giám thế giới)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43706" y="1472439"/>
            <a:ext cx="625527" cy="40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3456232" y="1676869"/>
            <a:ext cx="625527" cy="40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4524047" y="817850"/>
            <a:ext cx="625527" cy="40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endParaRPr lang="en-US" sz="2000"/>
          </a:p>
        </p:txBody>
      </p:sp>
      <p:sp>
        <p:nvSpPr>
          <p:cNvPr id="37" name="Rectangle 36"/>
          <p:cNvSpPr/>
          <p:nvPr/>
        </p:nvSpPr>
        <p:spPr>
          <a:xfrm>
            <a:off x="5526394" y="1209636"/>
            <a:ext cx="625527" cy="40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endParaRPr lang="en-US" sz="2000"/>
          </a:p>
        </p:txBody>
      </p:sp>
      <p:sp>
        <p:nvSpPr>
          <p:cNvPr id="38" name="Rectangle 37"/>
          <p:cNvSpPr/>
          <p:nvPr/>
        </p:nvSpPr>
        <p:spPr>
          <a:xfrm>
            <a:off x="6521097" y="1050698"/>
            <a:ext cx="625527" cy="40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736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1772" y="123824"/>
            <a:ext cx="8671148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63811" y="810756"/>
            <a:ext cx="3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GB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982192" y="2099446"/>
            <a:ext cx="0" cy="310479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45886" y="5194300"/>
            <a:ext cx="599522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63796" y="2560412"/>
            <a:ext cx="59952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63106" y="3104144"/>
            <a:ext cx="59952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63106" y="3632308"/>
            <a:ext cx="59952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67898" y="4149265"/>
            <a:ext cx="59952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63106" y="4666732"/>
            <a:ext cx="59952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42192" y="4932017"/>
            <a:ext cx="3962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200"/>
          </a:p>
        </p:txBody>
      </p:sp>
      <p:sp>
        <p:nvSpPr>
          <p:cNvPr id="40" name="Rectangle 39"/>
          <p:cNvSpPr/>
          <p:nvPr/>
        </p:nvSpPr>
        <p:spPr>
          <a:xfrm>
            <a:off x="1395818" y="4440933"/>
            <a:ext cx="5373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2200"/>
          </a:p>
        </p:txBody>
      </p:sp>
      <p:sp>
        <p:nvSpPr>
          <p:cNvPr id="41" name="Rectangle 40"/>
          <p:cNvSpPr/>
          <p:nvPr/>
        </p:nvSpPr>
        <p:spPr>
          <a:xfrm flipH="1">
            <a:off x="1410370" y="2860637"/>
            <a:ext cx="7872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endParaRPr lang="en-US" sz="2200"/>
          </a:p>
        </p:txBody>
      </p:sp>
      <p:sp>
        <p:nvSpPr>
          <p:cNvPr id="42" name="Rectangle 41"/>
          <p:cNvSpPr/>
          <p:nvPr/>
        </p:nvSpPr>
        <p:spPr>
          <a:xfrm>
            <a:off x="1414268" y="3408305"/>
            <a:ext cx="5373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endParaRPr lang="en-US" sz="2200"/>
          </a:p>
        </p:txBody>
      </p:sp>
      <p:sp>
        <p:nvSpPr>
          <p:cNvPr id="43" name="Rectangle 42"/>
          <p:cNvSpPr/>
          <p:nvPr/>
        </p:nvSpPr>
        <p:spPr>
          <a:xfrm>
            <a:off x="1395817" y="3909329"/>
            <a:ext cx="5373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en-US" sz="2200"/>
          </a:p>
        </p:txBody>
      </p:sp>
      <p:sp>
        <p:nvSpPr>
          <p:cNvPr id="44" name="Rectangle 43"/>
          <p:cNvSpPr/>
          <p:nvPr/>
        </p:nvSpPr>
        <p:spPr>
          <a:xfrm>
            <a:off x="1410370" y="2354618"/>
            <a:ext cx="5373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endParaRPr lang="en-US" sz="2200"/>
          </a:p>
        </p:txBody>
      </p:sp>
      <p:sp>
        <p:nvSpPr>
          <p:cNvPr id="45" name="Rectangle 44"/>
          <p:cNvSpPr/>
          <p:nvPr/>
        </p:nvSpPr>
        <p:spPr>
          <a:xfrm>
            <a:off x="4932608" y="2846231"/>
            <a:ext cx="297227" cy="23345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06286" y="3347652"/>
            <a:ext cx="302744" cy="18458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58840" y="5161506"/>
            <a:ext cx="7437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endParaRPr lang="en-US" sz="2200"/>
          </a:p>
        </p:txBody>
      </p:sp>
      <p:sp>
        <p:nvSpPr>
          <p:cNvPr id="50" name="Rectangle 49"/>
          <p:cNvSpPr/>
          <p:nvPr/>
        </p:nvSpPr>
        <p:spPr>
          <a:xfrm>
            <a:off x="3453896" y="5183284"/>
            <a:ext cx="799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 </a:t>
            </a:r>
            <a:endParaRPr lang="en-US" sz="2200"/>
          </a:p>
        </p:txBody>
      </p:sp>
      <p:sp>
        <p:nvSpPr>
          <p:cNvPr id="51" name="Rectangle 50"/>
          <p:cNvSpPr/>
          <p:nvPr/>
        </p:nvSpPr>
        <p:spPr>
          <a:xfrm>
            <a:off x="4668747" y="519565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Nai </a:t>
            </a:r>
            <a:endParaRPr lang="en-US" sz="2200"/>
          </a:p>
        </p:txBody>
      </p:sp>
      <p:sp>
        <p:nvSpPr>
          <p:cNvPr id="52" name="Rectangle 51"/>
          <p:cNvSpPr/>
          <p:nvPr/>
        </p:nvSpPr>
        <p:spPr>
          <a:xfrm>
            <a:off x="2229349" y="5161506"/>
            <a:ext cx="1004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 </a:t>
            </a:r>
            <a:endParaRPr lang="en-US" sz="2200"/>
          </a:p>
        </p:txBody>
      </p:sp>
      <p:sp>
        <p:nvSpPr>
          <p:cNvPr id="53" name="Rectangle 52"/>
          <p:cNvSpPr/>
          <p:nvPr/>
        </p:nvSpPr>
        <p:spPr>
          <a:xfrm>
            <a:off x="7090257" y="5136534"/>
            <a:ext cx="9108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 </a:t>
            </a:r>
            <a:endParaRPr lang="en-US" sz="220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2277802" y="1991794"/>
            <a:ext cx="434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tối đa của một số loài động vật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-52028" y="3624412"/>
            <a:ext cx="23246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Tốc </a:t>
            </a:r>
            <a:r>
              <a:rPr lang="en-GB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(dặm/giờ) 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14200" y="5451598"/>
            <a:ext cx="18469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 </a:t>
            </a:r>
            <a:r>
              <a:rPr lang="en-GB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53412" y="3100859"/>
            <a:ext cx="299670" cy="20966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177613" y="3351455"/>
            <a:ext cx="299164" cy="1832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373377" y="3009553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endParaRPr lang="en-US" sz="2000" dirty="0"/>
          </a:p>
        </p:txBody>
      </p:sp>
      <p:sp>
        <p:nvSpPr>
          <p:cNvPr id="64" name="Rectangle 63"/>
          <p:cNvSpPr/>
          <p:nvPr/>
        </p:nvSpPr>
        <p:spPr>
          <a:xfrm>
            <a:off x="3622996" y="351850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endParaRPr lang="en-US" sz="2000" dirty="0"/>
          </a:p>
        </p:txBody>
      </p:sp>
      <p:sp>
        <p:nvSpPr>
          <p:cNvPr id="65" name="Rectangle 64"/>
          <p:cNvSpPr/>
          <p:nvPr/>
        </p:nvSpPr>
        <p:spPr>
          <a:xfrm>
            <a:off x="4877439" y="2527273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endParaRPr lang="en-US" sz="2000"/>
          </a:p>
        </p:txBody>
      </p:sp>
      <p:sp>
        <p:nvSpPr>
          <p:cNvPr id="66" name="Rectangle 65"/>
          <p:cNvSpPr/>
          <p:nvPr/>
        </p:nvSpPr>
        <p:spPr>
          <a:xfrm>
            <a:off x="6110886" y="302297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endParaRPr lang="en-US" sz="2000"/>
          </a:p>
        </p:txBody>
      </p:sp>
      <p:sp>
        <p:nvSpPr>
          <p:cNvPr id="67" name="Rectangle 66"/>
          <p:cNvSpPr/>
          <p:nvPr/>
        </p:nvSpPr>
        <p:spPr>
          <a:xfrm>
            <a:off x="7373897" y="2776406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000"/>
          </a:p>
        </p:txBody>
      </p:sp>
      <p:sp>
        <p:nvSpPr>
          <p:cNvPr id="46" name="Rectangle 45"/>
          <p:cNvSpPr/>
          <p:nvPr/>
        </p:nvSpPr>
        <p:spPr>
          <a:xfrm>
            <a:off x="3681036" y="3873974"/>
            <a:ext cx="303795" cy="13302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17704" y="1342112"/>
            <a:ext cx="602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+mj-lt"/>
              </a:rPr>
              <a:t>Ta có biểu đồ cột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smtClean="0">
                <a:solidFill>
                  <a:srgbClr val="FF0000"/>
                </a:solidFill>
                <a:latin typeface="+mj-lt"/>
              </a:rPr>
              <a:t>ình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vẽ lại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như sau:</a:t>
            </a:r>
            <a:endParaRPr 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8891" y="5947198"/>
            <a:ext cx="798808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biểu đồ cột ta cần thực hiện bao nhiêu bước?</a:t>
            </a:r>
          </a:p>
        </p:txBody>
      </p:sp>
    </p:spTree>
    <p:extLst>
      <p:ext uri="{BB962C8B-B14F-4D97-AF65-F5344CB8AC3E}">
        <p14:creationId xmlns:p14="http://schemas.microsoft.com/office/powerpoint/2010/main" val="743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 animBg="1"/>
      <p:bldP spid="61" grpId="0" animBg="1"/>
      <p:bldP spid="63" grpId="0"/>
      <p:bldP spid="64" grpId="0"/>
      <p:bldP spid="65" grpId="0"/>
      <p:bldP spid="66" grpId="0"/>
      <p:bldP spid="67" grpId="0"/>
      <p:bldP spid="46" grpId="0" animBg="1"/>
      <p:bldP spid="47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149485" y="616164"/>
            <a:ext cx="298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3. </a:t>
            </a:r>
            <a:r>
              <a:rPr lang="en-US" sz="2800" b="1" dirty="0" err="1">
                <a:solidFill>
                  <a:srgbClr val="0000FF"/>
                </a:solidFill>
              </a:rPr>
              <a:t>Vẽ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biểu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cột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3CBD8AB-DB26-49A0-8644-5180B9D6EEDA}"/>
              </a:ext>
            </a:extLst>
          </p:cNvPr>
          <p:cNvSpPr txBox="1"/>
          <p:nvPr/>
        </p:nvSpPr>
        <p:spPr>
          <a:xfrm>
            <a:off x="92098" y="1099757"/>
            <a:ext cx="8933555" cy="5758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4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4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ngang: Ghi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400" b="1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dọc: Chọn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138" y="151519"/>
            <a:ext cx="8671149" cy="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22: BIỂU ĐỒ CỘT – BIỂU ĐỒ CỘT KÉP(tt)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66152" y="5835696"/>
            <a:ext cx="1990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khoán khác </a:t>
            </a:r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3621183" y="5841083"/>
            <a:ext cx="1237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5225266" y="5831875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 nước 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947153" y="5832071"/>
            <a:ext cx="1116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 uống </a:t>
            </a:r>
            <a:endParaRPr lang="en-US" sz="200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468192" y="2511380"/>
            <a:ext cx="4667" cy="337503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0045" y="3824950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51674" y="5818136"/>
            <a:ext cx="6966748" cy="1151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82924" y="5495904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82924" y="4162160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0045" y="4497073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82924" y="5146988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57244" y="567693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9571" y="5329026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500000 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480012" y="4311730"/>
            <a:ext cx="1239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2000000 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6492" y="461432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1500000 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8050" y="4966375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1000000 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5771" y="3947598"/>
            <a:ext cx="1239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2500000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801" y="362249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3000000 </a:t>
            </a: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466914" y="4802314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14480" y="4803820"/>
            <a:ext cx="412230" cy="1027925"/>
          </a:xfrm>
          <a:prstGeom prst="rect">
            <a:avLst/>
          </a:prstGeom>
          <a:solidFill>
            <a:srgbClr val="FC391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466914" y="3478911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4293" y="329032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3500000 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06914" y="4487997"/>
            <a:ext cx="412230" cy="1333254"/>
          </a:xfrm>
          <a:prstGeom prst="rect">
            <a:avLst/>
          </a:prstGeom>
          <a:solidFill>
            <a:srgbClr val="FC391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17512" y="4158577"/>
            <a:ext cx="412230" cy="1673166"/>
          </a:xfrm>
          <a:prstGeom prst="rect">
            <a:avLst/>
          </a:prstGeom>
          <a:solidFill>
            <a:srgbClr val="FC391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98743" y="3145284"/>
            <a:ext cx="412230" cy="2697738"/>
          </a:xfrm>
          <a:prstGeom prst="rect">
            <a:avLst/>
          </a:prstGeom>
          <a:solidFill>
            <a:srgbClr val="FC391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21768" y="264677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500000 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17367" y="296365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4000000 </a:t>
            </a:r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473916" y="3145284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83422" y="2819446"/>
            <a:ext cx="6966748" cy="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783807" y="2383473"/>
            <a:ext cx="5391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sinh hoạt trong tháng của gia đình Mai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12591" y="6386283"/>
            <a:ext cx="307388" cy="202221"/>
          </a:xfrm>
          <a:prstGeom prst="rect">
            <a:avLst/>
          </a:prstGeom>
          <a:solidFill>
            <a:srgbClr val="DB2A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3883944" y="6287338"/>
            <a:ext cx="268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(đồng)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995"/>
              </p:ext>
            </p:extLst>
          </p:nvPr>
        </p:nvGraphicFramePr>
        <p:xfrm>
          <a:off x="4240102" y="448070"/>
          <a:ext cx="4749350" cy="1630680"/>
        </p:xfrm>
        <a:graphic>
          <a:graphicData uri="http://schemas.openxmlformats.org/drawingml/2006/table">
            <a:tbl>
              <a:tblPr firstRow="1" firstCol="1" bandRow="1"/>
              <a:tblGrid>
                <a:gridCol w="2347939"/>
                <a:gridCol w="2401411"/>
              </a:tblGrid>
              <a:tr h="269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 chi tiêu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phí (đồng)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 uống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Giáo dục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 nước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khoản khác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3CBD8AB-DB26-49A0-8644-5180B9D6EEDA}"/>
              </a:ext>
            </a:extLst>
          </p:cNvPr>
          <p:cNvSpPr txBox="1"/>
          <p:nvPr/>
        </p:nvSpPr>
        <p:spPr>
          <a:xfrm>
            <a:off x="351692" y="334644"/>
            <a:ext cx="3745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Từ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phí sinh hoạt trong 1 tháng của gia đình bạn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Mai:  </a:t>
            </a:r>
            <a:endParaRPr lang="en-GB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339940" y="1743116"/>
            <a:ext cx="3900162" cy="8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vẽ được biểu đồ cột như sau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613339" y="-624427"/>
            <a:ext cx="8561517" cy="4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bảng số liện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trong 1 tháng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4" grpId="0"/>
      <p:bldP spid="25" grpId="0" animBg="1"/>
      <p:bldP spid="26" grpId="0" animBg="1"/>
      <p:bldP spid="27" grpId="0" animBg="1"/>
      <p:bldP spid="62" grpId="0"/>
      <p:bldP spid="63" grpId="0"/>
      <p:bldP spid="67" grpId="0"/>
      <p:bldP spid="68" grpId="0" animBg="1"/>
      <p:bldP spid="69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4451</TotalTime>
  <Words>2139</Words>
  <Application>Microsoft Office PowerPoint</Application>
  <PresentationFormat>On-screen Show (4:3)</PresentationFormat>
  <Paragraphs>514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359</cp:revision>
  <dcterms:created xsi:type="dcterms:W3CDTF">2022-12-10T10:23:11Z</dcterms:created>
  <dcterms:modified xsi:type="dcterms:W3CDTF">2025-04-24T03:29:43Z</dcterms:modified>
</cp:coreProperties>
</file>