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2" r:id="rId3"/>
  </p:sldMasterIdLst>
  <p:sldIdLst>
    <p:sldId id="299" r:id="rId4"/>
    <p:sldId id="300" r:id="rId5"/>
    <p:sldId id="301" r:id="rId6"/>
    <p:sldId id="302" r:id="rId7"/>
    <p:sldId id="303" r:id="rId8"/>
    <p:sldId id="304" r:id="rId9"/>
    <p:sldId id="297" r:id="rId10"/>
    <p:sldId id="258" r:id="rId11"/>
    <p:sldId id="269" r:id="rId12"/>
    <p:sldId id="259" r:id="rId13"/>
    <p:sldId id="260" r:id="rId14"/>
    <p:sldId id="289" r:id="rId15"/>
    <p:sldId id="290" r:id="rId16"/>
    <p:sldId id="291" r:id="rId17"/>
    <p:sldId id="292" r:id="rId18"/>
    <p:sldId id="296" r:id="rId19"/>
    <p:sldId id="285" r:id="rId20"/>
    <p:sldId id="262" r:id="rId21"/>
    <p:sldId id="263" r:id="rId22"/>
    <p:sldId id="264" r:id="rId23"/>
    <p:sldId id="281" r:id="rId24"/>
    <p:sldId id="282" r:id="rId25"/>
    <p:sldId id="283" r:id="rId26"/>
    <p:sldId id="287" r:id="rId27"/>
    <p:sldId id="288" r:id="rId28"/>
    <p:sldId id="284" r:id="rId29"/>
    <p:sldId id="305" r:id="rId30"/>
    <p:sldId id="306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6600"/>
    <a:srgbClr val="008000"/>
    <a:srgbClr val="FF3300"/>
    <a:srgbClr val="FF0066"/>
    <a:srgbClr val="FFCC00"/>
    <a:srgbClr val="009900"/>
    <a:srgbClr val="0000FF"/>
    <a:srgbClr val="CC33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50" autoAdjust="0"/>
    <p:restoredTop sz="94712" autoAdjust="0"/>
  </p:normalViewPr>
  <p:slideViewPr>
    <p:cSldViewPr snapToGrid="0">
      <p:cViewPr varScale="1">
        <p:scale>
          <a:sx n="74" d="100"/>
          <a:sy n="74" d="100"/>
        </p:scale>
        <p:origin x="-26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2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4" Type="http://schemas.openxmlformats.org/officeDocument/2006/relationships/image" Target="../media/image48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4" Type="http://schemas.openxmlformats.org/officeDocument/2006/relationships/image" Target="../media/image4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8E84C-DB88-4438-B3E1-CAF7CCC353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6351-1B37-40A1-9CFA-61283A639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232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8E84C-DB88-4438-B3E1-CAF7CCC353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6351-1B37-40A1-9CFA-61283A639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247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8E84C-DB88-4438-B3E1-CAF7CCC353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6351-1B37-40A1-9CFA-61283A639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135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7"/>
            <a:ext cx="6517482" cy="2509213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3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chemeClr val="bg1">
                    <a:lumMod val="50000"/>
                  </a:schemeClr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/>
                </a:solidFill>
              </a:rPr>
              <a:pPr/>
              <a:t>4/24/2025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14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4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/>
                </a:solidFill>
              </a:rPr>
              <a:pPr/>
              <a:t>4/24/2025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868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5"/>
            <a:ext cx="7763814" cy="273681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9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/>
                </a:solidFill>
              </a:rPr>
              <a:pPr/>
              <a:t>4/24/2025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5167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3" y="618519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4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4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/>
                </a:solidFill>
              </a:rPr>
              <a:pPr/>
              <a:t>4/24/2025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39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3" y="618519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7" y="2371018"/>
            <a:ext cx="3655106" cy="679995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2" y="3051014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5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1" y="3051014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/>
                </a:solidFill>
              </a:rPr>
              <a:pPr/>
              <a:t>4/24/2025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178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/>
                </a:solidFill>
              </a:rPr>
              <a:pPr/>
              <a:t>4/24/2025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648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/>
                </a:solidFill>
              </a:rPr>
              <a:pPr/>
              <a:t>4/24/2025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874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1"/>
            <a:ext cx="2951766" cy="2023252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8" y="609603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2" y="2632853"/>
            <a:ext cx="2951767" cy="3158348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/>
                </a:solidFill>
              </a:rPr>
              <a:pPr/>
              <a:t>4/24/2025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675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8E84C-DB88-4438-B3E1-CAF7CCC353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6351-1B37-40A1-9CFA-61283A639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1717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2"/>
            <a:ext cx="4451227" cy="2023255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3" y="609601"/>
            <a:ext cx="2441519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632853"/>
            <a:ext cx="4451212" cy="3158347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/>
                </a:solidFill>
              </a:rPr>
              <a:pPr/>
              <a:t>4/24/2025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0902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9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/>
                </a:solidFill>
              </a:rPr>
              <a:pPr/>
              <a:t>4/24/2025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361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1"/>
            <a:ext cx="7773339" cy="3427245"/>
          </a:xfrm>
        </p:spPr>
        <p:txBody>
          <a:bodyPr anchor="ctr"/>
          <a:lstStyle>
            <a:lvl1pPr algn="ctr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2"/>
            <a:ext cx="7773339" cy="1586380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/>
                </a:solidFill>
              </a:rPr>
              <a:pPr/>
              <a:t>4/24/2025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5179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3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/>
                </a:solidFill>
              </a:rPr>
              <a:pPr/>
              <a:t>4/24/2025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1116" y="754167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6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169" y="2993579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6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58370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/>
                </a:solidFill>
              </a:rPr>
              <a:pPr/>
              <a:t>4/24/2025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881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2"/>
            <a:ext cx="7773339" cy="160509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5"/>
            <a:ext cx="2474232" cy="57626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7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3" y="2367095"/>
            <a:ext cx="2468641" cy="57626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3" y="2943357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5"/>
            <a:ext cx="2478696" cy="57626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7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/>
                </a:solidFill>
              </a:rPr>
              <a:pPr/>
              <a:t>4/24/2025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9268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3"/>
            <a:ext cx="7773339" cy="16039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2" y="4204822"/>
            <a:ext cx="2472307" cy="57626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2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92" indent="0">
              <a:buNone/>
              <a:defRPr sz="1200"/>
            </a:lvl2pPr>
            <a:lvl3pPr marL="685783" indent="0">
              <a:buNone/>
              <a:defRPr sz="1200"/>
            </a:lvl3pPr>
            <a:lvl4pPr marL="1028675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8" indent="0">
              <a:buNone/>
              <a:defRPr sz="1200"/>
            </a:lvl7pPr>
            <a:lvl8pPr marL="2400240" indent="0">
              <a:buNone/>
              <a:defRPr sz="1200"/>
            </a:lvl8pPr>
            <a:lvl9pPr marL="2743132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2" y="4781083"/>
            <a:ext cx="2472307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2"/>
            <a:ext cx="2476371" cy="57626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92" indent="0">
              <a:buNone/>
              <a:defRPr sz="1200"/>
            </a:lvl2pPr>
            <a:lvl3pPr marL="685783" indent="0">
              <a:buNone/>
              <a:defRPr sz="1200"/>
            </a:lvl3pPr>
            <a:lvl4pPr marL="1028675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8" indent="0">
              <a:buNone/>
              <a:defRPr sz="1200"/>
            </a:lvl7pPr>
            <a:lvl8pPr marL="2400240" indent="0">
              <a:buNone/>
              <a:defRPr sz="1200"/>
            </a:lvl8pPr>
            <a:lvl9pPr marL="2743132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3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5" y="4204822"/>
            <a:ext cx="2475511" cy="57626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92" indent="0">
              <a:buNone/>
              <a:defRPr sz="1200"/>
            </a:lvl2pPr>
            <a:lvl3pPr marL="685783" indent="0">
              <a:buNone/>
              <a:defRPr sz="1200"/>
            </a:lvl3pPr>
            <a:lvl4pPr marL="1028675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8" indent="0">
              <a:buNone/>
              <a:defRPr sz="1200"/>
            </a:lvl7pPr>
            <a:lvl8pPr marL="2400240" indent="0">
              <a:buNone/>
              <a:defRPr sz="1200"/>
            </a:lvl8pPr>
            <a:lvl9pPr marL="2743132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1" y="4781081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/>
                </a:solidFill>
              </a:rPr>
              <a:pPr/>
              <a:t>4/24/2025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955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/>
                </a:solidFill>
              </a:rPr>
              <a:pPr/>
              <a:t>4/24/2025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080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609603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3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/>
                </a:solidFill>
              </a:rPr>
              <a:pPr/>
              <a:t>4/24/2025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9902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7"/>
            <a:ext cx="6517482" cy="2509213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3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chemeClr val="bg1">
                    <a:lumMod val="50000"/>
                  </a:schemeClr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/>
                </a:solidFill>
              </a:rPr>
              <a:pPr/>
              <a:t>4/24/2025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65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8E84C-DB88-4438-B3E1-CAF7CCC353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6351-1B37-40A1-9CFA-61283A639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2561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4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/>
                </a:solidFill>
              </a:rPr>
              <a:pPr/>
              <a:t>4/24/2025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7191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5"/>
            <a:ext cx="7763814" cy="273681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9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/>
                </a:solidFill>
              </a:rPr>
              <a:pPr/>
              <a:t>4/24/2025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8934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3" y="618519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4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4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/>
                </a:solidFill>
              </a:rPr>
              <a:pPr/>
              <a:t>4/24/2025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0476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3" y="618519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7" y="2371018"/>
            <a:ext cx="3655106" cy="679995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2" y="3051014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5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1" y="3051014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/>
                </a:solidFill>
              </a:rPr>
              <a:pPr/>
              <a:t>4/24/2025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2744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/>
                </a:solidFill>
              </a:rPr>
              <a:pPr/>
              <a:t>4/24/2025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1378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/>
                </a:solidFill>
              </a:rPr>
              <a:pPr/>
              <a:t>4/24/2025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8683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1"/>
            <a:ext cx="2951766" cy="2023252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8" y="609603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2" y="2632853"/>
            <a:ext cx="2951767" cy="3158348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/>
                </a:solidFill>
              </a:rPr>
              <a:pPr/>
              <a:t>4/24/2025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0340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2"/>
            <a:ext cx="4451227" cy="2023255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3" y="609601"/>
            <a:ext cx="2441519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632853"/>
            <a:ext cx="4451212" cy="3158347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/>
                </a:solidFill>
              </a:rPr>
              <a:pPr/>
              <a:t>4/24/2025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944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9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/>
                </a:solidFill>
              </a:rPr>
              <a:pPr/>
              <a:t>4/24/2025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7723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1"/>
            <a:ext cx="7773339" cy="3427245"/>
          </a:xfrm>
        </p:spPr>
        <p:txBody>
          <a:bodyPr anchor="ctr"/>
          <a:lstStyle>
            <a:lvl1pPr algn="ctr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2"/>
            <a:ext cx="7773339" cy="1586380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/>
                </a:solidFill>
              </a:rPr>
              <a:pPr/>
              <a:t>4/24/2025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406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8E84C-DB88-4438-B3E1-CAF7CCC353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6351-1B37-40A1-9CFA-61283A639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754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3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/>
                </a:solidFill>
              </a:rPr>
              <a:pPr/>
              <a:t>4/24/2025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1116" y="754167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6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169" y="2993579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6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84071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/>
                </a:solidFill>
              </a:rPr>
              <a:pPr/>
              <a:t>4/24/2025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6850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2"/>
            <a:ext cx="7773339" cy="160509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5"/>
            <a:ext cx="2474232" cy="57626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7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3" y="2367095"/>
            <a:ext cx="2468641" cy="57626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3" y="2943357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5"/>
            <a:ext cx="2478696" cy="57626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7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/>
                </a:solidFill>
              </a:rPr>
              <a:pPr/>
              <a:t>4/24/2025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0332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3"/>
            <a:ext cx="7773339" cy="16039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2" y="4204822"/>
            <a:ext cx="2472307" cy="57626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2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92" indent="0">
              <a:buNone/>
              <a:defRPr sz="1200"/>
            </a:lvl2pPr>
            <a:lvl3pPr marL="685783" indent="0">
              <a:buNone/>
              <a:defRPr sz="1200"/>
            </a:lvl3pPr>
            <a:lvl4pPr marL="1028675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8" indent="0">
              <a:buNone/>
              <a:defRPr sz="1200"/>
            </a:lvl7pPr>
            <a:lvl8pPr marL="2400240" indent="0">
              <a:buNone/>
              <a:defRPr sz="1200"/>
            </a:lvl8pPr>
            <a:lvl9pPr marL="2743132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2" y="4781083"/>
            <a:ext cx="2472307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2"/>
            <a:ext cx="2476371" cy="57626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92" indent="0">
              <a:buNone/>
              <a:defRPr sz="1200"/>
            </a:lvl2pPr>
            <a:lvl3pPr marL="685783" indent="0">
              <a:buNone/>
              <a:defRPr sz="1200"/>
            </a:lvl3pPr>
            <a:lvl4pPr marL="1028675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8" indent="0">
              <a:buNone/>
              <a:defRPr sz="1200"/>
            </a:lvl7pPr>
            <a:lvl8pPr marL="2400240" indent="0">
              <a:buNone/>
              <a:defRPr sz="1200"/>
            </a:lvl8pPr>
            <a:lvl9pPr marL="2743132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3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5" y="4204822"/>
            <a:ext cx="2475511" cy="57626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92" indent="0">
              <a:buNone/>
              <a:defRPr sz="1200"/>
            </a:lvl2pPr>
            <a:lvl3pPr marL="685783" indent="0">
              <a:buNone/>
              <a:defRPr sz="1200"/>
            </a:lvl3pPr>
            <a:lvl4pPr marL="1028675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8" indent="0">
              <a:buNone/>
              <a:defRPr sz="1200"/>
            </a:lvl7pPr>
            <a:lvl8pPr marL="2400240" indent="0">
              <a:buNone/>
              <a:defRPr sz="1200"/>
            </a:lvl8pPr>
            <a:lvl9pPr marL="2743132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1" y="4781081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/>
                </a:solidFill>
              </a:rPr>
              <a:pPr/>
              <a:t>4/24/2025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5846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/>
                </a:solidFill>
              </a:rPr>
              <a:pPr/>
              <a:t>4/24/2025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9947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609603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3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/>
                </a:solidFill>
              </a:rPr>
              <a:pPr/>
              <a:t>4/24/2025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055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8E84C-DB88-4438-B3E1-CAF7CCC353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6351-1B37-40A1-9CFA-61283A639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654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8E84C-DB88-4438-B3E1-CAF7CCC353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6351-1B37-40A1-9CFA-61283A639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226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8E84C-DB88-4438-B3E1-CAF7CCC353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6351-1B37-40A1-9CFA-61283A639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944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8E84C-DB88-4438-B3E1-CAF7CCC353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6351-1B37-40A1-9CFA-61283A639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391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8E84C-DB88-4438-B3E1-CAF7CCC353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6351-1B37-40A1-9CFA-61283A639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256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8E84C-DB88-4438-B3E1-CAF7CCC353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A6351-1B37-40A1-9CFA-61283A639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610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3" y="618519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33BB504A-11D5-4594-99D7-C9A16AF1D067}" type="datetimeFigureOut">
              <a:rPr lang="en-US" smtClean="0">
                <a:solidFill>
                  <a:prstClr val="black"/>
                </a:solidFill>
              </a:rPr>
              <a:pPr/>
              <a:t>4/24/2025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2" y="5883277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10" y="5883277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E97553C6-A3D7-405C-ABD2-52B04B23E2E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83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ctr" defTabSz="685783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15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3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2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3" y="618519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33BB504A-11D5-4594-99D7-C9A16AF1D067}" type="datetimeFigureOut">
              <a:rPr lang="en-US" smtClean="0">
                <a:solidFill>
                  <a:prstClr val="black"/>
                </a:solidFill>
              </a:rPr>
              <a:pPr/>
              <a:t>4/24/2025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2" y="5883277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10" y="5883277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E97553C6-A3D7-405C-ABD2-52B04B23E2E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696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ctr" defTabSz="685783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15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3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2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7.wm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slide" Target="slide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png"/><Relationship Id="rId12" Type="http://schemas.openxmlformats.org/officeDocument/2006/relationships/image" Target="../media/image2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2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microsoft.com/office/2007/relationships/hdphoto" Target="../media/hdphoto4.wdp"/><Relationship Id="rId4" Type="http://schemas.openxmlformats.org/officeDocument/2006/relationships/image" Target="../media/image25.png"/><Relationship Id="rId9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2.png"/><Relationship Id="rId11" Type="http://schemas.openxmlformats.org/officeDocument/2006/relationships/image" Target="../media/image28.jpeg"/><Relationship Id="rId5" Type="http://schemas.openxmlformats.org/officeDocument/2006/relationships/image" Target="../media/image29.png"/><Relationship Id="rId10" Type="http://schemas.openxmlformats.org/officeDocument/2006/relationships/image" Target="../media/image22.png"/><Relationship Id="rId4" Type="http://schemas.openxmlformats.org/officeDocument/2006/relationships/image" Target="../media/image31.jpeg"/><Relationship Id="rId9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8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6.png"/><Relationship Id="rId12" Type="http://schemas.microsoft.com/office/2007/relationships/hdphoto" Target="../media/hdphoto10.wdp"/><Relationship Id="rId17" Type="http://schemas.openxmlformats.org/officeDocument/2006/relationships/image" Target="../media/image30.png"/><Relationship Id="rId2" Type="http://schemas.openxmlformats.org/officeDocument/2006/relationships/audio" Target="../media/media2.wav"/><Relationship Id="rId16" Type="http://schemas.openxmlformats.org/officeDocument/2006/relationships/image" Target="../media/image20.png"/><Relationship Id="rId1" Type="http://schemas.microsoft.com/office/2007/relationships/media" Target="../media/media2.wav"/><Relationship Id="rId6" Type="http://schemas.microsoft.com/office/2007/relationships/hdphoto" Target="../media/hdphoto7.wdp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5" Type="http://schemas.openxmlformats.org/officeDocument/2006/relationships/image" Target="../media/image29.png"/><Relationship Id="rId10" Type="http://schemas.microsoft.com/office/2007/relationships/hdphoto" Target="../media/hdphoto9.wdp"/><Relationship Id="rId4" Type="http://schemas.openxmlformats.org/officeDocument/2006/relationships/image" Target="../media/image34.jpeg"/><Relationship Id="rId9" Type="http://schemas.openxmlformats.org/officeDocument/2006/relationships/image" Target="../media/image37.png"/><Relationship Id="rId1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1.wdp"/><Relationship Id="rId11" Type="http://schemas.openxmlformats.org/officeDocument/2006/relationships/image" Target="../media/image20.png"/><Relationship Id="rId5" Type="http://schemas.openxmlformats.org/officeDocument/2006/relationships/image" Target="../media/image40.png"/><Relationship Id="rId10" Type="http://schemas.openxmlformats.org/officeDocument/2006/relationships/image" Target="../media/image29.png"/><Relationship Id="rId4" Type="http://schemas.openxmlformats.org/officeDocument/2006/relationships/image" Target="../media/image39.jpeg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7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48.wmf"/><Relationship Id="rId4" Type="http://schemas.openxmlformats.org/officeDocument/2006/relationships/image" Target="../media/image45.wmf"/><Relationship Id="rId9" Type="http://schemas.openxmlformats.org/officeDocument/2006/relationships/oleObject" Target="../embeddings/oleObject11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48.wmf"/><Relationship Id="rId4" Type="http://schemas.openxmlformats.org/officeDocument/2006/relationships/image" Target="../media/image45.wmf"/><Relationship Id="rId9" Type="http://schemas.openxmlformats.org/officeDocument/2006/relationships/oleObject" Target="../embeddings/oleObject15.bin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15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py of Copy of hoa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06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41050" y="328779"/>
            <a:ext cx="8839336" cy="960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7850" tIns="48925" rIns="97850" bIns="48925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78499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ĐÀO</a:t>
            </a:r>
            <a:r>
              <a:rPr 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78499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THCS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5818" y="5868228"/>
            <a:ext cx="77098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BỘ SÁCH: CHÂN </a:t>
            </a:r>
            <a:r>
              <a:rPr lang="en-US" sz="4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TRỜI</a:t>
            </a:r>
            <a:r>
              <a:rPr lang="en-US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SÁNG</a:t>
            </a:r>
            <a:r>
              <a:rPr lang="en-US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4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TẠO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7848" y="4296563"/>
            <a:ext cx="73857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GV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 </a:t>
            </a:r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Nguyễn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Thị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Tường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Vi</a:t>
            </a:r>
          </a:p>
        </p:txBody>
      </p:sp>
      <p:sp>
        <p:nvSpPr>
          <p:cNvPr id="8" name="Rectangle 7"/>
          <p:cNvSpPr/>
          <p:nvPr/>
        </p:nvSpPr>
        <p:spPr>
          <a:xfrm>
            <a:off x="556844" y="1618138"/>
            <a:ext cx="858715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CHÀO MỪNG QUÝ THẦY CÔ VỀ DỰ GIỜ </a:t>
            </a:r>
            <a:r>
              <a:rPr lang="en-US" sz="54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VÀ CÁC EM HỌC SINH </a:t>
            </a:r>
            <a:r>
              <a:rPr lang="en-US" sz="5400" b="1" cap="none" spc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</a:t>
            </a:r>
            <a:endParaRPr lang="en-US" sz="54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" name="Picture 4" descr="Hình Nền Cho Powerpoint Dễ Thương Đẹp, Đơn Giản Và Cute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022" y="0"/>
            <a:ext cx="112219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458927" y="390334"/>
            <a:ext cx="4203580" cy="837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7850" tIns="48925" rIns="97850" bIns="48925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78499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TRẦN HÀO</a:t>
            </a:r>
          </a:p>
          <a:p>
            <a:pPr algn="ctr" defTabSz="978499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TỔ: TOÁN – TIN - TD</a:t>
            </a:r>
            <a:endParaRPr lang="en-US" sz="2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6969" y="1645612"/>
            <a:ext cx="8587156" cy="295465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</a:rPr>
              <a:t>CHÀO MỪNG QUÝ THẦY CÔ VỀ THAM DỰ TIẾT</a:t>
            </a:r>
            <a:r>
              <a:rPr kumimoji="0" lang="en-US" sz="3600" b="1" i="0" u="none" strike="noStrike" kern="0" cap="none" spc="0" normalizeH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</a:rPr>
              <a:t> DẠY  MÔN TOÁN 6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noProof="0" dirty="0" smtClean="0">
              <a:ln w="6600">
                <a:solidFill>
                  <a:srgbClr val="ED7D31"/>
                </a:solidFill>
                <a:prstDash val="solid"/>
              </a:ln>
              <a:solidFill>
                <a:srgbClr val="0000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noProof="0" dirty="0" smtClean="0">
              <a:ln w="6600">
                <a:solidFill>
                  <a:srgbClr val="ED7D31"/>
                </a:solidFill>
                <a:prstDash val="solid"/>
              </a:ln>
              <a:solidFill>
                <a:srgbClr val="0000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2EE08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         </a:t>
            </a:r>
            <a:r>
              <a:rPr lang="en-US" sz="3200" b="1" kern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BỘ SÁCH: CHÂN TRỜI SÁNG TẠO</a:t>
            </a:r>
            <a:endParaRPr kumimoji="0" lang="en-US" sz="3200" b="1" i="0" u="none" strike="noStrike" kern="0" cap="none" spc="0" normalizeH="0" noProof="0" dirty="0" smtClean="0">
              <a:ln w="6600">
                <a:solidFill>
                  <a:srgbClr val="ED7D31"/>
                </a:solidFill>
                <a:prstDash val="solid"/>
              </a:ln>
              <a:solidFill>
                <a:srgbClr val="0000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16523" y="4851971"/>
            <a:ext cx="48990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kumimoji="0" lang="en-US" sz="3200" b="1" i="0" u="none" strike="noStrike" kern="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sz="3200" b="1" i="0" u="none" strike="noStrike" kern="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3200" b="1" i="0" u="none" strike="noStrike" kern="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kumimoji="0" lang="en-US" sz="3200" b="1" i="0" u="none" strike="noStrike" kern="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</a:p>
        </p:txBody>
      </p:sp>
    </p:spTree>
    <p:extLst>
      <p:ext uri="{BB962C8B-B14F-4D97-AF65-F5344CB8AC3E}">
        <p14:creationId xmlns:p14="http://schemas.microsoft.com/office/powerpoint/2010/main" val="70574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1"/>
          <p:cNvSpPr txBox="1"/>
          <p:nvPr/>
        </p:nvSpPr>
        <p:spPr>
          <a:xfrm>
            <a:off x="5726517" y="5914273"/>
            <a:ext cx="288092" cy="332513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 Box 1"/>
          <p:cNvSpPr txBox="1"/>
          <p:nvPr/>
        </p:nvSpPr>
        <p:spPr>
          <a:xfrm>
            <a:off x="4286016" y="5880917"/>
            <a:ext cx="288092" cy="332513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Text Box 1"/>
          <p:cNvSpPr txBox="1"/>
          <p:nvPr/>
        </p:nvSpPr>
        <p:spPr>
          <a:xfrm>
            <a:off x="2918458" y="5874451"/>
            <a:ext cx="288092" cy="332513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 Box 1"/>
          <p:cNvSpPr txBox="1"/>
          <p:nvPr/>
        </p:nvSpPr>
        <p:spPr>
          <a:xfrm>
            <a:off x="7546623" y="5937986"/>
            <a:ext cx="288092" cy="332513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F88710-04F3-43DC-98E6-E3E16C3B1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04" y="1780775"/>
            <a:ext cx="8036256" cy="164970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Khi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&lt; b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&gt;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92E47F9-1C67-46DD-8058-BBC043CD48DF}"/>
              </a:ext>
            </a:extLst>
          </p:cNvPr>
          <p:cNvSpPr txBox="1"/>
          <p:nvPr/>
        </p:nvSpPr>
        <p:spPr>
          <a:xfrm>
            <a:off x="371799" y="1072854"/>
            <a:ext cx="39142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1. So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sánh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nguyên</a:t>
            </a:r>
            <a:endParaRPr lang="en-US" sz="2800" dirty="0">
              <a:solidFill>
                <a:srgbClr val="0000FF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22DE00D1-DC97-47D9-91E1-C914F8999F2C}"/>
              </a:ext>
            </a:extLst>
          </p:cNvPr>
          <p:cNvGrpSpPr/>
          <p:nvPr/>
        </p:nvGrpSpPr>
        <p:grpSpPr>
          <a:xfrm>
            <a:off x="3129855" y="3082454"/>
            <a:ext cx="3796340" cy="383978"/>
            <a:chOff x="2819400" y="3829050"/>
            <a:chExt cx="4743450" cy="457855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="" xmlns:a16="http://schemas.microsoft.com/office/drawing/2014/main" id="{9048B795-1C4D-4189-9EFB-675D58FF68E8}"/>
                </a:ext>
              </a:extLst>
            </p:cNvPr>
            <p:cNvCxnSpPr/>
            <p:nvPr/>
          </p:nvCxnSpPr>
          <p:spPr>
            <a:xfrm>
              <a:off x="2819400" y="3895725"/>
              <a:ext cx="4743450" cy="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43FA0F14-0CD7-40B6-8EE9-C08BF9BC9A3C}"/>
                </a:ext>
              </a:extLst>
            </p:cNvPr>
            <p:cNvCxnSpPr/>
            <p:nvPr/>
          </p:nvCxnSpPr>
          <p:spPr>
            <a:xfrm>
              <a:off x="5076825" y="3829050"/>
              <a:ext cx="0" cy="1524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="" xmlns:a16="http://schemas.microsoft.com/office/drawing/2014/main" id="{D827CEC8-E44A-4BBD-9210-A1F4ABD7B413}"/>
                </a:ext>
              </a:extLst>
            </p:cNvPr>
            <p:cNvCxnSpPr/>
            <p:nvPr/>
          </p:nvCxnSpPr>
          <p:spPr>
            <a:xfrm>
              <a:off x="5781675" y="3829050"/>
              <a:ext cx="0" cy="1524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64C86800-7484-4AA0-9E61-0C252A2A64AF}"/>
                </a:ext>
              </a:extLst>
            </p:cNvPr>
            <p:cNvCxnSpPr/>
            <p:nvPr/>
          </p:nvCxnSpPr>
          <p:spPr>
            <a:xfrm>
              <a:off x="3562350" y="3829050"/>
              <a:ext cx="0" cy="1524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5D79DB61-0341-4461-879B-865E3EFDE24B}"/>
                </a:ext>
              </a:extLst>
            </p:cNvPr>
            <p:cNvSpPr/>
            <p:nvPr/>
          </p:nvSpPr>
          <p:spPr>
            <a:xfrm>
              <a:off x="4824411" y="3991637"/>
              <a:ext cx="504825" cy="2952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134A73D2-EB5A-4B9B-BBED-F4EBFE5D524E}"/>
                </a:ext>
              </a:extLst>
            </p:cNvPr>
            <p:cNvSpPr/>
            <p:nvPr/>
          </p:nvSpPr>
          <p:spPr>
            <a:xfrm>
              <a:off x="3319462" y="3964379"/>
              <a:ext cx="504825" cy="2952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9BDB878D-35B6-4862-A8A1-F8B114E81114}"/>
                </a:ext>
              </a:extLst>
            </p:cNvPr>
            <p:cNvSpPr/>
            <p:nvPr/>
          </p:nvSpPr>
          <p:spPr>
            <a:xfrm>
              <a:off x="5579347" y="3976691"/>
              <a:ext cx="504825" cy="2952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20231CD-2321-4FEB-8564-B7675EE93810}"/>
              </a:ext>
            </a:extLst>
          </p:cNvPr>
          <p:cNvSpPr txBox="1"/>
          <p:nvPr/>
        </p:nvSpPr>
        <p:spPr>
          <a:xfrm>
            <a:off x="709202" y="3596977"/>
            <a:ext cx="14690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="" xmlns:a16="http://schemas.microsoft.com/office/drawing/2014/main" id="{A855BFA7-8932-4B57-9FA2-130BDCE5E4E2}"/>
              </a:ext>
            </a:extLst>
          </p:cNvPr>
          <p:cNvSpPr txBox="1"/>
          <p:nvPr/>
        </p:nvSpPr>
        <p:spPr>
          <a:xfrm>
            <a:off x="628650" y="5867414"/>
            <a:ext cx="81850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 </a:t>
            </a:r>
            <a:r>
              <a:rPr lang="en-US" sz="2800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</a:t>
            </a:r>
            <a:r>
              <a:rPr lang="en-US" sz="28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4     0;  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0; </a:t>
            </a:r>
            <a:r>
              <a:rPr lang="en-US" sz="28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- 5      </a:t>
            </a:r>
            <a:r>
              <a:rPr lang="en-US" sz="2800" b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  - 4         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dirty="0">
              <a:solidFill>
                <a:prstClr val="black"/>
              </a:solidFill>
            </a:endParaRPr>
          </a:p>
        </p:txBody>
      </p:sp>
      <p:pic>
        <p:nvPicPr>
          <p:cNvPr id="118" name="Picture 117">
            <a:extLst>
              <a:ext uri="{FF2B5EF4-FFF2-40B4-BE49-F238E27FC236}">
                <a16:creationId xmlns="" xmlns:a16="http://schemas.microsoft.com/office/drawing/2014/main" id="{B3B4AB5B-38A0-498D-8BAA-170365C0E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922252"/>
            <a:ext cx="488563" cy="3058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AA605B40-343C-4BDA-8090-E7B9F2F1F5D2}"/>
              </a:ext>
            </a:extLst>
          </p:cNvPr>
          <p:cNvSpPr/>
          <p:nvPr/>
        </p:nvSpPr>
        <p:spPr>
          <a:xfrm>
            <a:off x="470628" y="241858"/>
            <a:ext cx="812473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Thứ tự trong tập hợp số nguyên</a:t>
            </a:r>
            <a:endParaRPr lang="en-US" sz="36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134A73D2-EB5A-4B9B-BBED-F4EBFE5D524E}"/>
              </a:ext>
            </a:extLst>
          </p:cNvPr>
          <p:cNvSpPr/>
          <p:nvPr/>
        </p:nvSpPr>
        <p:spPr>
          <a:xfrm>
            <a:off x="4191798" y="5984158"/>
            <a:ext cx="485652" cy="2214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134A73D2-EB5A-4B9B-BBED-F4EBFE5D524E}"/>
              </a:ext>
            </a:extLst>
          </p:cNvPr>
          <p:cNvSpPr/>
          <p:nvPr/>
        </p:nvSpPr>
        <p:spPr>
          <a:xfrm>
            <a:off x="5673678" y="6006267"/>
            <a:ext cx="485652" cy="2214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134A73D2-EB5A-4B9B-BBED-F4EBFE5D524E}"/>
              </a:ext>
            </a:extLst>
          </p:cNvPr>
          <p:cNvSpPr/>
          <p:nvPr/>
        </p:nvSpPr>
        <p:spPr>
          <a:xfrm>
            <a:off x="7478821" y="6025335"/>
            <a:ext cx="485652" cy="2214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134A73D2-EB5A-4B9B-BBED-F4EBFE5D524E}"/>
              </a:ext>
            </a:extLst>
          </p:cNvPr>
          <p:cNvSpPr/>
          <p:nvPr/>
        </p:nvSpPr>
        <p:spPr>
          <a:xfrm>
            <a:off x="2830664" y="5994506"/>
            <a:ext cx="485652" cy="2214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3762" y="4482758"/>
            <a:ext cx="82191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nằm bên trái số 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vậy ta nói 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bé hơn 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và ghi là 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&lt; 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 hoặc ta nói - 4 lớn hơn - 5 và ghi là – 4 &gt; - 5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53870" y="1049807"/>
            <a:ext cx="31293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(học sgk trang 54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). </a:t>
            </a:r>
            <a:endParaRPr lang="en-US" sz="2800" dirty="0">
              <a:solidFill>
                <a:srgbClr val="0000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45807" y="3742201"/>
            <a:ext cx="6041124" cy="748821"/>
            <a:chOff x="2772527" y="3742201"/>
            <a:chExt cx="6041124" cy="748821"/>
          </a:xfrm>
        </p:grpSpPr>
        <p:grpSp>
          <p:nvGrpSpPr>
            <p:cNvPr id="116" name="Group 115">
              <a:extLst>
                <a:ext uri="{FF2B5EF4-FFF2-40B4-BE49-F238E27FC236}">
                  <a16:creationId xmlns="" xmlns:a16="http://schemas.microsoft.com/office/drawing/2014/main" id="{AADF5E3B-E682-4124-8173-9D8D65BF78F5}"/>
                </a:ext>
              </a:extLst>
            </p:cNvPr>
            <p:cNvGrpSpPr/>
            <p:nvPr/>
          </p:nvGrpSpPr>
          <p:grpSpPr>
            <a:xfrm>
              <a:off x="2772527" y="3742201"/>
              <a:ext cx="6041124" cy="748821"/>
              <a:chOff x="2209800" y="4282605"/>
              <a:chExt cx="4743450" cy="474145"/>
            </a:xfrm>
          </p:grpSpPr>
          <p:graphicFrame>
            <p:nvGraphicFramePr>
              <p:cNvPr id="93" name="Object 92">
                <a:extLst>
                  <a:ext uri="{FF2B5EF4-FFF2-40B4-BE49-F238E27FC236}">
                    <a16:creationId xmlns="" xmlns:a16="http://schemas.microsoft.com/office/drawing/2014/main" id="{C781484C-D626-4AA0-98D5-6734FA99709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32089327"/>
                  </p:ext>
                </p:extLst>
              </p:nvPr>
            </p:nvGraphicFramePr>
            <p:xfrm>
              <a:off x="2331582" y="4448775"/>
              <a:ext cx="4267200" cy="3079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21" name="Equation" r:id="rId4" imgW="2158920" imgH="203040" progId="Equation.DSMT4">
                      <p:embed/>
                    </p:oleObj>
                  </mc:Choice>
                  <mc:Fallback>
                    <p:oleObj name="Equation" r:id="rId4" imgW="2158920" imgH="20304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2331582" y="4448775"/>
                            <a:ext cx="4267200" cy="30797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15" name="Group 114">
                <a:extLst>
                  <a:ext uri="{FF2B5EF4-FFF2-40B4-BE49-F238E27FC236}">
                    <a16:creationId xmlns="" xmlns:a16="http://schemas.microsoft.com/office/drawing/2014/main" id="{7AA3400B-537B-469F-98B3-760E5B9D32BF}"/>
                  </a:ext>
                </a:extLst>
              </p:cNvPr>
              <p:cNvGrpSpPr/>
              <p:nvPr/>
            </p:nvGrpSpPr>
            <p:grpSpPr>
              <a:xfrm>
                <a:off x="2209800" y="4282605"/>
                <a:ext cx="4743450" cy="168350"/>
                <a:chOff x="2828925" y="4173032"/>
                <a:chExt cx="4743450" cy="168350"/>
              </a:xfrm>
            </p:grpSpPr>
            <p:cxnSp>
              <p:nvCxnSpPr>
                <p:cNvPr id="94" name="Straight Arrow Connector 93">
                  <a:extLst>
                    <a:ext uri="{FF2B5EF4-FFF2-40B4-BE49-F238E27FC236}">
                      <a16:creationId xmlns="" xmlns:a16="http://schemas.microsoft.com/office/drawing/2014/main" id="{F87C2DF8-31EC-4D29-A7BE-9925012B919E}"/>
                    </a:ext>
                  </a:extLst>
                </p:cNvPr>
                <p:cNvCxnSpPr/>
                <p:nvPr/>
              </p:nvCxnSpPr>
              <p:spPr>
                <a:xfrm>
                  <a:off x="2828925" y="4251002"/>
                  <a:ext cx="4743450" cy="0"/>
                </a:xfrm>
                <a:prstGeom prst="straightConnector1">
                  <a:avLst/>
                </a:prstGeom>
                <a:ln w="28575">
                  <a:solidFill>
                    <a:srgbClr val="CC0099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="" xmlns:a16="http://schemas.microsoft.com/office/drawing/2014/main" id="{AEFEFAD9-9D06-4F56-A1B5-9C7D06D165D6}"/>
                    </a:ext>
                  </a:extLst>
                </p:cNvPr>
                <p:cNvCxnSpPr/>
                <p:nvPr/>
              </p:nvCxnSpPr>
              <p:spPr>
                <a:xfrm>
                  <a:off x="5466909" y="4188982"/>
                  <a:ext cx="0" cy="152400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>
                  <a:extLst>
                    <a:ext uri="{FF2B5EF4-FFF2-40B4-BE49-F238E27FC236}">
                      <a16:creationId xmlns="" xmlns:a16="http://schemas.microsoft.com/office/drawing/2014/main" id="{8A4D4897-9649-453A-BEA0-91BA2EE33F72}"/>
                    </a:ext>
                  </a:extLst>
                </p:cNvPr>
                <p:cNvCxnSpPr/>
                <p:nvPr/>
              </p:nvCxnSpPr>
              <p:spPr>
                <a:xfrm>
                  <a:off x="5924106" y="4173032"/>
                  <a:ext cx="0" cy="152400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="" xmlns:a16="http://schemas.microsoft.com/office/drawing/2014/main" id="{2F07AE2E-76B6-4756-B079-01E2A5F97081}"/>
                    </a:ext>
                  </a:extLst>
                </p:cNvPr>
                <p:cNvCxnSpPr/>
                <p:nvPr/>
              </p:nvCxnSpPr>
              <p:spPr>
                <a:xfrm>
                  <a:off x="6381311" y="4188980"/>
                  <a:ext cx="0" cy="152400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="" xmlns:a16="http://schemas.microsoft.com/office/drawing/2014/main" id="{4DCD86FA-2B4C-43F0-A5E8-A13EC5AD17A8}"/>
                    </a:ext>
                  </a:extLst>
                </p:cNvPr>
                <p:cNvCxnSpPr/>
                <p:nvPr/>
              </p:nvCxnSpPr>
              <p:spPr>
                <a:xfrm>
                  <a:off x="6838510" y="4183663"/>
                  <a:ext cx="0" cy="152400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="" xmlns:a16="http://schemas.microsoft.com/office/drawing/2014/main" id="{5EB5C159-2804-42E4-A880-82AA6BEE4D3C}"/>
                    </a:ext>
                  </a:extLst>
                </p:cNvPr>
                <p:cNvCxnSpPr/>
                <p:nvPr/>
              </p:nvCxnSpPr>
              <p:spPr>
                <a:xfrm>
                  <a:off x="4570228" y="4183663"/>
                  <a:ext cx="0" cy="152400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="" xmlns:a16="http://schemas.microsoft.com/office/drawing/2014/main" id="{A4D81756-D8FF-43F5-A3CC-F711794AC39F}"/>
                    </a:ext>
                  </a:extLst>
                </p:cNvPr>
                <p:cNvCxnSpPr/>
                <p:nvPr/>
              </p:nvCxnSpPr>
              <p:spPr>
                <a:xfrm>
                  <a:off x="5028535" y="4183663"/>
                  <a:ext cx="0" cy="152400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="" xmlns:a16="http://schemas.microsoft.com/office/drawing/2014/main" id="{FA1EC228-355E-47C7-856F-27F58AF14B85}"/>
                    </a:ext>
                  </a:extLst>
                </p:cNvPr>
                <p:cNvCxnSpPr/>
                <p:nvPr/>
              </p:nvCxnSpPr>
              <p:spPr>
                <a:xfrm>
                  <a:off x="4113913" y="4183663"/>
                  <a:ext cx="0" cy="152400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="" xmlns:a16="http://schemas.microsoft.com/office/drawing/2014/main" id="{676FFFBA-B45E-413B-B8D0-7B63237AFB64}"/>
                    </a:ext>
                  </a:extLst>
                </p:cNvPr>
                <p:cNvCxnSpPr/>
                <p:nvPr/>
              </p:nvCxnSpPr>
              <p:spPr>
                <a:xfrm>
                  <a:off x="3659371" y="4181893"/>
                  <a:ext cx="0" cy="152400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="" xmlns:a16="http://schemas.microsoft.com/office/drawing/2014/main" id="{979D8F2A-DD78-4960-B102-953A97419243}"/>
                    </a:ext>
                  </a:extLst>
                </p:cNvPr>
                <p:cNvCxnSpPr/>
                <p:nvPr/>
              </p:nvCxnSpPr>
              <p:spPr>
                <a:xfrm>
                  <a:off x="3202171" y="4176574"/>
                  <a:ext cx="0" cy="152400"/>
                </a:xfrm>
                <a:prstGeom prst="line">
                  <a:avLst/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9" name="Straight Connector 38">
              <a:extLst>
                <a:ext uri="{FF2B5EF4-FFF2-40B4-BE49-F238E27FC236}">
                  <a16:creationId xmlns="" xmlns:a16="http://schemas.microsoft.com/office/drawing/2014/main" id="{4DCD86FA-2B4C-43F0-A5E8-A13EC5AD17A8}"/>
                </a:ext>
              </a:extLst>
            </p:cNvPr>
            <p:cNvCxnSpPr/>
            <p:nvPr/>
          </p:nvCxnSpPr>
          <p:spPr>
            <a:xfrm>
              <a:off x="8442901" y="3758991"/>
              <a:ext cx="0" cy="240687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Rectangle 40">
              <a:extLst>
                <a:ext uri="{FF2B5EF4-FFF2-40B4-BE49-F238E27FC236}">
                  <a16:creationId xmlns="" xmlns:a16="http://schemas.microsoft.com/office/drawing/2014/main" id="{9BDB878D-35B6-4862-A8A1-F8B114E81114}"/>
                </a:ext>
              </a:extLst>
            </p:cNvPr>
            <p:cNvSpPr/>
            <p:nvPr/>
          </p:nvSpPr>
          <p:spPr>
            <a:xfrm>
              <a:off x="8225647" y="4030938"/>
              <a:ext cx="404028" cy="3929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159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40" grpId="0" animBg="1"/>
      <p:bldP spid="40" grpId="1" animBg="1"/>
      <p:bldP spid="36" grpId="0" animBg="1"/>
      <p:bldP spid="36" grpId="1" animBg="1"/>
      <p:bldP spid="18" grpId="0"/>
      <p:bldP spid="117" grpId="0"/>
      <p:bldP spid="32" grpId="0"/>
      <p:bldP spid="33" grpId="0"/>
      <p:bldP spid="34" grpId="0"/>
      <p:bldP spid="35" grpId="0"/>
      <p:bldP spid="8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F88710-04F3-43DC-98E6-E3E16C3B1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253" y="3092196"/>
            <a:ext cx="9006839" cy="1966679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đều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  <a:p>
            <a:pPr>
              <a:buFontTx/>
              <a:buChar char="-"/>
            </a:pP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  <a:p>
            <a:pPr>
              <a:buFontTx/>
              <a:buChar char="-"/>
            </a:pP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92E47F9-1C67-46DD-8058-BBC043CD48DF}"/>
              </a:ext>
            </a:extLst>
          </p:cNvPr>
          <p:cNvSpPr txBox="1"/>
          <p:nvPr/>
        </p:nvSpPr>
        <p:spPr>
          <a:xfrm>
            <a:off x="344090" y="84299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1. So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nguyên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20231CD-2321-4FEB-8564-B7675EE93810}"/>
              </a:ext>
            </a:extLst>
          </p:cNvPr>
          <p:cNvSpPr txBox="1"/>
          <p:nvPr/>
        </p:nvSpPr>
        <p:spPr>
          <a:xfrm>
            <a:off x="488507" y="2555498"/>
            <a:ext cx="16966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i="1" dirty="0">
              <a:solidFill>
                <a:srgbClr val="0000FF"/>
              </a:solidFill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="" xmlns:a16="http://schemas.microsoft.com/office/drawing/2014/main" id="{AADF5E3B-E682-4124-8173-9D8D65BF78F5}"/>
              </a:ext>
            </a:extLst>
          </p:cNvPr>
          <p:cNvGrpSpPr/>
          <p:nvPr/>
        </p:nvGrpSpPr>
        <p:grpSpPr>
          <a:xfrm>
            <a:off x="3983900" y="1904341"/>
            <a:ext cx="4082796" cy="508371"/>
            <a:chOff x="2209800" y="4282605"/>
            <a:chExt cx="4743450" cy="476280"/>
          </a:xfrm>
        </p:grpSpPr>
        <p:graphicFrame>
          <p:nvGraphicFramePr>
            <p:cNvPr id="93" name="Object 92">
              <a:extLst>
                <a:ext uri="{FF2B5EF4-FFF2-40B4-BE49-F238E27FC236}">
                  <a16:creationId xmlns="" xmlns:a16="http://schemas.microsoft.com/office/drawing/2014/main" id="{C781484C-D626-4AA0-98D5-6734FA99709A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2322087" y="4450910"/>
            <a:ext cx="4267200" cy="307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78" name="Equation" r:id="rId3" imgW="2158920" imgH="203040" progId="Equation.DSMT4">
                    <p:embed/>
                  </p:oleObj>
                </mc:Choice>
                <mc:Fallback>
                  <p:oleObj name="Equation" r:id="rId3" imgW="215892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322087" y="4450910"/>
                          <a:ext cx="4267200" cy="3079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15" name="Group 114">
              <a:extLst>
                <a:ext uri="{FF2B5EF4-FFF2-40B4-BE49-F238E27FC236}">
                  <a16:creationId xmlns="" xmlns:a16="http://schemas.microsoft.com/office/drawing/2014/main" id="{7AA3400B-537B-469F-98B3-760E5B9D32BF}"/>
                </a:ext>
              </a:extLst>
            </p:cNvPr>
            <p:cNvGrpSpPr/>
            <p:nvPr/>
          </p:nvGrpSpPr>
          <p:grpSpPr>
            <a:xfrm>
              <a:off x="2209800" y="4282605"/>
              <a:ext cx="4743450" cy="168350"/>
              <a:chOff x="2828925" y="4173032"/>
              <a:chExt cx="4743450" cy="168350"/>
            </a:xfrm>
          </p:grpSpPr>
          <p:cxnSp>
            <p:nvCxnSpPr>
              <p:cNvPr id="94" name="Straight Arrow Connector 93">
                <a:extLst>
                  <a:ext uri="{FF2B5EF4-FFF2-40B4-BE49-F238E27FC236}">
                    <a16:creationId xmlns="" xmlns:a16="http://schemas.microsoft.com/office/drawing/2014/main" id="{F87C2DF8-31EC-4D29-A7BE-9925012B919E}"/>
                  </a:ext>
                </a:extLst>
              </p:cNvPr>
              <p:cNvCxnSpPr/>
              <p:nvPr/>
            </p:nvCxnSpPr>
            <p:spPr>
              <a:xfrm>
                <a:off x="2828925" y="4251002"/>
                <a:ext cx="4743450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="" xmlns:a16="http://schemas.microsoft.com/office/drawing/2014/main" id="{AEFEFAD9-9D06-4F56-A1B5-9C7D06D165D6}"/>
                  </a:ext>
                </a:extLst>
              </p:cNvPr>
              <p:cNvCxnSpPr/>
              <p:nvPr/>
            </p:nvCxnSpPr>
            <p:spPr>
              <a:xfrm>
                <a:off x="5466909" y="4188982"/>
                <a:ext cx="0" cy="15240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="" xmlns:a16="http://schemas.microsoft.com/office/drawing/2014/main" id="{8A4D4897-9649-453A-BEA0-91BA2EE33F72}"/>
                  </a:ext>
                </a:extLst>
              </p:cNvPr>
              <p:cNvCxnSpPr/>
              <p:nvPr/>
            </p:nvCxnSpPr>
            <p:spPr>
              <a:xfrm>
                <a:off x="5924106" y="4173032"/>
                <a:ext cx="0" cy="15240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="" xmlns:a16="http://schemas.microsoft.com/office/drawing/2014/main" id="{2F07AE2E-76B6-4756-B079-01E2A5F97081}"/>
                  </a:ext>
                </a:extLst>
              </p:cNvPr>
              <p:cNvCxnSpPr/>
              <p:nvPr/>
            </p:nvCxnSpPr>
            <p:spPr>
              <a:xfrm>
                <a:off x="6381311" y="4188980"/>
                <a:ext cx="0" cy="15240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="" xmlns:a16="http://schemas.microsoft.com/office/drawing/2014/main" id="{4DCD86FA-2B4C-43F0-A5E8-A13EC5AD17A8}"/>
                  </a:ext>
                </a:extLst>
              </p:cNvPr>
              <p:cNvCxnSpPr/>
              <p:nvPr/>
            </p:nvCxnSpPr>
            <p:spPr>
              <a:xfrm>
                <a:off x="6838510" y="4183663"/>
                <a:ext cx="0" cy="15240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="" xmlns:a16="http://schemas.microsoft.com/office/drawing/2014/main" id="{5EB5C159-2804-42E4-A880-82AA6BEE4D3C}"/>
                  </a:ext>
                </a:extLst>
              </p:cNvPr>
              <p:cNvCxnSpPr/>
              <p:nvPr/>
            </p:nvCxnSpPr>
            <p:spPr>
              <a:xfrm>
                <a:off x="4570228" y="4183663"/>
                <a:ext cx="0" cy="15240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="" xmlns:a16="http://schemas.microsoft.com/office/drawing/2014/main" id="{A4D81756-D8FF-43F5-A3CC-F711794AC39F}"/>
                  </a:ext>
                </a:extLst>
              </p:cNvPr>
              <p:cNvCxnSpPr/>
              <p:nvPr/>
            </p:nvCxnSpPr>
            <p:spPr>
              <a:xfrm>
                <a:off x="5028535" y="4183663"/>
                <a:ext cx="0" cy="15240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="" xmlns:a16="http://schemas.microsoft.com/office/drawing/2014/main" id="{FA1EC228-355E-47C7-856F-27F58AF14B85}"/>
                  </a:ext>
                </a:extLst>
              </p:cNvPr>
              <p:cNvCxnSpPr/>
              <p:nvPr/>
            </p:nvCxnSpPr>
            <p:spPr>
              <a:xfrm>
                <a:off x="4113913" y="4183663"/>
                <a:ext cx="0" cy="15240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="" xmlns:a16="http://schemas.microsoft.com/office/drawing/2014/main" id="{676FFFBA-B45E-413B-B8D0-7B63237AFB64}"/>
                  </a:ext>
                </a:extLst>
              </p:cNvPr>
              <p:cNvCxnSpPr/>
              <p:nvPr/>
            </p:nvCxnSpPr>
            <p:spPr>
              <a:xfrm>
                <a:off x="3659371" y="4181893"/>
                <a:ext cx="0" cy="15240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="" xmlns:a16="http://schemas.microsoft.com/office/drawing/2014/main" id="{979D8F2A-DD78-4960-B102-953A97419243}"/>
                  </a:ext>
                </a:extLst>
              </p:cNvPr>
              <p:cNvCxnSpPr/>
              <p:nvPr/>
            </p:nvCxnSpPr>
            <p:spPr>
              <a:xfrm>
                <a:off x="3202171" y="4176574"/>
                <a:ext cx="0" cy="15240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17" name="TextBox 116">
            <a:extLst>
              <a:ext uri="{FF2B5EF4-FFF2-40B4-BE49-F238E27FC236}">
                <a16:creationId xmlns="" xmlns:a16="http://schemas.microsoft.com/office/drawing/2014/main" id="{A855BFA7-8932-4B57-9FA2-130BDCE5E4E2}"/>
              </a:ext>
            </a:extLst>
          </p:cNvPr>
          <p:cNvSpPr txBox="1"/>
          <p:nvPr/>
        </p:nvSpPr>
        <p:spPr>
          <a:xfrm>
            <a:off x="2072958" y="4969973"/>
            <a:ext cx="49807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5848CF5-EA28-4E5D-A037-C6C03349D465}"/>
              </a:ext>
            </a:extLst>
          </p:cNvPr>
          <p:cNvSpPr txBox="1"/>
          <p:nvPr/>
        </p:nvSpPr>
        <p:spPr>
          <a:xfrm>
            <a:off x="427991" y="4946390"/>
            <a:ext cx="17571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="" xmlns:a16="http://schemas.microsoft.com/office/drawing/2014/main" id="{142A6046-7D3E-4DD4-BCA0-6066F8C1B7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3146186"/>
              </p:ext>
            </p:extLst>
          </p:nvPr>
        </p:nvGraphicFramePr>
        <p:xfrm>
          <a:off x="2002346" y="5468449"/>
          <a:ext cx="5751079" cy="478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9" name="Equation" r:id="rId5" imgW="2819160" imgH="203040" progId="Equation.DSMT4">
                  <p:embed/>
                </p:oleObj>
              </mc:Choice>
              <mc:Fallback>
                <p:oleObj name="Equation" r:id="rId5" imgW="28191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02346" y="5468449"/>
                        <a:ext cx="5751079" cy="478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2B689ACC-C5BD-452F-A120-D2FD7D8B6B26}"/>
              </a:ext>
            </a:extLst>
          </p:cNvPr>
          <p:cNvSpPr txBox="1"/>
          <p:nvPr/>
        </p:nvSpPr>
        <p:spPr>
          <a:xfrm>
            <a:off x="796838" y="6000336"/>
            <a:ext cx="10194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4" name="AutoShape 169">
            <a:extLst>
              <a:ext uri="{FF2B5EF4-FFF2-40B4-BE49-F238E27FC236}">
                <a16:creationId xmlns="" xmlns:a16="http://schemas.microsoft.com/office/drawing/2014/main" id="{8AE62715-B532-46A2-A1AD-7EA126CA5596}"/>
              </a:ext>
            </a:extLst>
          </p:cNvPr>
          <p:cNvSpPr>
            <a:spLocks/>
          </p:cNvSpPr>
          <p:nvPr/>
        </p:nvSpPr>
        <p:spPr bwMode="auto">
          <a:xfrm rot="16200000">
            <a:off x="4869012" y="1520944"/>
            <a:ext cx="187562" cy="1825647"/>
          </a:xfrm>
          <a:prstGeom prst="leftBrace">
            <a:avLst>
              <a:gd name="adj1" fmla="val 73333"/>
              <a:gd name="adj2" fmla="val 50000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 altLang="en-US" sz="1350">
              <a:solidFill>
                <a:srgbClr val="0000FF"/>
              </a:solidFill>
            </a:endParaRPr>
          </a:p>
        </p:txBody>
      </p:sp>
      <p:sp>
        <p:nvSpPr>
          <p:cNvPr id="36" name="AutoShape 169">
            <a:extLst>
              <a:ext uri="{FF2B5EF4-FFF2-40B4-BE49-F238E27FC236}">
                <a16:creationId xmlns="" xmlns:a16="http://schemas.microsoft.com/office/drawing/2014/main" id="{FE4C67BE-ADD0-4B25-AFE0-4EA2463FB221}"/>
              </a:ext>
            </a:extLst>
          </p:cNvPr>
          <p:cNvSpPr>
            <a:spLocks/>
          </p:cNvSpPr>
          <p:nvPr/>
        </p:nvSpPr>
        <p:spPr bwMode="auto">
          <a:xfrm rot="16200000">
            <a:off x="7339765" y="1603835"/>
            <a:ext cx="136171" cy="1608477"/>
          </a:xfrm>
          <a:prstGeom prst="leftBrace">
            <a:avLst>
              <a:gd name="adj1" fmla="val 73333"/>
              <a:gd name="adj2" fmla="val 50000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 altLang="en-US" sz="1350">
              <a:solidFill>
                <a:srgbClr val="0000FF"/>
              </a:solidFill>
            </a:endParaRPr>
          </a:p>
        </p:txBody>
      </p:sp>
      <p:sp>
        <p:nvSpPr>
          <p:cNvPr id="37" name="Line 171">
            <a:extLst>
              <a:ext uri="{FF2B5EF4-FFF2-40B4-BE49-F238E27FC236}">
                <a16:creationId xmlns="" xmlns:a16="http://schemas.microsoft.com/office/drawing/2014/main" id="{E644E7E5-52A0-4DC1-BA4B-11B4866A35B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87227" y="2429689"/>
            <a:ext cx="261431" cy="5541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9" name="Line 171">
            <a:extLst>
              <a:ext uri="{FF2B5EF4-FFF2-40B4-BE49-F238E27FC236}">
                <a16:creationId xmlns="" xmlns:a16="http://schemas.microsoft.com/office/drawing/2014/main" id="{60BED668-9BEA-4189-ADB4-FAAF7F214DE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31006" y="2403931"/>
            <a:ext cx="299671" cy="5541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9964C762-3501-4A57-A642-62069EB700D3}"/>
              </a:ext>
            </a:extLst>
          </p:cNvPr>
          <p:cNvSpPr txBox="1"/>
          <p:nvPr/>
        </p:nvSpPr>
        <p:spPr>
          <a:xfrm>
            <a:off x="4196072" y="2543404"/>
            <a:ext cx="178288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1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1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1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2100" i="1" dirty="0">
              <a:solidFill>
                <a:srgbClr val="00B05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C4756858-9C05-4719-B7BD-A4F90FEEA282}"/>
              </a:ext>
            </a:extLst>
          </p:cNvPr>
          <p:cNvSpPr txBox="1"/>
          <p:nvPr/>
        </p:nvSpPr>
        <p:spPr>
          <a:xfrm>
            <a:off x="6419952" y="2558201"/>
            <a:ext cx="227861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1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100" i="1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100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100" i="1" dirty="0">
              <a:solidFill>
                <a:srgbClr val="00B05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AA605B40-343C-4BDA-8090-E7B9F2F1F5D2}"/>
              </a:ext>
            </a:extLst>
          </p:cNvPr>
          <p:cNvSpPr/>
          <p:nvPr/>
        </p:nvSpPr>
        <p:spPr>
          <a:xfrm>
            <a:off x="264559" y="167992"/>
            <a:ext cx="812473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Thứ tự trong tập hợp số nguyên</a:t>
            </a:r>
            <a:endParaRPr lang="en-US" sz="36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09841" y="6000337"/>
            <a:ext cx="15985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c) 0</a:t>
            </a:r>
            <a:r>
              <a:rPr lang="en-US" sz="24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&gt;  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en-US" sz="2400" b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endParaRPr lang="en-US" sz="2400" b="1">
              <a:solidFill>
                <a:srgbClr val="C000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172298" y="6013349"/>
            <a:ext cx="20441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b) 2</a:t>
            </a:r>
            <a:r>
              <a:rPr lang="en-US" sz="24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&gt;  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en-US" sz="2400" b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  ;</a:t>
            </a:r>
            <a:endParaRPr lang="en-US" sz="2400" b="1">
              <a:solidFill>
                <a:srgbClr val="C0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974277" y="6024401"/>
            <a:ext cx="22573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a) – </a:t>
            </a:r>
            <a:r>
              <a:rPr lang="en-US" sz="24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  &lt;  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en-US" sz="24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;</a:t>
            </a:r>
            <a:endParaRPr lang="en-US" sz="2400" b="1">
              <a:solidFill>
                <a:srgbClr val="C0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A855BFA7-8932-4B57-9FA2-130BDCE5E4E2}"/>
              </a:ext>
            </a:extLst>
          </p:cNvPr>
          <p:cNvSpPr txBox="1"/>
          <p:nvPr/>
        </p:nvSpPr>
        <p:spPr>
          <a:xfrm>
            <a:off x="344090" y="1279835"/>
            <a:ext cx="81850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 </a:t>
            </a:r>
            <a:r>
              <a:rPr lang="en-US" sz="2800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</a:t>
            </a:r>
            <a:r>
              <a:rPr lang="en-US" sz="28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4     0;  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0; </a:t>
            </a:r>
            <a:r>
              <a:rPr lang="en-US" sz="28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- 5      </a:t>
            </a:r>
            <a:r>
              <a:rPr lang="en-US" sz="2800" b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  - 4         </a:t>
            </a: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134A73D2-EB5A-4B9B-BBED-F4EBFE5D524E}"/>
              </a:ext>
            </a:extLst>
          </p:cNvPr>
          <p:cNvSpPr/>
          <p:nvPr/>
        </p:nvSpPr>
        <p:spPr>
          <a:xfrm>
            <a:off x="3907238" y="1396579"/>
            <a:ext cx="485652" cy="2214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134A73D2-EB5A-4B9B-BBED-F4EBFE5D524E}"/>
              </a:ext>
            </a:extLst>
          </p:cNvPr>
          <p:cNvSpPr/>
          <p:nvPr/>
        </p:nvSpPr>
        <p:spPr>
          <a:xfrm>
            <a:off x="5389118" y="1418688"/>
            <a:ext cx="485652" cy="2214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134A73D2-EB5A-4B9B-BBED-F4EBFE5D524E}"/>
              </a:ext>
            </a:extLst>
          </p:cNvPr>
          <p:cNvSpPr/>
          <p:nvPr/>
        </p:nvSpPr>
        <p:spPr>
          <a:xfrm>
            <a:off x="7194261" y="1437756"/>
            <a:ext cx="485652" cy="2214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134A73D2-EB5A-4B9B-BBED-F4EBFE5D524E}"/>
              </a:ext>
            </a:extLst>
          </p:cNvPr>
          <p:cNvSpPr/>
          <p:nvPr/>
        </p:nvSpPr>
        <p:spPr>
          <a:xfrm>
            <a:off x="2546104" y="1406927"/>
            <a:ext cx="485652" cy="2214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="" xmlns:a16="http://schemas.microsoft.com/office/drawing/2014/main" id="{4DCD86FA-2B4C-43F0-A5E8-A13EC5AD17A8}"/>
              </a:ext>
            </a:extLst>
          </p:cNvPr>
          <p:cNvCxnSpPr/>
          <p:nvPr/>
        </p:nvCxnSpPr>
        <p:spPr>
          <a:xfrm>
            <a:off x="7809706" y="1900694"/>
            <a:ext cx="0" cy="16266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="" xmlns:a16="http://schemas.microsoft.com/office/drawing/2014/main" id="{9BDB878D-35B6-4862-A8A1-F8B114E81114}"/>
              </a:ext>
            </a:extLst>
          </p:cNvPr>
          <p:cNvSpPr/>
          <p:nvPr/>
        </p:nvSpPr>
        <p:spPr>
          <a:xfrm>
            <a:off x="7644224" y="2043668"/>
            <a:ext cx="309276" cy="367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4800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8" grpId="0"/>
      <p:bldP spid="117" grpId="0"/>
      <p:bldP spid="28" grpId="0"/>
      <p:bldP spid="31" grpId="0"/>
      <p:bldP spid="34" grpId="0" animBg="1"/>
      <p:bldP spid="36" grpId="0" animBg="1"/>
      <p:bldP spid="37" grpId="0" animBg="1"/>
      <p:bldP spid="39" grpId="0" animBg="1"/>
      <p:bldP spid="40" grpId="0"/>
      <p:bldP spid="41" grpId="0"/>
      <p:bldP spid="2" grpId="0"/>
      <p:bldP spid="42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7400" y="5391150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5" y="-2076450"/>
            <a:ext cx="9144000" cy="893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27438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10349" y="1367831"/>
            <a:ext cx="25474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endParaRPr lang="en-US" sz="40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357587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2425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4402214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2510093" y="3758907"/>
            <a:ext cx="2106689" cy="179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130" y="308377"/>
            <a:ext cx="6019800" cy="1497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2250074" y="743408"/>
            <a:ext cx="4912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số nguyên a &gt; 2. Vậy a là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71295" y="1905002"/>
            <a:ext cx="2558718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Số nguyên âm</a:t>
            </a:r>
            <a:r>
              <a:rPr lang="vi-VN" sz="24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101308" y="1928987"/>
            <a:ext cx="2656389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0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066340" y="1905002"/>
            <a:ext cx="2787482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nguyên dương  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494" y="4648201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06000" y="3751036"/>
            <a:ext cx="609600" cy="609600"/>
          </a:xfrm>
          <a:prstGeom prst="rect">
            <a:avLst/>
          </a:prstGeom>
        </p:spPr>
      </p:pic>
      <p:pic>
        <p:nvPicPr>
          <p:cNvPr id="45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716" flipH="1">
            <a:off x="1595644" y="2740989"/>
            <a:ext cx="3935585" cy="378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8924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7" grpId="0" animBg="1"/>
      <p:bldP spid="1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04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894" y="4772026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1286" y="2704393"/>
            <a:ext cx="5301759" cy="345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132" y="3643324"/>
            <a:ext cx="2482850" cy="173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-1828800"/>
            <a:ext cx="6406085" cy="1013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656" y="532628"/>
            <a:ext cx="6019800" cy="1343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" name="TextBox 19"/>
          <p:cNvSpPr txBox="1"/>
          <p:nvPr/>
        </p:nvSpPr>
        <p:spPr>
          <a:xfrm>
            <a:off x="2338790" y="866164"/>
            <a:ext cx="5039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số nguyên </a:t>
            </a:r>
            <a:r>
              <a:rPr lang="en-US" sz="2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&lt; - 7.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b</a:t>
            </a:r>
            <a:r>
              <a:rPr lang="en-US" sz="2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67639" y="2352587"/>
            <a:ext cx="2855496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33CC"/>
                </a:solidFill>
              </a:rPr>
              <a:t>A</a:t>
            </a:r>
            <a:r>
              <a:rPr lang="en-US" sz="2400" smtClean="0">
                <a:solidFill>
                  <a:srgbClr val="0033CC"/>
                </a:solidFill>
              </a:rPr>
              <a:t>. </a:t>
            </a:r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nguyên </a:t>
            </a:r>
            <a:r>
              <a:rPr lang="en-US" sz="24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smtClean="0">
                <a:solidFill>
                  <a:srgbClr val="0033CC"/>
                </a:solidFill>
              </a:rPr>
              <a:t> 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314077" y="2352587"/>
            <a:ext cx="2366206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0</a:t>
            </a:r>
            <a:endParaRPr 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449406" y="2335968"/>
            <a:ext cx="24384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33CC"/>
                </a:solidFill>
              </a:rPr>
              <a:t>B</a:t>
            </a:r>
            <a:r>
              <a:rPr lang="en-US" sz="2400" smtClean="0">
                <a:solidFill>
                  <a:srgbClr val="0033CC"/>
                </a:solidFill>
              </a:rPr>
              <a:t>.</a:t>
            </a:r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 nguyên âm</a:t>
            </a:r>
            <a:r>
              <a:rPr lang="en-US" sz="2400" smtClean="0">
                <a:solidFill>
                  <a:srgbClr val="0033CC"/>
                </a:solidFill>
              </a:rPr>
              <a:t> </a:t>
            </a:r>
            <a:r>
              <a:rPr lang="en-US" sz="2000" smtClean="0">
                <a:solidFill>
                  <a:srgbClr val="0033CC"/>
                </a:solidFill>
              </a:rPr>
              <a:t> </a:t>
            </a:r>
            <a:endParaRPr lang="en-US" sz="2000" dirty="0">
              <a:solidFill>
                <a:srgbClr val="0033CC"/>
              </a:solidFill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06000" y="3751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256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-0.19028 0.0743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214" y="3909843"/>
            <a:ext cx="1268787" cy="195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487680" y="2054563"/>
            <a:ext cx="2705166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nguyên dương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801" y="4114800"/>
            <a:ext cx="72004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459668" y="2050302"/>
            <a:ext cx="2767169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33CC"/>
                </a:solidFill>
              </a:rPr>
              <a:t>B</a:t>
            </a:r>
            <a:r>
              <a:rPr lang="en-US" sz="2400" smtClean="0">
                <a:solidFill>
                  <a:srgbClr val="0033CC"/>
                </a:solidFill>
              </a:rPr>
              <a:t>. </a:t>
            </a:r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nguyên </a:t>
            </a:r>
            <a:r>
              <a:rPr lang="en-US" sz="24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smtClean="0">
                <a:solidFill>
                  <a:srgbClr val="0033CC"/>
                </a:solidFill>
              </a:rPr>
              <a:t> 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621" y="3623470"/>
            <a:ext cx="1939131" cy="193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594" y="4410570"/>
            <a:ext cx="1123633" cy="160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ounded Rectangle 38"/>
          <p:cNvSpPr/>
          <p:nvPr/>
        </p:nvSpPr>
        <p:spPr>
          <a:xfrm>
            <a:off x="6493659" y="2050302"/>
            <a:ext cx="2360781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33CC"/>
                </a:solidFill>
              </a:rPr>
              <a:t>C</a:t>
            </a:r>
            <a:r>
              <a:rPr lang="en-US" sz="2400" smtClean="0">
                <a:solidFill>
                  <a:srgbClr val="0033CC"/>
                </a:solidFill>
              </a:rPr>
              <a:t>. </a:t>
            </a:r>
            <a:r>
              <a:rPr lang="en-US" sz="24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0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41459"/>
            <a:ext cx="6278793" cy="954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1" name="TextBox 40"/>
          <p:cNvSpPr txBox="1"/>
          <p:nvPr/>
        </p:nvSpPr>
        <p:spPr>
          <a:xfrm>
            <a:off x="1642697" y="848248"/>
            <a:ext cx="6160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số nguyên </a:t>
            </a:r>
            <a:r>
              <a:rPr lang="en-US" sz="2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 biết -1&lt; c &lt; 1.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</a:t>
            </a:r>
            <a:r>
              <a:rPr lang="en-US" sz="2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1" y="4876801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906000" y="3751036"/>
            <a:ext cx="609600" cy="609600"/>
          </a:xfrm>
          <a:prstGeom prst="rect">
            <a:avLst/>
          </a:prstGeom>
        </p:spPr>
      </p:pic>
      <p:pic>
        <p:nvPicPr>
          <p:cNvPr id="58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33991" y="2534534"/>
            <a:ext cx="5034214" cy="477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6122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3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3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2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9" grpId="0" animBg="1"/>
      <p:bldP spid="39" grpId="1" animBg="1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3281902"/>
            <a:ext cx="6055949" cy="273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330"/>
            <a:ext cx="89154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852119" y="1621740"/>
            <a:ext cx="262555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0; -5; -2; 2; 4 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52119" y="2544772"/>
            <a:ext cx="262555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0; 2; 4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840455" y="2544772"/>
            <a:ext cx="2788334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850025" y="1621740"/>
            <a:ext cx="2778764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2; 4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953" y="433875"/>
            <a:ext cx="6019800" cy="950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894" y="4772026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06000" y="3751036"/>
            <a:ext cx="609600" cy="609600"/>
          </a:xfrm>
          <a:prstGeom prst="rect">
            <a:avLst/>
          </a:prstGeom>
        </p:spPr>
      </p:pic>
      <p:sp>
        <p:nvSpPr>
          <p:cNvPr id="52" name="Content Placeholder 2">
            <a:extLst>
              <a:ext uri="{FF2B5EF4-FFF2-40B4-BE49-F238E27FC236}">
                <a16:creationId xmlns="" xmlns:a16="http://schemas.microsoft.com/office/drawing/2014/main" id="{99BBB468-AE62-4FD9-9336-94893B938B0C}"/>
              </a:ext>
            </a:extLst>
          </p:cNvPr>
          <p:cNvSpPr txBox="1">
            <a:spLocks/>
          </p:cNvSpPr>
          <p:nvPr/>
        </p:nvSpPr>
        <p:spPr>
          <a:xfrm>
            <a:off x="1806640" y="504991"/>
            <a:ext cx="5907974" cy="90276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Sắp xếp các số </a:t>
            </a:r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 – 5; 4; -2; 0; 2 theo thứ tự tăng dần.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1465596" y="3467804"/>
            <a:ext cx="6723954" cy="2341160"/>
            <a:chOff x="172752" y="2640986"/>
            <a:chExt cx="5984208" cy="1931014"/>
          </a:xfrm>
        </p:grpSpPr>
        <p:sp>
          <p:nvSpPr>
            <p:cNvPr id="54" name="Cloud Callout 53"/>
            <p:cNvSpPr/>
            <p:nvPr/>
          </p:nvSpPr>
          <p:spPr>
            <a:xfrm>
              <a:off x="172752" y="2640986"/>
              <a:ext cx="5984208" cy="1931014"/>
            </a:xfrm>
            <a:prstGeom prst="cloudCallout">
              <a:avLst>
                <a:gd name="adj1" fmla="val 35518"/>
                <a:gd name="adj2" fmla="val 77904"/>
              </a:avLst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5" name="Content Placeholder 2">
              <a:extLst>
                <a:ext uri="{FF2B5EF4-FFF2-40B4-BE49-F238E27FC236}">
                  <a16:creationId xmlns="" xmlns:a16="http://schemas.microsoft.com/office/drawing/2014/main" id="{7F8473C4-1127-4049-A650-A184CF44FC74}"/>
                </a:ext>
              </a:extLst>
            </p:cNvPr>
            <p:cNvSpPr txBox="1">
              <a:spLocks/>
            </p:cNvSpPr>
            <p:nvPr/>
          </p:nvSpPr>
          <p:spPr>
            <a:xfrm>
              <a:off x="1157339" y="3126001"/>
              <a:ext cx="4215855" cy="1064729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Việc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xếp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thư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́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tư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̣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các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sô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́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nguyên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có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rất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nhiều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ứng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dụng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thực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tế.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5896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9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A605B40-343C-4BDA-8090-E7B9F2F1F5D2}"/>
              </a:ext>
            </a:extLst>
          </p:cNvPr>
          <p:cNvSpPr/>
          <p:nvPr/>
        </p:nvSpPr>
        <p:spPr>
          <a:xfrm>
            <a:off x="297022" y="176259"/>
            <a:ext cx="812473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Thứ tự trong tập hợp số nguyên</a:t>
            </a:r>
            <a:endParaRPr lang="en-US" sz="36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Hình ảnh có liên qua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70"/>
          <a:stretch/>
        </p:blipFill>
        <p:spPr bwMode="auto">
          <a:xfrm>
            <a:off x="3290259" y="3383834"/>
            <a:ext cx="5853741" cy="347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92E47F9-1C67-46DD-8058-BBC043CD48DF}"/>
              </a:ext>
            </a:extLst>
          </p:cNvPr>
          <p:cNvSpPr txBox="1"/>
          <p:nvPr/>
        </p:nvSpPr>
        <p:spPr>
          <a:xfrm>
            <a:off x="344090" y="84299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1. So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nguyên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92E47F9-1C67-46DD-8058-BBC043CD48DF}"/>
              </a:ext>
            </a:extLst>
          </p:cNvPr>
          <p:cNvSpPr txBox="1"/>
          <p:nvPr/>
        </p:nvSpPr>
        <p:spPr>
          <a:xfrm>
            <a:off x="371840" y="1417272"/>
            <a:ext cx="5465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. Thứ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̣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tập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hợp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sô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́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nguyên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3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92E47F9-1C67-46DD-8058-BBC043CD48DF}"/>
              </a:ext>
            </a:extLst>
          </p:cNvPr>
          <p:cNvSpPr txBox="1"/>
          <p:nvPr/>
        </p:nvSpPr>
        <p:spPr>
          <a:xfrm>
            <a:off x="432800" y="1417272"/>
            <a:ext cx="5465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. Thứ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̣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tập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hợp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sô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́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nguyên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57B942E-2B67-420A-BCC6-709757A1118E}"/>
              </a:ext>
            </a:extLst>
          </p:cNvPr>
          <p:cNvSpPr txBox="1"/>
          <p:nvPr/>
        </p:nvSpPr>
        <p:spPr>
          <a:xfrm>
            <a:off x="297022" y="1984788"/>
            <a:ext cx="77925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Dựa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bảng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hãy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dựng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hoàn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trước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A605B40-343C-4BDA-8090-E7B9F2F1F5D2}"/>
              </a:ext>
            </a:extLst>
          </p:cNvPr>
          <p:cNvSpPr/>
          <p:nvPr/>
        </p:nvSpPr>
        <p:spPr>
          <a:xfrm>
            <a:off x="297022" y="176259"/>
            <a:ext cx="812473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Thứ tự trong tập hợp số nguyên</a:t>
            </a:r>
            <a:endParaRPr lang="en-US" sz="36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27F0180-4B64-43F1-AB93-6073D9359B01}"/>
              </a:ext>
            </a:extLst>
          </p:cNvPr>
          <p:cNvSpPr txBox="1">
            <a:spLocks/>
          </p:cNvSpPr>
          <p:nvPr/>
        </p:nvSpPr>
        <p:spPr>
          <a:xfrm>
            <a:off x="143240" y="889543"/>
            <a:ext cx="3857821" cy="47077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So sánh hai số nguyên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5159" y="3073304"/>
            <a:ext cx="8878841" cy="3445027"/>
            <a:chOff x="265159" y="3073304"/>
            <a:chExt cx="8878841" cy="3445027"/>
          </a:xfrm>
        </p:grpSpPr>
        <p:grpSp>
          <p:nvGrpSpPr>
            <p:cNvPr id="2" name="Group 1"/>
            <p:cNvGrpSpPr/>
            <p:nvPr/>
          </p:nvGrpSpPr>
          <p:grpSpPr>
            <a:xfrm>
              <a:off x="265159" y="3073304"/>
              <a:ext cx="8878841" cy="3391198"/>
              <a:chOff x="534781" y="3475433"/>
              <a:chExt cx="8210724" cy="280017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="" xmlns:a16="http://schemas.microsoft.com/office/drawing/2014/main" id="{277DBA8D-FC0D-46D9-94C7-8E3DD918C9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4781" y="3475433"/>
                <a:ext cx="8210724" cy="2603234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6995669" y="6078666"/>
                <a:ext cx="317897" cy="1969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350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F92E47F9-1C67-46DD-8058-BBC043CD48DF}"/>
                </a:ext>
              </a:extLst>
            </p:cNvPr>
            <p:cNvSpPr txBox="1"/>
            <p:nvPr/>
          </p:nvSpPr>
          <p:spPr>
            <a:xfrm>
              <a:off x="5421208" y="6195166"/>
              <a:ext cx="3417299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00" b="1" i="1">
                  <a:solidFill>
                    <a:srgbClr val="0000FF"/>
                  </a:solidFill>
                  <a:latin typeface="Times New Roman" panose="02020603050405020304" pitchFamily="18" charset="0"/>
                </a:rPr>
                <a:t>(Nguồn: http://kientrucvietnam.org.vn/)</a:t>
              </a:r>
              <a:endParaRPr lang="en-US" sz="15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175177" y="5666359"/>
              <a:ext cx="33608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27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C0F7A8E-9EB1-441F-95C3-7C3BFE720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994" y="4481938"/>
            <a:ext cx="8495406" cy="16457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2560 TCN viết dưới dạng số nguyên là -2560</a:t>
            </a:r>
          </a:p>
          <a:p>
            <a:pPr marL="0" indent="0">
              <a:buNone/>
            </a:pPr>
            <a:r>
              <a:rPr lang="en-US" sz="24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2018  viết dưới dạng số nguyên là   2018</a:t>
            </a:r>
          </a:p>
          <a:p>
            <a:pPr marL="0" indent="0">
              <a:buNone/>
            </a:pPr>
            <a:r>
              <a:rPr lang="en-US" sz="24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có – 2560 &lt; 2018</a:t>
            </a:r>
          </a:p>
          <a:p>
            <a:pPr marL="0" indent="0">
              <a:buNone/>
            </a:pPr>
            <a:r>
              <a:rPr lang="en-US" sz="24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Vậy công trình Kim tự tháp Kheops, Ai Cập hoàn thành trước.</a:t>
            </a:r>
            <a:endParaRPr lang="en-US" sz="2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A605B40-343C-4BDA-8090-E7B9F2F1F5D2}"/>
              </a:ext>
            </a:extLst>
          </p:cNvPr>
          <p:cNvSpPr/>
          <p:nvPr/>
        </p:nvSpPr>
        <p:spPr>
          <a:xfrm>
            <a:off x="336989" y="0"/>
            <a:ext cx="812473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Thứ tự trong tập hợp số nguyên</a:t>
            </a:r>
            <a:endParaRPr lang="en-US" sz="36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19994" y="1127614"/>
            <a:ext cx="8495406" cy="2952278"/>
            <a:chOff x="419994" y="1490182"/>
            <a:chExt cx="8495406" cy="2952278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F18CCBB1-9BB2-4635-97A6-18D5802D2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9994" y="1490182"/>
              <a:ext cx="8495406" cy="295227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050828" y="3980191"/>
              <a:ext cx="317897" cy="1969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3472498" y="4020273"/>
            <a:ext cx="9268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92E47F9-1C67-46DD-8058-BBC043CD48DF}"/>
              </a:ext>
            </a:extLst>
          </p:cNvPr>
          <p:cNvSpPr txBox="1"/>
          <p:nvPr/>
        </p:nvSpPr>
        <p:spPr>
          <a:xfrm>
            <a:off x="419994" y="623248"/>
            <a:ext cx="4572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2. Thứ tự trong tập hợp số nguyên</a:t>
            </a:r>
            <a:endParaRPr lang="en-US" sz="21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45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75034" y="3429000"/>
            <a:ext cx="47019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KHỞI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ĐỘNG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2" descr=" background-powerpoint-d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9201" y="1601206"/>
            <a:ext cx="10533201" cy="525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96807" y="2748887"/>
            <a:ext cx="537733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kern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kumimoji="0" lang="en-US" sz="6000" b="1" i="0" u="none" strike="noStrike" kern="0" cap="none" spc="0" normalizeH="0" baseline="0" noProof="0" dirty="0" smtClean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26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F88710-04F3-43DC-98E6-E3E16C3B1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92" y="1397463"/>
            <a:ext cx="8754736" cy="11941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Hãy</a:t>
            </a:r>
            <a:r>
              <a:rPr lang="en-US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sắp</a:t>
            </a:r>
            <a:r>
              <a:rPr lang="en-US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xếp</a:t>
            </a:r>
            <a:r>
              <a:rPr lang="en-US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biển</a:t>
            </a:r>
            <a:r>
              <a:rPr lang="en-US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18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18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giảm</a:t>
            </a:r>
            <a:r>
              <a:rPr lang="en-US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dần</a:t>
            </a:r>
            <a:r>
              <a:rPr lang="en-US" sz="1875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 </a:t>
            </a:r>
            <a:r>
              <a:rPr lang="en-US" sz="18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18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sống</a:t>
            </a:r>
            <a:endParaRPr lang="en-US" sz="187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92E47F9-1C67-46DD-8058-BBC043CD48DF}"/>
              </a:ext>
            </a:extLst>
          </p:cNvPr>
          <p:cNvSpPr txBox="1"/>
          <p:nvPr/>
        </p:nvSpPr>
        <p:spPr>
          <a:xfrm>
            <a:off x="454559" y="989759"/>
            <a:ext cx="464123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Vận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dụng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2:</a:t>
            </a:r>
            <a:endParaRPr lang="en-US" sz="21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E31E55F-E216-4EC6-9D26-1684522DA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92" y="1812962"/>
            <a:ext cx="8590787" cy="32480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A03D82C-DCBF-45F6-8623-E61D277E5F12}"/>
              </a:ext>
            </a:extLst>
          </p:cNvPr>
          <p:cNvSpPr txBox="1"/>
          <p:nvPr/>
        </p:nvSpPr>
        <p:spPr>
          <a:xfrm>
            <a:off x="1165860" y="5322147"/>
            <a:ext cx="61425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có – 180 &gt; - 1000 &gt;  - 4000 &gt; - 6000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48329E3-6268-4922-9309-14F619F38B77}"/>
              </a:ext>
            </a:extLst>
          </p:cNvPr>
          <p:cNvSpPr txBox="1"/>
          <p:nvPr/>
        </p:nvSpPr>
        <p:spPr>
          <a:xfrm>
            <a:off x="1165860" y="5657307"/>
            <a:ext cx="72610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dần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sống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cá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́, cá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đèn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biển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459CA11-EDE1-4113-890C-3091FD929539}"/>
              </a:ext>
            </a:extLst>
          </p:cNvPr>
          <p:cNvSpPr txBox="1"/>
          <p:nvPr/>
        </p:nvSpPr>
        <p:spPr>
          <a:xfrm>
            <a:off x="393192" y="5086033"/>
            <a:ext cx="92506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GIẢI: </a:t>
            </a:r>
            <a:endParaRPr lang="en-US" sz="2000" b="1" u="sng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A605B40-343C-4BDA-8090-E7B9F2F1F5D2}"/>
              </a:ext>
            </a:extLst>
          </p:cNvPr>
          <p:cNvSpPr/>
          <p:nvPr/>
        </p:nvSpPr>
        <p:spPr>
          <a:xfrm>
            <a:off x="454559" y="45793"/>
            <a:ext cx="812473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Thứ tự trong tập hợp số nguyên</a:t>
            </a:r>
            <a:endParaRPr lang="en-US" sz="36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92E47F9-1C67-46DD-8058-BBC043CD48DF}"/>
              </a:ext>
            </a:extLst>
          </p:cNvPr>
          <p:cNvSpPr txBox="1"/>
          <p:nvPr/>
        </p:nvSpPr>
        <p:spPr>
          <a:xfrm>
            <a:off x="454559" y="687097"/>
            <a:ext cx="464123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sz="2100" b="1">
                <a:solidFill>
                  <a:srgbClr val="0000FF"/>
                </a:solidFill>
                <a:latin typeface="Times New Roman" panose="02020603050405020304" pitchFamily="18" charset="0"/>
              </a:rPr>
              <a:t>. Thứ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tư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̣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tập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hợp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sô</a:t>
            </a:r>
            <a:r>
              <a:rPr lang="en-US" sz="2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́ </a:t>
            </a:r>
            <a:r>
              <a:rPr 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nguyên</a:t>
            </a:r>
            <a:endParaRPr lang="en-US" sz="2100" dirty="0">
              <a:solidFill>
                <a:srgbClr val="0000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92E47F9-1C67-46DD-8058-BBC043CD48DF}"/>
              </a:ext>
            </a:extLst>
          </p:cNvPr>
          <p:cNvSpPr txBox="1"/>
          <p:nvPr/>
        </p:nvSpPr>
        <p:spPr>
          <a:xfrm>
            <a:off x="5730629" y="5019914"/>
            <a:ext cx="341729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i="1">
                <a:solidFill>
                  <a:srgbClr val="0070C0"/>
                </a:solidFill>
                <a:latin typeface="Times New Roman" panose="02020603050405020304" pitchFamily="18" charset="0"/>
              </a:rPr>
              <a:t>(Nguồn: </a:t>
            </a:r>
            <a:r>
              <a:rPr lang="en-US" sz="1500" b="1" i="1" u="sng">
                <a:solidFill>
                  <a:srgbClr val="0070C0"/>
                </a:solidFill>
                <a:latin typeface="Times New Roman" panose="02020603050405020304" pitchFamily="18" charset="0"/>
              </a:rPr>
              <a:t>https://vi</a:t>
            </a:r>
            <a:r>
              <a:rPr lang="en-US" sz="1500" b="1" i="1">
                <a:solidFill>
                  <a:srgbClr val="0070C0"/>
                </a:solidFill>
                <a:latin typeface="Times New Roman" panose="02020603050405020304" pitchFamily="18" charset="0"/>
              </a:rPr>
              <a:t>. wikipedia.org/wiki/)</a:t>
            </a:r>
            <a:endParaRPr lang="en-US" sz="15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55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A605B40-343C-4BDA-8090-E7B9F2F1F5D2}"/>
              </a:ext>
            </a:extLst>
          </p:cNvPr>
          <p:cNvSpPr/>
          <p:nvPr/>
        </p:nvSpPr>
        <p:spPr>
          <a:xfrm>
            <a:off x="269604" y="264661"/>
            <a:ext cx="812473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Thứ tự trong tập hợp số nguyên</a:t>
            </a:r>
            <a:endParaRPr lang="en-US" sz="36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85F88710-04F3-43DC-98E6-E3E16C3B1771}"/>
              </a:ext>
            </a:extLst>
          </p:cNvPr>
          <p:cNvSpPr txBox="1">
            <a:spLocks/>
          </p:cNvSpPr>
          <p:nvPr/>
        </p:nvSpPr>
        <p:spPr>
          <a:xfrm>
            <a:off x="553872" y="1226456"/>
            <a:ext cx="8036256" cy="16497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 biểu diễn hai số nguyên a, b trên trục số nằm ngang, nếu điểm a nằm bên trái điểm b thì ta nói a nhỏ hơn b hoặc b lớn hơn a và ghi là: a &lt; b hoặc b &gt; a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2DE00D1-DC97-47D9-91E1-C914F8999F2C}"/>
              </a:ext>
            </a:extLst>
          </p:cNvPr>
          <p:cNvGrpSpPr/>
          <p:nvPr/>
        </p:nvGrpSpPr>
        <p:grpSpPr>
          <a:xfrm>
            <a:off x="2495366" y="2532734"/>
            <a:ext cx="3796340" cy="383978"/>
            <a:chOff x="2819400" y="3829050"/>
            <a:chExt cx="4743450" cy="457855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="" xmlns:a16="http://schemas.microsoft.com/office/drawing/2014/main" id="{9048B795-1C4D-4189-9EFB-675D58FF68E8}"/>
                </a:ext>
              </a:extLst>
            </p:cNvPr>
            <p:cNvCxnSpPr/>
            <p:nvPr/>
          </p:nvCxnSpPr>
          <p:spPr>
            <a:xfrm>
              <a:off x="2819400" y="3895725"/>
              <a:ext cx="474345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43FA0F14-0CD7-40B6-8EE9-C08BF9BC9A3C}"/>
                </a:ext>
              </a:extLst>
            </p:cNvPr>
            <p:cNvCxnSpPr/>
            <p:nvPr/>
          </p:nvCxnSpPr>
          <p:spPr>
            <a:xfrm>
              <a:off x="5076825" y="3829050"/>
              <a:ext cx="0" cy="1524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D827CEC8-E44A-4BBD-9210-A1F4ABD7B413}"/>
                </a:ext>
              </a:extLst>
            </p:cNvPr>
            <p:cNvCxnSpPr/>
            <p:nvPr/>
          </p:nvCxnSpPr>
          <p:spPr>
            <a:xfrm>
              <a:off x="5781675" y="3829050"/>
              <a:ext cx="0" cy="1524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64C86800-7484-4AA0-9E61-0C252A2A64AF}"/>
                </a:ext>
              </a:extLst>
            </p:cNvPr>
            <p:cNvCxnSpPr/>
            <p:nvPr/>
          </p:nvCxnSpPr>
          <p:spPr>
            <a:xfrm>
              <a:off x="3562350" y="3829050"/>
              <a:ext cx="0" cy="1524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D79DB61-0341-4461-879B-865E3EFDE24B}"/>
                </a:ext>
              </a:extLst>
            </p:cNvPr>
            <p:cNvSpPr/>
            <p:nvPr/>
          </p:nvSpPr>
          <p:spPr>
            <a:xfrm>
              <a:off x="4824411" y="3991637"/>
              <a:ext cx="504825" cy="2952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134A73D2-EB5A-4B9B-BBED-F4EBFE5D524E}"/>
                </a:ext>
              </a:extLst>
            </p:cNvPr>
            <p:cNvSpPr/>
            <p:nvPr/>
          </p:nvSpPr>
          <p:spPr>
            <a:xfrm>
              <a:off x="3319462" y="3964379"/>
              <a:ext cx="504825" cy="2952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9BDB878D-35B6-4862-A8A1-F8B114E81114}"/>
                </a:ext>
              </a:extLst>
            </p:cNvPr>
            <p:cNvSpPr/>
            <p:nvPr/>
          </p:nvSpPr>
          <p:spPr>
            <a:xfrm>
              <a:off x="5579347" y="3976691"/>
              <a:ext cx="504825" cy="2952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85F88710-04F3-43DC-98E6-E3E16C3B1771}"/>
              </a:ext>
            </a:extLst>
          </p:cNvPr>
          <p:cNvSpPr txBox="1">
            <a:spLocks/>
          </p:cNvSpPr>
          <p:nvPr/>
        </p:nvSpPr>
        <p:spPr>
          <a:xfrm>
            <a:off x="508388" y="3128502"/>
            <a:ext cx="8416732" cy="215821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 số nguyên dương đều lớn hơn 0.</a:t>
            </a:r>
          </a:p>
          <a:p>
            <a:pPr>
              <a:buFontTx/>
              <a:buChar char="-"/>
            </a:pP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 số nguyên âm đều nhỏ hơn 0.</a:t>
            </a:r>
          </a:p>
          <a:p>
            <a:pPr>
              <a:buFontTx/>
              <a:buChar char="-"/>
            </a:pPr>
            <a:r>
              <a:rPr lang="en-US" sz="2400" b="1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 số nguyên âm đều nhỏ hơn bất kỳ số nguyên dương nào.</a:t>
            </a:r>
          </a:p>
          <a:p>
            <a:pPr>
              <a:buFontTx/>
              <a:buChar char="-"/>
            </a:pPr>
            <a:r>
              <a:rPr lang="en-US" sz="24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hai số nguyên âm, số nào có 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 đối lớn hơn </a:t>
            </a:r>
            <a:r>
              <a:rPr lang="en-US" sz="24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 số đó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 hơn.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09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958416"/>
            <a:ext cx="2424839" cy="28995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D935C27-C11B-40C4-839A-1F067202A914}"/>
              </a:ext>
            </a:extLst>
          </p:cNvPr>
          <p:cNvSpPr txBox="1"/>
          <p:nvPr/>
        </p:nvSpPr>
        <p:spPr>
          <a:xfrm>
            <a:off x="0" y="16844"/>
            <a:ext cx="91440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LUYỆN TẬP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05930594-3532-4129-8DF0-30216876664C}"/>
              </a:ext>
            </a:extLst>
          </p:cNvPr>
          <p:cNvSpPr txBox="1">
            <a:spLocks/>
          </p:cNvSpPr>
          <p:nvPr/>
        </p:nvSpPr>
        <p:spPr>
          <a:xfrm>
            <a:off x="258947" y="1357551"/>
            <a:ext cx="8366893" cy="5419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 1 ( trang 57 SGK). So 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sánh các cặp số sau:</a:t>
            </a:r>
          </a:p>
          <a:p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7095832E-C4A2-401F-8E5C-4E70D7042124}"/>
              </a:ext>
            </a:extLst>
          </p:cNvPr>
          <p:cNvSpPr txBox="1">
            <a:spLocks/>
          </p:cNvSpPr>
          <p:nvPr/>
        </p:nvSpPr>
        <p:spPr>
          <a:xfrm>
            <a:off x="118523" y="1773462"/>
            <a:ext cx="8984041" cy="8654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="" xmlns:a16="http://schemas.microsoft.com/office/drawing/2014/main" id="{8FFD2DAC-C936-4235-BD2B-8358C53FBA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3996339"/>
              </p:ext>
            </p:extLst>
          </p:nvPr>
        </p:nvGraphicFramePr>
        <p:xfrm>
          <a:off x="1087697" y="2098448"/>
          <a:ext cx="6467231" cy="107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8" name="Equation" r:id="rId4" imgW="2603160" imgH="431640" progId="Equation.DSMT4">
                  <p:embed/>
                </p:oleObj>
              </mc:Choice>
              <mc:Fallback>
                <p:oleObj name="Equation" r:id="rId4" imgW="260316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87697" y="2098448"/>
                        <a:ext cx="6467231" cy="1072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A605B40-343C-4BDA-8090-E7B9F2F1F5D2}"/>
              </a:ext>
            </a:extLst>
          </p:cNvPr>
          <p:cNvSpPr/>
          <p:nvPr/>
        </p:nvSpPr>
        <p:spPr>
          <a:xfrm>
            <a:off x="258947" y="568715"/>
            <a:ext cx="812473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Thứ tự trong tập hợp số nguyên</a:t>
            </a:r>
            <a:endParaRPr lang="en-US" sz="36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10214" y="3369967"/>
            <a:ext cx="5934997" cy="2390086"/>
            <a:chOff x="-231746" y="2640986"/>
            <a:chExt cx="5934997" cy="2390086"/>
          </a:xfrm>
        </p:grpSpPr>
        <p:sp>
          <p:nvSpPr>
            <p:cNvPr id="12" name="Content Placeholder 2">
              <a:extLst>
                <a:ext uri="{FF2B5EF4-FFF2-40B4-BE49-F238E27FC236}">
                  <a16:creationId xmlns="" xmlns:a16="http://schemas.microsoft.com/office/drawing/2014/main" id="{7F8473C4-1127-4049-A650-A184CF44FC74}"/>
                </a:ext>
              </a:extLst>
            </p:cNvPr>
            <p:cNvSpPr txBox="1">
              <a:spLocks/>
            </p:cNvSpPr>
            <p:nvPr/>
          </p:nvSpPr>
          <p:spPr>
            <a:xfrm>
              <a:off x="927007" y="3000836"/>
              <a:ext cx="4215855" cy="1064729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Cloud Callout 10"/>
            <p:cNvSpPr/>
            <p:nvPr/>
          </p:nvSpPr>
          <p:spPr>
            <a:xfrm>
              <a:off x="-231746" y="2640986"/>
              <a:ext cx="5934997" cy="2390086"/>
            </a:xfrm>
            <a:prstGeom prst="cloudCallout">
              <a:avLst>
                <a:gd name="adj1" fmla="val 57420"/>
                <a:gd name="adj2" fmla="val 40022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sz="20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em giải bài tập 1/57/sgk thông qua trò chơi </a:t>
              </a:r>
              <a:r>
                <a:rPr lang="en-US" sz="2800" b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FIGHT COVID-19</a:t>
              </a: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683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451540"/>
              </p:ext>
            </p:extLst>
          </p:nvPr>
        </p:nvGraphicFramePr>
        <p:xfrm>
          <a:off x="476593" y="1614831"/>
          <a:ext cx="8307334" cy="30221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56367"/>
                <a:gridCol w="4150967"/>
              </a:tblGrid>
              <a:tr h="5317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</a:rPr>
                        <a:t>Các địa điểm của nước Mĩ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FE53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</a:rPr>
                        <a:t>Nhiệt độ</a:t>
                      </a:r>
                      <a:endParaRPr lang="en-US" sz="1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2FE538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Hawaii (Ha–oai)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12  </a:t>
                      </a:r>
                      <a:r>
                        <a:rPr lang="en-US" sz="2400" b="1" baseline="30000">
                          <a:effectLst/>
                        </a:rPr>
                        <a:t>0</a:t>
                      </a:r>
                      <a:r>
                        <a:rPr lang="en-US" sz="2400" b="1">
                          <a:effectLst/>
                        </a:rPr>
                        <a:t>C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986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Montana (</a:t>
                      </a:r>
                      <a:r>
                        <a:rPr lang="en-US" sz="2400" smtClean="0">
                          <a:solidFill>
                            <a:schemeClr val="tx1"/>
                          </a:solidFill>
                          <a:effectLst/>
                        </a:rPr>
                        <a:t>Môn</a:t>
                      </a: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– ta–na)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-2 </a:t>
                      </a:r>
                      <a:r>
                        <a:rPr lang="en-US" sz="2400" b="1" baseline="30000">
                          <a:effectLst/>
                        </a:rPr>
                        <a:t>0</a:t>
                      </a:r>
                      <a:r>
                        <a:rPr lang="en-US" sz="2400" b="1">
                          <a:effectLst/>
                        </a:rPr>
                        <a:t>C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Alaska (A-la-xca)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-51 </a:t>
                      </a:r>
                      <a:r>
                        <a:rPr lang="en-US" sz="2400" b="1" baseline="30000">
                          <a:effectLst/>
                        </a:rPr>
                        <a:t>0</a:t>
                      </a:r>
                      <a:r>
                        <a:rPr lang="en-US" sz="2400" b="1">
                          <a:effectLst/>
                        </a:rPr>
                        <a:t>C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481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New York (Niu Oóc)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50F2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-15 </a:t>
                      </a:r>
                      <a:r>
                        <a:rPr lang="en-US" sz="2400" b="1" baseline="30000">
                          <a:effectLst/>
                        </a:rPr>
                        <a:t>0</a:t>
                      </a:r>
                      <a:r>
                        <a:rPr lang="en-US" sz="2400" b="1">
                          <a:effectLst/>
                        </a:rPr>
                        <a:t>C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50F2EE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Florida (</a:t>
                      </a:r>
                      <a:r>
                        <a:rPr lang="en-US" sz="2400" smtClean="0">
                          <a:solidFill>
                            <a:schemeClr val="tx1"/>
                          </a:solidFill>
                          <a:effectLst/>
                        </a:rPr>
                        <a:t>Phlo-ri-đa</a:t>
                      </a: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830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</a:rPr>
                        <a:t>8 </a:t>
                      </a:r>
                      <a:r>
                        <a:rPr lang="en-US" sz="2400" b="1" baseline="30000">
                          <a:effectLst/>
                        </a:rPr>
                        <a:t>0</a:t>
                      </a:r>
                      <a:r>
                        <a:rPr lang="en-US" sz="2400" b="1">
                          <a:effectLst/>
                        </a:rPr>
                        <a:t>C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830D2"/>
                    </a:solidFill>
                  </a:tcPr>
                </a:tc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="" xmlns:a16="http://schemas.microsoft.com/office/drawing/2014/main" id="{F2257A54-E5DA-49A7-AB45-ABF53D9A4DF3}"/>
              </a:ext>
            </a:extLst>
          </p:cNvPr>
          <p:cNvSpPr txBox="1">
            <a:spLocks/>
          </p:cNvSpPr>
          <p:nvPr/>
        </p:nvSpPr>
        <p:spPr>
          <a:xfrm>
            <a:off x="249597" y="675567"/>
            <a:ext cx="8233966" cy="878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7000"/>
              </a:lnSpc>
              <a:spcBef>
                <a:spcPts val="0"/>
              </a:spcBef>
            </a:pP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(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57 </a:t>
            </a:r>
            <a:r>
              <a:rPr lang="en-US" sz="24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400" b="1" u="sng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4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xếp theo thứ tự từ thấp đến cao nhiệt độ (</a:t>
            </a:r>
            <a:r>
              <a:rPr lang="en-US" sz="2400" b="1" baseline="300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mùa đông tại các  địa điểm ở bảng sau </a:t>
            </a:r>
            <a:r>
              <a:rPr lang="en-US" sz="2400" b="1" baseline="300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A605B40-343C-4BDA-8090-E7B9F2F1F5D2}"/>
              </a:ext>
            </a:extLst>
          </p:cNvPr>
          <p:cNvSpPr/>
          <p:nvPr/>
        </p:nvSpPr>
        <p:spPr>
          <a:xfrm>
            <a:off x="249597" y="52319"/>
            <a:ext cx="812473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Thứ tự trong tập hợp số nguyên</a:t>
            </a:r>
            <a:endParaRPr lang="en-US" sz="36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DD47E99E-7030-45D4-89E8-7CFA831CEB6B}"/>
              </a:ext>
            </a:extLst>
          </p:cNvPr>
          <p:cNvSpPr txBox="1">
            <a:spLocks/>
          </p:cNvSpPr>
          <p:nvPr/>
        </p:nvSpPr>
        <p:spPr>
          <a:xfrm>
            <a:off x="446113" y="4756739"/>
            <a:ext cx="8575967" cy="19376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u="sng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Giải: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Sắp xếp theo thứ tự từ thấp đến cao nhiệt độ 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như sau: </a:t>
            </a:r>
            <a:b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–51 </a:t>
            </a:r>
            <a:r>
              <a:rPr lang="en-US" sz="2400" b="1" baseline="3000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</a:t>
            </a: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 &lt; – 15 </a:t>
            </a:r>
            <a:r>
              <a:rPr lang="en-US" sz="2400" b="1" baseline="3000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</a:t>
            </a: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 &lt; –2 </a:t>
            </a:r>
            <a:r>
              <a:rPr lang="en-US" sz="2400" b="1" baseline="3000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</a:t>
            </a: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 &lt; 8 </a:t>
            </a:r>
            <a:r>
              <a:rPr lang="en-US" sz="2400" b="1" baseline="3000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</a:t>
            </a: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 &lt; 12 </a:t>
            </a:r>
            <a:r>
              <a:rPr lang="en-US" sz="2400" b="1" baseline="3000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</a:t>
            </a: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Vậy các địa điểm có nhiệt độ theo thứ tự từ thấp đến cao lần lượt là:  Alaska ; New York; Montana; Florida ; Hawaii.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7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3325973"/>
              </p:ext>
            </p:extLst>
          </p:nvPr>
        </p:nvGraphicFramePr>
        <p:xfrm>
          <a:off x="464469" y="2691063"/>
          <a:ext cx="3506787" cy="65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2" name="Equation" r:id="rId3" imgW="1485720" imgH="279360" progId="Equation.DSMT4">
                  <p:embed/>
                </p:oleObj>
              </mc:Choice>
              <mc:Fallback>
                <p:oleObj name="Equation" r:id="rId3" imgW="14857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69" y="2691063"/>
                        <a:ext cx="3506787" cy="652463"/>
                      </a:xfrm>
                      <a:prstGeom prst="rect">
                        <a:avLst/>
                      </a:prstGeom>
                      <a:solidFill>
                        <a:srgbClr val="67F9FD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9809326"/>
              </p:ext>
            </p:extLst>
          </p:nvPr>
        </p:nvGraphicFramePr>
        <p:xfrm>
          <a:off x="4889757" y="4562728"/>
          <a:ext cx="3584575" cy="70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3" name="Equation" r:id="rId5" imgW="1434960" imgH="279360" progId="Equation.DSMT4">
                  <p:embed/>
                </p:oleObj>
              </mc:Choice>
              <mc:Fallback>
                <p:oleObj name="Equation" r:id="rId5" imgW="143496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757" y="4562728"/>
                        <a:ext cx="3584575" cy="700087"/>
                      </a:xfrm>
                      <a:prstGeom prst="rect">
                        <a:avLst/>
                      </a:prstGeom>
                      <a:solidFill>
                        <a:srgbClr val="66FF99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9595191"/>
              </p:ext>
            </p:extLst>
          </p:nvPr>
        </p:nvGraphicFramePr>
        <p:xfrm>
          <a:off x="493796" y="4574760"/>
          <a:ext cx="3533775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4" name="Equation" r:id="rId7" imgW="1384200" imgH="279360" progId="Equation.DSMT4">
                  <p:embed/>
                </p:oleObj>
              </mc:Choice>
              <mc:Fallback>
                <p:oleObj name="Equation" r:id="rId7" imgW="138420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796" y="4574760"/>
                        <a:ext cx="3533775" cy="704850"/>
                      </a:xfrm>
                      <a:prstGeom prst="rect">
                        <a:avLst/>
                      </a:prstGeom>
                      <a:solidFill>
                        <a:srgbClr val="EE76DD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9831203"/>
              </p:ext>
            </p:extLst>
          </p:nvPr>
        </p:nvGraphicFramePr>
        <p:xfrm>
          <a:off x="4889757" y="2657976"/>
          <a:ext cx="3556000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5" name="Equation" r:id="rId9" imgW="1384200" imgH="279360" progId="Equation.DSMT4">
                  <p:embed/>
                </p:oleObj>
              </mc:Choice>
              <mc:Fallback>
                <p:oleObj name="Equation" r:id="rId9" imgW="138420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757" y="2657976"/>
                        <a:ext cx="3556000" cy="709612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>
            <a:extLst>
              <a:ext uri="{FF2B5EF4-FFF2-40B4-BE49-F238E27FC236}">
                <a16:creationId xmlns="" xmlns:a16="http://schemas.microsoft.com/office/drawing/2014/main" id="{3EFA61AF-5A1E-47C3-9BE4-C50E0B52D3A3}"/>
              </a:ext>
            </a:extLst>
          </p:cNvPr>
          <p:cNvSpPr txBox="1">
            <a:spLocks/>
          </p:cNvSpPr>
          <p:nvPr/>
        </p:nvSpPr>
        <p:spPr>
          <a:xfrm>
            <a:off x="359694" y="4060940"/>
            <a:ext cx="4066674" cy="560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3: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3EFA61AF-5A1E-47C3-9BE4-C50E0B52D3A3}"/>
              </a:ext>
            </a:extLst>
          </p:cNvPr>
          <p:cNvSpPr txBox="1">
            <a:spLocks/>
          </p:cNvSpPr>
          <p:nvPr/>
        </p:nvSpPr>
        <p:spPr>
          <a:xfrm>
            <a:off x="4889757" y="2198919"/>
            <a:ext cx="3127083" cy="487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2: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3EFA61AF-5A1E-47C3-9BE4-C50E0B52D3A3}"/>
              </a:ext>
            </a:extLst>
          </p:cNvPr>
          <p:cNvSpPr txBox="1">
            <a:spLocks/>
          </p:cNvSpPr>
          <p:nvPr/>
        </p:nvSpPr>
        <p:spPr>
          <a:xfrm>
            <a:off x="493796" y="2239898"/>
            <a:ext cx="2868780" cy="405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1: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3EFA61AF-5A1E-47C3-9BE4-C50E0B52D3A3}"/>
              </a:ext>
            </a:extLst>
          </p:cNvPr>
          <p:cNvSpPr txBox="1">
            <a:spLocks/>
          </p:cNvSpPr>
          <p:nvPr/>
        </p:nvSpPr>
        <p:spPr>
          <a:xfrm>
            <a:off x="4889757" y="4060940"/>
            <a:ext cx="4066674" cy="560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4: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3EFA61AF-5A1E-47C3-9BE4-C50E0B52D3A3}"/>
              </a:ext>
            </a:extLst>
          </p:cNvPr>
          <p:cNvSpPr txBox="1">
            <a:spLocks/>
          </p:cNvSpPr>
          <p:nvPr/>
        </p:nvSpPr>
        <p:spPr>
          <a:xfrm>
            <a:off x="359694" y="1328505"/>
            <a:ext cx="8691563" cy="744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Hãy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liệt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mỗi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A605B40-343C-4BDA-8090-E7B9F2F1F5D2}"/>
              </a:ext>
            </a:extLst>
          </p:cNvPr>
          <p:cNvSpPr/>
          <p:nvPr/>
        </p:nvSpPr>
        <p:spPr>
          <a:xfrm>
            <a:off x="364002" y="421580"/>
            <a:ext cx="8124732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Thứ tự trong tập hợp số nguyên</a:t>
            </a:r>
            <a:endParaRPr lang="en-US" sz="3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61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464469" y="2691063"/>
          <a:ext cx="3506787" cy="65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06" name="Equation" r:id="rId3" imgW="1485720" imgH="279360" progId="Equation.DSMT4">
                  <p:embed/>
                </p:oleObj>
              </mc:Choice>
              <mc:Fallback>
                <p:oleObj name="Equation" r:id="rId3" imgW="14857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69" y="2691063"/>
                        <a:ext cx="3506787" cy="652463"/>
                      </a:xfrm>
                      <a:prstGeom prst="rect">
                        <a:avLst/>
                      </a:prstGeom>
                      <a:solidFill>
                        <a:srgbClr val="67F9FD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4889757" y="4562728"/>
          <a:ext cx="3584575" cy="70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07" name="Equation" r:id="rId5" imgW="1434960" imgH="279360" progId="Equation.DSMT4">
                  <p:embed/>
                </p:oleObj>
              </mc:Choice>
              <mc:Fallback>
                <p:oleObj name="Equation" r:id="rId5" imgW="143496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757" y="4562728"/>
                        <a:ext cx="3584575" cy="700087"/>
                      </a:xfrm>
                      <a:prstGeom prst="rect">
                        <a:avLst/>
                      </a:prstGeom>
                      <a:solidFill>
                        <a:srgbClr val="66FF99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493796" y="4574760"/>
          <a:ext cx="3533775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08" name="Equation" r:id="rId7" imgW="1384200" imgH="279360" progId="Equation.DSMT4">
                  <p:embed/>
                </p:oleObj>
              </mc:Choice>
              <mc:Fallback>
                <p:oleObj name="Equation" r:id="rId7" imgW="138420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796" y="4574760"/>
                        <a:ext cx="3533775" cy="704850"/>
                      </a:xfrm>
                      <a:prstGeom prst="rect">
                        <a:avLst/>
                      </a:prstGeom>
                      <a:solidFill>
                        <a:srgbClr val="EE76DD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4889757" y="2657976"/>
          <a:ext cx="3556000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09" name="Equation" r:id="rId9" imgW="1384200" imgH="279360" progId="Equation.DSMT4">
                  <p:embed/>
                </p:oleObj>
              </mc:Choice>
              <mc:Fallback>
                <p:oleObj name="Equation" r:id="rId9" imgW="138420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757" y="2657976"/>
                        <a:ext cx="3556000" cy="709612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>
            <a:extLst>
              <a:ext uri="{FF2B5EF4-FFF2-40B4-BE49-F238E27FC236}">
                <a16:creationId xmlns="" xmlns:a16="http://schemas.microsoft.com/office/drawing/2014/main" id="{3EFA61AF-5A1E-47C3-9BE4-C50E0B52D3A3}"/>
              </a:ext>
            </a:extLst>
          </p:cNvPr>
          <p:cNvSpPr txBox="1">
            <a:spLocks/>
          </p:cNvSpPr>
          <p:nvPr/>
        </p:nvSpPr>
        <p:spPr>
          <a:xfrm>
            <a:off x="359694" y="4060940"/>
            <a:ext cx="4066674" cy="560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3: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3EFA61AF-5A1E-47C3-9BE4-C50E0B52D3A3}"/>
              </a:ext>
            </a:extLst>
          </p:cNvPr>
          <p:cNvSpPr txBox="1">
            <a:spLocks/>
          </p:cNvSpPr>
          <p:nvPr/>
        </p:nvSpPr>
        <p:spPr>
          <a:xfrm>
            <a:off x="4889757" y="2198919"/>
            <a:ext cx="3127083" cy="487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2: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3EFA61AF-5A1E-47C3-9BE4-C50E0B52D3A3}"/>
              </a:ext>
            </a:extLst>
          </p:cNvPr>
          <p:cNvSpPr txBox="1">
            <a:spLocks/>
          </p:cNvSpPr>
          <p:nvPr/>
        </p:nvSpPr>
        <p:spPr>
          <a:xfrm>
            <a:off x="493796" y="2239898"/>
            <a:ext cx="2868780" cy="405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1: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3EFA61AF-5A1E-47C3-9BE4-C50E0B52D3A3}"/>
              </a:ext>
            </a:extLst>
          </p:cNvPr>
          <p:cNvSpPr txBox="1">
            <a:spLocks/>
          </p:cNvSpPr>
          <p:nvPr/>
        </p:nvSpPr>
        <p:spPr>
          <a:xfrm>
            <a:off x="4889757" y="4060940"/>
            <a:ext cx="4066674" cy="560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4: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3EFA61AF-5A1E-47C3-9BE4-C50E0B52D3A3}"/>
              </a:ext>
            </a:extLst>
          </p:cNvPr>
          <p:cNvSpPr txBox="1">
            <a:spLocks/>
          </p:cNvSpPr>
          <p:nvPr/>
        </p:nvSpPr>
        <p:spPr>
          <a:xfrm>
            <a:off x="359694" y="1328505"/>
            <a:ext cx="8691563" cy="744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Hãy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liệt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mỗi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A605B40-343C-4BDA-8090-E7B9F2F1F5D2}"/>
              </a:ext>
            </a:extLst>
          </p:cNvPr>
          <p:cNvSpPr/>
          <p:nvPr/>
        </p:nvSpPr>
        <p:spPr>
          <a:xfrm>
            <a:off x="364002" y="421580"/>
            <a:ext cx="8124732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Thứ tự trong tập hợp số nguyên</a:t>
            </a:r>
            <a:endParaRPr lang="en-US" sz="3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459CA11-EDE1-4113-890C-3091FD929539}"/>
              </a:ext>
            </a:extLst>
          </p:cNvPr>
          <p:cNvSpPr txBox="1"/>
          <p:nvPr/>
        </p:nvSpPr>
        <p:spPr>
          <a:xfrm>
            <a:off x="464469" y="3389132"/>
            <a:ext cx="32746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=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{-4; -3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-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2; -1}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459CA11-EDE1-4113-890C-3091FD929539}"/>
              </a:ext>
            </a:extLst>
          </p:cNvPr>
          <p:cNvSpPr txBox="1"/>
          <p:nvPr/>
        </p:nvSpPr>
        <p:spPr>
          <a:xfrm>
            <a:off x="464469" y="5262815"/>
            <a:ext cx="26015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= { -2; -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1; 0}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459CA11-EDE1-4113-890C-3091FD929539}"/>
              </a:ext>
            </a:extLst>
          </p:cNvPr>
          <p:cNvSpPr txBox="1"/>
          <p:nvPr/>
        </p:nvSpPr>
        <p:spPr>
          <a:xfrm>
            <a:off x="4791594" y="3425086"/>
            <a:ext cx="3780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=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{ -2; -1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0; 1; 2}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459CA11-EDE1-4113-890C-3091FD929539}"/>
              </a:ext>
            </a:extLst>
          </p:cNvPr>
          <p:cNvSpPr txBox="1"/>
          <p:nvPr/>
        </p:nvSpPr>
        <p:spPr>
          <a:xfrm>
            <a:off x="4889757" y="5404743"/>
            <a:ext cx="35240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= {0; 1; 2; 3; 4; 5} 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82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3EFA61AF-5A1E-47C3-9BE4-C50E0B52D3A3}"/>
              </a:ext>
            </a:extLst>
          </p:cNvPr>
          <p:cNvSpPr txBox="1">
            <a:spLocks/>
          </p:cNvSpPr>
          <p:nvPr/>
        </p:nvSpPr>
        <p:spPr>
          <a:xfrm>
            <a:off x="376890" y="1516349"/>
            <a:ext cx="8691563" cy="2093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tập hợp A = {4; -3; 7; -12}.</a:t>
            </a:r>
          </a:p>
          <a:p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Viết tập hợp B bao gồm các phần tử của A và các số đối của chúng.</a:t>
            </a:r>
          </a:p>
          <a:p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Viết tập hợp C bao gồm các phần tử lớn hơn các phần tử của A một đơn vị.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A605B40-343C-4BDA-8090-E7B9F2F1F5D2}"/>
              </a:ext>
            </a:extLst>
          </p:cNvPr>
          <p:cNvSpPr/>
          <p:nvPr/>
        </p:nvSpPr>
        <p:spPr>
          <a:xfrm>
            <a:off x="376890" y="651057"/>
            <a:ext cx="812473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Thứ tự trong tập hợp số nguyên</a:t>
            </a:r>
            <a:endParaRPr lang="en-US" sz="36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07613" y="3590463"/>
            <a:ext cx="9621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Giải: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0930" y="4417794"/>
            <a:ext cx="57333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B = {4; -3; 7; -12; -4; 3; -7; 12}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0930" y="5195079"/>
            <a:ext cx="46360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C = {5; -2; 8; -11}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9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0611" y="0"/>
            <a:ext cx="100046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75034" y="3429000"/>
            <a:ext cx="47019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KHỞI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ĐỘNG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2" descr=" background-powerpoint-d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03019"/>
            <a:ext cx="9144001" cy="525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37322" y="2041289"/>
            <a:ext cx="681250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</a:t>
            </a: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 HỌC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9D8002BB-D0AD-4B0B-A657-9ADC02AEF10E}"/>
              </a:ext>
            </a:extLst>
          </p:cNvPr>
          <p:cNvSpPr txBox="1">
            <a:spLocks/>
          </p:cNvSpPr>
          <p:nvPr/>
        </p:nvSpPr>
        <p:spPr>
          <a:xfrm>
            <a:off x="-194769" y="2925178"/>
            <a:ext cx="8471732" cy="358247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b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a/ Bài vừa học: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Ô lại lý thuyết theo sgk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Hoàn thành các bài tập: 2; 3; 4(a, c) trang 56 sgk.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b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b/Bài sắp học:</a:t>
            </a:r>
            <a:r>
              <a:rPr lang="en-US" b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“ </a:t>
            </a:r>
            <a:r>
              <a:rPr lang="en-US" b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Phép cộng và phép trừ số nguyên</a:t>
            </a:r>
            <a:r>
              <a:rPr lang="en-US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”.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Đọc trước bài, xem lại cách tìm số đối của một số nguyên</a:t>
            </a:r>
            <a:endParaRPr lang="en-US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1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J0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0" y="0"/>
            <a:ext cx="9144000" cy="696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4"/>
          <p:cNvSpPr>
            <a:spLocks noChangeArrowheads="1"/>
          </p:cNvSpPr>
          <p:nvPr/>
        </p:nvSpPr>
        <p:spPr bwMode="auto">
          <a:xfrm rot="-5400000">
            <a:off x="2154436" y="4052293"/>
            <a:ext cx="539353" cy="404813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400">
              <a:solidFill>
                <a:srgbClr val="FF3300"/>
              </a:solidFill>
            </a:endParaRPr>
          </a:p>
        </p:txBody>
      </p:sp>
      <p:sp>
        <p:nvSpPr>
          <p:cNvPr id="29700" name="Picture 5" descr="02"/>
          <p:cNvSpPr>
            <a:spLocks noChangeAspect="1" noChangeArrowheads="1"/>
          </p:cNvSpPr>
          <p:nvPr/>
        </p:nvSpPr>
        <p:spPr bwMode="auto">
          <a:xfrm flipV="1">
            <a:off x="6017419" y="4704160"/>
            <a:ext cx="1169194" cy="1525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400">
              <a:solidFill>
                <a:srgbClr val="FF33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3120628" y="1015604"/>
            <a:ext cx="404813" cy="539353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400">
              <a:solidFill>
                <a:srgbClr val="FF3300"/>
              </a:solidFill>
            </a:endParaRPr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6103144" y="1015604"/>
            <a:ext cx="403622" cy="539353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400">
              <a:solidFill>
                <a:srgbClr val="FF3300"/>
              </a:solidFill>
            </a:endParaRPr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5300662" y="4114800"/>
            <a:ext cx="404813" cy="539354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400">
              <a:solidFill>
                <a:srgbClr val="FF3300"/>
              </a:solidFill>
            </a:endParaRPr>
          </a:p>
        </p:txBody>
      </p:sp>
      <p:sp>
        <p:nvSpPr>
          <p:cNvPr id="14" name="AutoShape 11"/>
          <p:cNvSpPr>
            <a:spLocks noChangeArrowheads="1"/>
          </p:cNvSpPr>
          <p:nvPr/>
        </p:nvSpPr>
        <p:spPr bwMode="auto">
          <a:xfrm rot="-5400000">
            <a:off x="4336852" y="1161455"/>
            <a:ext cx="539353" cy="404813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400">
              <a:solidFill>
                <a:srgbClr val="FF3300"/>
              </a:solidFill>
            </a:endParaRPr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auto">
          <a:xfrm>
            <a:off x="4357687" y="3200400"/>
            <a:ext cx="404813" cy="539354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400">
              <a:solidFill>
                <a:srgbClr val="FF3300"/>
              </a:solidFill>
            </a:endParaRPr>
          </a:p>
        </p:txBody>
      </p:sp>
      <p:sp>
        <p:nvSpPr>
          <p:cNvPr id="29706" name="Picture 5" descr="02"/>
          <p:cNvSpPr>
            <a:spLocks noChangeAspect="1" noChangeArrowheads="1"/>
          </p:cNvSpPr>
          <p:nvPr/>
        </p:nvSpPr>
        <p:spPr bwMode="auto">
          <a:xfrm flipV="1">
            <a:off x="2031207" y="4704160"/>
            <a:ext cx="1169194" cy="1525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400">
              <a:solidFill>
                <a:srgbClr val="FF3300"/>
              </a:solidFill>
              <a:latin typeface="Calibri" panose="020F0502020204030204" pitchFamily="34" charset="0"/>
            </a:endParaRPr>
          </a:p>
        </p:txBody>
      </p:sp>
      <p:sp>
        <p:nvSpPr>
          <p:cNvPr id="29707" name="Picture 5" descr="02"/>
          <p:cNvSpPr>
            <a:spLocks noChangeAspect="1" noChangeArrowheads="1"/>
          </p:cNvSpPr>
          <p:nvPr/>
        </p:nvSpPr>
        <p:spPr bwMode="auto">
          <a:xfrm flipV="1">
            <a:off x="6207919" y="831057"/>
            <a:ext cx="916781" cy="119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400">
              <a:solidFill>
                <a:srgbClr val="FF3300"/>
              </a:solidFill>
              <a:latin typeface="Calibri" panose="020F0502020204030204" pitchFamily="34" charset="0"/>
            </a:endParaRPr>
          </a:p>
        </p:txBody>
      </p:sp>
      <p:sp>
        <p:nvSpPr>
          <p:cNvPr id="29708" name="Picture 5" descr="02"/>
          <p:cNvSpPr>
            <a:spLocks noChangeAspect="1" noChangeArrowheads="1"/>
          </p:cNvSpPr>
          <p:nvPr/>
        </p:nvSpPr>
        <p:spPr bwMode="auto">
          <a:xfrm flipV="1">
            <a:off x="1966913" y="863203"/>
            <a:ext cx="915591" cy="119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400">
              <a:solidFill>
                <a:srgbClr val="FF33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088231" y="2489597"/>
            <a:ext cx="7568804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vi-VN" sz="45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8422" y="2237184"/>
            <a:ext cx="858715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CẢM ƠN QUÝ THẦY CÔ VÀ CÁC EM HỌC SINH, CHÚC SỨC KHỎE </a:t>
            </a:r>
            <a:r>
              <a:rPr lang="en-US" sz="5400" b="1" cap="none" spc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</a:t>
            </a:r>
            <a:endParaRPr lang="en-US" sz="54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52083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 background-powerpoint-d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1192" y="0"/>
            <a:ext cx="105332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348" y="6270773"/>
            <a:ext cx="360695" cy="480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415" y="2979268"/>
            <a:ext cx="42862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666538" y="5435230"/>
            <a:ext cx="67377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60572" y="3087999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520402"/>
              </p:ext>
            </p:extLst>
          </p:nvPr>
        </p:nvGraphicFramePr>
        <p:xfrm>
          <a:off x="76757" y="1161936"/>
          <a:ext cx="7726679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4744"/>
                <a:gridCol w="1049662"/>
                <a:gridCol w="1137134"/>
                <a:gridCol w="1180871"/>
                <a:gridCol w="1151713"/>
                <a:gridCol w="1122555"/>
              </a:tblGrid>
              <a:tr h="407072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  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-16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-2024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873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Sô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́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đối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của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2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74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 background-powerpoint-d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9659" y="0"/>
            <a:ext cx="10533201" cy="691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468" y="6223930"/>
            <a:ext cx="352560" cy="47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62" y="3640604"/>
            <a:ext cx="4286250" cy="359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480101" y="4724027"/>
            <a:ext cx="40190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tràng pháo tay</a:t>
            </a:r>
          </a:p>
        </p:txBody>
      </p:sp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820815"/>
              </p:ext>
            </p:extLst>
          </p:nvPr>
        </p:nvGraphicFramePr>
        <p:xfrm>
          <a:off x="76757" y="1161936"/>
          <a:ext cx="7726679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4744"/>
                <a:gridCol w="1049662"/>
                <a:gridCol w="1137134"/>
                <a:gridCol w="1180871"/>
                <a:gridCol w="1151713"/>
                <a:gridCol w="1122555"/>
              </a:tblGrid>
              <a:tr h="407072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  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-16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-2024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873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Sô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́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đối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của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2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480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 background-powerpoint-d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3378" y="-104234"/>
            <a:ext cx="10533201" cy="699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153" y="6335166"/>
            <a:ext cx="322059" cy="42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446" y="2540135"/>
            <a:ext cx="42862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56015" y="5024584"/>
            <a:ext cx="78534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820815"/>
              </p:ext>
            </p:extLst>
          </p:nvPr>
        </p:nvGraphicFramePr>
        <p:xfrm>
          <a:off x="76757" y="1161936"/>
          <a:ext cx="7726679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4744"/>
                <a:gridCol w="1049662"/>
                <a:gridCol w="1137134"/>
                <a:gridCol w="1180871"/>
                <a:gridCol w="1151713"/>
                <a:gridCol w="1122555"/>
              </a:tblGrid>
              <a:tr h="407072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  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-16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-2024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873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Sô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́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đối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của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2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773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820815"/>
              </p:ext>
            </p:extLst>
          </p:nvPr>
        </p:nvGraphicFramePr>
        <p:xfrm>
          <a:off x="76757" y="1161936"/>
          <a:ext cx="7726679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4744"/>
                <a:gridCol w="1049662"/>
                <a:gridCol w="1137134"/>
                <a:gridCol w="1180871"/>
                <a:gridCol w="1151713"/>
                <a:gridCol w="1122555"/>
              </a:tblGrid>
              <a:tr h="407072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  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-16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-2024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873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Sô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́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đối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của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2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1" name="Cloud Callout 70"/>
          <p:cNvSpPr/>
          <p:nvPr/>
        </p:nvSpPr>
        <p:spPr>
          <a:xfrm>
            <a:off x="1149137" y="3632927"/>
            <a:ext cx="5419089" cy="2445515"/>
          </a:xfrm>
          <a:prstGeom prst="cloudCallout">
            <a:avLst>
              <a:gd name="adj1" fmla="val 63444"/>
              <a:gd name="adj2" fmla="val -2695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2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5; 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-16; </a:t>
            </a:r>
            <a:r>
              <a:rPr lang="en-US" sz="2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-5; 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0; </a:t>
            </a:r>
            <a:r>
              <a:rPr lang="en-US" sz="2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-2024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14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855BFA7-8932-4B57-9FA2-130BDCE5E4E2}"/>
              </a:ext>
            </a:extLst>
          </p:cNvPr>
          <p:cNvSpPr txBox="1"/>
          <p:nvPr/>
        </p:nvSpPr>
        <p:spPr>
          <a:xfrm>
            <a:off x="234737" y="761458"/>
            <a:ext cx="88612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Thế nào là hai số đối nhau?</a:t>
            </a:r>
          </a:p>
          <a:p>
            <a:r>
              <a:rPr lang="en-US" sz="2400" b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Tìm số đối của mỗi số nguyên sau: 4; -16; -4; 0; -2021 </a:t>
            </a:r>
            <a:endParaRPr lang="en-US" sz="2400" b="1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234737" y="4006415"/>
            <a:ext cx="5419089" cy="2445515"/>
          </a:xfrm>
          <a:prstGeom prst="cloudCallout">
            <a:avLst>
              <a:gd name="adj1" fmla="val 63444"/>
              <a:gd name="adj2" fmla="val -2695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sắp xếp các số nguyên </a:t>
            </a:r>
          </a:p>
          <a:p>
            <a:pPr lvl="0" algn="ctr"/>
            <a:r>
              <a:rPr lang="en-US" sz="2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4; -16; -4; 0; </a:t>
            </a:r>
            <a:r>
              <a:rPr lang="en-US" sz="2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-2021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thứ tự tăng dần thì ta làm như thế nào?  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855BFA7-8932-4B57-9FA2-130BDCE5E4E2}"/>
              </a:ext>
            </a:extLst>
          </p:cNvPr>
          <p:cNvSpPr txBox="1"/>
          <p:nvPr/>
        </p:nvSpPr>
        <p:spPr>
          <a:xfrm>
            <a:off x="358899" y="1940523"/>
            <a:ext cx="861297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lphaLcPeriod"/>
            </a:pP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  <a:p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206578"/>
              </p:ext>
            </p:extLst>
          </p:nvPr>
        </p:nvGraphicFramePr>
        <p:xfrm>
          <a:off x="802045" y="2829371"/>
          <a:ext cx="7726679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4744"/>
                <a:gridCol w="1049662"/>
                <a:gridCol w="1137134"/>
                <a:gridCol w="1180871"/>
                <a:gridCol w="1151713"/>
                <a:gridCol w="1122555"/>
              </a:tblGrid>
              <a:tr h="407072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  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-16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-2024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873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Sô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́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đối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của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</a:t>
                      </a:r>
                      <a:endParaRPr lang="en-US" sz="2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2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568AE13-2D99-4FAD-AE11-0D4BCB3BEE91}"/>
              </a:ext>
            </a:extLst>
          </p:cNvPr>
          <p:cNvSpPr txBox="1"/>
          <p:nvPr/>
        </p:nvSpPr>
        <p:spPr>
          <a:xfrm>
            <a:off x="234737" y="1478858"/>
            <a:ext cx="13613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u="sng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lời: </a:t>
            </a:r>
            <a:endParaRPr lang="en-US" sz="2400" b="1" u="sng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70"/>
          <a:stretch/>
        </p:blipFill>
        <p:spPr bwMode="auto">
          <a:xfrm>
            <a:off x="5653826" y="3703320"/>
            <a:ext cx="3622515" cy="315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85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7999FDAC-7853-4189-8EA8-0E1967F0CD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750" r="15750"/>
          <a:stretch/>
        </p:blipFill>
        <p:spPr>
          <a:xfrm>
            <a:off x="4708734" y="1842412"/>
            <a:ext cx="4149515" cy="3037263"/>
          </a:xfrm>
          <a:prstGeom prst="rect">
            <a:avLst/>
          </a:prstGeom>
        </p:spPr>
      </p:pic>
      <p:pic>
        <p:nvPicPr>
          <p:cNvPr id="1026" name="Picture 2" descr="Trạm Vostok, Nga">
            <a:extLst>
              <a:ext uri="{FF2B5EF4-FFF2-40B4-BE49-F238E27FC236}">
                <a16:creationId xmlns="" xmlns:a16="http://schemas.microsoft.com/office/drawing/2014/main" id="{57F9B028-2FFA-4FCF-B4FE-085C19EE3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58" y="1842413"/>
            <a:ext cx="4268531" cy="304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>
            <a:extLst>
              <a:ext uri="{FF2B5EF4-FFF2-40B4-BE49-F238E27FC236}">
                <a16:creationId xmlns="" xmlns:a16="http://schemas.microsoft.com/office/drawing/2014/main" id="{F7917E5D-786A-43FB-8496-67D19114E6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0293181"/>
              </p:ext>
            </p:extLst>
          </p:nvPr>
        </p:nvGraphicFramePr>
        <p:xfrm>
          <a:off x="2628703" y="5107076"/>
          <a:ext cx="778742" cy="355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0" name="Equation" r:id="rId5" imgW="444240" imgH="203040" progId="Equation.DSMT4">
                  <p:embed/>
                </p:oleObj>
              </mc:Choice>
              <mc:Fallback>
                <p:oleObj name="Equation" r:id="rId5" imgW="4442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28703" y="5107076"/>
                        <a:ext cx="778742" cy="3559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CEEAC41-877B-4B75-A8FB-02C5089592B0}"/>
              </a:ext>
            </a:extLst>
          </p:cNvPr>
          <p:cNvSpPr txBox="1"/>
          <p:nvPr/>
        </p:nvSpPr>
        <p:spPr>
          <a:xfrm>
            <a:off x="325086" y="5075727"/>
            <a:ext cx="25201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mtClean="0">
                <a:solidFill>
                  <a:srgbClr val="00B050"/>
                </a:solidFill>
                <a:latin typeface="Times New Roman" panose="02020603050405020304" pitchFamily="18" charset="0"/>
              </a:rPr>
              <a:t>Vostok (Vô-xtốc)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D2A6DE3-729D-4963-AE6E-8923690A23A9}"/>
              </a:ext>
            </a:extLst>
          </p:cNvPr>
          <p:cNvSpPr txBox="1"/>
          <p:nvPr/>
        </p:nvSpPr>
        <p:spPr>
          <a:xfrm>
            <a:off x="5530878" y="5107077"/>
            <a:ext cx="26630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  <a:latin typeface="Times New Roman" panose="02020603050405020304" pitchFamily="18" charset="0"/>
              </a:rPr>
              <a:t>Ottawa (Ốt-ta-oa)</a:t>
            </a:r>
            <a:r>
              <a:rPr lang="en-US" sz="2400" smtClean="0">
                <a:solidFill>
                  <a:srgbClr val="C00000"/>
                </a:solidFill>
                <a:latin typeface="Times New Roman" panose="02020603050405020304" pitchFamily="18" charset="0"/>
              </a:rPr>
              <a:t>  </a:t>
            </a:r>
            <a:endParaRPr lang="en-US" sz="2400" dirty="0">
              <a:solidFill>
                <a:srgbClr val="C00000"/>
              </a:solidFill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="" xmlns:a16="http://schemas.microsoft.com/office/drawing/2014/main" id="{06CACC87-4F1C-4C2D-BD7C-984D371B41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725181"/>
              </p:ext>
            </p:extLst>
          </p:nvPr>
        </p:nvGraphicFramePr>
        <p:xfrm>
          <a:off x="7872412" y="5146087"/>
          <a:ext cx="642938" cy="353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1" name="Equation" r:id="rId7" imgW="380880" imgH="203040" progId="Equation.DSMT4">
                  <p:embed/>
                </p:oleObj>
              </mc:Choice>
              <mc:Fallback>
                <p:oleObj name="Equation" r:id="rId7" imgW="3808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872412" y="5146087"/>
                        <a:ext cx="642938" cy="3531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1">
            <a:extLst>
              <a:ext uri="{FF2B5EF4-FFF2-40B4-BE49-F238E27FC236}">
                <a16:creationId xmlns="" xmlns:a16="http://schemas.microsoft.com/office/drawing/2014/main" id="{527F0180-4B64-43F1-AB93-6073D9359B01}"/>
              </a:ext>
            </a:extLst>
          </p:cNvPr>
          <p:cNvSpPr txBox="1">
            <a:spLocks/>
          </p:cNvSpPr>
          <p:nvPr/>
        </p:nvSpPr>
        <p:spPr>
          <a:xfrm>
            <a:off x="804326" y="1137952"/>
            <a:ext cx="7068086" cy="47077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so </a:t>
            </a:r>
            <a:r>
              <a:rPr lang="en-US" sz="2700" b="1" i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sánh</a:t>
            </a:r>
            <a:r>
              <a:rPr lang="en-US" sz="27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số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Title 1">
            <a:extLst>
              <a:ext uri="{FF2B5EF4-FFF2-40B4-BE49-F238E27FC236}">
                <a16:creationId xmlns="" xmlns:a16="http://schemas.microsoft.com/office/drawing/2014/main" id="{9DF5849C-9A74-41FE-947D-600E5284FD01}"/>
              </a:ext>
            </a:extLst>
          </p:cNvPr>
          <p:cNvSpPr txBox="1">
            <a:spLocks/>
          </p:cNvSpPr>
          <p:nvPr/>
        </p:nvSpPr>
        <p:spPr>
          <a:xfrm>
            <a:off x="395426" y="5726625"/>
            <a:ext cx="8246444" cy="4793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độ trung bình trong tháng Một ở nơi nào lạnh hơn?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A605B40-343C-4BDA-8090-E7B9F2F1F5D2}"/>
              </a:ext>
            </a:extLst>
          </p:cNvPr>
          <p:cNvSpPr/>
          <p:nvPr/>
        </p:nvSpPr>
        <p:spPr>
          <a:xfrm>
            <a:off x="395426" y="322718"/>
            <a:ext cx="8320250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3200" b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36: Bài 2. </a:t>
            </a:r>
            <a:r>
              <a:rPr lang="en-US" sz="32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tự trong tập hợp </a:t>
            </a:r>
            <a:r>
              <a:rPr lang="en-US" sz="3200" b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nguyên</a:t>
            </a:r>
            <a:endParaRPr lang="en-US" sz="32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69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  <p:bldP spid="18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ADF5E3B-E682-4124-8173-9D8D65BF78F5}"/>
              </a:ext>
            </a:extLst>
          </p:cNvPr>
          <p:cNvGrpSpPr/>
          <p:nvPr/>
        </p:nvGrpSpPr>
        <p:grpSpPr>
          <a:xfrm>
            <a:off x="1590971" y="2692447"/>
            <a:ext cx="5558790" cy="557593"/>
            <a:chOff x="2209800" y="4282605"/>
            <a:chExt cx="4743450" cy="522395"/>
          </a:xfrm>
        </p:grpSpPr>
        <p:graphicFrame>
          <p:nvGraphicFramePr>
            <p:cNvPr id="3" name="Object 2">
              <a:extLst>
                <a:ext uri="{FF2B5EF4-FFF2-40B4-BE49-F238E27FC236}">
                  <a16:creationId xmlns="" xmlns:a16="http://schemas.microsoft.com/office/drawing/2014/main" id="{C781484C-D626-4AA0-98D5-6734FA99709A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2371725" y="4497025"/>
            <a:ext cx="4267200" cy="307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09" name="Equation" r:id="rId3" imgW="2158920" imgH="203040" progId="Equation.DSMT4">
                    <p:embed/>
                  </p:oleObj>
                </mc:Choice>
                <mc:Fallback>
                  <p:oleObj name="Equation" r:id="rId3" imgW="215892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371725" y="4497025"/>
                          <a:ext cx="4267200" cy="3079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7AA3400B-537B-469F-98B3-760E5B9D32BF}"/>
                </a:ext>
              </a:extLst>
            </p:cNvPr>
            <p:cNvGrpSpPr/>
            <p:nvPr/>
          </p:nvGrpSpPr>
          <p:grpSpPr>
            <a:xfrm>
              <a:off x="2209800" y="4282605"/>
              <a:ext cx="4743450" cy="168350"/>
              <a:chOff x="2828925" y="4173032"/>
              <a:chExt cx="4743450" cy="168350"/>
            </a:xfrm>
          </p:grpSpPr>
          <p:cxnSp>
            <p:nvCxnSpPr>
              <p:cNvPr id="5" name="Straight Arrow Connector 4">
                <a:extLst>
                  <a:ext uri="{FF2B5EF4-FFF2-40B4-BE49-F238E27FC236}">
                    <a16:creationId xmlns="" xmlns:a16="http://schemas.microsoft.com/office/drawing/2014/main" id="{F87C2DF8-31EC-4D29-A7BE-9925012B919E}"/>
                  </a:ext>
                </a:extLst>
              </p:cNvPr>
              <p:cNvCxnSpPr/>
              <p:nvPr/>
            </p:nvCxnSpPr>
            <p:spPr>
              <a:xfrm>
                <a:off x="2828925" y="4251002"/>
                <a:ext cx="4743450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="" xmlns:a16="http://schemas.microsoft.com/office/drawing/2014/main" id="{AEFEFAD9-9D06-4F56-A1B5-9C7D06D165D6}"/>
                  </a:ext>
                </a:extLst>
              </p:cNvPr>
              <p:cNvCxnSpPr/>
              <p:nvPr/>
            </p:nvCxnSpPr>
            <p:spPr>
              <a:xfrm>
                <a:off x="5466909" y="4188982"/>
                <a:ext cx="0" cy="1524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="" xmlns:a16="http://schemas.microsoft.com/office/drawing/2014/main" id="{8A4D4897-9649-453A-BEA0-91BA2EE33F72}"/>
                  </a:ext>
                </a:extLst>
              </p:cNvPr>
              <p:cNvCxnSpPr/>
              <p:nvPr/>
            </p:nvCxnSpPr>
            <p:spPr>
              <a:xfrm>
                <a:off x="5924106" y="4173032"/>
                <a:ext cx="0" cy="1524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="" xmlns:a16="http://schemas.microsoft.com/office/drawing/2014/main" id="{2F07AE2E-76B6-4756-B079-01E2A5F97081}"/>
                  </a:ext>
                </a:extLst>
              </p:cNvPr>
              <p:cNvCxnSpPr/>
              <p:nvPr/>
            </p:nvCxnSpPr>
            <p:spPr>
              <a:xfrm>
                <a:off x="6381311" y="4188980"/>
                <a:ext cx="0" cy="1524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="" xmlns:a16="http://schemas.microsoft.com/office/drawing/2014/main" id="{4DCD86FA-2B4C-43F0-A5E8-A13EC5AD17A8}"/>
                  </a:ext>
                </a:extLst>
              </p:cNvPr>
              <p:cNvCxnSpPr/>
              <p:nvPr/>
            </p:nvCxnSpPr>
            <p:spPr>
              <a:xfrm>
                <a:off x="6838510" y="4183663"/>
                <a:ext cx="0" cy="1524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="" xmlns:a16="http://schemas.microsoft.com/office/drawing/2014/main" id="{5EB5C159-2804-42E4-A880-82AA6BEE4D3C}"/>
                  </a:ext>
                </a:extLst>
              </p:cNvPr>
              <p:cNvCxnSpPr/>
              <p:nvPr/>
            </p:nvCxnSpPr>
            <p:spPr>
              <a:xfrm>
                <a:off x="4570228" y="4183663"/>
                <a:ext cx="0" cy="1524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="" xmlns:a16="http://schemas.microsoft.com/office/drawing/2014/main" id="{A4D81756-D8FF-43F5-A3CC-F711794AC39F}"/>
                  </a:ext>
                </a:extLst>
              </p:cNvPr>
              <p:cNvCxnSpPr/>
              <p:nvPr/>
            </p:nvCxnSpPr>
            <p:spPr>
              <a:xfrm>
                <a:off x="5028535" y="4183663"/>
                <a:ext cx="0" cy="1524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="" xmlns:a16="http://schemas.microsoft.com/office/drawing/2014/main" id="{FA1EC228-355E-47C7-856F-27F58AF14B85}"/>
                  </a:ext>
                </a:extLst>
              </p:cNvPr>
              <p:cNvCxnSpPr/>
              <p:nvPr/>
            </p:nvCxnSpPr>
            <p:spPr>
              <a:xfrm>
                <a:off x="4113913" y="4183663"/>
                <a:ext cx="0" cy="1524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="" xmlns:a16="http://schemas.microsoft.com/office/drawing/2014/main" id="{676FFFBA-B45E-413B-B8D0-7B63237AFB64}"/>
                  </a:ext>
                </a:extLst>
              </p:cNvPr>
              <p:cNvCxnSpPr/>
              <p:nvPr/>
            </p:nvCxnSpPr>
            <p:spPr>
              <a:xfrm>
                <a:off x="3659371" y="4181893"/>
                <a:ext cx="0" cy="1524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="" xmlns:a16="http://schemas.microsoft.com/office/drawing/2014/main" id="{979D8F2A-DD78-4960-B102-953A97419243}"/>
                  </a:ext>
                </a:extLst>
              </p:cNvPr>
              <p:cNvCxnSpPr/>
              <p:nvPr/>
            </p:nvCxnSpPr>
            <p:spPr>
              <a:xfrm>
                <a:off x="3202171" y="4176574"/>
                <a:ext cx="0" cy="1524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855BFA7-8932-4B57-9FA2-130BDCE5E4E2}"/>
              </a:ext>
            </a:extLst>
          </p:cNvPr>
          <p:cNvSpPr txBox="1"/>
          <p:nvPr/>
        </p:nvSpPr>
        <p:spPr>
          <a:xfrm>
            <a:off x="218306" y="3553345"/>
            <a:ext cx="84160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 tự: Số 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số 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             </a:t>
            </a:r>
            <a:r>
              <a:rPr lang="en-US" sz="2400" b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    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 hoặc ta nói - 4               </a:t>
            </a:r>
            <a:r>
              <a:rPr lang="en-US" sz="24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và ghi là – 4     - 5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58003" y="3541797"/>
            <a:ext cx="13724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 trái  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35167" y="3539257"/>
            <a:ext cx="1082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93059" y="3900402"/>
            <a:ext cx="1277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hơn 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34A73D2-EB5A-4B9B-BBED-F4EBFE5D524E}"/>
              </a:ext>
            </a:extLst>
          </p:cNvPr>
          <p:cNvSpPr/>
          <p:nvPr/>
        </p:nvSpPr>
        <p:spPr>
          <a:xfrm>
            <a:off x="1858229" y="4061380"/>
            <a:ext cx="378619" cy="2214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134A73D2-EB5A-4B9B-BBED-F4EBFE5D524E}"/>
              </a:ext>
            </a:extLst>
          </p:cNvPr>
          <p:cNvSpPr/>
          <p:nvPr/>
        </p:nvSpPr>
        <p:spPr>
          <a:xfrm>
            <a:off x="7706391" y="4048671"/>
            <a:ext cx="378619" cy="2214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="" xmlns:a16="http://schemas.microsoft.com/office/drawing/2014/main" id="{527F0180-4B64-43F1-AB93-6073D9359B01}"/>
              </a:ext>
            </a:extLst>
          </p:cNvPr>
          <p:cNvSpPr txBox="1">
            <a:spLocks/>
          </p:cNvSpPr>
          <p:nvPr/>
        </p:nvSpPr>
        <p:spPr>
          <a:xfrm>
            <a:off x="336989" y="871714"/>
            <a:ext cx="4586515" cy="47077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So sánh hai số nguyên</a:t>
            </a:r>
            <a:endParaRPr lang="en-US" sz="2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AA605B40-343C-4BDA-8090-E7B9F2F1F5D2}"/>
              </a:ext>
            </a:extLst>
          </p:cNvPr>
          <p:cNvSpPr/>
          <p:nvPr/>
        </p:nvSpPr>
        <p:spPr>
          <a:xfrm>
            <a:off x="462426" y="217653"/>
            <a:ext cx="812473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Thứ tự trong tập hợp số nguyên</a:t>
            </a:r>
            <a:endParaRPr lang="en-US" sz="36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392501" y="3469217"/>
            <a:ext cx="5693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787994" y="3866294"/>
            <a:ext cx="5693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23504" y="3903784"/>
            <a:ext cx="5693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176296" y="3469217"/>
            <a:ext cx="5693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651401" y="3868706"/>
            <a:ext cx="5693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="" xmlns:a16="http://schemas.microsoft.com/office/drawing/2014/main" id="{85F88710-04F3-43DC-98E6-E3E16C3B1771}"/>
              </a:ext>
            </a:extLst>
          </p:cNvPr>
          <p:cNvSpPr txBox="1">
            <a:spLocks/>
          </p:cNvSpPr>
          <p:nvPr/>
        </p:nvSpPr>
        <p:spPr>
          <a:xfrm>
            <a:off x="218306" y="4706790"/>
            <a:ext cx="8771769" cy="16497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biểu diễn hai số nguyên a, b trên trục số nằm ngang, nếu điểm a nằm bên trái điểm b thì ta nói </a:t>
            </a:r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nhỏ hơn b hoặc b lớn hơn a và ghi là: a &lt; b hoặc b &gt; 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39593" y="4375708"/>
            <a:ext cx="7486440" cy="2223572"/>
            <a:chOff x="683116" y="2046941"/>
            <a:chExt cx="7486440" cy="2223572"/>
          </a:xfrm>
        </p:grpSpPr>
        <p:grpSp>
          <p:nvGrpSpPr>
            <p:cNvPr id="34" name="Group 33"/>
            <p:cNvGrpSpPr/>
            <p:nvPr/>
          </p:nvGrpSpPr>
          <p:grpSpPr>
            <a:xfrm>
              <a:off x="683116" y="2046941"/>
              <a:ext cx="7486440" cy="2223572"/>
              <a:chOff x="-231746" y="2640986"/>
              <a:chExt cx="5934997" cy="2390086"/>
            </a:xfrm>
          </p:grpSpPr>
          <p:sp>
            <p:nvSpPr>
              <p:cNvPr id="35" name="Content Placeholder 2">
                <a:extLst>
                  <a:ext uri="{FF2B5EF4-FFF2-40B4-BE49-F238E27FC236}">
                    <a16:creationId xmlns="" xmlns:a16="http://schemas.microsoft.com/office/drawing/2014/main" id="{7F8473C4-1127-4049-A650-A184CF44FC7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7007" y="3000836"/>
                <a:ext cx="4215855" cy="1064729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endPara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Cloud Callout 35"/>
              <p:cNvSpPr/>
              <p:nvPr/>
            </p:nvSpPr>
            <p:spPr>
              <a:xfrm>
                <a:off x="-231746" y="2640986"/>
                <a:ext cx="5934997" cy="2390086"/>
              </a:xfrm>
              <a:prstGeom prst="cloudCallout">
                <a:avLst>
                  <a:gd name="adj1" fmla="val 57420"/>
                  <a:gd name="adj2" fmla="val 40022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en-US" sz="2000" b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endPara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1532834" y="2315352"/>
              <a:ext cx="5760450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 biểu diễn hai số nguyên a, b trên trục số nằm ngang, nếu điểm a nằm bên trái điểm b thì ta </a:t>
              </a:r>
              <a:r>
                <a:rPr lang="en-US" sz="2800" b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 như thế nào? </a:t>
              </a:r>
              <a:endParaRPr lang="en-US" sz="2800">
                <a:solidFill>
                  <a:srgbClr val="C00000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855BFA7-8932-4B57-9FA2-130BDCE5E4E2}"/>
              </a:ext>
            </a:extLst>
          </p:cNvPr>
          <p:cNvSpPr txBox="1"/>
          <p:nvPr/>
        </p:nvSpPr>
        <p:spPr>
          <a:xfrm>
            <a:off x="218306" y="1433289"/>
            <a:ext cx="86129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đã biết </a:t>
            </a:r>
            <a:r>
              <a:rPr lang="en-US" sz="24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tia số nằm ngang số </a:t>
            </a:r>
            <a:r>
              <a:rPr lang="en-US" sz="2400" b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en-US" sz="24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 bên trái số </a:t>
            </a:r>
            <a:r>
              <a:rPr lang="en-US" sz="2400" b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24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thì 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nói 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bé hơn 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ghi là </a:t>
            </a:r>
            <a:r>
              <a:rPr lang="en-US" sz="2400" b="1" smtClean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sz="24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</a:rPr>
              <a:t>2, 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hoặc ta nói 2 lớn hơn 1 và ghi là 2 &gt; 1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2968848" y="2601151"/>
            <a:ext cx="3073944" cy="611553"/>
            <a:chOff x="5316936" y="3056414"/>
            <a:chExt cx="3073944" cy="611553"/>
          </a:xfrm>
        </p:grpSpPr>
        <p:grpSp>
          <p:nvGrpSpPr>
            <p:cNvPr id="72" name="Group 71"/>
            <p:cNvGrpSpPr/>
            <p:nvPr/>
          </p:nvGrpSpPr>
          <p:grpSpPr>
            <a:xfrm>
              <a:off x="5490348" y="3056414"/>
              <a:ext cx="2900532" cy="590220"/>
              <a:chOff x="6103842" y="3742214"/>
              <a:chExt cx="2900532" cy="590220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="" xmlns:a16="http://schemas.microsoft.com/office/drawing/2014/main" id="{7AA3400B-537B-469F-98B3-760E5B9D32BF}"/>
                  </a:ext>
                </a:extLst>
              </p:cNvPr>
              <p:cNvGrpSpPr/>
              <p:nvPr/>
            </p:nvGrpSpPr>
            <p:grpSpPr>
              <a:xfrm>
                <a:off x="6103842" y="3742214"/>
                <a:ext cx="2900532" cy="265877"/>
                <a:chOff x="5444650" y="4173032"/>
                <a:chExt cx="2277477" cy="168350"/>
              </a:xfrm>
            </p:grpSpPr>
            <p:cxnSp>
              <p:nvCxnSpPr>
                <p:cNvPr id="81" name="Straight Arrow Connector 80">
                  <a:extLst>
                    <a:ext uri="{FF2B5EF4-FFF2-40B4-BE49-F238E27FC236}">
                      <a16:creationId xmlns="" xmlns:a16="http://schemas.microsoft.com/office/drawing/2014/main" id="{F87C2DF8-31EC-4D29-A7BE-9925012B919E}"/>
                    </a:ext>
                  </a:extLst>
                </p:cNvPr>
                <p:cNvCxnSpPr/>
                <p:nvPr/>
              </p:nvCxnSpPr>
              <p:spPr>
                <a:xfrm flipV="1">
                  <a:off x="5444650" y="4261513"/>
                  <a:ext cx="2277477" cy="3161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="" xmlns:a16="http://schemas.microsoft.com/office/drawing/2014/main" id="{AEFEFAD9-9D06-4F56-A1B5-9C7D06D165D6}"/>
                    </a:ext>
                  </a:extLst>
                </p:cNvPr>
                <p:cNvCxnSpPr/>
                <p:nvPr/>
              </p:nvCxnSpPr>
              <p:spPr>
                <a:xfrm>
                  <a:off x="5454942" y="4188982"/>
                  <a:ext cx="0" cy="1524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="" xmlns:a16="http://schemas.microsoft.com/office/drawing/2014/main" id="{8A4D4897-9649-453A-BEA0-91BA2EE33F72}"/>
                    </a:ext>
                  </a:extLst>
                </p:cNvPr>
                <p:cNvCxnSpPr/>
                <p:nvPr/>
              </p:nvCxnSpPr>
              <p:spPr>
                <a:xfrm>
                  <a:off x="5924106" y="4173032"/>
                  <a:ext cx="0" cy="1524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>
                  <a:extLst>
                    <a:ext uri="{FF2B5EF4-FFF2-40B4-BE49-F238E27FC236}">
                      <a16:creationId xmlns="" xmlns:a16="http://schemas.microsoft.com/office/drawing/2014/main" id="{2F07AE2E-76B6-4756-B079-01E2A5F97081}"/>
                    </a:ext>
                  </a:extLst>
                </p:cNvPr>
                <p:cNvCxnSpPr/>
                <p:nvPr/>
              </p:nvCxnSpPr>
              <p:spPr>
                <a:xfrm>
                  <a:off x="6381311" y="4188980"/>
                  <a:ext cx="0" cy="1524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="" xmlns:a16="http://schemas.microsoft.com/office/drawing/2014/main" id="{4DCD86FA-2B4C-43F0-A5E8-A13EC5AD17A8}"/>
                    </a:ext>
                  </a:extLst>
                </p:cNvPr>
                <p:cNvCxnSpPr/>
                <p:nvPr/>
              </p:nvCxnSpPr>
              <p:spPr>
                <a:xfrm>
                  <a:off x="6838510" y="4183663"/>
                  <a:ext cx="0" cy="1524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Straight Connector 78">
                <a:extLst>
                  <a:ext uri="{FF2B5EF4-FFF2-40B4-BE49-F238E27FC236}">
                    <a16:creationId xmlns="" xmlns:a16="http://schemas.microsoft.com/office/drawing/2014/main" id="{4DCD86FA-2B4C-43F0-A5E8-A13EC5AD17A8}"/>
                  </a:ext>
                </a:extLst>
              </p:cNvPr>
              <p:cNvCxnSpPr/>
              <p:nvPr/>
            </p:nvCxnSpPr>
            <p:spPr>
              <a:xfrm>
                <a:off x="8442901" y="3758991"/>
                <a:ext cx="0" cy="2406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0" name="Rectangle 79">
                <a:extLst>
                  <a:ext uri="{FF2B5EF4-FFF2-40B4-BE49-F238E27FC236}">
                    <a16:creationId xmlns="" xmlns:a16="http://schemas.microsoft.com/office/drawing/2014/main" id="{9BDB878D-35B6-4862-A8A1-F8B114E81114}"/>
                  </a:ext>
                </a:extLst>
              </p:cNvPr>
              <p:cNvSpPr/>
              <p:nvPr/>
            </p:nvSpPr>
            <p:spPr>
              <a:xfrm>
                <a:off x="8225647" y="3939498"/>
                <a:ext cx="404028" cy="39293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5316936" y="3259263"/>
              <a:ext cx="2182866" cy="408704"/>
              <a:chOff x="5490348" y="3946600"/>
              <a:chExt cx="2182866" cy="408704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="" xmlns:a16="http://schemas.microsoft.com/office/drawing/2014/main" id="{9BDB878D-35B6-4862-A8A1-F8B114E81114}"/>
                  </a:ext>
                </a:extLst>
              </p:cNvPr>
              <p:cNvSpPr/>
              <p:nvPr/>
            </p:nvSpPr>
            <p:spPr>
              <a:xfrm>
                <a:off x="7269186" y="3946600"/>
                <a:ext cx="404028" cy="39293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="" xmlns:a16="http://schemas.microsoft.com/office/drawing/2014/main" id="{9BDB878D-35B6-4862-A8A1-F8B114E81114}"/>
                  </a:ext>
                </a:extLst>
              </p:cNvPr>
              <p:cNvSpPr/>
              <p:nvPr/>
            </p:nvSpPr>
            <p:spPr>
              <a:xfrm>
                <a:off x="6670815" y="3954997"/>
                <a:ext cx="404028" cy="39293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="" xmlns:a16="http://schemas.microsoft.com/office/drawing/2014/main" id="{9BDB878D-35B6-4862-A8A1-F8B114E81114}"/>
                  </a:ext>
                </a:extLst>
              </p:cNvPr>
              <p:cNvSpPr/>
              <p:nvPr/>
            </p:nvSpPr>
            <p:spPr>
              <a:xfrm>
                <a:off x="6078664" y="3953958"/>
                <a:ext cx="404028" cy="39293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="" xmlns:a16="http://schemas.microsoft.com/office/drawing/2014/main" id="{9BDB878D-35B6-4862-A8A1-F8B114E81114}"/>
                  </a:ext>
                </a:extLst>
              </p:cNvPr>
              <p:cNvSpPr/>
              <p:nvPr/>
            </p:nvSpPr>
            <p:spPr>
              <a:xfrm>
                <a:off x="5490348" y="3962368"/>
                <a:ext cx="404028" cy="39293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1331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3" grpId="0"/>
      <p:bldP spid="25" grpId="0"/>
      <p:bldP spid="27" grpId="0"/>
      <p:bldP spid="26" grpId="0"/>
      <p:bldP spid="26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 animBg="1"/>
      <p:bldP spid="15" grpId="0"/>
    </p:bldLst>
  </p:timing>
</p:sld>
</file>

<file path=ppt/theme/theme1.xml><?xml version="1.0" encoding="utf-8"?>
<a:theme xmlns:a="http://schemas.openxmlformats.org/drawingml/2006/main" name="1_Office Theme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DEB094D4-7FD8-4F86-93D5-B0F1341EF586}"/>
    </a:ext>
  </a:extLst>
</a:theme>
</file>

<file path=ppt/theme/theme3.xml><?xml version="1.0" encoding="utf-8"?>
<a:theme xmlns:a="http://schemas.openxmlformats.org/drawingml/2006/main" name="3_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2028</TotalTime>
  <Words>1786</Words>
  <Application>Microsoft Office PowerPoint</Application>
  <PresentationFormat>On-screen Show (4:3)</PresentationFormat>
  <Paragraphs>261</Paragraphs>
  <Slides>28</Slides>
  <Notes>0</Notes>
  <HiddenSlides>0</HiddenSlides>
  <MMClips>5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1_Office Theme</vt:lpstr>
      <vt:lpstr>2_Droplet</vt:lpstr>
      <vt:lpstr>3_Droplet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166</cp:revision>
  <dcterms:created xsi:type="dcterms:W3CDTF">2021-11-17T09:06:37Z</dcterms:created>
  <dcterms:modified xsi:type="dcterms:W3CDTF">2025-04-24T03:36:30Z</dcterms:modified>
</cp:coreProperties>
</file>