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5" r:id="rId2"/>
    <p:sldId id="298" r:id="rId3"/>
    <p:sldId id="306" r:id="rId4"/>
    <p:sldId id="288" r:id="rId5"/>
    <p:sldId id="300" r:id="rId6"/>
    <p:sldId id="326" r:id="rId7"/>
    <p:sldId id="327" r:id="rId8"/>
    <p:sldId id="328" r:id="rId9"/>
    <p:sldId id="331" r:id="rId10"/>
    <p:sldId id="281" r:id="rId11"/>
    <p:sldId id="303" r:id="rId12"/>
    <p:sldId id="304" r:id="rId13"/>
    <p:sldId id="272" r:id="rId14"/>
  </p:sldIdLst>
  <p:sldSz cx="12619038" cy="713263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643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28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929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257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821610" algn="l" defTabSz="1128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385932" algn="l" defTabSz="1128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950254" algn="l" defTabSz="1128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514576" algn="l" defTabSz="1128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47">
          <p15:clr>
            <a:srgbClr val="A4A3A4"/>
          </p15:clr>
        </p15:guide>
        <p15:guide id="4" pos="39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4" y="762"/>
      </p:cViewPr>
      <p:guideLst>
        <p:guide orient="horz" pos="2160"/>
        <p:guide pos="2880"/>
        <p:guide orient="horz" pos="2247"/>
        <p:guide pos="39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6875" y="685800"/>
            <a:ext cx="60642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1B9FBA-3750-4507-AD57-9899CB858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10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64322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2864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9296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2572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821610" algn="l" defTabSz="1128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85932" algn="l" defTabSz="1128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50254" algn="l" defTabSz="1128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14576" algn="l" defTabSz="1128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1143000"/>
            <a:ext cx="54610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1143000"/>
            <a:ext cx="54610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1143000"/>
            <a:ext cx="54610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1143000"/>
            <a:ext cx="54610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1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28" y="2215741"/>
            <a:ext cx="10726182" cy="15288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856" y="4041828"/>
            <a:ext cx="8833327" cy="1822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2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85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50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14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8022-3783-473D-BFBA-215E6AC94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5C1C3-310C-4E2D-AF0B-24EBD151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7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8802" y="285637"/>
            <a:ext cx="2839284" cy="60858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952" y="285637"/>
            <a:ext cx="8307533" cy="60858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3D83-5E92-4E49-9ABB-1D549267C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7FCB0-12B7-46F3-A86D-9427CAC9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3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817" y="4583381"/>
            <a:ext cx="10726182" cy="1416621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817" y="3023117"/>
            <a:ext cx="10726182" cy="156026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432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86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2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572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16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859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50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145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B060-9D62-49BA-948A-6E6520AE9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952" y="1664283"/>
            <a:ext cx="5573408" cy="470721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4678" y="1664283"/>
            <a:ext cx="5573408" cy="470721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BC577-1ABA-452F-913F-0FE5FCE34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52" y="1596589"/>
            <a:ext cx="5575600" cy="66538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4322" indent="0">
              <a:buNone/>
              <a:defRPr sz="2500" b="1"/>
            </a:lvl2pPr>
            <a:lvl3pPr marL="1128644" indent="0">
              <a:buNone/>
              <a:defRPr sz="2200" b="1"/>
            </a:lvl3pPr>
            <a:lvl4pPr marL="1692966" indent="0">
              <a:buNone/>
              <a:defRPr sz="2000" b="1"/>
            </a:lvl4pPr>
            <a:lvl5pPr marL="2257288" indent="0">
              <a:buNone/>
              <a:defRPr sz="2000" b="1"/>
            </a:lvl5pPr>
            <a:lvl6pPr marL="2821610" indent="0">
              <a:buNone/>
              <a:defRPr sz="2000" b="1"/>
            </a:lvl6pPr>
            <a:lvl7pPr marL="3385932" indent="0">
              <a:buNone/>
              <a:defRPr sz="2000" b="1"/>
            </a:lvl7pPr>
            <a:lvl8pPr marL="3950254" indent="0">
              <a:buNone/>
              <a:defRPr sz="2000" b="1"/>
            </a:lvl8pPr>
            <a:lvl9pPr marL="451457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52" y="2261971"/>
            <a:ext cx="5575600" cy="410952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0297" y="1596589"/>
            <a:ext cx="5577790" cy="66538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4322" indent="0">
              <a:buNone/>
              <a:defRPr sz="2500" b="1"/>
            </a:lvl2pPr>
            <a:lvl3pPr marL="1128644" indent="0">
              <a:buNone/>
              <a:defRPr sz="2200" b="1"/>
            </a:lvl3pPr>
            <a:lvl4pPr marL="1692966" indent="0">
              <a:buNone/>
              <a:defRPr sz="2000" b="1"/>
            </a:lvl4pPr>
            <a:lvl5pPr marL="2257288" indent="0">
              <a:buNone/>
              <a:defRPr sz="2000" b="1"/>
            </a:lvl5pPr>
            <a:lvl6pPr marL="2821610" indent="0">
              <a:buNone/>
              <a:defRPr sz="2000" b="1"/>
            </a:lvl6pPr>
            <a:lvl7pPr marL="3385932" indent="0">
              <a:buNone/>
              <a:defRPr sz="2000" b="1"/>
            </a:lvl7pPr>
            <a:lvl8pPr marL="3950254" indent="0">
              <a:buNone/>
              <a:defRPr sz="2000" b="1"/>
            </a:lvl8pPr>
            <a:lvl9pPr marL="451457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0297" y="2261971"/>
            <a:ext cx="5577790" cy="410952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C17FF-68F9-4F2A-9CDB-7B7025455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CA58-37B4-4C37-9D73-6A73A8029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3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8AAD-5C9F-4A06-932D-F56B25661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5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52" y="283985"/>
            <a:ext cx="4151577" cy="12085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693" y="283985"/>
            <a:ext cx="7054393" cy="6087509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52" y="1492571"/>
            <a:ext cx="4151577" cy="4878923"/>
          </a:xfrm>
        </p:spPr>
        <p:txBody>
          <a:bodyPr/>
          <a:lstStyle>
            <a:lvl1pPr marL="0" indent="0">
              <a:buNone/>
              <a:defRPr sz="1700"/>
            </a:lvl1pPr>
            <a:lvl2pPr marL="564322" indent="0">
              <a:buNone/>
              <a:defRPr sz="1500"/>
            </a:lvl2pPr>
            <a:lvl3pPr marL="1128644" indent="0">
              <a:buNone/>
              <a:defRPr sz="1200"/>
            </a:lvl3pPr>
            <a:lvl4pPr marL="1692966" indent="0">
              <a:buNone/>
              <a:defRPr sz="1100"/>
            </a:lvl4pPr>
            <a:lvl5pPr marL="2257288" indent="0">
              <a:buNone/>
              <a:defRPr sz="1100"/>
            </a:lvl5pPr>
            <a:lvl6pPr marL="2821610" indent="0">
              <a:buNone/>
              <a:defRPr sz="1100"/>
            </a:lvl6pPr>
            <a:lvl7pPr marL="3385932" indent="0">
              <a:buNone/>
              <a:defRPr sz="1100"/>
            </a:lvl7pPr>
            <a:lvl8pPr marL="3950254" indent="0">
              <a:buNone/>
              <a:defRPr sz="1100"/>
            </a:lvl8pPr>
            <a:lvl9pPr marL="451457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45FE-B7FB-4AF7-AADF-6F466ECD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2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420" y="4992846"/>
            <a:ext cx="7571423" cy="589434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3420" y="637314"/>
            <a:ext cx="7571423" cy="4279583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64322" indent="0">
              <a:buNone/>
              <a:defRPr sz="3500"/>
            </a:lvl2pPr>
            <a:lvl3pPr marL="1128644" indent="0">
              <a:buNone/>
              <a:defRPr sz="3000"/>
            </a:lvl3pPr>
            <a:lvl4pPr marL="1692966" indent="0">
              <a:buNone/>
              <a:defRPr sz="2500"/>
            </a:lvl4pPr>
            <a:lvl5pPr marL="2257288" indent="0">
              <a:buNone/>
              <a:defRPr sz="2500"/>
            </a:lvl5pPr>
            <a:lvl6pPr marL="2821610" indent="0">
              <a:buNone/>
              <a:defRPr sz="2500"/>
            </a:lvl6pPr>
            <a:lvl7pPr marL="3385932" indent="0">
              <a:buNone/>
              <a:defRPr sz="2500"/>
            </a:lvl7pPr>
            <a:lvl8pPr marL="3950254" indent="0">
              <a:buNone/>
              <a:defRPr sz="2500"/>
            </a:lvl8pPr>
            <a:lvl9pPr marL="4514576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3420" y="5582280"/>
            <a:ext cx="7571423" cy="837094"/>
          </a:xfrm>
        </p:spPr>
        <p:txBody>
          <a:bodyPr/>
          <a:lstStyle>
            <a:lvl1pPr marL="0" indent="0">
              <a:buNone/>
              <a:defRPr sz="1700"/>
            </a:lvl1pPr>
            <a:lvl2pPr marL="564322" indent="0">
              <a:buNone/>
              <a:defRPr sz="1500"/>
            </a:lvl2pPr>
            <a:lvl3pPr marL="1128644" indent="0">
              <a:buNone/>
              <a:defRPr sz="1200"/>
            </a:lvl3pPr>
            <a:lvl4pPr marL="1692966" indent="0">
              <a:buNone/>
              <a:defRPr sz="1100"/>
            </a:lvl4pPr>
            <a:lvl5pPr marL="2257288" indent="0">
              <a:buNone/>
              <a:defRPr sz="1100"/>
            </a:lvl5pPr>
            <a:lvl6pPr marL="2821610" indent="0">
              <a:buNone/>
              <a:defRPr sz="1100"/>
            </a:lvl6pPr>
            <a:lvl7pPr marL="3385932" indent="0">
              <a:buNone/>
              <a:defRPr sz="1100"/>
            </a:lvl7pPr>
            <a:lvl8pPr marL="3950254" indent="0">
              <a:buNone/>
              <a:defRPr sz="1100"/>
            </a:lvl8pPr>
            <a:lvl9pPr marL="451457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1989-E458-4ACB-9C7C-72A0EFE28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0952" y="285636"/>
            <a:ext cx="11357134" cy="118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864" tIns="56432" rIns="112864" bIns="564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952" y="1664283"/>
            <a:ext cx="11357134" cy="470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864" tIns="56432" rIns="112864" bIns="564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952" y="6610899"/>
            <a:ext cx="2944442" cy="379747"/>
          </a:xfrm>
          <a:prstGeom prst="rect">
            <a:avLst/>
          </a:prstGeom>
        </p:spPr>
        <p:txBody>
          <a:bodyPr vert="horz" lIns="112864" tIns="56432" rIns="112864" bIns="5643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1505" y="6610899"/>
            <a:ext cx="3996029" cy="379747"/>
          </a:xfrm>
          <a:prstGeom prst="rect">
            <a:avLst/>
          </a:prstGeom>
        </p:spPr>
        <p:txBody>
          <a:bodyPr vert="horz" lIns="112864" tIns="56432" rIns="112864" bIns="5643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3644" y="6610899"/>
            <a:ext cx="2944442" cy="379747"/>
          </a:xfrm>
          <a:prstGeom prst="rect">
            <a:avLst/>
          </a:prstGeom>
        </p:spPr>
        <p:txBody>
          <a:bodyPr vert="horz" lIns="112864" tIns="56432" rIns="112864" bIns="5643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F08572-72A6-4501-8007-B706E9738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5pPr>
      <a:lvl6pPr marL="564322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6pPr>
      <a:lvl7pPr marL="1128644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7pPr>
      <a:lvl8pPr marL="1692966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8pPr>
      <a:lvl9pPr marL="2257288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9pPr>
    </p:titleStyle>
    <p:bodyStyle>
      <a:lvl1pPr marL="423241" indent="-4232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7023" indent="-3527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805" indent="-2821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5127" indent="-2821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9449" indent="-2821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03771" indent="-282161" algn="l" defTabSz="11286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68093" indent="-282161" algn="l" defTabSz="11286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32415" indent="-282161" algn="l" defTabSz="11286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96737" indent="-282161" algn="l" defTabSz="11286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4322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644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966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7288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1610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932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50254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14576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000+ Hình nền Powerpoint đẹp, đơn giản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19038" cy="713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80319" y="2651919"/>
            <a:ext cx="12303562" cy="199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864" tIns="56432" rIns="112864" bIns="564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900" b="1" u="sng" dirty="0">
                <a:solidFill>
                  <a:srgbClr val="0000FF"/>
                </a:solidFill>
                <a:latin typeface="Times New Roman" pitchFamily="18" charset="0"/>
              </a:rPr>
              <a:t>UNIT 10</a:t>
            </a:r>
            <a:r>
              <a:rPr lang="en-US" sz="4900" b="1" dirty="0">
                <a:solidFill>
                  <a:srgbClr val="0000FF"/>
                </a:solidFill>
                <a:latin typeface="Times New Roman" pitchFamily="18" charset="0"/>
              </a:rPr>
              <a:t>:ENERGY SOURCES</a:t>
            </a:r>
          </a:p>
          <a:p>
            <a:pPr eaLnBrk="1" hangingPunct="1">
              <a:spcBef>
                <a:spcPct val="50000"/>
              </a:spcBef>
            </a:pPr>
            <a:r>
              <a:rPr lang="en-US" sz="4900" b="1" u="sng" dirty="0">
                <a:solidFill>
                  <a:srgbClr val="0000FF"/>
                </a:solidFill>
                <a:latin typeface="Times New Roman" pitchFamily="18" charset="0"/>
              </a:rPr>
              <a:t>LESSON 1</a:t>
            </a:r>
            <a:r>
              <a:rPr lang="en-US" sz="4900" b="1" dirty="0">
                <a:solidFill>
                  <a:srgbClr val="0000FF"/>
                </a:solidFill>
                <a:latin typeface="Times New Roman" pitchFamily="18" charset="0"/>
              </a:rPr>
              <a:t>: GETTING STARTED</a:t>
            </a:r>
            <a:endParaRPr lang="vi-VN" sz="49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05572143-3D29-1D5C-CF30-1259491C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19" y="4903970"/>
            <a:ext cx="10058400" cy="86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864" tIns="56432" rIns="112864" bIns="564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900" b="1" dirty="0">
                <a:solidFill>
                  <a:srgbClr val="0000FF"/>
                </a:solidFill>
                <a:latin typeface="Times New Roman" pitchFamily="18" charset="0"/>
              </a:rPr>
              <a:t>Teacher: Đặng Thị </a:t>
            </a:r>
            <a:r>
              <a:rPr lang="en-US" sz="4900" b="1" dirty="0" err="1">
                <a:solidFill>
                  <a:srgbClr val="0000FF"/>
                </a:solidFill>
                <a:latin typeface="Times New Roman" pitchFamily="18" charset="0"/>
              </a:rPr>
              <a:t>Mỹ</a:t>
            </a:r>
            <a:r>
              <a:rPr lang="en-US" sz="4900" b="1" dirty="0">
                <a:solidFill>
                  <a:srgbClr val="0000FF"/>
                </a:solidFill>
                <a:latin typeface="Times New Roman" pitchFamily="18" charset="0"/>
              </a:rPr>
              <a:t> Linh</a:t>
            </a:r>
            <a:endParaRPr lang="vi-VN" sz="49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56" y="6637316"/>
            <a:ext cx="10358127" cy="49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4"/>
          <p:cNvSpPr>
            <a:spLocks noChangeArrowheads="1"/>
          </p:cNvSpPr>
          <p:nvPr/>
        </p:nvSpPr>
        <p:spPr bwMode="auto">
          <a:xfrm>
            <a:off x="3470236" y="1347276"/>
            <a:ext cx="5363091" cy="1505779"/>
          </a:xfrm>
          <a:prstGeom prst="cloudCallout">
            <a:avLst>
              <a:gd name="adj1" fmla="val -53185"/>
              <a:gd name="adj2" fmla="val 144185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12864" tIns="56432" rIns="112864" bIns="56432"/>
          <a:lstStyle/>
          <a:p>
            <a:pPr algn="ctr" eaLnBrk="0" hangingPunct="0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</a:rPr>
              <a:t>Sources of energy </a:t>
            </a:r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630952" y="3011558"/>
            <a:ext cx="4732139" cy="1347276"/>
          </a:xfrm>
          <a:prstGeom prst="cloudCallout">
            <a:avLst>
              <a:gd name="adj1" fmla="val -23889"/>
              <a:gd name="adj2" fmla="val 28796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12864" tIns="56432" rIns="112864" bIns="56432"/>
          <a:lstStyle/>
          <a:p>
            <a:pPr algn="ctr" eaLnBrk="0" hangingPunct="0">
              <a:defRPr/>
            </a:pP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</a:rPr>
              <a:t>Renewable </a:t>
            </a:r>
          </a:p>
          <a:p>
            <a:pPr algn="ctr" eaLnBrk="0" hangingPunct="0">
              <a:defRPr/>
            </a:pP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</a:rPr>
              <a:t>sources </a:t>
            </a:r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6730154" y="2932307"/>
            <a:ext cx="5573408" cy="1585031"/>
          </a:xfrm>
          <a:prstGeom prst="cloudCallout">
            <a:avLst>
              <a:gd name="adj1" fmla="val -20685"/>
              <a:gd name="adj2" fmla="val 36162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12864" tIns="56432" rIns="112864" bIns="56432"/>
          <a:lstStyle/>
          <a:p>
            <a:pPr algn="ctr" eaLnBrk="0" hangingPunct="0">
              <a:defRPr/>
            </a:pPr>
            <a:r>
              <a:rPr lang="en-US" sz="3500" b="1">
                <a:solidFill>
                  <a:srgbClr val="FF0000"/>
                </a:solidFill>
                <a:latin typeface="Times New Roman" pitchFamily="18" charset="0"/>
              </a:rPr>
              <a:t>Non -renewable sources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 flipV="1">
            <a:off x="8178606" y="2302094"/>
            <a:ext cx="946428" cy="71326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2864" tIns="56432" rIns="112864" bIns="56432"/>
          <a:lstStyle/>
          <a:p>
            <a:endParaRPr lang="vi-VN"/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 flipV="1">
            <a:off x="2892223" y="2377546"/>
            <a:ext cx="841269" cy="79251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2864" tIns="56432" rIns="112864" bIns="56432"/>
          <a:lstStyle/>
          <a:p>
            <a:endParaRPr lang="vi-VN"/>
          </a:p>
        </p:txBody>
      </p:sp>
      <p:sp>
        <p:nvSpPr>
          <p:cNvPr id="17416" name="Oval 22"/>
          <p:cNvSpPr>
            <a:spLocks noChangeArrowheads="1"/>
          </p:cNvSpPr>
          <p:nvPr/>
        </p:nvSpPr>
        <p:spPr bwMode="auto">
          <a:xfrm>
            <a:off x="11146817" y="5468356"/>
            <a:ext cx="1261904" cy="95101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2864" tIns="56432" rIns="112864" bIns="56432" anchor="ctr"/>
          <a:lstStyle/>
          <a:p>
            <a:endParaRPr lang="vi-VN"/>
          </a:p>
        </p:txBody>
      </p:sp>
      <p:sp>
        <p:nvSpPr>
          <p:cNvPr id="17417" name="Oval 24"/>
          <p:cNvSpPr>
            <a:spLocks noChangeArrowheads="1"/>
          </p:cNvSpPr>
          <p:nvPr/>
        </p:nvSpPr>
        <p:spPr bwMode="auto">
          <a:xfrm>
            <a:off x="8412692" y="5547608"/>
            <a:ext cx="2523808" cy="95101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2864" tIns="56432" rIns="112864" bIns="56432" anchor="ctr"/>
          <a:lstStyle/>
          <a:p>
            <a:endParaRPr lang="vi-VN"/>
          </a:p>
        </p:txBody>
      </p:sp>
      <p:sp>
        <p:nvSpPr>
          <p:cNvPr id="17418" name="Oval 25"/>
          <p:cNvSpPr>
            <a:spLocks noChangeArrowheads="1"/>
          </p:cNvSpPr>
          <p:nvPr/>
        </p:nvSpPr>
        <p:spPr bwMode="auto">
          <a:xfrm>
            <a:off x="6151781" y="5626859"/>
            <a:ext cx="1735118" cy="95101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2864" tIns="56432" rIns="112864" bIns="56432" anchor="ctr"/>
          <a:lstStyle/>
          <a:p>
            <a:endParaRPr lang="vi-VN"/>
          </a:p>
        </p:txBody>
      </p:sp>
      <p:sp>
        <p:nvSpPr>
          <p:cNvPr id="17419" name="Oval 26"/>
          <p:cNvSpPr>
            <a:spLocks noChangeArrowheads="1"/>
          </p:cNvSpPr>
          <p:nvPr/>
        </p:nvSpPr>
        <p:spPr bwMode="auto">
          <a:xfrm>
            <a:off x="4020689" y="5752519"/>
            <a:ext cx="2025933" cy="95101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2864" tIns="56432" rIns="112864" bIns="56432" anchor="ctr"/>
          <a:lstStyle/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</a:t>
            </a:r>
            <a:r>
              <a:rPr lang="en-US" sz="3200" b="1" dirty="0"/>
              <a:t> </a:t>
            </a:r>
          </a:p>
        </p:txBody>
      </p:sp>
      <p:sp>
        <p:nvSpPr>
          <p:cNvPr id="17420" name="Oval 27"/>
          <p:cNvSpPr>
            <a:spLocks noChangeArrowheads="1"/>
          </p:cNvSpPr>
          <p:nvPr/>
        </p:nvSpPr>
        <p:spPr bwMode="auto">
          <a:xfrm>
            <a:off x="1710042" y="5713900"/>
            <a:ext cx="2375570" cy="95101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2864" tIns="56432" rIns="112864" bIns="56432" anchor="ctr"/>
          <a:lstStyle/>
          <a:p>
            <a:endParaRPr lang="vi-VN"/>
          </a:p>
        </p:txBody>
      </p:sp>
      <p:sp>
        <p:nvSpPr>
          <p:cNvPr id="17421" name="Oval 28"/>
          <p:cNvSpPr>
            <a:spLocks noChangeArrowheads="1"/>
          </p:cNvSpPr>
          <p:nvPr/>
        </p:nvSpPr>
        <p:spPr bwMode="auto">
          <a:xfrm>
            <a:off x="315476" y="5626859"/>
            <a:ext cx="1261904" cy="95101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2864" tIns="56432" rIns="112864" bIns="56432" anchor="ctr"/>
          <a:lstStyle/>
          <a:p>
            <a:endParaRPr lang="vi-VN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flipV="1">
            <a:off x="946428" y="4200331"/>
            <a:ext cx="736111" cy="142652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2864" tIns="56432" rIns="112864" bIns="56432"/>
          <a:lstStyle/>
          <a:p>
            <a:endParaRPr lang="vi-VN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2628966" y="4358834"/>
            <a:ext cx="368055" cy="118877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2864" tIns="56432" rIns="112864" bIns="56432"/>
          <a:lstStyle/>
          <a:p>
            <a:endParaRPr lang="vi-VN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4244685" y="4200331"/>
            <a:ext cx="7433" cy="1181001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2864" tIns="56432" rIns="112864" bIns="56432"/>
          <a:lstStyle/>
          <a:p>
            <a:endParaRPr lang="vi-VN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7255947" y="4358834"/>
            <a:ext cx="420635" cy="12680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2864" tIns="56432" rIns="112864" bIns="56432"/>
          <a:lstStyle/>
          <a:p>
            <a:endParaRPr lang="vi-VN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9779754" y="4517337"/>
            <a:ext cx="0" cy="103027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2864" tIns="56432" rIns="112864" bIns="56432"/>
          <a:lstStyle/>
          <a:p>
            <a:endParaRPr lang="vi-VN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11146817" y="4358835"/>
            <a:ext cx="525793" cy="1109521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2864" tIns="56432" rIns="112864" bIns="56432"/>
          <a:lstStyle/>
          <a:p>
            <a:endParaRPr lang="vi-VN"/>
          </a:p>
        </p:txBody>
      </p:sp>
      <p:sp>
        <p:nvSpPr>
          <p:cNvPr id="17428" name="Text Box 37"/>
          <p:cNvSpPr txBox="1">
            <a:spLocks noChangeArrowheads="1"/>
          </p:cNvSpPr>
          <p:nvPr/>
        </p:nvSpPr>
        <p:spPr bwMode="auto">
          <a:xfrm>
            <a:off x="210316" y="137319"/>
            <a:ext cx="12408721" cy="109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Complete the network below using information from the conversation . </a:t>
            </a: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315476" y="5864614"/>
            <a:ext cx="1261904" cy="60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en-US" sz="2500" b="1" dirty="0">
                <a:solidFill>
                  <a:srgbClr val="0000FF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1658159" y="5929386"/>
            <a:ext cx="2670160" cy="60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2864" tIns="56432" rIns="112864" bIns="564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hydro/water</a:t>
            </a:r>
            <a:r>
              <a:rPr lang="en-US" sz="2500" b="1" dirty="0">
                <a:solidFill>
                  <a:srgbClr val="0000FF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6519836" y="5785362"/>
            <a:ext cx="1892856" cy="60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coal</a:t>
            </a:r>
            <a:r>
              <a:rPr lang="en-US" sz="2500" b="1" dirty="0">
                <a:solidFill>
                  <a:srgbClr val="0000FF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8412692" y="5785363"/>
            <a:ext cx="2523808" cy="60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gas </a:t>
            </a:r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11462293" y="5785363"/>
            <a:ext cx="1156745" cy="60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36879" grpId="0" animBg="1"/>
      <p:bldP spid="36880" grpId="0" animBg="1"/>
      <p:bldP spid="6150" grpId="0" animBg="1"/>
      <p:bldP spid="2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36903" grpId="0"/>
      <p:bldP spid="36904" grpId="0"/>
      <p:bldP spid="36906" grpId="0"/>
      <p:bldP spid="36907" grpId="0"/>
      <p:bldP spid="369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635" y="-317005"/>
            <a:ext cx="13576421" cy="749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5476" y="1464503"/>
            <a:ext cx="12093245" cy="509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864" tIns="56432" rIns="112864" bIns="56432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the questions about renewable and non-renewable resources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 What type of energy source is 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 It’s a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renewable source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energy 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 What type of energy source is 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coal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It’s a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non-renewable source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energy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41268" y="2536049"/>
            <a:ext cx="11777769" cy="250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864" tIns="56432" rIns="112864" bIns="564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- Practice the dialogue, learn vocabulary by heart.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- Do the exercises in the work book .</a:t>
            </a:r>
          </a:p>
          <a:p>
            <a:pPr eaLnBrk="1" hangingPunct="1">
              <a:lnSpc>
                <a:spcPct val="150000"/>
              </a:lnSpc>
            </a:pP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- Prepare the new lesson: Unit :10 Lesson 2: A closer look 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575394" y="1268024"/>
            <a:ext cx="5152774" cy="871767"/>
          </a:xfrm>
          <a:prstGeom prst="rect">
            <a:avLst/>
          </a:prstGeom>
        </p:spPr>
        <p:txBody>
          <a:bodyPr wrap="none" lIns="112864" tIns="56432" rIns="112864" bIns="56432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IV. Homework</a:t>
            </a:r>
          </a:p>
        </p:txBody>
      </p:sp>
    </p:spTree>
    <p:extLst>
      <p:ext uri="{BB962C8B-B14F-4D97-AF65-F5344CB8AC3E}">
        <p14:creationId xmlns:p14="http://schemas.microsoft.com/office/powerpoint/2010/main" val="207255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82" y="25033"/>
            <a:ext cx="9464277" cy="707927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3055136" y="6220272"/>
            <a:ext cx="6309519" cy="6230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56" b="1" dirty="0">
                <a:latin typeface="Calibri" panose="020F0502020204030204" pitchFamily="34" charset="0"/>
              </a:rPr>
              <a:t>Website: </a:t>
            </a:r>
            <a:r>
              <a:rPr lang="en-GB" sz="1656" b="1" i="1" dirty="0">
                <a:latin typeface="Calibri" panose="020F0502020204030204" pitchFamily="34" charset="0"/>
              </a:rPr>
              <a:t>sachmem.vn</a:t>
            </a:r>
            <a:endParaRPr lang="en-GB" sz="1656" dirty="0"/>
          </a:p>
          <a:p>
            <a:pPr algn="ctr"/>
            <a:r>
              <a:rPr lang="en-GB" sz="1656" b="1" dirty="0" err="1">
                <a:latin typeface="Calibri" panose="020F0502020204030204" pitchFamily="34" charset="0"/>
              </a:rPr>
              <a:t>Fanpage</a:t>
            </a:r>
            <a:r>
              <a:rPr lang="en-GB" sz="1656" b="1" dirty="0">
                <a:latin typeface="Calibri" panose="020F0502020204030204" pitchFamily="34" charset="0"/>
              </a:rPr>
              <a:t>: </a:t>
            </a:r>
            <a:r>
              <a:rPr lang="en-GB" sz="1656" b="1" i="1" dirty="0">
                <a:latin typeface="Calibri" panose="020F0502020204030204" pitchFamily="34" charset="0"/>
              </a:rPr>
              <a:t>facebook.com/sachmem.vn/</a:t>
            </a:r>
            <a:endParaRPr lang="en-GB" sz="1656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4" descr="http://the103advantage.com/wp-content/uploads/2015/01/wind-energy-free-desktop-wallpaper_1920x1200_81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9118"/>
            <a:ext cx="6385719" cy="402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https://encrypted-tbn1.gstatic.com/images?q=tbn:ANd9GcRkoOPBjtpfQX7cB3v9vuS7tvvy-qphWsnx17VkX61Of8PE6mn5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33" y="3126989"/>
            <a:ext cx="6227805" cy="400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ình ảnh 8">
            <a:extLst>
              <a:ext uri="{FF2B5EF4-FFF2-40B4-BE49-F238E27FC236}">
                <a16:creationId xmlns:a16="http://schemas.microsoft.com/office/drawing/2014/main" id="{584D8263-827B-D0DE-4878-1FDA1AC69A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0"/>
            <a:ext cx="6172200" cy="3109119"/>
          </a:xfrm>
          <a:prstGeom prst="rect">
            <a:avLst/>
          </a:prstGeom>
        </p:spPr>
      </p:pic>
      <p:pic>
        <p:nvPicPr>
          <p:cNvPr id="3" name="Hình ảnh 3">
            <a:extLst>
              <a:ext uri="{FF2B5EF4-FFF2-40B4-BE49-F238E27FC236}">
                <a16:creationId xmlns:a16="http://schemas.microsoft.com/office/drawing/2014/main" id="{6E0BBFED-A29C-3570-A87D-CCEFF7CFE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19" y="0"/>
            <a:ext cx="6096000" cy="3109119"/>
          </a:xfrm>
          <a:prstGeom prst="rect">
            <a:avLst/>
          </a:prstGeom>
        </p:spPr>
      </p:pic>
      <p:sp>
        <p:nvSpPr>
          <p:cNvPr id="4" name="Text Box 23">
            <a:extLst>
              <a:ext uri="{FF2B5EF4-FFF2-40B4-BE49-F238E27FC236}">
                <a16:creationId xmlns:a16="http://schemas.microsoft.com/office/drawing/2014/main" id="{910744F5-7F5C-1D46-E68A-9532FA79B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320" y="2546574"/>
            <a:ext cx="3365077" cy="57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Arial Black" pitchFamily="34" charset="0"/>
              </a:rPr>
              <a:t>solar energy 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0F23A47F-45B8-3163-8D85-8BC3402CA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6445" y="2499519"/>
            <a:ext cx="1577380" cy="57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Arial Black" pitchFamily="34" charset="0"/>
              </a:rPr>
              <a:t>coal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510320" y="6385719"/>
            <a:ext cx="3006764" cy="57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2864" tIns="56432" rIns="112864" bIns="564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Arial Black" pitchFamily="34" charset="0"/>
              </a:rPr>
              <a:t>wind energy  </a:t>
            </a: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0AF4ABB7-5AE4-6C5E-D49F-2429BAB22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119" y="6309519"/>
            <a:ext cx="3535279" cy="57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2864" tIns="56432" rIns="112864" bIns="564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Arial Black" pitchFamily="34" charset="0"/>
              </a:rPr>
              <a:t>Water energy</a:t>
            </a:r>
            <a:r>
              <a:rPr lang="en-US" sz="3000" b="1" dirty="0">
                <a:solidFill>
                  <a:srgbClr val="0000FF"/>
                </a:solidFill>
                <a:latin typeface="Arial Black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30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540" y="1204119"/>
            <a:ext cx="51229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Vocabulary.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energy source(n)       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15A7C6-DA89-570D-B79C-668302B8D7F4}"/>
              </a:ext>
            </a:extLst>
          </p:cNvPr>
          <p:cNvSpPr/>
          <p:nvPr/>
        </p:nvSpPr>
        <p:spPr>
          <a:xfrm>
            <a:off x="442119" y="0"/>
            <a:ext cx="5448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UNIT 10: Energy sources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 80: Getting started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C3FF6-4709-BD46-4037-E1A5BA095E52}"/>
              </a:ext>
            </a:extLst>
          </p:cNvPr>
          <p:cNvSpPr/>
          <p:nvPr/>
        </p:nvSpPr>
        <p:spPr>
          <a:xfrm>
            <a:off x="7681119" y="22110"/>
            <a:ext cx="5448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Friday, March14th, 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2EF7C-260E-814F-1407-04424F7D0AEC}"/>
              </a:ext>
            </a:extLst>
          </p:cNvPr>
          <p:cNvSpPr/>
          <p:nvPr/>
        </p:nvSpPr>
        <p:spPr>
          <a:xfrm>
            <a:off x="364489" y="3566319"/>
            <a:ext cx="5335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coal (n):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6F4539-928C-8A2C-66AA-D98050613A2A}"/>
              </a:ext>
            </a:extLst>
          </p:cNvPr>
          <p:cNvSpPr/>
          <p:nvPr/>
        </p:nvSpPr>
        <p:spPr>
          <a:xfrm>
            <a:off x="339415" y="4230037"/>
            <a:ext cx="2979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run out of 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41E0D0-036F-AA0B-D21F-C185E1109576}"/>
              </a:ext>
            </a:extLst>
          </p:cNvPr>
          <p:cNvSpPr/>
          <p:nvPr/>
        </p:nvSpPr>
        <p:spPr>
          <a:xfrm>
            <a:off x="304347" y="5014867"/>
            <a:ext cx="1211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natural gas (n) :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0A7F60-7C1B-205D-E35A-2A56C7A68C07}"/>
              </a:ext>
            </a:extLst>
          </p:cNvPr>
          <p:cNvSpPr/>
          <p:nvPr/>
        </p:nvSpPr>
        <p:spPr>
          <a:xfrm>
            <a:off x="4403089" y="3545882"/>
            <a:ext cx="5335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513DB5-B674-2B04-F7BD-1CBFA34CB463}"/>
              </a:ext>
            </a:extLst>
          </p:cNvPr>
          <p:cNvSpPr/>
          <p:nvPr/>
        </p:nvSpPr>
        <p:spPr>
          <a:xfrm>
            <a:off x="4374845" y="4209600"/>
            <a:ext cx="2696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5B16DA-66D7-0462-4E39-5A2B5C0D8D62}"/>
              </a:ext>
            </a:extLst>
          </p:cNvPr>
          <p:cNvSpPr/>
          <p:nvPr/>
        </p:nvSpPr>
        <p:spPr>
          <a:xfrm>
            <a:off x="4362262" y="1669040"/>
            <a:ext cx="4838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303DF5-0BA2-BEB4-CB34-737CFDBD0946}"/>
              </a:ext>
            </a:extLst>
          </p:cNvPr>
          <p:cNvSpPr/>
          <p:nvPr/>
        </p:nvSpPr>
        <p:spPr>
          <a:xfrm>
            <a:off x="594519" y="2268036"/>
            <a:ext cx="4838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renewable (adj)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BB64F9-29FC-64B9-2BC9-E18799149B59}"/>
              </a:ext>
            </a:extLst>
          </p:cNvPr>
          <p:cNvSpPr/>
          <p:nvPr/>
        </p:nvSpPr>
        <p:spPr>
          <a:xfrm>
            <a:off x="162809" y="2837845"/>
            <a:ext cx="4838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&gt;&lt; non – renewable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B5D70E-9E07-5892-0667-B00F8161C2D0}"/>
              </a:ext>
            </a:extLst>
          </p:cNvPr>
          <p:cNvSpPr/>
          <p:nvPr/>
        </p:nvSpPr>
        <p:spPr>
          <a:xfrm>
            <a:off x="4305868" y="2241087"/>
            <a:ext cx="5335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67E2E3-AB03-A6E2-32D1-60E0FA79A256}"/>
              </a:ext>
            </a:extLst>
          </p:cNvPr>
          <p:cNvSpPr/>
          <p:nvPr/>
        </p:nvSpPr>
        <p:spPr>
          <a:xfrm>
            <a:off x="4302030" y="2858282"/>
            <a:ext cx="5335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Hình ảnh 8">
            <a:extLst>
              <a:ext uri="{FF2B5EF4-FFF2-40B4-BE49-F238E27FC236}">
                <a16:creationId xmlns:a16="http://schemas.microsoft.com/office/drawing/2014/main" id="{6EB53997-A6E7-499B-FBD4-15AC46C0C0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975" y="1118560"/>
            <a:ext cx="3809365" cy="3896307"/>
          </a:xfrm>
          <a:prstGeom prst="rect">
            <a:avLst/>
          </a:prstGeom>
        </p:spPr>
      </p:pic>
      <p:pic>
        <p:nvPicPr>
          <p:cNvPr id="23" name="Hình ảnh 8">
            <a:extLst>
              <a:ext uri="{FF2B5EF4-FFF2-40B4-BE49-F238E27FC236}">
                <a16:creationId xmlns:a16="http://schemas.microsoft.com/office/drawing/2014/main" id="{974069C1-B37C-468E-6935-B9963135D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21" y="1204119"/>
            <a:ext cx="4278289" cy="38178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E580E3-3EB0-20CE-7CA8-609D8277B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206" y="1301324"/>
            <a:ext cx="4560849" cy="32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0317" y="1268025"/>
            <a:ext cx="12303562" cy="5389104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en-US" sz="3900" b="1" dirty="0">
                <a:latin typeface="Times New Roman" pitchFamily="18" charset="0"/>
              </a:rPr>
              <a:t> 			               </a:t>
            </a:r>
            <a:r>
              <a:rPr lang="en-US" sz="3900" b="1" dirty="0" err="1">
                <a:latin typeface="Times New Roman" pitchFamily="18" charset="0"/>
              </a:rPr>
              <a:t>có</a:t>
            </a:r>
            <a:r>
              <a:rPr lang="en-US" sz="3900" b="1" dirty="0">
                <a:latin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</a:rPr>
              <a:t>thể</a:t>
            </a:r>
            <a:r>
              <a:rPr lang="en-US" sz="3900" b="1" dirty="0">
                <a:latin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</a:rPr>
              <a:t>tái</a:t>
            </a:r>
            <a:r>
              <a:rPr lang="en-US" sz="3900" b="1" dirty="0">
                <a:latin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</a:rPr>
              <a:t>tạo</a:t>
            </a:r>
            <a:r>
              <a:rPr lang="en-US" sz="3900" b="1" dirty="0">
                <a:latin typeface="Times New Roman" pitchFamily="18" charset="0"/>
              </a:rPr>
              <a:t>, </a:t>
            </a:r>
            <a:r>
              <a:rPr lang="en-US" sz="3900" b="1" dirty="0" err="1">
                <a:latin typeface="Times New Roman" pitchFamily="18" charset="0"/>
              </a:rPr>
              <a:t>tái</a:t>
            </a:r>
            <a:r>
              <a:rPr lang="en-US" sz="3900" b="1" dirty="0">
                <a:latin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</a:rPr>
              <a:t>sinh</a:t>
            </a:r>
            <a:r>
              <a:rPr lang="en-US" sz="3900" b="1" dirty="0">
                <a:latin typeface="Times New Roman" pitchFamily="18" charset="0"/>
              </a:rPr>
              <a:t>	</a:t>
            </a:r>
            <a:br>
              <a:rPr lang="en-US" sz="3900" b="1" dirty="0">
                <a:latin typeface="Times New Roman" pitchFamily="18" charset="0"/>
              </a:rPr>
            </a:br>
            <a:r>
              <a:rPr lang="en-US" sz="3900" b="1" dirty="0">
                <a:latin typeface="Times New Roman" pitchFamily="18" charset="0"/>
              </a:rPr>
              <a:t>renewable                           </a:t>
            </a:r>
            <a:r>
              <a:rPr lang="en-US" sz="3900" b="1" dirty="0" err="1">
                <a:latin typeface="Times New Roman" pitchFamily="18" charset="0"/>
              </a:rPr>
              <a:t>cạn</a:t>
            </a:r>
            <a:r>
              <a:rPr lang="en-US" sz="3900" b="1" dirty="0">
                <a:latin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</a:rPr>
              <a:t>kiệt</a:t>
            </a:r>
            <a:r>
              <a:rPr lang="en-US" sz="3900" b="1" dirty="0">
                <a:latin typeface="Times New Roman" pitchFamily="18" charset="0"/>
              </a:rPr>
              <a:t>                                       </a:t>
            </a:r>
            <a:br>
              <a:rPr lang="en-US" sz="3900" b="1" dirty="0">
                <a:latin typeface="Times New Roman" pitchFamily="18" charset="0"/>
              </a:rPr>
            </a:br>
            <a:r>
              <a:rPr lang="en-US" sz="3900" b="1" dirty="0">
                <a:latin typeface="Times New Roman" pitchFamily="18" charset="0"/>
              </a:rPr>
              <a:t>run out of			        </a:t>
            </a:r>
            <a:r>
              <a:rPr lang="en-US" sz="3900" b="1" dirty="0" err="1">
                <a:latin typeface="Times New Roman" pitchFamily="18" charset="0"/>
              </a:rPr>
              <a:t>không</a:t>
            </a:r>
            <a:r>
              <a:rPr lang="en-US" sz="3900" b="1" dirty="0">
                <a:latin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</a:rPr>
              <a:t>thể</a:t>
            </a:r>
            <a:r>
              <a:rPr lang="en-US" sz="3900" b="1" dirty="0">
                <a:latin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</a:rPr>
              <a:t>tái</a:t>
            </a:r>
            <a:r>
              <a:rPr lang="en-US" sz="3900" b="1" dirty="0">
                <a:latin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</a:rPr>
              <a:t>tạo</a:t>
            </a:r>
            <a:br>
              <a:rPr lang="en-US" sz="3900" b="1" dirty="0">
                <a:latin typeface="Times New Roman" pitchFamily="18" charset="0"/>
              </a:rPr>
            </a:br>
            <a:r>
              <a:rPr lang="en-US" sz="3900" b="1" dirty="0">
                <a:latin typeface="Times New Roman" pitchFamily="18" charset="0"/>
              </a:rPr>
              <a:t>coal				               than </a:t>
            </a:r>
            <a:r>
              <a:rPr lang="en-US" sz="3900" b="1" dirty="0" err="1">
                <a:latin typeface="Times New Roman" pitchFamily="18" charset="0"/>
              </a:rPr>
              <a:t>đá</a:t>
            </a:r>
            <a:br>
              <a:rPr lang="en-US" sz="3900" b="1" dirty="0">
                <a:latin typeface="Times New Roman" pitchFamily="18" charset="0"/>
              </a:rPr>
            </a:br>
            <a:r>
              <a:rPr lang="en-US" sz="3900" b="1" dirty="0">
                <a:latin typeface="Times New Roman" pitchFamily="18" charset="0"/>
              </a:rPr>
              <a:t>non-renewable  			</a:t>
            </a:r>
            <a:r>
              <a:rPr lang="en-US" sz="3900" b="1" dirty="0" err="1">
                <a:latin typeface="Times New Roman" pitchFamily="18" charset="0"/>
              </a:rPr>
              <a:t>năng</a:t>
            </a:r>
            <a:r>
              <a:rPr lang="en-US" sz="3900" b="1" dirty="0">
                <a:latin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</a:rPr>
              <a:t>lượng</a:t>
            </a:r>
            <a:br>
              <a:rPr lang="en-US" sz="3900" b="1" dirty="0">
                <a:latin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natural gas </a:t>
            </a:r>
            <a:r>
              <a:rPr lang="en-US" sz="3900" b="1" dirty="0">
                <a:latin typeface="Times New Roman" pitchFamily="18" charset="0"/>
              </a:rPr>
              <a:t>	                      </a:t>
            </a:r>
            <a:r>
              <a:rPr lang="en-US" sz="3900" b="1" dirty="0" err="1">
                <a:latin typeface="Times New Roman" pitchFamily="18" charset="0"/>
              </a:rPr>
              <a:t>nguồn</a:t>
            </a:r>
            <a:br>
              <a:rPr lang="en-US" sz="3900" b="1" dirty="0">
                <a:latin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source </a:t>
            </a:r>
            <a:r>
              <a:rPr lang="en-US" sz="3900" b="1" dirty="0">
                <a:latin typeface="Times New Roman" pitchFamily="18" charset="0"/>
              </a:rPr>
              <a:t>		                      </a:t>
            </a:r>
            <a:r>
              <a:rPr lang="en-US" sz="3900" b="1" dirty="0" err="1">
                <a:latin typeface="Times New Roman" pitchFamily="18" charset="0"/>
              </a:rPr>
              <a:t>khí</a:t>
            </a:r>
            <a:r>
              <a:rPr lang="en-US" sz="3900" b="1" dirty="0">
                <a:latin typeface="Times New Roman" pitchFamily="18" charset="0"/>
              </a:rPr>
              <a:t> ga </a:t>
            </a:r>
            <a:r>
              <a:rPr lang="en-US" sz="3900" b="1" dirty="0" err="1">
                <a:latin typeface="Times New Roman" pitchFamily="18" charset="0"/>
              </a:rPr>
              <a:t>tự</a:t>
            </a:r>
            <a:r>
              <a:rPr lang="en-US" sz="3900" b="1" dirty="0">
                <a:latin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</a:rPr>
              <a:t>nhiên</a:t>
            </a:r>
            <a:endParaRPr lang="en-US" sz="3500" b="1" dirty="0">
              <a:latin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20635" y="422675"/>
            <a:ext cx="11357134" cy="71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2864" tIns="56432" rIns="112864" bIns="564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900" b="1" u="sng" dirty="0">
                <a:solidFill>
                  <a:srgbClr val="FF0000"/>
                </a:solidFill>
                <a:latin typeface="Times New Roman" pitchFamily="18" charset="0"/>
              </a:rPr>
              <a:t>* Matching:  </a:t>
            </a:r>
            <a:endParaRPr lang="en-US" sz="39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966119" y="2270919"/>
            <a:ext cx="3886200" cy="25146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2864" tIns="56432" rIns="112864" bIns="56432"/>
          <a:lstStyle/>
          <a:p>
            <a:endParaRPr lang="vi-VN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9AE014BC-D44A-8064-F3E7-3FA6B33EF8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9519" y="2270919"/>
            <a:ext cx="3200400" cy="6858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2864" tIns="56432" rIns="112864" bIns="56432"/>
          <a:lstStyle/>
          <a:p>
            <a:endParaRPr lang="vi-VN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FDB6E168-6E61-CA09-D2EE-04931A5601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0651" y="2956719"/>
            <a:ext cx="3200400" cy="393294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2864" tIns="56432" rIns="112864" bIns="56432"/>
          <a:lstStyle/>
          <a:p>
            <a:endParaRPr lang="vi-VN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9A223F17-9690-4C6F-E53E-659ECD474F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56519" y="4035813"/>
            <a:ext cx="4343400" cy="2408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2864" tIns="56432" rIns="112864" bIns="56432"/>
          <a:lstStyle/>
          <a:p>
            <a:endParaRPr lang="vi-VN"/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642F62CF-8D01-7F48-0647-42EAC14EA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0627" y="3481233"/>
            <a:ext cx="2251556" cy="1200843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2864" tIns="56432" rIns="112864" bIns="56432"/>
          <a:lstStyle/>
          <a:p>
            <a:endParaRPr lang="vi-VN"/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41AAF384-AC3A-0B80-E940-003330396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4319" y="5145423"/>
            <a:ext cx="2895600" cy="85041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2864" tIns="56432" rIns="112864" bIns="56432"/>
          <a:lstStyle/>
          <a:p>
            <a:endParaRPr lang="vi-VN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CA60FE8E-04CD-E853-736B-F12F744B38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8645" y="5236656"/>
            <a:ext cx="3886200" cy="518714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2864" tIns="56432" rIns="112864" bIns="56432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619038" cy="7469826"/>
          </a:xfrm>
          <a:prstGeom prst="rect">
            <a:avLst/>
          </a:prstGeom>
        </p:spPr>
        <p:txBody>
          <a:bodyPr wrap="square" lIns="112864" tIns="56432" rIns="112864" bIns="56432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Listen and read</a:t>
            </a:r>
          </a:p>
          <a:p>
            <a:pPr>
              <a:defRPr/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Lan: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Hi, Dad.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Tan: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Lan, what are you doing? It’s pretty late now.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Lan: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I’m doing a project on energy sources. But I don’t quite understand what energy is.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Tan: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Well, it’s power that we use to provide us with light, heat or electricity.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Lan: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Oh. Where does it come from?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Tan: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comes from many diﬀerent sources like coal, oil, natural gas, … We call them non-renewable sources.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Lan: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it come from the sun, wind or water too?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Tan: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Yes, it can. We call those types of energy renewable sources because we cannot run out of them. Renewable means we can easily replace them.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Lan: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get it now.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Tan: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 know, some types of energy are cheap and easy to use, but others are more expensive and harder to find …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069">
            <a:hlinkClick r:id="" action="ppaction://media"/>
            <a:extLst>
              <a:ext uri="{FF2B5EF4-FFF2-40B4-BE49-F238E27FC236}">
                <a16:creationId xmlns:a16="http://schemas.microsoft.com/office/drawing/2014/main" id="{97310DC9-4BE2-93B6-E6C6-582E7CB8A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2919" y="365919"/>
            <a:ext cx="609600" cy="837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5"/>
            <a:ext cx="12619038" cy="1121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127" y="232154"/>
            <a:ext cx="4277448" cy="6890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726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D288AFC-FAC2-9E2D-AAE6-1244FCA1D7E8}"/>
              </a:ext>
            </a:extLst>
          </p:cNvPr>
          <p:cNvSpPr/>
          <p:nvPr/>
        </p:nvSpPr>
        <p:spPr>
          <a:xfrm>
            <a:off x="1356519" y="4136965"/>
            <a:ext cx="806252" cy="4950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EA55688-8D1B-79A5-7F70-36F9CB89C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93" y="1873614"/>
            <a:ext cx="4828818" cy="4654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6232" y="1481174"/>
            <a:ext cx="1017868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are Lan and her father talking about?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6380" y="1353403"/>
            <a:ext cx="520210" cy="52021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781" y="1247168"/>
            <a:ext cx="410942" cy="754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4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1585119" y="2490086"/>
            <a:ext cx="5563749" cy="2217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00A9A5"/>
                </a:solidFill>
              </a:rPr>
              <a:t>A. </a:t>
            </a:r>
            <a:r>
              <a:rPr lang="en-GB" sz="3200" dirty="0"/>
              <a:t>Energy</a:t>
            </a:r>
            <a:br>
              <a:rPr lang="en-GB" sz="3200" dirty="0"/>
            </a:br>
            <a:r>
              <a:rPr lang="en-GB" sz="3200" b="1" dirty="0">
                <a:solidFill>
                  <a:srgbClr val="00A9A5"/>
                </a:solidFill>
              </a:rPr>
              <a:t>B. </a:t>
            </a:r>
            <a:r>
              <a:rPr lang="en-GB" sz="3200" dirty="0"/>
              <a:t>Sources</a:t>
            </a:r>
            <a:br>
              <a:rPr lang="en-GB" sz="3200" dirty="0"/>
            </a:br>
            <a:r>
              <a:rPr lang="en-GB" sz="3200" b="1" dirty="0">
                <a:solidFill>
                  <a:srgbClr val="00A9A5"/>
                </a:solidFill>
              </a:rPr>
              <a:t>C. </a:t>
            </a:r>
            <a:r>
              <a:rPr lang="en-GB" sz="3200" dirty="0"/>
              <a:t>Energy sources 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1393" y="937434"/>
            <a:ext cx="110012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1183" y="886680"/>
            <a:ext cx="520210" cy="52021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5"/>
            <a:ext cx="12619038" cy="73360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388023" y="1445985"/>
            <a:ext cx="11842992" cy="417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37"/>
              </a:lnSpc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</a:rPr>
              <a:t>What is Lan doing?</a:t>
            </a:r>
          </a:p>
          <a:p>
            <a:pPr>
              <a:lnSpc>
                <a:spcPts val="4037"/>
              </a:lnSpc>
            </a:pPr>
            <a:endParaRPr lang="en-GB" sz="3200" b="1" dirty="0">
              <a:solidFill>
                <a:srgbClr val="F7941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4037"/>
              </a:lnSpc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</a:rPr>
              <a:t>What does energy mean?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4037"/>
              </a:lnSpc>
            </a:pPr>
            <a:endParaRPr lang="en-GB" sz="3200" b="1" dirty="0">
              <a:solidFill>
                <a:srgbClr val="F7941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4037"/>
              </a:lnSpc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3200" b="1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Where does energy come from?</a:t>
            </a:r>
          </a:p>
          <a:p>
            <a:pPr>
              <a:lnSpc>
                <a:spcPts val="4037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</a:p>
          <a:p>
            <a:pPr>
              <a:lnSpc>
                <a:spcPts val="4037"/>
              </a:lnSpc>
            </a:pPr>
            <a:endParaRPr lang="en-GB" sz="3200" b="1" dirty="0">
              <a:solidFill>
                <a:srgbClr val="F7941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4037"/>
              </a:lnSpc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3200" b="1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</a:rPr>
              <a:t>What are renewable sources?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127" y="232154"/>
            <a:ext cx="4277448" cy="6890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726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9536" y="1968690"/>
            <a:ext cx="8464583" cy="6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She’s doing a project on energy sources</a:t>
            </a:r>
            <a:r>
              <a:rPr lang="en-US" sz="3312" dirty="0">
                <a:solidFill>
                  <a:srgbClr val="C00000"/>
                </a:solidFill>
              </a:rPr>
              <a:t>. </a:t>
            </a:r>
            <a:endParaRPr lang="en-GB" sz="3312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452" y="2994580"/>
            <a:ext cx="11715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power that we use to provide us with light, heat or electricity.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452" y="3982134"/>
            <a:ext cx="12619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From many diﬀerent sources such as coal, oil, natural gas, water,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wind, and the sun</a:t>
            </a:r>
            <a:r>
              <a:rPr lang="en-US" sz="2484" dirty="0">
                <a:solidFill>
                  <a:srgbClr val="00A9A5"/>
                </a:solidFill>
              </a:rPr>
              <a:t>.</a:t>
            </a:r>
            <a:endParaRPr lang="en-GB" sz="2484" dirty="0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128" y="5622128"/>
            <a:ext cx="11581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energy that comes from the sun, wind and water. 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380" y="750818"/>
            <a:ext cx="471343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4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6590" y="1374591"/>
            <a:ext cx="11194133" cy="4912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84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/ phrases in the box with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6380" y="1353403"/>
            <a:ext cx="520210" cy="52021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014" y="1247168"/>
            <a:ext cx="410942" cy="754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4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14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5"/>
            <a:ext cx="12619038" cy="1121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127" y="232154"/>
            <a:ext cx="4277448" cy="6890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726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726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381" r="52673" b="52949"/>
          <a:stretch/>
        </p:blipFill>
        <p:spPr>
          <a:xfrm>
            <a:off x="651014" y="2109740"/>
            <a:ext cx="3214954" cy="17563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0898" t="1050" r="1613" b="52138"/>
          <a:stretch/>
        </p:blipFill>
        <p:spPr>
          <a:xfrm>
            <a:off x="4571421" y="2109740"/>
            <a:ext cx="3225919" cy="1800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51339" t="52927" r="1543" b="1635"/>
          <a:stretch/>
        </p:blipFill>
        <p:spPr>
          <a:xfrm>
            <a:off x="4596607" y="4678898"/>
            <a:ext cx="3200733" cy="17474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52568" r="52492"/>
          <a:stretch/>
        </p:blipFill>
        <p:spPr>
          <a:xfrm>
            <a:off x="596381" y="4602211"/>
            <a:ext cx="3227212" cy="1824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-9885" t="9322" r="79863" b="53638"/>
          <a:stretch/>
        </p:blipFill>
        <p:spPr>
          <a:xfrm>
            <a:off x="9294999" y="2330749"/>
            <a:ext cx="1689640" cy="475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9497" t="8220" r="5997" b="52094"/>
          <a:stretch/>
        </p:blipFill>
        <p:spPr>
          <a:xfrm>
            <a:off x="9176129" y="3568505"/>
            <a:ext cx="2504742" cy="509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56725" r="72479" b="7558"/>
          <a:stretch/>
        </p:blipFill>
        <p:spPr>
          <a:xfrm>
            <a:off x="9654082" y="4840224"/>
            <a:ext cx="1548836" cy="458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49598" t="55622" r="10120" b="8661"/>
          <a:stretch/>
        </p:blipFill>
        <p:spPr>
          <a:xfrm>
            <a:off x="9413868" y="6054502"/>
            <a:ext cx="2267003" cy="4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6444 0.04861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27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65443 0.5838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21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33437 -0.12685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34011 0.05949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8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9301" y="172855"/>
            <a:ext cx="11194133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the correct word from the conversation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616" y="96102"/>
            <a:ext cx="520210" cy="52021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439776" y="1205880"/>
            <a:ext cx="1132365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 is ______ that we use to provide us with light, heat or electricity.</a:t>
            </a:r>
          </a:p>
          <a:p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energy comes from the ______, wind and water, we call it renewable energy.</a:t>
            </a:r>
          </a:p>
          <a:p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energy comes from wind, we call it _______________ energy.</a:t>
            </a:r>
            <a:endParaRPr lang="vi-VN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vi-VN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cannot ______ out of renewable energy.</a:t>
            </a:r>
          </a:p>
          <a:p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types of energy are ______ and easy to use.</a:t>
            </a:r>
            <a:endParaRPr lang="en-GB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3337719" y="1281008"/>
            <a:ext cx="198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power</a:t>
            </a:r>
            <a:r>
              <a:rPr lang="en-US" sz="2484" b="1" dirty="0">
                <a:solidFill>
                  <a:srgbClr val="00A9A5"/>
                </a:solidFill>
              </a:rPr>
              <a:t> </a:t>
            </a:r>
          </a:p>
        </p:txBody>
      </p:sp>
      <p:sp>
        <p:nvSpPr>
          <p:cNvPr id="14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8138319" y="2477584"/>
            <a:ext cx="1353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sun</a:t>
            </a:r>
            <a:r>
              <a:rPr lang="en-US" sz="2484" b="1" dirty="0">
                <a:solidFill>
                  <a:srgbClr val="00A9A5"/>
                </a:solidFill>
              </a:rPr>
              <a:t> </a:t>
            </a:r>
          </a:p>
        </p:txBody>
      </p:sp>
      <p:sp>
        <p:nvSpPr>
          <p:cNvPr id="15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612234" y="4289871"/>
            <a:ext cx="4104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renewable/ wind </a:t>
            </a:r>
          </a:p>
        </p:txBody>
      </p:sp>
      <p:sp>
        <p:nvSpPr>
          <p:cNvPr id="18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4039593" y="4854162"/>
            <a:ext cx="1353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run</a:t>
            </a:r>
            <a:r>
              <a:rPr lang="en-US" sz="2484" b="1" dirty="0">
                <a:solidFill>
                  <a:srgbClr val="00A9A5"/>
                </a:solidFill>
              </a:rPr>
              <a:t> </a:t>
            </a:r>
          </a:p>
        </p:txBody>
      </p:sp>
      <p:sp>
        <p:nvSpPr>
          <p:cNvPr id="19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7118897" y="5500102"/>
            <a:ext cx="2344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cheap</a:t>
            </a:r>
            <a:r>
              <a:rPr lang="en-US" sz="2484" b="1" dirty="0">
                <a:solidFill>
                  <a:srgbClr val="00A9A5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684" y="31690"/>
            <a:ext cx="383387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4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502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706</Words>
  <Application>Microsoft Office PowerPoint</Application>
  <PresentationFormat>Custom</PresentationFormat>
  <Paragraphs>87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energy                   có thể tái tạo, tái sinh  renewable                           cạn kiệt                                        run out of           không thể tái tạo coal                   than đá non-renewable     năng lượng natural gas                        nguồn source                         khí ga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  COME TO OUR CLASS</dc:title>
  <dc:creator>TuanGiap</dc:creator>
  <cp:lastModifiedBy>Windows</cp:lastModifiedBy>
  <cp:revision>69</cp:revision>
  <dcterms:created xsi:type="dcterms:W3CDTF">2016-01-04T04:29:25Z</dcterms:created>
  <dcterms:modified xsi:type="dcterms:W3CDTF">2025-03-13T07:33:26Z</dcterms:modified>
</cp:coreProperties>
</file>