
<file path=[Content_Types].xml><?xml version="1.0" encoding="utf-8"?>
<Types xmlns="http://schemas.openxmlformats.org/package/2006/content-types">
  <Default Extension="png" ContentType="image/png"/>
  <Default Extension="mp3" ContentType="audio/mpe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42" r:id="rId2"/>
    <p:sldId id="337" r:id="rId3"/>
    <p:sldId id="256" r:id="rId4"/>
    <p:sldId id="276" r:id="rId5"/>
    <p:sldId id="332" r:id="rId6"/>
    <p:sldId id="338" r:id="rId7"/>
    <p:sldId id="339" r:id="rId8"/>
    <p:sldId id="298" r:id="rId9"/>
    <p:sldId id="345" r:id="rId10"/>
    <p:sldId id="335" r:id="rId11"/>
    <p:sldId id="340" r:id="rId12"/>
    <p:sldId id="343" r:id="rId13"/>
    <p:sldId id="341" r:id="rId14"/>
    <p:sldId id="314" r:id="rId15"/>
    <p:sldId id="330" r:id="rId16"/>
    <p:sldId id="344" r:id="rId17"/>
    <p:sldId id="33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INH" initials="NL" lastIdx="2" clrIdx="0">
    <p:extLst>
      <p:ext uri="{19B8F6BF-5375-455C-9EA6-DF929625EA0E}">
        <p15:presenceInfo xmlns:p15="http://schemas.microsoft.com/office/powerpoint/2012/main" userId="a6fb245461e9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DCD"/>
    <a:srgbClr val="7192A9"/>
    <a:srgbClr val="EF4B66"/>
    <a:srgbClr val="E0702A"/>
    <a:srgbClr val="F37D91"/>
    <a:srgbClr val="F7A5A5"/>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4660"/>
  </p:normalViewPr>
  <p:slideViewPr>
    <p:cSldViewPr snapToGrid="0" showGuides="1">
      <p:cViewPr varScale="1">
        <p:scale>
          <a:sx n="65" d="100"/>
          <a:sy n="65" d="100"/>
        </p:scale>
        <p:origin x="84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06374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3835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50436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5000"/>
                <a:lumOff val="95000"/>
              </a:schemeClr>
            </a:gs>
            <a:gs pos="74000">
              <a:schemeClr val="accent6">
                <a:lumMod val="45000"/>
                <a:lumOff val="55000"/>
              </a:schemeClr>
            </a:gs>
            <a:gs pos="76000">
              <a:schemeClr val="accent6">
                <a:lumMod val="45000"/>
                <a:lumOff val="55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f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491"/>
            <a:ext cx="12090400" cy="6858000"/>
          </a:xfrm>
          <a:prstGeom prst="rect">
            <a:avLst/>
          </a:prstGeom>
        </p:spPr>
      </p:pic>
      <p:sp>
        <p:nvSpPr>
          <p:cNvPr id="3" name="Rectangle 3"/>
          <p:cNvSpPr>
            <a:spLocks noChangeArrowheads="1"/>
          </p:cNvSpPr>
          <p:nvPr/>
        </p:nvSpPr>
        <p:spPr bwMode="auto">
          <a:xfrm>
            <a:off x="101600" y="0"/>
            <a:ext cx="7924800" cy="102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3" tIns="60952" rIns="121903" bIns="60952">
            <a:spAutoFit/>
          </a:bodyPr>
          <a:lstStyle/>
          <a:p>
            <a:r>
              <a:rPr lang="en-US" sz="5867" b="1" dirty="0">
                <a:solidFill>
                  <a:srgbClr val="0070C0"/>
                </a:solidFill>
                <a:latin typeface="VNI-Ariston" pitchFamily="2" charset="0"/>
              </a:rPr>
              <a:t>Welcome to our class</a:t>
            </a:r>
          </a:p>
        </p:txBody>
      </p:sp>
    </p:spTree>
    <p:extLst>
      <p:ext uri="{BB962C8B-B14F-4D97-AF65-F5344CB8AC3E}">
        <p14:creationId xmlns:p14="http://schemas.microsoft.com/office/powerpoint/2010/main" val="15712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17955" y="654931"/>
            <a:ext cx="6044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94373" y="573496"/>
            <a:ext cx="10962846"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Write a paragraph (80 – 100 words) about where your family shops and give reasons for your choice.</a:t>
            </a:r>
          </a:p>
        </p:txBody>
      </p:sp>
      <p:sp>
        <p:nvSpPr>
          <p:cNvPr id="17" name="TextBox 16"/>
          <p:cNvSpPr txBox="1"/>
          <p:nvPr/>
        </p:nvSpPr>
        <p:spPr>
          <a:xfrm>
            <a:off x="242460" y="571469"/>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14" name="Hình ảnh 13">
            <a:extLst>
              <a:ext uri="{FF2B5EF4-FFF2-40B4-BE49-F238E27FC236}">
                <a16:creationId xmlns:a16="http://schemas.microsoft.com/office/drawing/2014/main" id="{53A240B7-89F9-7951-3D4F-C45BC154DAE2}"/>
              </a:ext>
            </a:extLst>
          </p:cNvPr>
          <p:cNvPicPr>
            <a:picLocks noChangeAspect="1"/>
          </p:cNvPicPr>
          <p:nvPr/>
        </p:nvPicPr>
        <p:blipFill rotWithShape="1">
          <a:blip r:embed="rId3"/>
          <a:srcRect l="53006" t="45544" r="19016" b="25393"/>
          <a:stretch/>
        </p:blipFill>
        <p:spPr>
          <a:xfrm>
            <a:off x="275302" y="1697556"/>
            <a:ext cx="6826438" cy="4191395"/>
          </a:xfrm>
          <a:prstGeom prst="rect">
            <a:avLst/>
          </a:prstGeom>
        </p:spPr>
      </p:pic>
      <p:sp>
        <p:nvSpPr>
          <p:cNvPr id="15" name="Google Shape;1881;p31">
            <a:extLst>
              <a:ext uri="{FF2B5EF4-FFF2-40B4-BE49-F238E27FC236}">
                <a16:creationId xmlns:a16="http://schemas.microsoft.com/office/drawing/2014/main" id="{62EACECE-417A-D4B4-74A5-E42788A34219}"/>
              </a:ext>
            </a:extLst>
          </p:cNvPr>
          <p:cNvSpPr txBox="1">
            <a:spLocks/>
          </p:cNvSpPr>
          <p:nvPr/>
        </p:nvSpPr>
        <p:spPr>
          <a:xfrm>
            <a:off x="6053561" y="922382"/>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Name?</a:t>
            </a:r>
            <a:endParaRPr lang="en-US" sz="2000" b="1" dirty="0">
              <a:solidFill>
                <a:srgbClr val="C00000"/>
              </a:solidFill>
              <a:cs typeface="Calibri" panose="020F0502020204030204" pitchFamily="34" charset="0"/>
            </a:endParaRPr>
          </a:p>
        </p:txBody>
      </p:sp>
      <p:sp>
        <p:nvSpPr>
          <p:cNvPr id="18" name="Google Shape;1881;p31">
            <a:extLst>
              <a:ext uri="{FF2B5EF4-FFF2-40B4-BE49-F238E27FC236}">
                <a16:creationId xmlns:a16="http://schemas.microsoft.com/office/drawing/2014/main" id="{0962DB6F-2973-5A0E-DA66-4DF11BDD7239}"/>
              </a:ext>
            </a:extLst>
          </p:cNvPr>
          <p:cNvSpPr txBox="1">
            <a:spLocks/>
          </p:cNvSpPr>
          <p:nvPr/>
        </p:nvSpPr>
        <p:spPr>
          <a:xfrm>
            <a:off x="9049201" y="1027470"/>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Address?</a:t>
            </a:r>
            <a:endParaRPr lang="en-US" sz="2000" b="1" dirty="0">
              <a:solidFill>
                <a:srgbClr val="C00000"/>
              </a:solidFill>
              <a:cs typeface="Calibri" panose="020F0502020204030204" pitchFamily="34" charset="0"/>
            </a:endParaRPr>
          </a:p>
        </p:txBody>
      </p:sp>
      <p:sp>
        <p:nvSpPr>
          <p:cNvPr id="19" name="Google Shape;1881;p31">
            <a:extLst>
              <a:ext uri="{FF2B5EF4-FFF2-40B4-BE49-F238E27FC236}">
                <a16:creationId xmlns:a16="http://schemas.microsoft.com/office/drawing/2014/main" id="{91171467-A4C3-CDF4-D4CF-6FA59FDD647E}"/>
              </a:ext>
            </a:extLst>
          </p:cNvPr>
          <p:cNvSpPr txBox="1">
            <a:spLocks/>
          </p:cNvSpPr>
          <p:nvPr/>
        </p:nvSpPr>
        <p:spPr>
          <a:xfrm>
            <a:off x="6223640" y="2531754"/>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Goods?</a:t>
            </a:r>
            <a:endParaRPr lang="en-US" sz="2000" b="1" dirty="0">
              <a:solidFill>
                <a:srgbClr val="C00000"/>
              </a:solidFill>
              <a:cs typeface="Calibri" panose="020F0502020204030204" pitchFamily="34" charset="0"/>
            </a:endParaRPr>
          </a:p>
        </p:txBody>
      </p:sp>
      <p:sp>
        <p:nvSpPr>
          <p:cNvPr id="20" name="Google Shape;1881;p31">
            <a:extLst>
              <a:ext uri="{FF2B5EF4-FFF2-40B4-BE49-F238E27FC236}">
                <a16:creationId xmlns:a16="http://schemas.microsoft.com/office/drawing/2014/main" id="{82D5CE9F-A83F-C33F-FD07-0ABE742315F1}"/>
              </a:ext>
            </a:extLst>
          </p:cNvPr>
          <p:cNvSpPr txBox="1">
            <a:spLocks/>
          </p:cNvSpPr>
          <p:nvPr/>
        </p:nvSpPr>
        <p:spPr>
          <a:xfrm>
            <a:off x="9213756" y="2043374"/>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Services?</a:t>
            </a:r>
            <a:endParaRPr lang="en-US" sz="2000" b="1" dirty="0">
              <a:solidFill>
                <a:srgbClr val="C00000"/>
              </a:solidFill>
              <a:cs typeface="Calibri" panose="020F0502020204030204" pitchFamily="34" charset="0"/>
            </a:endParaRPr>
          </a:p>
        </p:txBody>
      </p:sp>
      <p:sp>
        <p:nvSpPr>
          <p:cNvPr id="21" name="Google Shape;1881;p31">
            <a:extLst>
              <a:ext uri="{FF2B5EF4-FFF2-40B4-BE49-F238E27FC236}">
                <a16:creationId xmlns:a16="http://schemas.microsoft.com/office/drawing/2014/main" id="{5258337C-34F2-2A58-FF2A-CE76EC57FD5D}"/>
              </a:ext>
            </a:extLst>
          </p:cNvPr>
          <p:cNvSpPr txBox="1">
            <a:spLocks/>
          </p:cNvSpPr>
          <p:nvPr/>
        </p:nvSpPr>
        <p:spPr>
          <a:xfrm>
            <a:off x="7372578" y="1678480"/>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Prices?</a:t>
            </a:r>
            <a:endParaRPr lang="en-US" sz="2000" b="1" dirty="0">
              <a:solidFill>
                <a:srgbClr val="C00000"/>
              </a:solidFill>
              <a:cs typeface="Calibri" panose="020F0502020204030204" pitchFamily="34" charset="0"/>
            </a:endParaRPr>
          </a:p>
        </p:txBody>
      </p:sp>
      <p:sp>
        <p:nvSpPr>
          <p:cNvPr id="22" name="Google Shape;1881;p31">
            <a:extLst>
              <a:ext uri="{FF2B5EF4-FFF2-40B4-BE49-F238E27FC236}">
                <a16:creationId xmlns:a16="http://schemas.microsoft.com/office/drawing/2014/main" id="{E80E0B54-1C86-8487-1CEA-4B4C60C0E4E4}"/>
              </a:ext>
            </a:extLst>
          </p:cNvPr>
          <p:cNvSpPr txBox="1">
            <a:spLocks/>
          </p:cNvSpPr>
          <p:nvPr/>
        </p:nvSpPr>
        <p:spPr>
          <a:xfrm>
            <a:off x="7872581" y="5678517"/>
            <a:ext cx="3492143"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Any other reasons?</a:t>
            </a:r>
            <a:endParaRPr lang="en-US" sz="2000" b="1" dirty="0">
              <a:solidFill>
                <a:srgbClr val="C00000"/>
              </a:solidFill>
              <a:cs typeface="Calibri" panose="020F0502020204030204" pitchFamily="34" charset="0"/>
            </a:endParaRPr>
          </a:p>
        </p:txBody>
      </p:sp>
      <p:pic>
        <p:nvPicPr>
          <p:cNvPr id="27" name="Hình ảnh 26">
            <a:extLst>
              <a:ext uri="{FF2B5EF4-FFF2-40B4-BE49-F238E27FC236}">
                <a16:creationId xmlns:a16="http://schemas.microsoft.com/office/drawing/2014/main" id="{640CE2D3-E921-D0BE-D582-7CA9415E0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7692" y="2896648"/>
            <a:ext cx="2759640" cy="2602208"/>
          </a:xfrm>
          <a:prstGeom prst="rect">
            <a:avLst/>
          </a:prstGeom>
        </p:spPr>
      </p:pic>
      <p:sp>
        <p:nvSpPr>
          <p:cNvPr id="26" name="TextBox 14">
            <a:extLst>
              <a:ext uri="{FF2B5EF4-FFF2-40B4-BE49-F238E27FC236}">
                <a16:creationId xmlns:a16="http://schemas.microsoft.com/office/drawing/2014/main" id="{CD2F43A8-A3D6-5E2D-2CC0-727854194730}"/>
              </a:ext>
            </a:extLst>
          </p:cNvPr>
          <p:cNvSpPr txBox="1"/>
          <p:nvPr/>
        </p:nvSpPr>
        <p:spPr>
          <a:xfrm>
            <a:off x="127819" y="33477"/>
            <a:ext cx="4616780" cy="523220"/>
          </a:xfrm>
          <a:prstGeom prst="rect">
            <a:avLst/>
          </a:prstGeom>
          <a:solidFill>
            <a:schemeClr val="accent4">
              <a:lumMod val="40000"/>
              <a:lumOff val="60000"/>
            </a:schemeClr>
          </a:solid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 LISTENING </a:t>
            </a:r>
            <a:r>
              <a:rPr lang="en-US" sz="2800" b="1" dirty="0">
                <a:effectLst>
                  <a:glow rad="88900">
                    <a:schemeClr val="bg1"/>
                  </a:glow>
                </a:effectLst>
                <a:latin typeface="Arial" panose="020B0604020202020204" pitchFamily="34" charset="0"/>
                <a:cs typeface="Arial" panose="020B0604020202020204" pitchFamily="34" charset="0"/>
              </a:rPr>
              <a:t>&amp; WRITING</a:t>
            </a:r>
          </a:p>
        </p:txBody>
      </p:sp>
    </p:spTree>
    <p:extLst>
      <p:ext uri="{BB962C8B-B14F-4D97-AF65-F5344CB8AC3E}">
        <p14:creationId xmlns:p14="http://schemas.microsoft.com/office/powerpoint/2010/main" val="41267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674" y="1281915"/>
            <a:ext cx="7129339" cy="4662815"/>
          </a:xfrm>
          <a:prstGeom prst="rect">
            <a:avLst/>
          </a:prstGeom>
          <a:gradFill flip="none" rotWithShape="1">
            <a:gsLst>
              <a:gs pos="0">
                <a:schemeClr val="accent6">
                  <a:lumMod val="0"/>
                  <a:lumOff val="100000"/>
                </a:schemeClr>
              </a:gs>
              <a:gs pos="73000">
                <a:schemeClr val="accent6">
                  <a:lumMod val="0"/>
                  <a:lumOff val="100000"/>
                </a:schemeClr>
              </a:gs>
              <a:gs pos="100000">
                <a:schemeClr val="accent6">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n-US" i="1" dirty="0" smtClean="0">
                <a:solidFill>
                  <a:srgbClr val="01051C"/>
                </a:solidFill>
                <a:latin typeface="Roboto"/>
              </a:rPr>
              <a:t>   My </a:t>
            </a:r>
            <a:r>
              <a:rPr lang="en-US" i="1" dirty="0">
                <a:solidFill>
                  <a:srgbClr val="01051C"/>
                </a:solidFill>
                <a:latin typeface="Roboto"/>
              </a:rPr>
              <a:t>family usually shops at a local supermarket for our grocery needs. We prefer this store due to its convenience, affordable prices, and the freshness of food it offers. The supermarket is conveniently located near our home, making it easily accessible for regular shopping trips. Moreover, it provides a wide range of products, including fresh produce, meats, and household items, all under one roof. The competitive prices and frequent promotions make it cost-effective for our budget. Additionally, we appreciate the store's emphasis on maintaining the quality and freshness of its food, ensuring that we get reliable and nutritious products for our family.</a:t>
            </a:r>
            <a:endParaRPr lang="en-US" i="1" dirty="0"/>
          </a:p>
        </p:txBody>
      </p:sp>
      <p:pic>
        <p:nvPicPr>
          <p:cNvPr id="5" name="Picture 4"/>
          <p:cNvPicPr>
            <a:picLocks noChangeAspect="1"/>
          </p:cNvPicPr>
          <p:nvPr/>
        </p:nvPicPr>
        <p:blipFill rotWithShape="1">
          <a:blip r:embed="rId2"/>
          <a:srcRect t="30278"/>
          <a:stretch/>
        </p:blipFill>
        <p:spPr>
          <a:xfrm>
            <a:off x="7639663" y="857172"/>
            <a:ext cx="4365523" cy="3037252"/>
          </a:xfrm>
          <a:prstGeom prst="rect">
            <a:avLst/>
          </a:prstGeom>
        </p:spPr>
      </p:pic>
      <p:sp>
        <p:nvSpPr>
          <p:cNvPr id="6" name="Rounded Rectangle 5"/>
          <p:cNvSpPr/>
          <p:nvPr/>
        </p:nvSpPr>
        <p:spPr>
          <a:xfrm>
            <a:off x="70471" y="232748"/>
            <a:ext cx="6044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646889" y="151313"/>
            <a:ext cx="10962846"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Write a paragraph (80 – 100 words) about where your family shops and give reasons for your choice.</a:t>
            </a:r>
          </a:p>
        </p:txBody>
      </p:sp>
      <p:sp>
        <p:nvSpPr>
          <p:cNvPr id="8" name="TextBox 7"/>
          <p:cNvSpPr txBox="1"/>
          <p:nvPr/>
        </p:nvSpPr>
        <p:spPr>
          <a:xfrm>
            <a:off x="94976" y="149286"/>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Tree>
    <p:extLst>
      <p:ext uri="{BB962C8B-B14F-4D97-AF65-F5344CB8AC3E}">
        <p14:creationId xmlns:p14="http://schemas.microsoft.com/office/powerpoint/2010/main" val="844431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009" y="1474970"/>
            <a:ext cx="7002862" cy="4493538"/>
          </a:xfrm>
          <a:prstGeom prst="rect">
            <a:avLst/>
          </a:prstGeom>
        </p:spPr>
        <p:txBody>
          <a:bodyPr wrap="square">
            <a:spAutoFit/>
          </a:bodyPr>
          <a:lstStyle/>
          <a:p>
            <a:r>
              <a:rPr lang="en-US" sz="2600" i="1" smtClean="0">
                <a:latin typeface="Times New Roman" panose="02020603050405020304" pitchFamily="18" charset="0"/>
                <a:ea typeface="Calibri" panose="020F0502020204030204" pitchFamily="34" charset="0"/>
              </a:rPr>
              <a:t>   My </a:t>
            </a:r>
            <a:r>
              <a:rPr lang="en-US" sz="2600" i="1" dirty="0">
                <a:latin typeface="Times New Roman" panose="02020603050405020304" pitchFamily="18" charset="0"/>
                <a:ea typeface="Calibri" panose="020F0502020204030204" pitchFamily="34" charset="0"/>
              </a:rPr>
              <a:t>family usually shops at the open-air market in my </a:t>
            </a:r>
            <a:r>
              <a:rPr lang="en-US" sz="2600" i="1" dirty="0" err="1">
                <a:latin typeface="Times New Roman" panose="02020603050405020304" pitchFamily="18" charset="0"/>
                <a:ea typeface="Calibri" panose="020F0502020204030204" pitchFamily="34" charset="0"/>
              </a:rPr>
              <a:t>neighbourhood</a:t>
            </a:r>
            <a:r>
              <a:rPr lang="en-US" sz="2600" i="1" dirty="0">
                <a:latin typeface="Times New Roman" panose="02020603050405020304" pitchFamily="18" charset="0"/>
                <a:ea typeface="Calibri" panose="020F0502020204030204" pitchFamily="34" charset="0"/>
              </a:rPr>
              <a:t>. My mum goes shopping there once every two days. It is only about five minutes’ walk from my home, so it is very convenient. There is a wide variety of goods, from groceries to vegetables, from clothes to kitchen utensils, etc. And their price is reasonable. Moreover, the food there is good and fresh as farmers bring their products to sell there every day. We are lucky to have a good shopping place nearby.</a:t>
            </a:r>
            <a:endParaRPr lang="en-US" sz="2600" dirty="0"/>
          </a:p>
        </p:txBody>
      </p:sp>
      <p:sp>
        <p:nvSpPr>
          <p:cNvPr id="5" name="Rounded Rectangle 4"/>
          <p:cNvSpPr/>
          <p:nvPr/>
        </p:nvSpPr>
        <p:spPr>
          <a:xfrm>
            <a:off x="206629" y="217498"/>
            <a:ext cx="6044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882863" y="140409"/>
            <a:ext cx="10962846"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Write a paragraph (80 – 100 words) about where your family shops and give reasons for your choice.</a:t>
            </a:r>
          </a:p>
        </p:txBody>
      </p:sp>
      <p:sp>
        <p:nvSpPr>
          <p:cNvPr id="7" name="TextBox 6"/>
          <p:cNvSpPr txBox="1"/>
          <p:nvPr/>
        </p:nvSpPr>
        <p:spPr>
          <a:xfrm>
            <a:off x="273009" y="114858"/>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 name="Picture 1"/>
          <p:cNvPicPr>
            <a:picLocks noChangeAspect="1"/>
          </p:cNvPicPr>
          <p:nvPr/>
        </p:nvPicPr>
        <p:blipFill>
          <a:blip r:embed="rId2"/>
          <a:stretch>
            <a:fillRect/>
          </a:stretch>
        </p:blipFill>
        <p:spPr>
          <a:xfrm>
            <a:off x="7275871" y="822744"/>
            <a:ext cx="4578669" cy="3344956"/>
          </a:xfrm>
          <a:prstGeom prst="rect">
            <a:avLst/>
          </a:prstGeom>
        </p:spPr>
      </p:pic>
    </p:spTree>
    <p:extLst>
      <p:ext uri="{BB962C8B-B14F-4D97-AF65-F5344CB8AC3E}">
        <p14:creationId xmlns:p14="http://schemas.microsoft.com/office/powerpoint/2010/main" val="3188898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142" y="1085641"/>
            <a:ext cx="7708490" cy="4401205"/>
          </a:xfrm>
          <a:prstGeom prst="rect">
            <a:avLst/>
          </a:prstGeom>
          <a:solidFill>
            <a:schemeClr val="accent6">
              <a:lumMod val="20000"/>
              <a:lumOff val="80000"/>
            </a:schemeClr>
          </a:solidFill>
        </p:spPr>
        <p:txBody>
          <a:bodyPr wrap="square">
            <a:spAutoFit/>
          </a:bodyPr>
          <a:lstStyle/>
          <a:p>
            <a:r>
              <a:rPr lang="en-US" sz="2000" i="1" dirty="0"/>
              <a:t>My family usually shops at the supermarket. The supermarket provides a wide range of goods which are displayed under one roof. This helps save a lot of time. If you go to a local market, you have to go to a lot of store and stall to buy stuff which is really time consuming and tired. Another advantage of shopping in supermarket is that you can have more options for the same product for you to choose. For example, there are often one or two fixed brands of soap to choose in a store, but you can see about 10 – 15 brands of soaps if you go to the supermarket. Another thing we like to shop in supermarket is that you can enjoy your shopping experience without worrying about the weather. A lot of people come to the supermarket to avoid the heating or rain from outside. To summarize, we like to shop in supermarket because there are a lot of kinds of goods, each goods has many options to choose and we can enjoy shopping without worrying about the weather</a:t>
            </a:r>
            <a:r>
              <a:rPr lang="en-US" sz="2000" i="1" dirty="0" smtClean="0"/>
              <a:t>.</a:t>
            </a:r>
            <a:endParaRPr lang="en-US" sz="2000" i="1" dirty="0"/>
          </a:p>
        </p:txBody>
      </p:sp>
      <p:pic>
        <p:nvPicPr>
          <p:cNvPr id="5" name="Picture 4"/>
          <p:cNvPicPr>
            <a:picLocks noChangeAspect="1"/>
          </p:cNvPicPr>
          <p:nvPr/>
        </p:nvPicPr>
        <p:blipFill>
          <a:blip r:embed="rId2"/>
          <a:stretch>
            <a:fillRect/>
          </a:stretch>
        </p:blipFill>
        <p:spPr>
          <a:xfrm>
            <a:off x="7934632" y="859499"/>
            <a:ext cx="4041059" cy="2983191"/>
          </a:xfrm>
          <a:prstGeom prst="rect">
            <a:avLst/>
          </a:prstGeom>
        </p:spPr>
      </p:pic>
      <p:sp>
        <p:nvSpPr>
          <p:cNvPr id="6" name="Rounded Rectangle 5"/>
          <p:cNvSpPr/>
          <p:nvPr/>
        </p:nvSpPr>
        <p:spPr>
          <a:xfrm>
            <a:off x="206629" y="217498"/>
            <a:ext cx="6044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82863" y="140409"/>
            <a:ext cx="10962846"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Write a paragraph (80 – 100 words) about where your family shops and give reasons for your choice.</a:t>
            </a:r>
          </a:p>
        </p:txBody>
      </p:sp>
      <p:sp>
        <p:nvSpPr>
          <p:cNvPr id="8" name="TextBox 7"/>
          <p:cNvSpPr txBox="1"/>
          <p:nvPr/>
        </p:nvSpPr>
        <p:spPr>
          <a:xfrm>
            <a:off x="273009" y="114858"/>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Tree>
    <p:extLst>
      <p:ext uri="{BB962C8B-B14F-4D97-AF65-F5344CB8AC3E}">
        <p14:creationId xmlns:p14="http://schemas.microsoft.com/office/powerpoint/2010/main" val="4231659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26304" y="70013"/>
            <a:ext cx="4767090"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 CONSOLIDATION</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159926" y="1265677"/>
            <a:ext cx="8402001" cy="1384995"/>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smtClean="0"/>
              <a:t>4 skills that </a:t>
            </a:r>
            <a:r>
              <a:rPr lang="en-US" sz="2800" dirty="0"/>
              <a:t>have </a:t>
            </a:r>
            <a:r>
              <a:rPr lang="en-US" sz="2800" dirty="0" err="1"/>
              <a:t>practised</a:t>
            </a:r>
            <a:r>
              <a:rPr lang="en-US" sz="2800" dirty="0"/>
              <a:t> in Units 7 8 9.</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274" y="716344"/>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40327" y="191855"/>
            <a:ext cx="4631724" cy="830997"/>
          </a:xfrm>
          <a:prstGeom prst="rect">
            <a:avLst/>
          </a:prstGeom>
          <a:solidFill>
            <a:schemeClr val="accent4"/>
          </a:solidFill>
          <a:effectLst/>
        </p:spPr>
        <p:txBody>
          <a:bodyPr wrap="square" rtlCol="0">
            <a:spAutoFit/>
          </a:bodyPr>
          <a:lstStyle/>
          <a:p>
            <a:r>
              <a:rPr lang="en-US" sz="4800" b="1" dirty="0" smtClean="0">
                <a:solidFill>
                  <a:srgbClr val="C00000"/>
                </a:solidFill>
                <a:effectLst>
                  <a:glow rad="88900">
                    <a:schemeClr val="bg1"/>
                  </a:glow>
                </a:effectLst>
                <a:latin typeface="Arial Black" panose="020B0A04020102020204" pitchFamily="34" charset="0"/>
                <a:cs typeface="Arial" panose="020B0604020202020204" pitchFamily="34" charset="0"/>
              </a:rPr>
              <a:t>* Homework</a:t>
            </a:r>
            <a:endParaRPr lang="en-US" sz="4800" b="1" dirty="0">
              <a:solidFill>
                <a:srgbClr val="C00000"/>
              </a:solidFill>
              <a:effectLst>
                <a:glow rad="88900">
                  <a:schemeClr val="bg1"/>
                </a:glow>
              </a:effectLst>
              <a:latin typeface="Arial Black" panose="020B0A040201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425730" y="3374798"/>
            <a:ext cx="4249429" cy="2965261"/>
          </a:xfrm>
          <a:prstGeom prst="rect">
            <a:avLst/>
          </a:prstGeom>
        </p:spPr>
      </p:pic>
      <p:sp>
        <p:nvSpPr>
          <p:cNvPr id="3" name="Rectangle 2"/>
          <p:cNvSpPr/>
          <p:nvPr/>
        </p:nvSpPr>
        <p:spPr>
          <a:xfrm>
            <a:off x="1995947" y="1529835"/>
            <a:ext cx="7531510" cy="2308324"/>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Revise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the old lesson.</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Do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exercise in workbook.</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sz="3200" dirty="0" smtClean="0">
                <a:latin typeface="Times New Roman" panose="02020603050405020304" pitchFamily="18" charset="0"/>
                <a:ea typeface="Calibri" panose="020F0502020204030204" pitchFamily="34" charset="0"/>
              </a:rPr>
              <a:t> Prepare </a:t>
            </a:r>
            <a:r>
              <a:rPr lang="en-US" sz="3200" dirty="0">
                <a:latin typeface="Times New Roman" panose="02020603050405020304" pitchFamily="18" charset="0"/>
                <a:ea typeface="Calibri" panose="020F0502020204030204" pitchFamily="34" charset="0"/>
              </a:rPr>
              <a:t>for the next lesson: Revision </a:t>
            </a:r>
            <a:endParaRPr lang="en-US" sz="3200" dirty="0"/>
          </a:p>
        </p:txBody>
      </p:sp>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73" y="0"/>
            <a:ext cx="13010865"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9568" y="1265790"/>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330" y="2587424"/>
            <a:ext cx="7823473"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5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35939"/>
            <a:ext cx="54513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0" name="Hình ảnh 9">
            <a:extLst>
              <a:ext uri="{FF2B5EF4-FFF2-40B4-BE49-F238E27FC236}">
                <a16:creationId xmlns:a16="http://schemas.microsoft.com/office/drawing/2014/main" id="{AB036C41-5CF2-20D8-D838-2C5CD315D7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5" t="4044" r="6976" b="2310"/>
          <a:stretch/>
        </p:blipFill>
        <p:spPr>
          <a:xfrm>
            <a:off x="274355" y="1200329"/>
            <a:ext cx="4546241" cy="2763397"/>
          </a:xfrm>
          <a:prstGeom prst="rect">
            <a:avLst/>
          </a:prstGeom>
        </p:spPr>
      </p:pic>
      <p:pic>
        <p:nvPicPr>
          <p:cNvPr id="12" name="Hình ảnh 11">
            <a:extLst>
              <a:ext uri="{FF2B5EF4-FFF2-40B4-BE49-F238E27FC236}">
                <a16:creationId xmlns:a16="http://schemas.microsoft.com/office/drawing/2014/main" id="{7CD1FEBE-2C1F-086A-653A-9837088F3F39}"/>
              </a:ext>
            </a:extLst>
          </p:cNvPr>
          <p:cNvPicPr>
            <a:picLocks noChangeAspect="1"/>
          </p:cNvPicPr>
          <p:nvPr/>
        </p:nvPicPr>
        <p:blipFill rotWithShape="1">
          <a:blip r:embed="rId4">
            <a:extLst>
              <a:ext uri="{28A0092B-C50C-407E-A947-70E740481C1C}">
                <a14:useLocalDpi xmlns:a14="http://schemas.microsoft.com/office/drawing/2010/main" val="0"/>
              </a:ext>
            </a:extLst>
          </a:blip>
          <a:srcRect t="20435" r="28629"/>
          <a:stretch/>
        </p:blipFill>
        <p:spPr>
          <a:xfrm>
            <a:off x="7719964" y="1200329"/>
            <a:ext cx="4197681" cy="3509700"/>
          </a:xfrm>
          <a:prstGeom prst="rect">
            <a:avLst/>
          </a:prstGeom>
        </p:spPr>
      </p:pic>
      <p:pic>
        <p:nvPicPr>
          <p:cNvPr id="14" name="Hình ảnh 13">
            <a:extLst>
              <a:ext uri="{FF2B5EF4-FFF2-40B4-BE49-F238E27FC236}">
                <a16:creationId xmlns:a16="http://schemas.microsoft.com/office/drawing/2014/main" id="{4491EC8C-6704-62DD-3ADB-14CFC75BA656}"/>
              </a:ext>
            </a:extLst>
          </p:cNvPr>
          <p:cNvPicPr>
            <a:picLocks noChangeAspect="1"/>
          </p:cNvPicPr>
          <p:nvPr/>
        </p:nvPicPr>
        <p:blipFill rotWithShape="1">
          <a:blip r:embed="rId5">
            <a:extLst>
              <a:ext uri="{28A0092B-C50C-407E-A947-70E740481C1C}">
                <a14:useLocalDpi xmlns:a14="http://schemas.microsoft.com/office/drawing/2010/main" val="0"/>
              </a:ext>
            </a:extLst>
          </a:blip>
          <a:srcRect t="30173" r="22435"/>
          <a:stretch/>
        </p:blipFill>
        <p:spPr>
          <a:xfrm>
            <a:off x="3212765" y="4078841"/>
            <a:ext cx="4326105" cy="2593832"/>
          </a:xfrm>
          <a:prstGeom prst="rect">
            <a:avLst/>
          </a:prstGeom>
        </p:spPr>
      </p:pic>
      <p:sp>
        <p:nvSpPr>
          <p:cNvPr id="8" name="TextBox 11">
            <a:extLst>
              <a:ext uri="{FF2B5EF4-FFF2-40B4-BE49-F238E27FC236}">
                <a16:creationId xmlns:a16="http://schemas.microsoft.com/office/drawing/2014/main" id="{EDA6432C-0FEF-7923-1DEA-2BE4AED61115}"/>
              </a:ext>
            </a:extLst>
          </p:cNvPr>
          <p:cNvSpPr txBox="1"/>
          <p:nvPr/>
        </p:nvSpPr>
        <p:spPr>
          <a:xfrm>
            <a:off x="930569" y="2141726"/>
            <a:ext cx="3432181" cy="707886"/>
          </a:xfrm>
          <a:prstGeom prst="rect">
            <a:avLst/>
          </a:prstGeom>
          <a:solidFill>
            <a:srgbClr val="FBCDCD"/>
          </a:solidFill>
          <a:effectLst/>
        </p:spPr>
        <p:txBody>
          <a:bodyPr wrap="square" rtlCol="0">
            <a:spAutoFit/>
          </a:bodyPr>
          <a:lstStyle/>
          <a:p>
            <a:r>
              <a:rPr lang="en-US" sz="4000" b="1" dirty="0">
                <a:effectLst>
                  <a:glow rad="88900">
                    <a:schemeClr val="bg1"/>
                  </a:glow>
                </a:effectLst>
                <a:latin typeface="Arial" panose="020B0604020202020204" pitchFamily="34" charset="0"/>
                <a:cs typeface="Arial" panose="020B0604020202020204" pitchFamily="34" charset="0"/>
              </a:rPr>
              <a:t>AEON MALL</a:t>
            </a:r>
          </a:p>
        </p:txBody>
      </p:sp>
      <p:sp>
        <p:nvSpPr>
          <p:cNvPr id="17" name="TextBox 11">
            <a:extLst>
              <a:ext uri="{FF2B5EF4-FFF2-40B4-BE49-F238E27FC236}">
                <a16:creationId xmlns:a16="http://schemas.microsoft.com/office/drawing/2014/main" id="{E0B16BE2-41DF-DE72-4C21-513F93F76603}"/>
              </a:ext>
            </a:extLst>
          </p:cNvPr>
          <p:cNvSpPr txBox="1"/>
          <p:nvPr/>
        </p:nvSpPr>
        <p:spPr>
          <a:xfrm>
            <a:off x="8527207" y="2721114"/>
            <a:ext cx="2583193" cy="707886"/>
          </a:xfrm>
          <a:prstGeom prst="rect">
            <a:avLst/>
          </a:prstGeom>
          <a:solidFill>
            <a:srgbClr val="FBCDCD"/>
          </a:solidFill>
          <a:effectLst/>
        </p:spPr>
        <p:txBody>
          <a:bodyPr wrap="square" rtlCol="0">
            <a:spAutoFit/>
          </a:bodyPr>
          <a:lstStyle/>
          <a:p>
            <a:pPr algn="ctr"/>
            <a:r>
              <a:rPr lang="en-US" sz="4000" b="1" dirty="0">
                <a:effectLst>
                  <a:glow rad="88900">
                    <a:schemeClr val="bg1"/>
                  </a:glow>
                </a:effectLst>
                <a:latin typeface="Arial" panose="020B0604020202020204" pitchFamily="34" charset="0"/>
                <a:cs typeface="Arial" panose="020B0604020202020204" pitchFamily="34" charset="0"/>
              </a:rPr>
              <a:t>LOTTE</a:t>
            </a:r>
          </a:p>
        </p:txBody>
      </p:sp>
      <p:sp>
        <p:nvSpPr>
          <p:cNvPr id="18" name="TextBox 11">
            <a:extLst>
              <a:ext uri="{FF2B5EF4-FFF2-40B4-BE49-F238E27FC236}">
                <a16:creationId xmlns:a16="http://schemas.microsoft.com/office/drawing/2014/main" id="{42F8606B-251A-231A-2289-ED765D3BE2AC}"/>
              </a:ext>
            </a:extLst>
          </p:cNvPr>
          <p:cNvSpPr txBox="1"/>
          <p:nvPr/>
        </p:nvSpPr>
        <p:spPr>
          <a:xfrm>
            <a:off x="4084220" y="4978039"/>
            <a:ext cx="2583193" cy="707886"/>
          </a:xfrm>
          <a:prstGeom prst="rect">
            <a:avLst/>
          </a:prstGeom>
          <a:solidFill>
            <a:srgbClr val="FBCDCD"/>
          </a:solidFill>
          <a:effectLst/>
        </p:spPr>
        <p:txBody>
          <a:bodyPr wrap="square" rtlCol="0">
            <a:spAutoFit/>
          </a:bodyPr>
          <a:lstStyle/>
          <a:p>
            <a:pPr algn="ctr"/>
            <a:r>
              <a:rPr lang="en-US" sz="4000" b="1" dirty="0">
                <a:effectLst>
                  <a:glow rad="88900">
                    <a:schemeClr val="bg1"/>
                  </a:glow>
                </a:effectLst>
                <a:latin typeface="Arial" panose="020B0604020202020204" pitchFamily="34" charset="0"/>
                <a:cs typeface="Arial" panose="020B0604020202020204" pitchFamily="34" charset="0"/>
              </a:rPr>
              <a:t>VINCOM</a:t>
            </a:r>
          </a:p>
        </p:txBody>
      </p:sp>
    </p:spTree>
    <p:extLst>
      <p:ext uri="{BB962C8B-B14F-4D97-AF65-F5344CB8AC3E}">
        <p14:creationId xmlns:p14="http://schemas.microsoft.com/office/powerpoint/2010/main" val="2886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4376" y="73817"/>
            <a:ext cx="4776019" cy="275972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7054728" y="1157191"/>
            <a:ext cx="4680156" cy="2871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stretch>
            <a:fillRect/>
          </a:stretch>
        </p:blipFill>
        <p:spPr>
          <a:xfrm>
            <a:off x="1740735" y="3410098"/>
            <a:ext cx="4452934" cy="2891973"/>
          </a:xfrm>
          <a:prstGeom prst="rect">
            <a:avLst/>
          </a:prstGeom>
          <a:ln>
            <a:noFill/>
          </a:ln>
          <a:effectLst>
            <a:softEdge rad="112500"/>
          </a:effectLst>
        </p:spPr>
      </p:pic>
      <p:sp>
        <p:nvSpPr>
          <p:cNvPr id="7" name="Rectangle 6"/>
          <p:cNvSpPr/>
          <p:nvPr/>
        </p:nvSpPr>
        <p:spPr>
          <a:xfrm>
            <a:off x="5928853" y="73817"/>
            <a:ext cx="5417573" cy="1083374"/>
          </a:xfrm>
          <a:prstGeom prst="rect">
            <a:avLst/>
          </a:prstGeom>
        </p:spPr>
        <p:txBody>
          <a:bodyPr wrap="square">
            <a:spAutoFit/>
          </a:bodyPr>
          <a:lstStyle/>
          <a:p>
            <a:pPr>
              <a:lnSpc>
                <a:spcPct val="115000"/>
              </a:lnSpc>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S</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ay the name </a:t>
            </a:r>
            <a:r>
              <a:rPr lang="en-US" sz="2800" i="1" dirty="0" smtClean="0">
                <a:latin typeface="Times New Roman" panose="02020603050405020304" pitchFamily="18" charset="0"/>
                <a:ea typeface="Times New Roman" panose="02020603050405020304" pitchFamily="18" charset="0"/>
                <a:cs typeface="Times New Roman" panose="02020603050405020304" pitchFamily="18" charset="0"/>
              </a:rPr>
              <a:t>some</a:t>
            </a:r>
            <a:r>
              <a:rPr lang="vi-VN" sz="28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shopping places in Quang Ngai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930013" y="6295158"/>
            <a:ext cx="1848464" cy="523220"/>
          </a:xfrm>
          <a:prstGeom prst="rect">
            <a:avLst/>
          </a:prstGeom>
          <a:solidFill>
            <a:schemeClr val="accent4">
              <a:lumMod val="60000"/>
              <a:lumOff val="40000"/>
            </a:schemeClr>
          </a:solidFill>
        </p:spPr>
        <p:txBody>
          <a:bodyPr wrap="square">
            <a:spAutoFit/>
          </a:bodyPr>
          <a:lstStyle/>
          <a:p>
            <a:pPr algn="ct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Vincom</a:t>
            </a:r>
            <a:endParaRPr lang="en-US" sz="28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8016063" y="4165863"/>
            <a:ext cx="2858475" cy="523220"/>
          </a:xfrm>
          <a:prstGeom prst="rect">
            <a:avLst/>
          </a:prstGeom>
          <a:solidFill>
            <a:schemeClr val="accent4">
              <a:lumMod val="60000"/>
              <a:lumOff val="40000"/>
            </a:schemeClr>
          </a:solidFill>
        </p:spPr>
        <p:txBody>
          <a:bodyPr wrap="none">
            <a:spAutoFit/>
          </a:bodyPr>
          <a:lstStyle/>
          <a:p>
            <a:pPr lvl="0"/>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Go Supermarket</a:t>
            </a:r>
            <a:endParaRPr lang="en-US" sz="28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1236975" y="2893791"/>
            <a:ext cx="3830819" cy="523220"/>
          </a:xfrm>
          <a:prstGeom prst="rect">
            <a:avLst/>
          </a:prstGeom>
          <a:solidFill>
            <a:schemeClr val="accent4">
              <a:lumMod val="60000"/>
              <a:lumOff val="40000"/>
            </a:schemeClr>
          </a:solidFill>
        </p:spPr>
        <p:txBody>
          <a:bodyPr wrap="square">
            <a:spAutoFit/>
          </a:bodyPr>
          <a:lstStyle/>
          <a:p>
            <a:pPr lvl="0"/>
            <a:r>
              <a:rPr lang="en-US" sz="2800" b="1" dirty="0" err="1" smtClean="0">
                <a:solidFill>
                  <a:prstClr val="black"/>
                </a:solidFill>
                <a:latin typeface="Times New Roman" panose="02020603050405020304" pitchFamily="18" charset="0"/>
                <a:ea typeface="Calibri" panose="020F0502020204030204" pitchFamily="34" charset="0"/>
              </a:rPr>
              <a:t>CoopMart</a:t>
            </a:r>
            <a:r>
              <a:rPr lang="en-US" sz="2800" b="1" dirty="0" smtClean="0">
                <a:solidFill>
                  <a:prstClr val="black"/>
                </a:solidFill>
                <a:latin typeface="Times New Roman" panose="02020603050405020304" pitchFamily="18" charset="0"/>
                <a:ea typeface="Calibri" panose="020F0502020204030204" pitchFamily="34" charset="0"/>
              </a:rPr>
              <a:t> </a:t>
            </a:r>
            <a:r>
              <a:rPr lang="en-US" sz="2800" b="1" dirty="0">
                <a:solidFill>
                  <a:prstClr val="black"/>
                </a:solidFill>
                <a:latin typeface="Times New Roman" panose="02020603050405020304" pitchFamily="18" charset="0"/>
                <a:ea typeface="Calibri" panose="020F0502020204030204" pitchFamily="34" charset="0"/>
              </a:rPr>
              <a:t>supermarket</a:t>
            </a:r>
            <a:endParaRPr lang="en-US" sz="2800" b="1" dirty="0">
              <a:solidFill>
                <a:prstClr val="black"/>
              </a:solidFill>
            </a:endParaRPr>
          </a:p>
        </p:txBody>
      </p:sp>
    </p:spTree>
    <p:extLst>
      <p:ext uri="{BB962C8B-B14F-4D97-AF65-F5344CB8AC3E}">
        <p14:creationId xmlns:p14="http://schemas.microsoft.com/office/powerpoint/2010/main" val="42012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938099" y="220457"/>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805899" y="1333507"/>
            <a:ext cx="3617910" cy="625641"/>
          </a:xfrm>
          <a:prstGeom prst="roundRect">
            <a:avLst>
              <a:gd name="adj" fmla="val 4266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278282" y="1224135"/>
            <a:ext cx="964452" cy="916490"/>
          </a:xfrm>
          <a:prstGeom prst="rect">
            <a:avLst/>
          </a:prstGeom>
        </p:spPr>
      </p:pic>
      <p:sp>
        <p:nvSpPr>
          <p:cNvPr id="36" name="TextBox 35"/>
          <p:cNvSpPr txBox="1"/>
          <p:nvPr/>
        </p:nvSpPr>
        <p:spPr>
          <a:xfrm>
            <a:off x="4173254" y="1372856"/>
            <a:ext cx="3127953" cy="523220"/>
          </a:xfrm>
          <a:prstGeom prst="rect">
            <a:avLst/>
          </a:prstGeom>
          <a:noFill/>
        </p:spPr>
        <p:txBody>
          <a:bodyPr wrap="square" rtlCol="0">
            <a:spAutoFit/>
          </a:bodyPr>
          <a:lstStyle/>
          <a:p>
            <a:r>
              <a:rPr lang="en-US" sz="2800" b="1" dirty="0">
                <a:solidFill>
                  <a:srgbClr val="0070C0"/>
                </a:solidFill>
              </a:rPr>
              <a:t>LESSON 2: SKILLS</a:t>
            </a:r>
          </a:p>
        </p:txBody>
      </p:sp>
      <p:sp>
        <p:nvSpPr>
          <p:cNvPr id="40" name="TextBox 39"/>
          <p:cNvSpPr txBox="1"/>
          <p:nvPr/>
        </p:nvSpPr>
        <p:spPr>
          <a:xfrm>
            <a:off x="2510258" y="255382"/>
            <a:ext cx="2372839" cy="707886"/>
          </a:xfrm>
          <a:prstGeom prst="rect">
            <a:avLst/>
          </a:prstGeom>
          <a:noFill/>
        </p:spPr>
        <p:txBody>
          <a:bodyPr wrap="square" rtlCol="0">
            <a:spAutoFit/>
          </a:bodyPr>
          <a:lstStyle/>
          <a:p>
            <a:pPr algn="ctr"/>
            <a:r>
              <a:rPr lang="en-US" sz="4000" b="1" dirty="0">
                <a:solidFill>
                  <a:srgbClr val="0070C0"/>
                </a:solidFill>
                <a:latin typeface="Myriad Pro" pitchFamily="34" charset="0"/>
              </a:rPr>
              <a:t>REVIEW</a:t>
            </a:r>
          </a:p>
        </p:txBody>
      </p:sp>
      <p:sp>
        <p:nvSpPr>
          <p:cNvPr id="41" name="TextBox 40"/>
          <p:cNvSpPr txBox="1"/>
          <p:nvPr/>
        </p:nvSpPr>
        <p:spPr>
          <a:xfrm>
            <a:off x="5826569" y="220457"/>
            <a:ext cx="8264339" cy="707886"/>
          </a:xfrm>
          <a:prstGeom prst="rect">
            <a:avLst/>
          </a:prstGeom>
          <a:noFill/>
        </p:spPr>
        <p:txBody>
          <a:bodyPr wrap="square" rtlCol="0">
            <a:spAutoFit/>
          </a:bodyPr>
          <a:lstStyle/>
          <a:p>
            <a:r>
              <a:rPr lang="en-US" sz="4000" b="1" dirty="0">
                <a:solidFill>
                  <a:srgbClr val="0070C0"/>
                </a:solidFill>
                <a:latin typeface="Myriad Pro" pitchFamily="34" charset="0"/>
              </a:rPr>
              <a:t>UNIT 7-8-9</a:t>
            </a:r>
          </a:p>
        </p:txBody>
      </p:sp>
      <p:sp>
        <p:nvSpPr>
          <p:cNvPr id="17" name="TextBox 16"/>
          <p:cNvSpPr txBox="1"/>
          <p:nvPr/>
        </p:nvSpPr>
        <p:spPr>
          <a:xfrm>
            <a:off x="4938099" y="21130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6" name="Hình ảnh 5">
            <a:extLst>
              <a:ext uri="{FF2B5EF4-FFF2-40B4-BE49-F238E27FC236}">
                <a16:creationId xmlns:a16="http://schemas.microsoft.com/office/drawing/2014/main" id="{0B8535A7-E6B9-87F4-665D-B2CEA9781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8660" y="2186568"/>
            <a:ext cx="3616100" cy="3699271"/>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42634" y="650210"/>
            <a:ext cx="10757753" cy="446276"/>
          </a:xfrm>
          <a:prstGeom prst="rect">
            <a:avLst/>
          </a:prstGeom>
          <a:noFill/>
          <a:effectLst/>
        </p:spPr>
        <p:txBody>
          <a:bodyPr wrap="square" rtlCol="0">
            <a:spAutoFit/>
          </a:bodyPr>
          <a:lstStyle/>
          <a:p>
            <a:r>
              <a:rPr lang="en-US" sz="2300" b="1" dirty="0">
                <a:effectLst>
                  <a:glow rad="88900">
                    <a:schemeClr val="bg1"/>
                  </a:glow>
                </a:effectLst>
                <a:latin typeface="Arial" panose="020B0604020202020204" pitchFamily="34" charset="0"/>
                <a:cs typeface="Arial" panose="020B0604020202020204" pitchFamily="34" charset="0"/>
              </a:rPr>
              <a:t>Read the passage and tick T (True) or F (False) for each sentence.</a:t>
            </a:r>
          </a:p>
        </p:txBody>
      </p:sp>
      <p:sp>
        <p:nvSpPr>
          <p:cNvPr id="16" name="Rounded Rectangle 15"/>
          <p:cNvSpPr/>
          <p:nvPr/>
        </p:nvSpPr>
        <p:spPr>
          <a:xfrm>
            <a:off x="348510" y="698664"/>
            <a:ext cx="460324"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91384" y="609866"/>
            <a:ext cx="331900"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3" name="TextBox 14">
            <a:extLst>
              <a:ext uri="{FF2B5EF4-FFF2-40B4-BE49-F238E27FC236}">
                <a16:creationId xmlns:a16="http://schemas.microsoft.com/office/drawing/2014/main" id="{F625B6DE-9629-EE24-C619-CB56E80102BE}"/>
              </a:ext>
            </a:extLst>
          </p:cNvPr>
          <p:cNvSpPr txBox="1"/>
          <p:nvPr/>
        </p:nvSpPr>
        <p:spPr>
          <a:xfrm>
            <a:off x="348510" y="110756"/>
            <a:ext cx="4715103" cy="523220"/>
          </a:xfrm>
          <a:prstGeom prst="rect">
            <a:avLst/>
          </a:prstGeom>
          <a:solidFill>
            <a:schemeClr val="accent4">
              <a:lumMod val="40000"/>
              <a:lumOff val="60000"/>
            </a:schemeClr>
          </a:solid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 READING </a:t>
            </a:r>
            <a:r>
              <a:rPr lang="en-US" sz="2800" b="1" dirty="0">
                <a:effectLst>
                  <a:glow rad="88900">
                    <a:schemeClr val="bg1"/>
                  </a:glow>
                </a:effectLst>
                <a:latin typeface="Arial" panose="020B0604020202020204" pitchFamily="34" charset="0"/>
                <a:cs typeface="Arial" panose="020B0604020202020204" pitchFamily="34" charset="0"/>
              </a:rPr>
              <a:t>&amp; SPEAKING</a:t>
            </a:r>
          </a:p>
        </p:txBody>
      </p:sp>
      <p:sp>
        <p:nvSpPr>
          <p:cNvPr id="33" name="Hộp Văn bản 32">
            <a:extLst>
              <a:ext uri="{FF2B5EF4-FFF2-40B4-BE49-F238E27FC236}">
                <a16:creationId xmlns:a16="http://schemas.microsoft.com/office/drawing/2014/main" id="{4776CE6C-BAA1-9559-16E6-3B917A395320}"/>
              </a:ext>
            </a:extLst>
          </p:cNvPr>
          <p:cNvSpPr txBox="1"/>
          <p:nvPr/>
        </p:nvSpPr>
        <p:spPr>
          <a:xfrm>
            <a:off x="348510" y="1265958"/>
            <a:ext cx="6596009" cy="5509200"/>
          </a:xfrm>
          <a:prstGeom prst="rect">
            <a:avLst/>
          </a:prstGeom>
          <a:noFill/>
        </p:spPr>
        <p:txBody>
          <a:bodyPr wrap="square">
            <a:spAutoFit/>
          </a:bodyPr>
          <a:lstStyle/>
          <a:p>
            <a:r>
              <a:rPr lang="en-US" sz="2200" i="1" dirty="0">
                <a:latin typeface="Times New Roman" panose="02020603050405020304" pitchFamily="18" charset="0"/>
                <a:ea typeface="Times New Roman" panose="02020603050405020304" pitchFamily="18" charset="0"/>
              </a:rPr>
              <a:t>Landslides are the mass movement of rocks or earth down a slope. Landslides occur more frequently in some mountainous areas. They may come suddenly after a storm or heavy rain. When you hear a warning about a landslide in your area, you should do the following:</a:t>
            </a:r>
          </a:p>
          <a:p>
            <a:r>
              <a:rPr lang="en-US" sz="2200" i="1" dirty="0">
                <a:latin typeface="Times New Roman" panose="02020603050405020304" pitchFamily="18" charset="0"/>
                <a:ea typeface="Times New Roman" panose="02020603050405020304" pitchFamily="18" charset="0"/>
              </a:rPr>
              <a:t>– Follow the instructions about emergency information given by authorities.</a:t>
            </a:r>
          </a:p>
          <a:p>
            <a:r>
              <a:rPr lang="en-US" sz="2200" i="1" dirty="0">
                <a:latin typeface="Times New Roman" panose="02020603050405020304" pitchFamily="18" charset="0"/>
                <a:ea typeface="Times New Roman" panose="02020603050405020304" pitchFamily="18" charset="0"/>
              </a:rPr>
              <a:t>– Go to a public shelter if you feel it is unsafe to remain in your home.</a:t>
            </a:r>
          </a:p>
          <a:p>
            <a:r>
              <a:rPr lang="en-US" sz="2200" i="1" dirty="0">
                <a:latin typeface="Times New Roman" panose="02020603050405020304" pitchFamily="18" charset="0"/>
                <a:ea typeface="Times New Roman" panose="02020603050405020304" pitchFamily="18" charset="0"/>
              </a:rPr>
              <a:t>– Listen to unusual sounds, such as trees cracking, or rocks knocking together.</a:t>
            </a:r>
          </a:p>
          <a:p>
            <a:r>
              <a:rPr lang="en-US" sz="2200" i="1" dirty="0">
                <a:latin typeface="Times New Roman" panose="02020603050405020304" pitchFamily="18" charset="0"/>
                <a:ea typeface="Times New Roman" panose="02020603050405020304" pitchFamily="18" charset="0"/>
              </a:rPr>
              <a:t>– Stay away from the slide area. There may be a danger of additional slides.</a:t>
            </a:r>
          </a:p>
          <a:p>
            <a:r>
              <a:rPr lang="en-US" sz="2200" i="1" dirty="0">
                <a:latin typeface="Times New Roman" panose="02020603050405020304" pitchFamily="18" charset="0"/>
                <a:ea typeface="Times New Roman" panose="02020603050405020304" pitchFamily="18" charset="0"/>
              </a:rPr>
              <a:t>– Watch for flooding, which may occur after a landslide.</a:t>
            </a:r>
          </a:p>
          <a:p>
            <a:r>
              <a:rPr lang="en-US" sz="2200" i="1" dirty="0">
                <a:latin typeface="Times New Roman" panose="02020603050405020304" pitchFamily="18" charset="0"/>
                <a:ea typeface="Times New Roman" panose="02020603050405020304" pitchFamily="18" charset="0"/>
              </a:rPr>
              <a:t>– Stay cautious after the storm. Don’t do the clean-up until the storm is over.</a:t>
            </a:r>
          </a:p>
        </p:txBody>
      </p:sp>
      <p:pic>
        <p:nvPicPr>
          <p:cNvPr id="24" name="Hình ảnh 23">
            <a:extLst>
              <a:ext uri="{FF2B5EF4-FFF2-40B4-BE49-F238E27FC236}">
                <a16:creationId xmlns:a16="http://schemas.microsoft.com/office/drawing/2014/main" id="{73C13FDC-22D5-B5DF-2223-CDFA94F15724}"/>
              </a:ext>
            </a:extLst>
          </p:cNvPr>
          <p:cNvPicPr>
            <a:picLocks noChangeAspect="1"/>
          </p:cNvPicPr>
          <p:nvPr/>
        </p:nvPicPr>
        <p:blipFill rotWithShape="1">
          <a:blip r:embed="rId3"/>
          <a:srcRect l="24101" t="35955" r="48814" b="25543"/>
          <a:stretch/>
        </p:blipFill>
        <p:spPr>
          <a:xfrm>
            <a:off x="6944519" y="1524552"/>
            <a:ext cx="5206135" cy="4243227"/>
          </a:xfrm>
          <a:prstGeom prst="rect">
            <a:avLst/>
          </a:prstGeom>
        </p:spPr>
      </p:pic>
      <p:sp>
        <p:nvSpPr>
          <p:cNvPr id="25" name="Sao: 5 Cánh 24">
            <a:extLst>
              <a:ext uri="{FF2B5EF4-FFF2-40B4-BE49-F238E27FC236}">
                <a16:creationId xmlns:a16="http://schemas.microsoft.com/office/drawing/2014/main" id="{CCD2B179-8CEE-CC9C-DFD6-94402F1F4CF8}"/>
              </a:ext>
            </a:extLst>
          </p:cNvPr>
          <p:cNvSpPr/>
          <p:nvPr/>
        </p:nvSpPr>
        <p:spPr>
          <a:xfrm>
            <a:off x="11688319" y="2276829"/>
            <a:ext cx="370778" cy="305962"/>
          </a:xfrm>
          <a:prstGeom prst="star5">
            <a:avLst/>
          </a:prstGeom>
          <a:solidFill>
            <a:srgbClr val="FFC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Sao: 5 Cánh 25">
            <a:extLst>
              <a:ext uri="{FF2B5EF4-FFF2-40B4-BE49-F238E27FC236}">
                <a16:creationId xmlns:a16="http://schemas.microsoft.com/office/drawing/2014/main" id="{5D81612C-5C8A-B109-039E-540F3F052963}"/>
              </a:ext>
            </a:extLst>
          </p:cNvPr>
          <p:cNvSpPr/>
          <p:nvPr/>
        </p:nvSpPr>
        <p:spPr>
          <a:xfrm>
            <a:off x="11184885" y="3034547"/>
            <a:ext cx="370778" cy="305962"/>
          </a:xfrm>
          <a:prstGeom prst="star5">
            <a:avLst/>
          </a:prstGeom>
          <a:solidFill>
            <a:srgbClr val="FFC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Sao: 5 Cánh 26">
            <a:extLst>
              <a:ext uri="{FF2B5EF4-FFF2-40B4-BE49-F238E27FC236}">
                <a16:creationId xmlns:a16="http://schemas.microsoft.com/office/drawing/2014/main" id="{DF02B41D-0901-D749-4846-918ADD7B4DE9}"/>
              </a:ext>
            </a:extLst>
          </p:cNvPr>
          <p:cNvSpPr/>
          <p:nvPr/>
        </p:nvSpPr>
        <p:spPr>
          <a:xfrm>
            <a:off x="11708411" y="3716342"/>
            <a:ext cx="370778" cy="305962"/>
          </a:xfrm>
          <a:prstGeom prst="star5">
            <a:avLst/>
          </a:prstGeom>
          <a:solidFill>
            <a:srgbClr val="FFC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Sao: 5 Cánh 27">
            <a:extLst>
              <a:ext uri="{FF2B5EF4-FFF2-40B4-BE49-F238E27FC236}">
                <a16:creationId xmlns:a16="http://schemas.microsoft.com/office/drawing/2014/main" id="{B2ED3CDA-2A15-83F0-BA15-2C1461A0DD91}"/>
              </a:ext>
            </a:extLst>
          </p:cNvPr>
          <p:cNvSpPr/>
          <p:nvPr/>
        </p:nvSpPr>
        <p:spPr>
          <a:xfrm>
            <a:off x="11184885" y="4544542"/>
            <a:ext cx="370778" cy="305962"/>
          </a:xfrm>
          <a:prstGeom prst="star5">
            <a:avLst/>
          </a:prstGeom>
          <a:solidFill>
            <a:srgbClr val="FFC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Sao: 5 Cánh 28">
            <a:extLst>
              <a:ext uri="{FF2B5EF4-FFF2-40B4-BE49-F238E27FC236}">
                <a16:creationId xmlns:a16="http://schemas.microsoft.com/office/drawing/2014/main" id="{43CEF131-2179-EE2D-E1FC-0A7F2038A44A}"/>
              </a:ext>
            </a:extLst>
          </p:cNvPr>
          <p:cNvSpPr/>
          <p:nvPr/>
        </p:nvSpPr>
        <p:spPr>
          <a:xfrm>
            <a:off x="11184885" y="5246043"/>
            <a:ext cx="370778" cy="305962"/>
          </a:xfrm>
          <a:prstGeom prst="star5">
            <a:avLst/>
          </a:prstGeom>
          <a:solidFill>
            <a:srgbClr val="FFC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83462" y="89767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59648" y="938611"/>
            <a:ext cx="1075432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Take turns to ask your classmate the following question. </a:t>
            </a:r>
          </a:p>
        </p:txBody>
      </p:sp>
      <p:sp>
        <p:nvSpPr>
          <p:cNvPr id="17" name="TextBox 16"/>
          <p:cNvSpPr txBox="1"/>
          <p:nvPr/>
        </p:nvSpPr>
        <p:spPr>
          <a:xfrm>
            <a:off x="583462" y="78589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5" name="Hộp Văn bản 4">
            <a:extLst>
              <a:ext uri="{FF2B5EF4-FFF2-40B4-BE49-F238E27FC236}">
                <a16:creationId xmlns:a16="http://schemas.microsoft.com/office/drawing/2014/main" id="{16AD2EA9-F20B-3306-DD3D-54FB9891C998}"/>
              </a:ext>
            </a:extLst>
          </p:cNvPr>
          <p:cNvSpPr txBox="1"/>
          <p:nvPr/>
        </p:nvSpPr>
        <p:spPr>
          <a:xfrm>
            <a:off x="1086068" y="1512049"/>
            <a:ext cx="11511294" cy="4031873"/>
          </a:xfrm>
          <a:prstGeom prst="rect">
            <a:avLst/>
          </a:prstGeom>
          <a:noFill/>
        </p:spPr>
        <p:txBody>
          <a:bodyPr wrap="square" rtlCol="0">
            <a:spAutoFit/>
          </a:bodyPr>
          <a:lstStyle/>
          <a:p>
            <a:pPr>
              <a:spcBef>
                <a:spcPts val="600"/>
              </a:spcBef>
              <a:spcAft>
                <a:spcPts val="600"/>
              </a:spcAft>
            </a:pPr>
            <a:r>
              <a:rPr lang="en-US" sz="2800" i="1" dirty="0">
                <a:latin typeface="Times New Roman" panose="02020603050405020304" pitchFamily="18" charset="0"/>
                <a:ea typeface="Calibri" panose="020F0502020204030204" pitchFamily="34" charset="0"/>
              </a:rPr>
              <a:t>Do you face any of the following disasters where you live?</a:t>
            </a:r>
          </a:p>
          <a:p>
            <a:pPr>
              <a:spcBef>
                <a:spcPts val="600"/>
              </a:spcBef>
              <a:spcAft>
                <a:spcPts val="600"/>
              </a:spcAft>
            </a:pPr>
            <a:r>
              <a:rPr lang="en-US" sz="2800" i="1" dirty="0">
                <a:latin typeface="Times New Roman" panose="02020603050405020304" pitchFamily="18" charset="0"/>
                <a:ea typeface="Calibri" panose="020F0502020204030204" pitchFamily="34" charset="0"/>
              </a:rPr>
              <a:t>– volcanic eruptions </a:t>
            </a:r>
          </a:p>
          <a:p>
            <a:pPr>
              <a:spcBef>
                <a:spcPts val="600"/>
              </a:spcBef>
              <a:spcAft>
                <a:spcPts val="600"/>
              </a:spcAft>
            </a:pPr>
            <a:r>
              <a:rPr lang="en-US" sz="2800" i="1" dirty="0">
                <a:latin typeface="Times New Roman" panose="02020603050405020304" pitchFamily="18" charset="0"/>
                <a:ea typeface="Calibri" panose="020F0502020204030204" pitchFamily="34" charset="0"/>
              </a:rPr>
              <a:t>– earthquakes</a:t>
            </a:r>
          </a:p>
          <a:p>
            <a:pPr>
              <a:spcBef>
                <a:spcPts val="600"/>
              </a:spcBef>
              <a:spcAft>
                <a:spcPts val="600"/>
              </a:spcAft>
            </a:pPr>
            <a:r>
              <a:rPr lang="en-US" sz="2800" i="1" dirty="0">
                <a:latin typeface="Times New Roman" panose="02020603050405020304" pitchFamily="18" charset="0"/>
                <a:ea typeface="Calibri" panose="020F0502020204030204" pitchFamily="34" charset="0"/>
              </a:rPr>
              <a:t>– droughts </a:t>
            </a:r>
          </a:p>
          <a:p>
            <a:pPr>
              <a:spcBef>
                <a:spcPts val="600"/>
              </a:spcBef>
              <a:spcAft>
                <a:spcPts val="600"/>
              </a:spcAft>
            </a:pPr>
            <a:r>
              <a:rPr lang="en-US" sz="2800" i="1" dirty="0">
                <a:latin typeface="Times New Roman" panose="02020603050405020304" pitchFamily="18" charset="0"/>
                <a:ea typeface="Calibri" panose="020F0502020204030204" pitchFamily="34" charset="0"/>
              </a:rPr>
              <a:t>– floods</a:t>
            </a:r>
          </a:p>
          <a:p>
            <a:pPr>
              <a:spcBef>
                <a:spcPts val="600"/>
              </a:spcBef>
              <a:spcAft>
                <a:spcPts val="600"/>
              </a:spcAft>
            </a:pPr>
            <a:r>
              <a:rPr lang="en-US" sz="2800" i="1" dirty="0">
                <a:latin typeface="Times New Roman" panose="02020603050405020304" pitchFamily="18" charset="0"/>
                <a:ea typeface="Calibri" panose="020F0502020204030204" pitchFamily="34" charset="0"/>
              </a:rPr>
              <a:t>– storms</a:t>
            </a:r>
          </a:p>
          <a:p>
            <a:pPr>
              <a:spcBef>
                <a:spcPts val="600"/>
              </a:spcBef>
              <a:spcAft>
                <a:spcPts val="600"/>
              </a:spcAft>
            </a:pPr>
            <a:r>
              <a:rPr lang="en-US" sz="2800" i="1" dirty="0">
                <a:latin typeface="Times New Roman" panose="02020603050405020304" pitchFamily="18" charset="0"/>
                <a:ea typeface="Calibri" panose="020F0502020204030204" pitchFamily="34" charset="0"/>
              </a:rPr>
              <a:t> – landslides</a:t>
            </a:r>
          </a:p>
        </p:txBody>
      </p:sp>
      <p:pic>
        <p:nvPicPr>
          <p:cNvPr id="6" name="Hình ảnh 5">
            <a:extLst>
              <a:ext uri="{FF2B5EF4-FFF2-40B4-BE49-F238E27FC236}">
                <a16:creationId xmlns:a16="http://schemas.microsoft.com/office/drawing/2014/main" id="{AF58496D-7A84-7E46-4132-356F543B1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393" y="2399071"/>
            <a:ext cx="4401742" cy="3010484"/>
          </a:xfrm>
          <a:prstGeom prst="rect">
            <a:avLst/>
          </a:prstGeom>
        </p:spPr>
      </p:pic>
      <p:sp>
        <p:nvSpPr>
          <p:cNvPr id="8" name="Hộp Văn bản 7">
            <a:extLst>
              <a:ext uri="{FF2B5EF4-FFF2-40B4-BE49-F238E27FC236}">
                <a16:creationId xmlns:a16="http://schemas.microsoft.com/office/drawing/2014/main" id="{0B29BCAF-AF94-87AA-F684-AA794569EC08}"/>
              </a:ext>
            </a:extLst>
          </p:cNvPr>
          <p:cNvSpPr txBox="1"/>
          <p:nvPr/>
        </p:nvSpPr>
        <p:spPr>
          <a:xfrm>
            <a:off x="1422994" y="5814296"/>
            <a:ext cx="9362326" cy="523220"/>
          </a:xfrm>
          <a:prstGeom prst="rect">
            <a:avLst/>
          </a:prstGeom>
          <a:noFill/>
        </p:spPr>
        <p:txBody>
          <a:bodyPr wrap="square">
            <a:spAutoFit/>
          </a:bodyPr>
          <a:lstStyle/>
          <a:p>
            <a:r>
              <a:rPr lang="en-US" sz="2800" b="1" dirty="0">
                <a:solidFill>
                  <a:srgbClr val="0070C0"/>
                </a:solidFill>
              </a:rPr>
              <a:t>Then talk about the damage that the disaster(s) may cause.</a:t>
            </a:r>
            <a:endParaRPr lang="vi-VN" sz="2800" b="1" dirty="0">
              <a:solidFill>
                <a:srgbClr val="0070C0"/>
              </a:solidFill>
            </a:endParaRPr>
          </a:p>
        </p:txBody>
      </p:sp>
      <p:sp>
        <p:nvSpPr>
          <p:cNvPr id="14" name="TextBox 14">
            <a:extLst>
              <a:ext uri="{FF2B5EF4-FFF2-40B4-BE49-F238E27FC236}">
                <a16:creationId xmlns:a16="http://schemas.microsoft.com/office/drawing/2014/main" id="{F625B6DE-9629-EE24-C619-CB56E80102BE}"/>
              </a:ext>
            </a:extLst>
          </p:cNvPr>
          <p:cNvSpPr txBox="1"/>
          <p:nvPr/>
        </p:nvSpPr>
        <p:spPr>
          <a:xfrm>
            <a:off x="348510" y="110756"/>
            <a:ext cx="4715103" cy="523220"/>
          </a:xfrm>
          <a:prstGeom prst="rect">
            <a:avLst/>
          </a:prstGeom>
          <a:solidFill>
            <a:schemeClr val="accent4">
              <a:lumMod val="40000"/>
              <a:lumOff val="60000"/>
            </a:schemeClr>
          </a:solid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 READING </a:t>
            </a:r>
            <a:r>
              <a:rPr lang="en-US" sz="2800" b="1" dirty="0">
                <a:effectLst>
                  <a:glow rad="88900">
                    <a:schemeClr val="bg1"/>
                  </a:glow>
                </a:effectLst>
                <a:latin typeface="Arial" panose="020B0604020202020204" pitchFamily="34" charset="0"/>
                <a:cs typeface="Arial" panose="020B0604020202020204" pitchFamily="34" charset="0"/>
              </a:rPr>
              <a:t>&amp; SPEAKING</a:t>
            </a:r>
          </a:p>
        </p:txBody>
      </p:sp>
    </p:spTree>
    <p:extLst>
      <p:ext uri="{BB962C8B-B14F-4D97-AF65-F5344CB8AC3E}">
        <p14:creationId xmlns:p14="http://schemas.microsoft.com/office/powerpoint/2010/main" val="3764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75" y="743293"/>
            <a:ext cx="9009422" cy="5509200"/>
          </a:xfrm>
          <a:prstGeom prst="rect">
            <a:avLst/>
          </a:prstGeom>
        </p:spPr>
        <p:txBody>
          <a:bodyPr wrap="square">
            <a:spAutoFit/>
          </a:bodyPr>
          <a:lstStyle/>
          <a:p>
            <a:endParaRPr lang="en-US" sz="2200" i="1" dirty="0"/>
          </a:p>
          <a:p>
            <a:r>
              <a:rPr lang="en-US" sz="2200" i="1" dirty="0" smtClean="0"/>
              <a:t>    </a:t>
            </a:r>
            <a:r>
              <a:rPr lang="en-US" sz="2200" b="1" i="1" dirty="0" smtClean="0"/>
              <a:t>-  Damage </a:t>
            </a:r>
            <a:r>
              <a:rPr lang="en-US" sz="2200" b="1" i="1" dirty="0"/>
              <a:t>to agriculture: </a:t>
            </a:r>
            <a:r>
              <a:rPr lang="en-US" sz="2200" i="1" dirty="0"/>
              <a:t>Vietnam's economy heavily relies on agriculture, and storms can have devastating effects on crops, livestock, and fisheries. High winds can uproot trees, destroy crops, and disrupt fishing activities, resulting in significant economic losses and food security concerns</a:t>
            </a:r>
            <a:r>
              <a:rPr lang="en-US" sz="2200" i="1" dirty="0" smtClean="0"/>
              <a:t>.</a:t>
            </a:r>
          </a:p>
          <a:p>
            <a:endParaRPr lang="en-US" sz="2200" i="1" dirty="0"/>
          </a:p>
          <a:p>
            <a:r>
              <a:rPr lang="en-US" sz="2200" i="1" dirty="0" smtClean="0"/>
              <a:t>   </a:t>
            </a:r>
            <a:r>
              <a:rPr lang="en-US" sz="2200" b="1" i="1" dirty="0" smtClean="0"/>
              <a:t> - Displacement </a:t>
            </a:r>
            <a:r>
              <a:rPr lang="en-US" sz="2200" b="1" i="1" dirty="0"/>
              <a:t>and loss of life: </a:t>
            </a:r>
            <a:r>
              <a:rPr lang="en-US" sz="2200" i="1" dirty="0"/>
              <a:t>Storms can force people to evacuate their homes due to flooding or the threat of landslides. This displacement can lead to the loss of personal belongings, disruption of livelihoods, and temporary or long-term displacement. Unfortunately, storms also pose a risk to human life, causing fatalities and injuries</a:t>
            </a:r>
            <a:r>
              <a:rPr lang="en-US" sz="2200" i="1" dirty="0" smtClean="0"/>
              <a:t>.</a:t>
            </a:r>
          </a:p>
          <a:p>
            <a:endParaRPr lang="en-US" sz="2200" i="1" dirty="0"/>
          </a:p>
          <a:p>
            <a:r>
              <a:rPr lang="en-US" sz="2200" i="1" dirty="0" smtClean="0"/>
              <a:t>  </a:t>
            </a:r>
            <a:r>
              <a:rPr lang="en-US" sz="2200" b="1" i="1" dirty="0" smtClean="0"/>
              <a:t>- </a:t>
            </a:r>
            <a:r>
              <a:rPr lang="en-US" sz="2200" i="1" dirty="0" smtClean="0"/>
              <a:t> </a:t>
            </a:r>
            <a:r>
              <a:rPr lang="en-US" sz="2200" b="1" i="1" dirty="0" smtClean="0"/>
              <a:t>Infrastructure </a:t>
            </a:r>
            <a:r>
              <a:rPr lang="en-US" sz="2200" b="1" i="1" dirty="0"/>
              <a:t>damage: </a:t>
            </a:r>
            <a:r>
              <a:rPr lang="en-US" sz="2200" i="1" dirty="0"/>
              <a:t>Strong winds, heavy rain, and storm surges can damage buildings, roads, and other infrastructure, including schools, hospitals, and government facilities. Rebuilding and repairing damaged infrastructure can be costly and time-consuming.</a:t>
            </a:r>
          </a:p>
        </p:txBody>
      </p:sp>
      <p:pic>
        <p:nvPicPr>
          <p:cNvPr id="5" name="Picture 4"/>
          <p:cNvPicPr>
            <a:picLocks noChangeAspect="1"/>
          </p:cNvPicPr>
          <p:nvPr/>
        </p:nvPicPr>
        <p:blipFill>
          <a:blip r:embed="rId2"/>
          <a:stretch>
            <a:fillRect/>
          </a:stretch>
        </p:blipFill>
        <p:spPr>
          <a:xfrm>
            <a:off x="9291484" y="471949"/>
            <a:ext cx="2871019" cy="2231922"/>
          </a:xfrm>
          <a:prstGeom prst="rect">
            <a:avLst/>
          </a:prstGeom>
        </p:spPr>
      </p:pic>
      <p:pic>
        <p:nvPicPr>
          <p:cNvPr id="6" name="Picture 5"/>
          <p:cNvPicPr>
            <a:picLocks noChangeAspect="1"/>
          </p:cNvPicPr>
          <p:nvPr/>
        </p:nvPicPr>
        <p:blipFill>
          <a:blip r:embed="rId3"/>
          <a:stretch>
            <a:fillRect/>
          </a:stretch>
        </p:blipFill>
        <p:spPr>
          <a:xfrm>
            <a:off x="9291484" y="2841523"/>
            <a:ext cx="2792360" cy="2182761"/>
          </a:xfrm>
          <a:prstGeom prst="rect">
            <a:avLst/>
          </a:prstGeom>
        </p:spPr>
      </p:pic>
      <p:sp>
        <p:nvSpPr>
          <p:cNvPr id="7" name="Hộp Văn bản 7">
            <a:extLst>
              <a:ext uri="{FF2B5EF4-FFF2-40B4-BE49-F238E27FC236}">
                <a16:creationId xmlns:a16="http://schemas.microsoft.com/office/drawing/2014/main" id="{0B29BCAF-AF94-87AA-F684-AA794569EC08}"/>
              </a:ext>
            </a:extLst>
          </p:cNvPr>
          <p:cNvSpPr txBox="1"/>
          <p:nvPr/>
        </p:nvSpPr>
        <p:spPr>
          <a:xfrm>
            <a:off x="500437" y="89625"/>
            <a:ext cx="9362326" cy="523220"/>
          </a:xfrm>
          <a:prstGeom prst="rect">
            <a:avLst/>
          </a:prstGeom>
          <a:noFill/>
        </p:spPr>
        <p:txBody>
          <a:bodyPr wrap="square">
            <a:spAutoFit/>
          </a:bodyPr>
          <a:lstStyle/>
          <a:p>
            <a:r>
              <a:rPr lang="en-US" sz="2800" b="1" dirty="0" smtClean="0">
                <a:solidFill>
                  <a:srgbClr val="0070C0"/>
                </a:solidFill>
              </a:rPr>
              <a:t>* Talk </a:t>
            </a:r>
            <a:r>
              <a:rPr lang="en-US" sz="2800" b="1" dirty="0">
                <a:solidFill>
                  <a:srgbClr val="0070C0"/>
                </a:solidFill>
              </a:rPr>
              <a:t>about the damage that the disaster(s) may cause.</a:t>
            </a:r>
            <a:endParaRPr lang="vi-VN" sz="2800" b="1" dirty="0">
              <a:solidFill>
                <a:srgbClr val="0070C0"/>
              </a:solidFill>
            </a:endParaRPr>
          </a:p>
        </p:txBody>
      </p:sp>
      <p:sp>
        <p:nvSpPr>
          <p:cNvPr id="2" name="Rectangle 1"/>
          <p:cNvSpPr/>
          <p:nvPr/>
        </p:nvSpPr>
        <p:spPr>
          <a:xfrm>
            <a:off x="608592" y="596425"/>
            <a:ext cx="1588576" cy="523220"/>
          </a:xfrm>
          <a:prstGeom prst="rect">
            <a:avLst/>
          </a:prstGeom>
        </p:spPr>
        <p:txBody>
          <a:bodyPr wrap="none">
            <a:spAutoFit/>
          </a:bodyPr>
          <a:lstStyle/>
          <a:p>
            <a:pPr lvl="0"/>
            <a:r>
              <a:rPr lang="en-US" sz="2800" b="1" dirty="0">
                <a:solidFill>
                  <a:srgbClr val="C00000"/>
                </a:solidFill>
              </a:rPr>
              <a:t>* S</a:t>
            </a:r>
            <a:r>
              <a:rPr lang="en-US" sz="2800" b="1" dirty="0" smtClean="0">
                <a:solidFill>
                  <a:srgbClr val="C00000"/>
                </a:solidFill>
              </a:rPr>
              <a:t>torms</a:t>
            </a:r>
            <a:r>
              <a:rPr lang="en-US" sz="2800" b="1" dirty="0">
                <a:solidFill>
                  <a:srgbClr val="C00000"/>
                </a:solidFill>
              </a:rPr>
              <a:t>.</a:t>
            </a:r>
          </a:p>
        </p:txBody>
      </p:sp>
    </p:spTree>
    <p:extLst>
      <p:ext uri="{BB962C8B-B14F-4D97-AF65-F5344CB8AC3E}">
        <p14:creationId xmlns:p14="http://schemas.microsoft.com/office/powerpoint/2010/main" val="258923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9264" y="1039921"/>
            <a:ext cx="7482349" cy="3785652"/>
          </a:xfrm>
          <a:prstGeom prst="rect">
            <a:avLst/>
          </a:prstGeom>
        </p:spPr>
        <p:txBody>
          <a:bodyPr wrap="square">
            <a:spAutoFit/>
          </a:bodyPr>
          <a:lstStyle/>
          <a:p>
            <a:pPr algn="just">
              <a:lnSpc>
                <a:spcPct val="150000"/>
              </a:lnSpc>
            </a:pPr>
            <a:r>
              <a:rPr lang="en-US" sz="2000" b="1" i="1" dirty="0" smtClean="0">
                <a:solidFill>
                  <a:srgbClr val="000000"/>
                </a:solidFill>
                <a:latin typeface="Open Sans"/>
              </a:rPr>
              <a:t>The </a:t>
            </a:r>
            <a:r>
              <a:rPr lang="en-US" sz="2000" b="1" i="1" dirty="0">
                <a:solidFill>
                  <a:srgbClr val="000000"/>
                </a:solidFill>
                <a:latin typeface="Open Sans"/>
              </a:rPr>
              <a:t>damage that FLOODS may cause:</a:t>
            </a:r>
          </a:p>
          <a:p>
            <a:pPr algn="just">
              <a:lnSpc>
                <a:spcPct val="150000"/>
              </a:lnSpc>
            </a:pPr>
            <a:r>
              <a:rPr lang="en-US" sz="2000" dirty="0">
                <a:solidFill>
                  <a:srgbClr val="000000"/>
                </a:solidFill>
                <a:latin typeface="Open Sans"/>
              </a:rPr>
              <a:t>- Floods wreaked havoc on infrastructure, including highways, schools, health institutions, and community </a:t>
            </a:r>
            <a:r>
              <a:rPr lang="en-US" sz="2000" dirty="0" err="1">
                <a:solidFill>
                  <a:srgbClr val="000000"/>
                </a:solidFill>
                <a:latin typeface="Open Sans"/>
              </a:rPr>
              <a:t>centres</a:t>
            </a:r>
            <a:r>
              <a:rPr lang="en-US" sz="2000" dirty="0">
                <a:solidFill>
                  <a:srgbClr val="000000"/>
                </a:solidFill>
                <a:latin typeface="Open Sans"/>
              </a:rPr>
              <a:t>.</a:t>
            </a:r>
          </a:p>
          <a:p>
            <a:pPr algn="just">
              <a:lnSpc>
                <a:spcPct val="150000"/>
              </a:lnSpc>
            </a:pPr>
            <a:r>
              <a:rPr lang="en-US" sz="2000" dirty="0">
                <a:solidFill>
                  <a:srgbClr val="000000"/>
                </a:solidFill>
                <a:latin typeface="Open Sans"/>
              </a:rPr>
              <a:t>- </a:t>
            </a:r>
            <a:r>
              <a:rPr lang="en-US" sz="2000" dirty="0" smtClean="0">
                <a:solidFill>
                  <a:srgbClr val="000000"/>
                </a:solidFill>
                <a:latin typeface="Open Sans"/>
              </a:rPr>
              <a:t>Many </a:t>
            </a:r>
            <a:r>
              <a:rPr lang="en-US" sz="2000" dirty="0">
                <a:solidFill>
                  <a:srgbClr val="000000"/>
                </a:solidFill>
                <a:latin typeface="Open Sans"/>
              </a:rPr>
              <a:t>schools were flooded or destroyed, over two million cattle lives were lost, and </a:t>
            </a:r>
            <a:r>
              <a:rPr lang="en-US" sz="2000" dirty="0" smtClean="0">
                <a:solidFill>
                  <a:srgbClr val="000000"/>
                </a:solidFill>
                <a:latin typeface="Open Sans"/>
              </a:rPr>
              <a:t>many </a:t>
            </a:r>
            <a:r>
              <a:rPr lang="en-US" sz="2000" dirty="0">
                <a:solidFill>
                  <a:srgbClr val="000000"/>
                </a:solidFill>
                <a:latin typeface="Open Sans"/>
              </a:rPr>
              <a:t>hectares of agricultural productivity were devastated, according to reports.</a:t>
            </a:r>
          </a:p>
          <a:p>
            <a:pPr algn="just">
              <a:lnSpc>
                <a:spcPct val="150000"/>
              </a:lnSpc>
            </a:pPr>
            <a:r>
              <a:rPr lang="en-US" sz="2000" dirty="0">
                <a:solidFill>
                  <a:srgbClr val="000000"/>
                </a:solidFill>
                <a:latin typeface="Open Sans"/>
              </a:rPr>
              <a:t>- The distribution of aid in the aftermath of the floods was hampered by substantial damage to public transit systems.</a:t>
            </a:r>
            <a:endParaRPr lang="en-US" sz="2000" b="0" i="0" dirty="0">
              <a:solidFill>
                <a:srgbClr val="000000"/>
              </a:solidFill>
              <a:effectLst/>
              <a:latin typeface="Open Sans"/>
            </a:endParaRPr>
          </a:p>
        </p:txBody>
      </p:sp>
      <p:pic>
        <p:nvPicPr>
          <p:cNvPr id="5" name="Picture 4"/>
          <p:cNvPicPr>
            <a:picLocks noChangeAspect="1"/>
          </p:cNvPicPr>
          <p:nvPr/>
        </p:nvPicPr>
        <p:blipFill>
          <a:blip r:embed="rId2"/>
          <a:stretch>
            <a:fillRect/>
          </a:stretch>
        </p:blipFill>
        <p:spPr>
          <a:xfrm>
            <a:off x="8605069" y="294968"/>
            <a:ext cx="3134647" cy="2120711"/>
          </a:xfrm>
          <a:prstGeom prst="rect">
            <a:avLst/>
          </a:prstGeom>
        </p:spPr>
      </p:pic>
      <p:pic>
        <p:nvPicPr>
          <p:cNvPr id="6" name="Picture 5"/>
          <p:cNvPicPr>
            <a:picLocks noChangeAspect="1"/>
          </p:cNvPicPr>
          <p:nvPr/>
        </p:nvPicPr>
        <p:blipFill>
          <a:blip r:embed="rId3"/>
          <a:stretch>
            <a:fillRect/>
          </a:stretch>
        </p:blipFill>
        <p:spPr>
          <a:xfrm>
            <a:off x="8605068" y="2644877"/>
            <a:ext cx="3134647" cy="2194438"/>
          </a:xfrm>
          <a:prstGeom prst="rect">
            <a:avLst/>
          </a:prstGeom>
        </p:spPr>
      </p:pic>
      <p:sp>
        <p:nvSpPr>
          <p:cNvPr id="7" name="Hộp Văn bản 7">
            <a:extLst>
              <a:ext uri="{FF2B5EF4-FFF2-40B4-BE49-F238E27FC236}">
                <a16:creationId xmlns:a16="http://schemas.microsoft.com/office/drawing/2014/main" id="{0B29BCAF-AF94-87AA-F684-AA794569EC08}"/>
              </a:ext>
            </a:extLst>
          </p:cNvPr>
          <p:cNvSpPr txBox="1"/>
          <p:nvPr/>
        </p:nvSpPr>
        <p:spPr>
          <a:xfrm>
            <a:off x="500437" y="89625"/>
            <a:ext cx="9362326" cy="523220"/>
          </a:xfrm>
          <a:prstGeom prst="rect">
            <a:avLst/>
          </a:prstGeom>
          <a:noFill/>
        </p:spPr>
        <p:txBody>
          <a:bodyPr wrap="square">
            <a:spAutoFit/>
          </a:bodyPr>
          <a:lstStyle/>
          <a:p>
            <a:r>
              <a:rPr lang="en-US" sz="2800" b="1" dirty="0" smtClean="0">
                <a:solidFill>
                  <a:srgbClr val="0070C0"/>
                </a:solidFill>
              </a:rPr>
              <a:t>* Talk </a:t>
            </a:r>
            <a:r>
              <a:rPr lang="en-US" sz="2800" b="1" dirty="0">
                <a:solidFill>
                  <a:srgbClr val="0070C0"/>
                </a:solidFill>
              </a:rPr>
              <a:t>about the damage that the disaster(s) may cause.</a:t>
            </a:r>
            <a:endParaRPr lang="vi-VN" sz="2800" b="1" dirty="0">
              <a:solidFill>
                <a:srgbClr val="0070C0"/>
              </a:solidFill>
            </a:endParaRPr>
          </a:p>
        </p:txBody>
      </p:sp>
      <p:sp>
        <p:nvSpPr>
          <p:cNvPr id="2" name="Rectangle 1"/>
          <p:cNvSpPr/>
          <p:nvPr/>
        </p:nvSpPr>
        <p:spPr>
          <a:xfrm>
            <a:off x="925117" y="641717"/>
            <a:ext cx="1364476" cy="369332"/>
          </a:xfrm>
          <a:prstGeom prst="rect">
            <a:avLst/>
          </a:prstGeom>
        </p:spPr>
        <p:txBody>
          <a:bodyPr wrap="none">
            <a:spAutoFit/>
          </a:bodyPr>
          <a:lstStyle/>
          <a:p>
            <a:r>
              <a:rPr lang="en-US" b="1" dirty="0" smtClean="0">
                <a:solidFill>
                  <a:srgbClr val="C00000"/>
                </a:solidFill>
                <a:latin typeface="Open Sans"/>
              </a:rPr>
              <a:t>* FLOODS </a:t>
            </a:r>
            <a:endParaRPr lang="en-US" b="1" dirty="0">
              <a:solidFill>
                <a:srgbClr val="C00000"/>
              </a:solidFill>
            </a:endParaRPr>
          </a:p>
        </p:txBody>
      </p:sp>
    </p:spTree>
    <p:extLst>
      <p:ext uri="{BB962C8B-B14F-4D97-AF65-F5344CB8AC3E}">
        <p14:creationId xmlns:p14="http://schemas.microsoft.com/office/powerpoint/2010/main" val="39026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43370" y="6931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28267" y="770819"/>
            <a:ext cx="1103608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to the passage and fill in each blank with no more than TWO words.</a:t>
            </a:r>
          </a:p>
        </p:txBody>
      </p:sp>
      <p:sp>
        <p:nvSpPr>
          <p:cNvPr id="17" name="TextBox 16"/>
          <p:cNvSpPr txBox="1"/>
          <p:nvPr/>
        </p:nvSpPr>
        <p:spPr>
          <a:xfrm>
            <a:off x="287301" y="58777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Hộp Văn bản 2">
            <a:extLst>
              <a:ext uri="{FF2B5EF4-FFF2-40B4-BE49-F238E27FC236}">
                <a16:creationId xmlns:a16="http://schemas.microsoft.com/office/drawing/2014/main" id="{E132E13A-45EE-9CA7-924E-107E87E433A6}"/>
              </a:ext>
            </a:extLst>
          </p:cNvPr>
          <p:cNvSpPr txBox="1"/>
          <p:nvPr/>
        </p:nvSpPr>
        <p:spPr>
          <a:xfrm>
            <a:off x="289974" y="1554239"/>
            <a:ext cx="11112356" cy="3370153"/>
          </a:xfrm>
          <a:prstGeom prst="rect">
            <a:avLst/>
          </a:prstGeom>
          <a:noFill/>
        </p:spPr>
        <p:txBody>
          <a:bodyPr wrap="square">
            <a:spAutoFit/>
          </a:bodyPr>
          <a:lstStyle/>
          <a:p>
            <a:pPr>
              <a:spcBef>
                <a:spcPts val="600"/>
              </a:spcBef>
              <a:spcAft>
                <a:spcPts val="600"/>
              </a:spcAft>
            </a:pPr>
            <a:r>
              <a:rPr lang="en-US" sz="2800" i="1" dirty="0">
                <a:latin typeface="Times New Roman" panose="02020603050405020304" pitchFamily="18" charset="0"/>
                <a:ea typeface="Calibri" panose="020F0502020204030204" pitchFamily="34" charset="0"/>
              </a:rPr>
              <a:t>1. The exhaust fumes from vehicles are the main cause of ______________ in our cities.</a:t>
            </a:r>
          </a:p>
          <a:p>
            <a:pPr>
              <a:spcBef>
                <a:spcPts val="600"/>
              </a:spcBef>
              <a:spcAft>
                <a:spcPts val="600"/>
              </a:spcAft>
            </a:pPr>
            <a:r>
              <a:rPr lang="en-US" sz="2800" i="1" dirty="0">
                <a:latin typeface="Times New Roman" panose="02020603050405020304" pitchFamily="18" charset="0"/>
                <a:ea typeface="Calibri" panose="020F0502020204030204" pitchFamily="34" charset="0"/>
              </a:rPr>
              <a:t>2. Bad gases can be very __________________  for children.</a:t>
            </a:r>
          </a:p>
          <a:p>
            <a:pPr>
              <a:spcBef>
                <a:spcPts val="600"/>
              </a:spcBef>
              <a:spcAft>
                <a:spcPts val="600"/>
              </a:spcAft>
            </a:pPr>
            <a:r>
              <a:rPr lang="en-US" sz="2800" i="1" dirty="0">
                <a:latin typeface="Times New Roman" panose="02020603050405020304" pitchFamily="18" charset="0"/>
                <a:ea typeface="Calibri" panose="020F0502020204030204" pitchFamily="34" charset="0"/>
              </a:rPr>
              <a:t>3. Transport is not the only reason why we have __________________.</a:t>
            </a:r>
          </a:p>
          <a:p>
            <a:pPr>
              <a:spcBef>
                <a:spcPts val="600"/>
              </a:spcBef>
              <a:spcAft>
                <a:spcPts val="600"/>
              </a:spcAft>
            </a:pPr>
            <a:r>
              <a:rPr lang="en-US" sz="2800" i="1" dirty="0">
                <a:latin typeface="Times New Roman" panose="02020603050405020304" pitchFamily="18" charset="0"/>
                <a:ea typeface="Calibri" panose="020F0502020204030204" pitchFamily="34" charset="0"/>
              </a:rPr>
              <a:t>4. Less pollution today comes from </a:t>
            </a:r>
            <a:r>
              <a:rPr lang="en-US" sz="2800" i="1" dirty="0" smtClean="0">
                <a:latin typeface="Times New Roman" panose="02020603050405020304" pitchFamily="18" charset="0"/>
                <a:ea typeface="Calibri" panose="020F0502020204030204" pitchFamily="34" charset="0"/>
              </a:rPr>
              <a:t>_______________ </a:t>
            </a:r>
            <a:r>
              <a:rPr lang="en-US" sz="2800" i="1" dirty="0">
                <a:latin typeface="Times New Roman" panose="02020603050405020304" pitchFamily="18" charset="0"/>
                <a:ea typeface="Calibri" panose="020F0502020204030204" pitchFamily="34" charset="0"/>
              </a:rPr>
              <a:t>than in the past.</a:t>
            </a:r>
          </a:p>
          <a:p>
            <a:pPr>
              <a:spcBef>
                <a:spcPts val="1200"/>
              </a:spcBef>
              <a:spcAft>
                <a:spcPts val="1200"/>
              </a:spcAft>
            </a:pPr>
            <a:r>
              <a:rPr lang="en-US" sz="2800" i="1" dirty="0">
                <a:latin typeface="Times New Roman" panose="02020603050405020304" pitchFamily="18" charset="0"/>
                <a:ea typeface="Calibri" panose="020F0502020204030204" pitchFamily="34" charset="0"/>
              </a:rPr>
              <a:t>5. Bad gases are being released into the air from __________________.</a:t>
            </a:r>
          </a:p>
        </p:txBody>
      </p:sp>
      <p:sp>
        <p:nvSpPr>
          <p:cNvPr id="4" name="Google Shape;1881;p31">
            <a:extLst>
              <a:ext uri="{FF2B5EF4-FFF2-40B4-BE49-F238E27FC236}">
                <a16:creationId xmlns:a16="http://schemas.microsoft.com/office/drawing/2014/main" id="{24EF0528-1A95-081D-E757-9ECE43478241}"/>
              </a:ext>
            </a:extLst>
          </p:cNvPr>
          <p:cNvSpPr txBox="1">
            <a:spLocks/>
          </p:cNvSpPr>
          <p:nvPr/>
        </p:nvSpPr>
        <p:spPr>
          <a:xfrm>
            <a:off x="7329244" y="1424441"/>
            <a:ext cx="4073086"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pollution</a:t>
            </a:r>
            <a:endParaRPr lang="en-US" sz="2000" b="1" dirty="0">
              <a:solidFill>
                <a:srgbClr val="C00000"/>
              </a:solidFill>
              <a:cs typeface="Calibri" panose="020F0502020204030204" pitchFamily="34" charset="0"/>
            </a:endParaRPr>
          </a:p>
        </p:txBody>
      </p:sp>
      <p:sp>
        <p:nvSpPr>
          <p:cNvPr id="7" name="TextBox 14">
            <a:extLst>
              <a:ext uri="{FF2B5EF4-FFF2-40B4-BE49-F238E27FC236}">
                <a16:creationId xmlns:a16="http://schemas.microsoft.com/office/drawing/2014/main" id="{CD2F43A8-A3D6-5E2D-2CC0-727854194730}"/>
              </a:ext>
            </a:extLst>
          </p:cNvPr>
          <p:cNvSpPr txBox="1"/>
          <p:nvPr/>
        </p:nvSpPr>
        <p:spPr>
          <a:xfrm>
            <a:off x="171530" y="52200"/>
            <a:ext cx="4616780" cy="523220"/>
          </a:xfrm>
          <a:prstGeom prst="rect">
            <a:avLst/>
          </a:prstGeom>
          <a:solidFill>
            <a:schemeClr val="accent4">
              <a:lumMod val="40000"/>
              <a:lumOff val="60000"/>
            </a:schemeClr>
          </a:solid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 LISTENING </a:t>
            </a:r>
            <a:r>
              <a:rPr lang="en-US" sz="2800" b="1" dirty="0">
                <a:effectLst>
                  <a:glow rad="88900">
                    <a:schemeClr val="bg1"/>
                  </a:glow>
                </a:effectLst>
                <a:latin typeface="Arial" panose="020B0604020202020204" pitchFamily="34" charset="0"/>
                <a:cs typeface="Arial" panose="020B0604020202020204" pitchFamily="34" charset="0"/>
              </a:rPr>
              <a:t>&amp; WRITING</a:t>
            </a:r>
          </a:p>
        </p:txBody>
      </p:sp>
      <p:sp>
        <p:nvSpPr>
          <p:cNvPr id="2" name="Google Shape;1881;p31">
            <a:extLst>
              <a:ext uri="{FF2B5EF4-FFF2-40B4-BE49-F238E27FC236}">
                <a16:creationId xmlns:a16="http://schemas.microsoft.com/office/drawing/2014/main" id="{2CD3F327-970E-FA16-BBFE-874738374CE3}"/>
              </a:ext>
            </a:extLst>
          </p:cNvPr>
          <p:cNvSpPr txBox="1">
            <a:spLocks/>
          </p:cNvSpPr>
          <p:nvPr/>
        </p:nvSpPr>
        <p:spPr>
          <a:xfrm>
            <a:off x="4247634" y="2419809"/>
            <a:ext cx="3443632"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dangerous</a:t>
            </a:r>
            <a:endParaRPr lang="en-US" sz="2000" b="1" dirty="0">
              <a:solidFill>
                <a:srgbClr val="C00000"/>
              </a:solidFill>
              <a:cs typeface="Calibri" panose="020F0502020204030204" pitchFamily="34" charset="0"/>
            </a:endParaRPr>
          </a:p>
        </p:txBody>
      </p:sp>
      <p:sp>
        <p:nvSpPr>
          <p:cNvPr id="5" name="Google Shape;1881;p31">
            <a:extLst>
              <a:ext uri="{FF2B5EF4-FFF2-40B4-BE49-F238E27FC236}">
                <a16:creationId xmlns:a16="http://schemas.microsoft.com/office/drawing/2014/main" id="{79B3007F-3D45-9B03-1A46-44BD3D37A818}"/>
              </a:ext>
            </a:extLst>
          </p:cNvPr>
          <p:cNvSpPr txBox="1">
            <a:spLocks/>
          </p:cNvSpPr>
          <p:nvPr/>
        </p:nvSpPr>
        <p:spPr>
          <a:xfrm>
            <a:off x="6822087" y="2999851"/>
            <a:ext cx="3133605"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air pollution</a:t>
            </a:r>
            <a:endParaRPr lang="en-US" sz="2000" b="1" dirty="0">
              <a:solidFill>
                <a:srgbClr val="C00000"/>
              </a:solidFill>
              <a:cs typeface="Calibri" panose="020F0502020204030204" pitchFamily="34" charset="0"/>
            </a:endParaRPr>
          </a:p>
        </p:txBody>
      </p:sp>
      <p:sp>
        <p:nvSpPr>
          <p:cNvPr id="8" name="Google Shape;1881;p31">
            <a:extLst>
              <a:ext uri="{FF2B5EF4-FFF2-40B4-BE49-F238E27FC236}">
                <a16:creationId xmlns:a16="http://schemas.microsoft.com/office/drawing/2014/main" id="{2329333D-ABF3-6DEB-1A93-15113E7FB2F7}"/>
              </a:ext>
            </a:extLst>
          </p:cNvPr>
          <p:cNvSpPr txBox="1">
            <a:spLocks/>
          </p:cNvSpPr>
          <p:nvPr/>
        </p:nvSpPr>
        <p:spPr>
          <a:xfrm>
            <a:off x="5635614" y="3645618"/>
            <a:ext cx="2055652"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coal</a:t>
            </a:r>
            <a:endParaRPr lang="en-US" sz="2000" b="1" dirty="0">
              <a:solidFill>
                <a:srgbClr val="C00000"/>
              </a:solidFill>
              <a:cs typeface="Calibri" panose="020F0502020204030204" pitchFamily="34" charset="0"/>
            </a:endParaRPr>
          </a:p>
        </p:txBody>
      </p:sp>
      <p:sp>
        <p:nvSpPr>
          <p:cNvPr id="9" name="Google Shape;1881;p31">
            <a:extLst>
              <a:ext uri="{FF2B5EF4-FFF2-40B4-BE49-F238E27FC236}">
                <a16:creationId xmlns:a16="http://schemas.microsoft.com/office/drawing/2014/main" id="{74B2F0F0-4AC2-6D3F-FA77-3BC71E422559}"/>
              </a:ext>
            </a:extLst>
          </p:cNvPr>
          <p:cNvSpPr txBox="1">
            <a:spLocks/>
          </p:cNvSpPr>
          <p:nvPr/>
        </p:nvSpPr>
        <p:spPr>
          <a:xfrm>
            <a:off x="7691266" y="4285005"/>
            <a:ext cx="2346764"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rPr>
              <a:t>other sources</a:t>
            </a:r>
            <a:endParaRPr lang="en-US" sz="2000" b="1" dirty="0">
              <a:solidFill>
                <a:srgbClr val="C00000"/>
              </a:solidFill>
              <a:cs typeface="Calibri" panose="020F0502020204030204" pitchFamily="34" charset="0"/>
            </a:endParaRPr>
          </a:p>
        </p:txBody>
      </p:sp>
      <p:pic>
        <p:nvPicPr>
          <p:cNvPr id="6" name="review-3-ex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95930" y="169020"/>
            <a:ext cx="406400" cy="4064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9986"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4" grpId="0"/>
      <p:bldP spid="2" grpId="0"/>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3393" y="1087255"/>
            <a:ext cx="10205884" cy="3785652"/>
          </a:xfrm>
          <a:prstGeom prst="rect">
            <a:avLst/>
          </a:prstGeom>
          <a:solidFill>
            <a:schemeClr val="bg2">
              <a:lumMod val="90000"/>
            </a:schemeClr>
          </a:solidFill>
        </p:spPr>
        <p:txBody>
          <a:bodyPr wrap="square">
            <a:spAutoFit/>
          </a:bodyPr>
          <a:lstStyle/>
          <a:p>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Air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pollution in big cities comes from several sources. The fuels from vehicles are the main cause of pollution in our cities. The problem starts when vehicles give out bad gases, which create air pollution. These gases can be very dangerous for children. Although the fuels are becoming cleaner, air quality is still affected as there are more and more cars and motorbikes on the road.</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ea typeface="Calibri" panose="020F0502020204030204" pitchFamily="34" charset="0"/>
              </a:rPr>
              <a:t>Transport is not the only reason why we have air pollution. Factories also release bad gases into the air, and it causes a lot of air pollution. Less pollution today comes from coal than in the past. However, air pollution remains a serious problem around the world, because bad gases are being released into the air from other sources, such as cooking, household wastes, and fires</a:t>
            </a:r>
            <a:endParaRPr lang="en-US" sz="2400" dirty="0"/>
          </a:p>
        </p:txBody>
      </p:sp>
      <p:sp>
        <p:nvSpPr>
          <p:cNvPr id="5" name="Rectangle 4"/>
          <p:cNvSpPr/>
          <p:nvPr/>
        </p:nvSpPr>
        <p:spPr>
          <a:xfrm>
            <a:off x="4532556" y="338685"/>
            <a:ext cx="3601755" cy="461665"/>
          </a:xfrm>
          <a:prstGeom prst="rect">
            <a:avLst/>
          </a:prstGeom>
          <a:solidFill>
            <a:schemeClr val="accent2">
              <a:lumMod val="20000"/>
              <a:lumOff val="80000"/>
            </a:schemeClr>
          </a:solidFill>
        </p:spPr>
        <p:txBody>
          <a:bodyPr wrap="none">
            <a:spAutoFit/>
          </a:bodyPr>
          <a:lstStyle/>
          <a:p>
            <a:pPr lvl="0"/>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Audio script – Track 62:</a:t>
            </a:r>
            <a:endParaRPr lang="en-US" sz="24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237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3998</TotalTime>
  <Words>1336</Words>
  <Application>Microsoft Office PowerPoint</Application>
  <PresentationFormat>Widescreen</PresentationFormat>
  <Paragraphs>96</Paragraphs>
  <Slides>17</Slides>
  <Notes>7</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 Black</vt:lpstr>
      <vt:lpstr>Calibri</vt:lpstr>
      <vt:lpstr>Calibri Light</vt:lpstr>
      <vt:lpstr>Myriad Pro</vt:lpstr>
      <vt:lpstr>Open Sans</vt:lpstr>
      <vt:lpstr>Roboto</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230</cp:revision>
  <dcterms:created xsi:type="dcterms:W3CDTF">2020-12-09T02:04:09Z</dcterms:created>
  <dcterms:modified xsi:type="dcterms:W3CDTF">2024-02-22T16:10:54Z</dcterms:modified>
</cp:coreProperties>
</file>