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71" r:id="rId2"/>
    <p:sldId id="256" r:id="rId3"/>
    <p:sldId id="302" r:id="rId4"/>
    <p:sldId id="279" r:id="rId5"/>
    <p:sldId id="276" r:id="rId6"/>
    <p:sldId id="298" r:id="rId7"/>
    <p:sldId id="327" r:id="rId8"/>
    <p:sldId id="325" r:id="rId9"/>
    <p:sldId id="313" r:id="rId10"/>
    <p:sldId id="314" r:id="rId11"/>
    <p:sldId id="330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2A9"/>
    <a:srgbClr val="EF4B66"/>
    <a:srgbClr val="FBCDCD"/>
    <a:srgbClr val="F7A5A5"/>
    <a:srgbClr val="F37D91"/>
    <a:srgbClr val="F26649"/>
    <a:srgbClr val="F3F6F6"/>
    <a:srgbClr val="D8E5E5"/>
    <a:srgbClr val="3B87CD"/>
    <a:srgbClr val="E07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9" autoAdjust="0"/>
    <p:restoredTop sz="94640"/>
  </p:normalViewPr>
  <p:slideViewPr>
    <p:cSldViewPr snapToGrid="0" showGuides="1">
      <p:cViewPr varScale="1">
        <p:scale>
          <a:sx n="109" d="100"/>
          <a:sy n="109" d="100"/>
        </p:scale>
        <p:origin x="70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1499796" y="2453580"/>
            <a:ext cx="9770226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Listen to someone talking about their leisure activities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Write an email to talk about leisure activities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9944" y="2198184"/>
            <a:ext cx="814985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Student’s workbook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01" y="3473121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3" y="1839389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6: SKILLS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LEISURE TIME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Picture 4" descr="1.Free Time Activity - Free Time Activity">
            <a:extLst>
              <a:ext uri="{FF2B5EF4-FFF2-40B4-BE49-F238E27FC236}">
                <a16:creationId xmlns:a16="http://schemas.microsoft.com/office/drawing/2014/main" id="{838C0609-19D4-EAC3-5431-C7FF6423A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123" y="2707563"/>
            <a:ext cx="5405753" cy="382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PRE-LISTENING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LISTENING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5090339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WRITING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Game: hot seat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88839" y="2020176"/>
            <a:ext cx="5740800" cy="6358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A</a:t>
            </a:r>
            <a:r>
              <a:rPr lang="en-US" sz="1800" dirty="0">
                <a:solidFill>
                  <a:schemeClr val="tx1"/>
                </a:solidFill>
                <a:effectLst/>
              </a:rPr>
              <a:t>nswer the questions.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839" y="2796371"/>
            <a:ext cx="5740800" cy="1302098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</a:t>
            </a:r>
            <a:r>
              <a:rPr lang="en-US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Listen to an interview with Mark about his leisure activities. Choose the correct answer.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3: </a:t>
            </a: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Listen to the interview again.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Fill in each blank in the table with no more than two words. 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4238772"/>
            <a:ext cx="5743692" cy="155576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Work in pairs. ask and answer the questions.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Write an email (80 - 100 words) to a pen-friend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 tell him / her about what you usually do with your friends in your free time. use your answers in 4. Start and end the email as follows: 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541341"/>
            <a:ext cx="728462" cy="94617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788241"/>
            <a:ext cx="1012115" cy="130209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6: SKILLS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69161" y="5926304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9" y="5391062"/>
            <a:ext cx="1012115" cy="53524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0310" y="5893956"/>
            <a:ext cx="5749329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598992" y="2629606"/>
            <a:ext cx="6047015" cy="2943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2400" dirty="0"/>
              <a:t>One student comes to the board and gets one activity from the teacher.</a:t>
            </a: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2400" dirty="0"/>
              <a:t>This student acts the activity without saying.</a:t>
            </a: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2400" dirty="0"/>
              <a:t>The rest of class guess the activity.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5642061" y="2106386"/>
            <a:ext cx="3907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How to play: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671283" y="3882687"/>
            <a:ext cx="3138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 SEAT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08026" y="1245784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Answer the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PRE-LISTENING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989671" y="1833610"/>
            <a:ext cx="6413211" cy="1697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1. </a:t>
            </a:r>
            <a:r>
              <a:rPr lang="en-US" sz="2400" dirty="0">
                <a:effectLst/>
              </a:rPr>
              <a:t>In your opinion, what activities can we do with our friends in our leisure time?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ffectLst/>
              </a:rPr>
              <a:t>2. Why should we spend time with our friends? </a:t>
            </a:r>
          </a:p>
        </p:txBody>
      </p:sp>
      <p:pic>
        <p:nvPicPr>
          <p:cNvPr id="1026" name="Picture 2" descr="Seven Strategies for Handling Difficult Questions - What to Say When You  Don't Know the Answer - ProEdge Skills, Inc.">
            <a:extLst>
              <a:ext uri="{FF2B5EF4-FFF2-40B4-BE49-F238E27FC236}">
                <a16:creationId xmlns:a16="http://schemas.microsoft.com/office/drawing/2014/main" id="{CD734991-91E1-1163-E7E0-6E34030BA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91" y="3595284"/>
            <a:ext cx="4649940" cy="290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33953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7792" y="1264383"/>
            <a:ext cx="1033824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Listen to an interview with Mark about his leisure activities. Choose the correct answer.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7478" y="12368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1177792" y="2279097"/>
            <a:ext cx="10526485" cy="3913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effectLst/>
              </a:rPr>
              <a:t>1. </a:t>
            </a:r>
            <a:r>
              <a:rPr lang="en-US" sz="2400" dirty="0">
                <a:effectLst/>
              </a:rPr>
              <a:t>When does Mark usually have free time?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ffectLst/>
              </a:rPr>
              <a:t>A. at weekends. 	B. on Sundays. 	C. on Saturdays. </a:t>
            </a:r>
          </a:p>
          <a:p>
            <a:pPr>
              <a:lnSpc>
                <a:spcPct val="150000"/>
              </a:lnSpc>
            </a:pPr>
            <a:endParaRPr lang="en-US" sz="2400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US" sz="2400" b="1" dirty="0"/>
              <a:t>2.</a:t>
            </a:r>
            <a:r>
              <a:rPr lang="en-US" sz="2400" dirty="0"/>
              <a:t> </a:t>
            </a:r>
            <a:r>
              <a:rPr lang="en-US" sz="2400" dirty="0">
                <a:effectLst/>
              </a:rPr>
              <a:t>Who does he spend his free time with?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ffectLst/>
              </a:rPr>
              <a:t>A. his </a:t>
            </a:r>
            <a:r>
              <a:rPr lang="en-US" sz="2400" dirty="0" err="1">
                <a:effectLst/>
              </a:rPr>
              <a:t>neighbours</a:t>
            </a:r>
            <a:r>
              <a:rPr lang="en-US" sz="2400" dirty="0">
                <a:effectLst/>
              </a:rPr>
              <a:t> and friends.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ffectLst/>
              </a:rPr>
              <a:t>B. his family and relatives.</a:t>
            </a:r>
            <a:br>
              <a:rPr lang="en-US" sz="2400" dirty="0">
                <a:effectLst/>
              </a:rPr>
            </a:br>
            <a:r>
              <a:rPr lang="en-US" sz="2400" dirty="0">
                <a:effectLst/>
              </a:rPr>
              <a:t>C. his family and friends. 	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47E2ACF-F407-05ED-07D9-0D7F3DC957FB}"/>
              </a:ext>
            </a:extLst>
          </p:cNvPr>
          <p:cNvSpPr/>
          <p:nvPr/>
        </p:nvSpPr>
        <p:spPr>
          <a:xfrm>
            <a:off x="1152739" y="2993720"/>
            <a:ext cx="396000" cy="396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62D2BD2-19AC-84D4-CCFC-504F318A7335}"/>
              </a:ext>
            </a:extLst>
          </p:cNvPr>
          <p:cNvSpPr/>
          <p:nvPr/>
        </p:nvSpPr>
        <p:spPr>
          <a:xfrm>
            <a:off x="1152739" y="5732097"/>
            <a:ext cx="396000" cy="396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6537" y="1179429"/>
            <a:ext cx="1081531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Listen to the interview again. </a:t>
            </a:r>
            <a:r>
              <a:rPr lang="en-US" sz="2800" b="1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Fill in each blank in the table with no more than two words.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A3C28C2-EE85-2262-F45B-EE7274145B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195526"/>
              </p:ext>
            </p:extLst>
          </p:nvPr>
        </p:nvGraphicFramePr>
        <p:xfrm>
          <a:off x="2030095" y="2523414"/>
          <a:ext cx="8128000" cy="3291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29750148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7733296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VN" sz="2400" b="1" dirty="0">
                          <a:solidFill>
                            <a:schemeClr val="bg1"/>
                          </a:solidFill>
                        </a:rPr>
                        <a:t>Activities</a:t>
                      </a:r>
                    </a:p>
                  </a:txBody>
                  <a:tcPr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1" dirty="0">
                          <a:solidFill>
                            <a:schemeClr val="bg1"/>
                          </a:solidFill>
                        </a:rPr>
                        <a:t>Reason</a:t>
                      </a:r>
                    </a:p>
                  </a:txBody>
                  <a:tcPr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330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Inviting friends to his house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cooking and watching a (1) ______ </a:t>
                      </a:r>
                      <a:endParaRPr lang="en-US" sz="24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 and better than going to the (2) ______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366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going to the (3) ______ to play volleyball or skateboard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Stay in (4) 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1524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going for a (5) ______ around our city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See different (6) 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18133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635AE12-C23F-10D7-8B4E-F8B45ABB471E}"/>
              </a:ext>
            </a:extLst>
          </p:cNvPr>
          <p:cNvSpPr txBox="1"/>
          <p:nvPr/>
        </p:nvSpPr>
        <p:spPr>
          <a:xfrm>
            <a:off x="2417523" y="3693310"/>
            <a:ext cx="1778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>
                <a:solidFill>
                  <a:srgbClr val="FF0000"/>
                </a:solidFill>
              </a:rPr>
              <a:t>video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414B86-260C-DF2B-1012-C0F0B942A69F}"/>
              </a:ext>
            </a:extLst>
          </p:cNvPr>
          <p:cNvSpPr txBox="1"/>
          <p:nvPr/>
        </p:nvSpPr>
        <p:spPr>
          <a:xfrm>
            <a:off x="7279709" y="3344669"/>
            <a:ext cx="1778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>
                <a:solidFill>
                  <a:srgbClr val="FF0000"/>
                </a:solidFill>
              </a:rPr>
              <a:t>cinema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03D6CB-2F30-9314-2E40-D6E7C5D9E6DD}"/>
              </a:ext>
            </a:extLst>
          </p:cNvPr>
          <p:cNvSpPr txBox="1"/>
          <p:nvPr/>
        </p:nvSpPr>
        <p:spPr>
          <a:xfrm>
            <a:off x="4315399" y="4169334"/>
            <a:ext cx="1778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>
                <a:solidFill>
                  <a:srgbClr val="FF0000"/>
                </a:solidFill>
              </a:rPr>
              <a:t>park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9EB52F-C476-B346-3AF8-58A754626EAF}"/>
              </a:ext>
            </a:extLst>
          </p:cNvPr>
          <p:cNvSpPr txBox="1"/>
          <p:nvPr/>
        </p:nvSpPr>
        <p:spPr>
          <a:xfrm>
            <a:off x="7730646" y="4154975"/>
            <a:ext cx="1778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>
                <a:solidFill>
                  <a:srgbClr val="FF0000"/>
                </a:solidFill>
              </a:rPr>
              <a:t>shape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B16C69-3F49-99D7-3903-B1F7005AE581}"/>
              </a:ext>
            </a:extLst>
          </p:cNvPr>
          <p:cNvSpPr txBox="1"/>
          <p:nvPr/>
        </p:nvSpPr>
        <p:spPr>
          <a:xfrm>
            <a:off x="4073708" y="4992294"/>
            <a:ext cx="1778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>
                <a:solidFill>
                  <a:srgbClr val="FF0000"/>
                </a:solidFill>
              </a:rPr>
              <a:t>bike ride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53FF6B-9EBE-E1E6-0C1D-B8BCD91AF8F6}"/>
              </a:ext>
            </a:extLst>
          </p:cNvPr>
          <p:cNvSpPr txBox="1"/>
          <p:nvPr/>
        </p:nvSpPr>
        <p:spPr>
          <a:xfrm>
            <a:off x="8507260" y="4985114"/>
            <a:ext cx="1778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>
                <a:solidFill>
                  <a:srgbClr val="FF0000"/>
                </a:solidFill>
              </a:rPr>
              <a:t>places</a:t>
            </a: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06860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Work in pairs. ask and answer the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600AE2-FEEE-867E-752F-4E96776912D0}"/>
              </a:ext>
            </a:extLst>
          </p:cNvPr>
          <p:cNvSpPr txBox="1"/>
          <p:nvPr/>
        </p:nvSpPr>
        <p:spPr>
          <a:xfrm>
            <a:off x="274792" y="2635805"/>
            <a:ext cx="5308615" cy="3257174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/>
              <a:t>When do you usually have free time?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/>
              <a:t>What do you usually do with your friends in your free time?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/>
              <a:t>Why do you do these activities?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B3C53A-2821-4886-9031-58A317227D05}"/>
              </a:ext>
            </a:extLst>
          </p:cNvPr>
          <p:cNvSpPr txBox="1"/>
          <p:nvPr/>
        </p:nvSpPr>
        <p:spPr>
          <a:xfrm>
            <a:off x="5812969" y="2635805"/>
            <a:ext cx="6085024" cy="3257174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/>
              <a:t>I often have free time at the weekend.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/>
              <a:t>Sometimes I hang out with my friends in our favorite café.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/>
              <a:t>It’s time we can talk with each other.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425EF6-86AB-DE01-A1C2-16D388EDDEA9}"/>
              </a:ext>
            </a:extLst>
          </p:cNvPr>
          <p:cNvSpPr/>
          <p:nvPr/>
        </p:nvSpPr>
        <p:spPr>
          <a:xfrm>
            <a:off x="1026018" y="1923320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>
                <a:solidFill>
                  <a:srgbClr val="FF0000"/>
                </a:solidFill>
              </a:rPr>
              <a:t>Questions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D3D2B8-735D-7BF2-EFF5-E4AA8A66D43D}"/>
              </a:ext>
            </a:extLst>
          </p:cNvPr>
          <p:cNvSpPr/>
          <p:nvPr/>
        </p:nvSpPr>
        <p:spPr>
          <a:xfrm>
            <a:off x="7028701" y="1890939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>
                <a:solidFill>
                  <a:srgbClr val="FF0000"/>
                </a:solidFill>
              </a:rPr>
              <a:t>Sample answer</a:t>
            </a: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26695" y="0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56758" y="1216088"/>
            <a:ext cx="10815315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Write an email (80 - 100 words) to a pen-friend</a:t>
            </a:r>
            <a:r>
              <a:rPr lang="en-US" sz="2400" b="1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to tell him / her about what you usually do with your friends in your free time. </a:t>
            </a:r>
            <a:r>
              <a:rPr lang="en-US" sz="2400" b="1" dirty="0">
                <a:cs typeface="Calibri" panose="020F0502020204030204" pitchFamily="34" charset="0"/>
              </a:rPr>
              <a:t>U</a:t>
            </a:r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se your answers in 4. Start and end the email as follows: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759835-90A5-E0E0-D61B-843216B733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252" y="2101793"/>
            <a:ext cx="3197579" cy="4679581"/>
          </a:xfrm>
          <a:prstGeom prst="rect">
            <a:avLst/>
          </a:prstGeom>
        </p:spPr>
      </p:pic>
      <p:pic>
        <p:nvPicPr>
          <p:cNvPr id="1033" name="Picture 9" descr="GIPHY — steffi lynn">
            <a:extLst>
              <a:ext uri="{FF2B5EF4-FFF2-40B4-BE49-F238E27FC236}">
                <a16:creationId xmlns:a16="http://schemas.microsoft.com/office/drawing/2014/main" id="{CA710F29-0DA6-A7A6-37DE-303040BAE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3327">
            <a:off x="7696201" y="3020786"/>
            <a:ext cx="2320596" cy="232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page15image1985844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2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3543</TotalTime>
  <Words>497</Words>
  <Application>Microsoft Office PowerPoint</Application>
  <PresentationFormat>Widescreen</PresentationFormat>
  <Paragraphs>92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Adobe Gothic Std B</vt:lpstr>
      <vt:lpstr>Arial</vt:lpstr>
      <vt:lpstr>Calibri</vt:lpstr>
      <vt:lpstr>Calibri Light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206</cp:revision>
  <dcterms:created xsi:type="dcterms:W3CDTF">2020-12-09T02:04:09Z</dcterms:created>
  <dcterms:modified xsi:type="dcterms:W3CDTF">2023-01-05T08:56:55Z</dcterms:modified>
</cp:coreProperties>
</file>