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02" r:id="rId4"/>
    <p:sldId id="279" r:id="rId5"/>
    <p:sldId id="316" r:id="rId6"/>
    <p:sldId id="331" r:id="rId7"/>
    <p:sldId id="276" r:id="rId8"/>
    <p:sldId id="298" r:id="rId9"/>
    <p:sldId id="332" r:id="rId10"/>
    <p:sldId id="327" r:id="rId11"/>
    <p:sldId id="333" r:id="rId12"/>
    <p:sldId id="334" r:id="rId13"/>
    <p:sldId id="325" r:id="rId14"/>
    <p:sldId id="313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BCDCD"/>
    <a:srgbClr val="F7A5A5"/>
    <a:srgbClr val="F37D91"/>
    <a:srgbClr val="F26649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94640"/>
  </p:normalViewPr>
  <p:slideViewPr>
    <p:cSldViewPr snapToGrid="0" showGuides="1">
      <p:cViewPr varScale="1">
        <p:scale>
          <a:sx n="109" d="100"/>
          <a:sy n="109" d="100"/>
        </p:scale>
        <p:origin x="7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20690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026018" y="4171030"/>
            <a:ext cx="2991532" cy="197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66" y="2180510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576199" y="2763488"/>
            <a:ext cx="67997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1. </a:t>
            </a:r>
            <a:r>
              <a:rPr lang="en-US" sz="2800" dirty="0">
                <a:effectLst/>
              </a:rPr>
              <a:t>Mark ___________________________. (like)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19762" y="5402551"/>
            <a:ext cx="6996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>
                <a:effectLst/>
              </a:rPr>
              <a:t>. </a:t>
            </a:r>
            <a:r>
              <a:rPr lang="en-US" sz="2800" dirty="0">
                <a:effectLst/>
              </a:rPr>
              <a:t>The girls </a:t>
            </a:r>
            <a:r>
              <a:rPr lang="en-US" sz="2800" dirty="0">
                <a:solidFill>
                  <a:srgbClr val="7F7F7F"/>
                </a:solidFill>
                <a:effectLst/>
              </a:rPr>
              <a:t>_______________</a:t>
            </a:r>
            <a:r>
              <a:rPr lang="en-US" sz="2800" dirty="0">
                <a:effectLst/>
              </a:rPr>
              <a:t>. (enjoy)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755057" y="2763488"/>
            <a:ext cx="5241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likes</a:t>
            </a:r>
            <a:r>
              <a:rPr lang="en-US" sz="2800" b="1" dirty="0">
                <a:solidFill>
                  <a:srgbClr val="FF0000"/>
                </a:solidFill>
              </a:rPr>
              <a:t> s</a:t>
            </a:r>
            <a:r>
              <a:rPr lang="en-US" sz="2800" b="1" dirty="0">
                <a:solidFill>
                  <a:srgbClr val="FF0000"/>
                </a:solidFill>
                <a:effectLst/>
              </a:rPr>
              <a:t>urfing/ to surf </a:t>
            </a:r>
            <a:r>
              <a:rPr lang="en-US" sz="2800" dirty="0">
                <a:solidFill>
                  <a:srgbClr val="FF0000"/>
                </a:solidFill>
                <a:effectLst/>
              </a:rPr>
              <a:t>the Internet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539246" y="5402551"/>
            <a:ext cx="25904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20690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59179" y="2763488"/>
            <a:ext cx="6716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3</a:t>
            </a:r>
            <a:r>
              <a:rPr lang="en-US" sz="2800" dirty="0">
                <a:effectLst/>
              </a:rPr>
              <a:t>. My cousin __________</a:t>
            </a:r>
            <a:r>
              <a:rPr lang="en-US" sz="2800" dirty="0"/>
              <a:t>____</a:t>
            </a:r>
            <a:r>
              <a:rPr lang="en-US" sz="2800" dirty="0">
                <a:effectLst/>
              </a:rPr>
              <a:t>. (dislike) 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374776" y="5402551"/>
            <a:ext cx="7572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</a:rPr>
              <a:t>4. </a:t>
            </a:r>
            <a:r>
              <a:rPr lang="en-US" sz="2800" dirty="0">
                <a:effectLst/>
              </a:rPr>
              <a:t>My father________________________. (</a:t>
            </a:r>
            <a:r>
              <a:rPr lang="en-US" sz="2800" dirty="0"/>
              <a:t>hate</a:t>
            </a:r>
            <a:r>
              <a:rPr lang="en-US" sz="2800" dirty="0">
                <a:effectLst/>
              </a:rPr>
              <a:t>)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701256" y="2763488"/>
            <a:ext cx="27253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237527" y="5375700"/>
            <a:ext cx="42542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hates </a:t>
            </a:r>
            <a:r>
              <a:rPr lang="en-US" sz="2800" b="1" dirty="0">
                <a:solidFill>
                  <a:srgbClr val="FF0000"/>
                </a:solidFill>
              </a:rPr>
              <a:t>going/ to go </a:t>
            </a:r>
            <a:r>
              <a:rPr lang="en-US" sz="2800" dirty="0">
                <a:solidFill>
                  <a:srgbClr val="FF0000"/>
                </a:solidFill>
              </a:rPr>
              <a:t>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782" y="2191030"/>
            <a:ext cx="2983750" cy="1980000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993919" y="417103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20690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87067" y="2763488"/>
            <a:ext cx="73136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5</a:t>
            </a:r>
            <a:r>
              <a:rPr lang="en-US" sz="2800" b="1" dirty="0">
                <a:effectLst/>
              </a:rPr>
              <a:t>. </a:t>
            </a:r>
            <a:r>
              <a:rPr lang="en-US" sz="2800" dirty="0">
                <a:effectLst/>
              </a:rPr>
              <a:t>Tom and his sister ______________________. (</a:t>
            </a:r>
            <a:r>
              <a:rPr lang="en-US" sz="2800" dirty="0"/>
              <a:t>prefer</a:t>
            </a:r>
            <a:r>
              <a:rPr lang="en-US" sz="2800" dirty="0">
                <a:effectLst/>
              </a:rPr>
              <a:t>) 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3500695" y="2745488"/>
            <a:ext cx="42820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prefer</a:t>
            </a:r>
            <a:r>
              <a:rPr lang="en-US" sz="2800" b="1" dirty="0">
                <a:solidFill>
                  <a:srgbClr val="FF0000"/>
                </a:solidFill>
              </a:rPr>
              <a:t> doing/ to do </a:t>
            </a:r>
            <a:r>
              <a:rPr lang="en-US" sz="2800" dirty="0">
                <a:solidFill>
                  <a:srgbClr val="FF0000"/>
                </a:solidFill>
              </a:rPr>
              <a:t>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14" y="2228897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301411"/>
              </p:ext>
            </p:extLst>
          </p:nvPr>
        </p:nvGraphicFramePr>
        <p:xfrm>
          <a:off x="2631544" y="2101831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2879163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88331"/>
            <a:ext cx="10815315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Work in groups. One mimes a leisure activity he / she likes or dislikes. The others guess the activity by asking yes / no questions using the verbs they have learnt.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078803" y="2779083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dirty="0">
                <a:effectLst/>
              </a:rPr>
              <a:t>A: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B: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C: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dirty="0">
                <a:effectLst/>
              </a:rPr>
              <a:t>B: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Find someone who…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20176"/>
            <a:ext cx="5740800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gerunds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Verbs of liking / disliking + to-infinitives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796371"/>
            <a:ext cx="5740800" cy="17299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</a:rPr>
              <a:t>Work in pairs. Put the verbs in the appropriate column. </a:t>
            </a:r>
            <a:endParaRPr lang="en-US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effectLst/>
              </a:rPr>
              <a:t>hoose the correct answer(s)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3. </a:t>
            </a:r>
            <a:r>
              <a:rPr lang="en-US" sz="1800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C</a:t>
            </a:r>
            <a:r>
              <a:rPr lang="en-US" sz="1800" dirty="0">
                <a:solidFill>
                  <a:schemeClr val="tx1"/>
                </a:solidFill>
                <a:effectLst/>
              </a:rPr>
              <a:t>omplete the sentences about yourself.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625788"/>
            <a:ext cx="5743692" cy="116874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</a:rPr>
              <a:t>Work in groups. One mimes a leisure activity he / she likes or dislikes. The others guess the activity by asking yes / no questions using the verbs they have learnt.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93956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6361" y="3275937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859765"/>
              </p:ext>
            </p:extLst>
          </p:nvPr>
        </p:nvGraphicFramePr>
        <p:xfrm>
          <a:off x="5598992" y="1898638"/>
          <a:ext cx="6219226" cy="4849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137">
                  <a:extLst>
                    <a:ext uri="{9D8B030D-6E8A-4147-A177-3AD203B41FA5}">
                      <a16:colId xmlns:a16="http://schemas.microsoft.com/office/drawing/2014/main" val="3284336024"/>
                    </a:ext>
                  </a:extLst>
                </a:gridCol>
                <a:gridCol w="1409089">
                  <a:extLst>
                    <a:ext uri="{9D8B030D-6E8A-4147-A177-3AD203B41FA5}">
                      <a16:colId xmlns:a16="http://schemas.microsoft.com/office/drawing/2014/main" val="4132285911"/>
                    </a:ext>
                  </a:extLst>
                </a:gridCol>
              </a:tblGrid>
              <a:tr h="53888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en-VN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en-VN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51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6582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93436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8470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939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26741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en-VN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3852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59754"/>
                  </a:ext>
                </a:extLst>
              </a:tr>
              <a:tr h="538886">
                <a:tc>
                  <a:txBody>
                    <a:bodyPr/>
                    <a:lstStyle/>
                    <a:p>
                      <a:r>
                        <a:rPr lang="en-VN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8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1326775" y="1469440"/>
            <a:ext cx="3496235" cy="18512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V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1326776" y="4187501"/>
            <a:ext cx="3496235" cy="18512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V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92" y="1969382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892" y="4689068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6932191" y="1469440"/>
            <a:ext cx="3496235" cy="18512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en-V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en-V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en-V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en-V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51459" y="2063351"/>
            <a:ext cx="1452282" cy="663389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51459" y="4781412"/>
            <a:ext cx="1452282" cy="663389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932191" y="4187500"/>
            <a:ext cx="3496235" cy="18512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en-V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en-VN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1918447" y="3429000"/>
            <a:ext cx="767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Verbs of liking are used to express </a:t>
            </a:r>
            <a:r>
              <a:rPr lang="en-US" b="1" dirty="0"/>
              <a:t>positive</a:t>
            </a:r>
            <a:r>
              <a:rPr lang="en-US" dirty="0"/>
              <a:t> attitudes towards people or things.</a:t>
            </a:r>
            <a:endParaRPr lang="en-VN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828800" y="6142118"/>
            <a:ext cx="785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Verbs of disliking are used to express </a:t>
            </a:r>
            <a:r>
              <a:rPr lang="en-US" b="1" dirty="0"/>
              <a:t>negative</a:t>
            </a:r>
            <a:r>
              <a:rPr lang="en-US" dirty="0"/>
              <a:t> attitudes towards people or things.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61" y="1809000"/>
            <a:ext cx="3165989" cy="29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4787154" y="1809000"/>
            <a:ext cx="6542486" cy="2948280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28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 surfing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28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 going / to go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2050" name="Picture 2" descr="page11image599061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43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24172"/>
            <a:ext cx="91041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669577" y="1881883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en-VN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246275"/>
              </p:ext>
            </p:extLst>
          </p:nvPr>
        </p:nvGraphicFramePr>
        <p:xfrm>
          <a:off x="2032000" y="3141395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to-infinitives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6507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6507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6507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6507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5013" y="4284399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5013" y="479531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5013" y="531853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5013" y="582945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177792" y="2117084"/>
            <a:ext cx="8755463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</a:rPr>
              <a:t>1</a:t>
            </a:r>
            <a:r>
              <a:rPr lang="en-US" sz="2800" dirty="0">
                <a:effectLst/>
              </a:rPr>
              <a:t>. I love ______, so in my leisure time, I go to some villages near Ha </a:t>
            </a:r>
            <a:r>
              <a:rPr lang="en-US" sz="2800" dirty="0" err="1">
                <a:effectLst/>
              </a:rPr>
              <a:t>Noi</a:t>
            </a:r>
            <a:r>
              <a:rPr lang="en-US" sz="28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</a:rPr>
              <a:t>A. travelling 		B. travel 		C. to travel </a:t>
            </a:r>
          </a:p>
          <a:p>
            <a:pPr>
              <a:lnSpc>
                <a:spcPct val="150000"/>
              </a:lnSpc>
            </a:pPr>
            <a:endParaRPr lang="en-US" sz="28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</a:rPr>
              <a:t>2</a:t>
            </a:r>
            <a:r>
              <a:rPr lang="en-US" sz="2800" dirty="0">
                <a:effectLst/>
              </a:rPr>
              <a:t>. Tom enjoys ______ puzzles, especially  Sudoku.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A. doing 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1036584" y="3517377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6531948" y="3517377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1033262" y="5415342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201364" y="2117084"/>
            <a:ext cx="8755463" cy="3903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effectLst/>
              </a:rPr>
              <a:t>3. </a:t>
            </a:r>
            <a:r>
              <a:rPr lang="en-US" sz="2800" dirty="0">
                <a:effectLst/>
              </a:rPr>
              <a:t>When do you like ______ TV?</a:t>
            </a:r>
            <a:br>
              <a:rPr lang="en-US" sz="2800" dirty="0">
                <a:effectLst/>
              </a:rPr>
            </a:br>
            <a:r>
              <a:rPr lang="en-US" sz="2800" b="0" dirty="0">
                <a:effectLst/>
              </a:rPr>
              <a:t>A. </a:t>
            </a:r>
            <a:r>
              <a:rPr lang="en-US" sz="2800" dirty="0">
                <a:effectLst/>
              </a:rPr>
              <a:t>to watch 		</a:t>
            </a:r>
            <a:r>
              <a:rPr lang="en-US" sz="2800" b="0" dirty="0">
                <a:effectLst/>
              </a:rPr>
              <a:t>B. </a:t>
            </a:r>
            <a:r>
              <a:rPr lang="en-US" sz="2800" dirty="0">
                <a:effectLst/>
              </a:rPr>
              <a:t>watch 		</a:t>
            </a:r>
            <a:r>
              <a:rPr lang="en-US" sz="2800" b="0" dirty="0">
                <a:effectLst/>
              </a:rPr>
              <a:t>C. </a:t>
            </a:r>
            <a:r>
              <a:rPr lang="en-US" sz="2800" dirty="0">
                <a:effectLst/>
              </a:rPr>
              <a:t>watching </a:t>
            </a:r>
            <a:endParaRPr lang="en-US" sz="28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</a:rPr>
              <a:t>4. </a:t>
            </a:r>
            <a:r>
              <a:rPr lang="en-US" sz="2800" dirty="0">
                <a:effectLst/>
              </a:rPr>
              <a:t>do you fancy ______ to the cinema this weekend?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0" dirty="0">
                <a:effectLst/>
              </a:rPr>
              <a:t>A. </a:t>
            </a:r>
            <a:r>
              <a:rPr lang="en-US" sz="2800" dirty="0">
                <a:effectLst/>
              </a:rPr>
              <a:t>go 			</a:t>
            </a:r>
            <a:r>
              <a:rPr lang="en-US" sz="2800" b="0" dirty="0">
                <a:effectLst/>
              </a:rPr>
              <a:t>B. </a:t>
            </a:r>
            <a:r>
              <a:rPr lang="en-US" sz="2800" dirty="0">
                <a:effectLst/>
              </a:rPr>
              <a:t>going 		</a:t>
            </a:r>
            <a:r>
              <a:rPr lang="en-US" sz="2800" b="0" dirty="0">
                <a:effectLst/>
              </a:rPr>
              <a:t>C. </a:t>
            </a:r>
            <a:r>
              <a:rPr lang="en-US" sz="28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effectLst/>
              </a:rPr>
              <a:t>5. </a:t>
            </a:r>
            <a:r>
              <a:rPr lang="en-US" sz="2800" dirty="0">
                <a:effectLst/>
              </a:rPr>
              <a:t>I detest ______. I think it’s cruel to harm animals.</a:t>
            </a:r>
            <a:br>
              <a:rPr lang="en-US" sz="2800" dirty="0">
                <a:effectLst/>
              </a:rPr>
            </a:br>
            <a:r>
              <a:rPr lang="en-US" sz="2800" b="0" dirty="0">
                <a:effectLst/>
              </a:rPr>
              <a:t>A. </a:t>
            </a:r>
            <a:r>
              <a:rPr lang="en-US" sz="2800" dirty="0">
                <a:effectLst/>
              </a:rPr>
              <a:t>hunting 		</a:t>
            </a:r>
            <a:r>
              <a:rPr lang="en-US" sz="2800" b="0" dirty="0">
                <a:effectLst/>
              </a:rPr>
              <a:t>B. </a:t>
            </a:r>
            <a:r>
              <a:rPr lang="en-US" sz="2800" dirty="0">
                <a:effectLst/>
              </a:rPr>
              <a:t>to hunt 		</a:t>
            </a:r>
            <a:r>
              <a:rPr lang="en-US" sz="2800" b="0" dirty="0">
                <a:effectLst/>
              </a:rPr>
              <a:t>C. </a:t>
            </a:r>
            <a:r>
              <a:rPr lang="en-US" sz="2800" dirty="0">
                <a:effectLst/>
              </a:rPr>
              <a:t>hunt </a:t>
            </a:r>
            <a:endParaRPr lang="en-US" sz="2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1036584" y="285399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6514019" y="285399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3776462" y="411893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1036584" y="5415342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3577</TotalTime>
  <Words>599</Words>
  <Application>Microsoft Office PowerPoint</Application>
  <PresentationFormat>Widescreen</PresentationFormat>
  <Paragraphs>139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ChronicaPro</vt:lpstr>
      <vt:lpstr>ChronicaProBookIt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206</cp:revision>
  <dcterms:created xsi:type="dcterms:W3CDTF">2020-12-09T02:04:09Z</dcterms:created>
  <dcterms:modified xsi:type="dcterms:W3CDTF">2023-01-05T08:55:58Z</dcterms:modified>
</cp:coreProperties>
</file>