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279" r:id="rId5"/>
    <p:sldId id="316" r:id="rId6"/>
    <p:sldId id="283" r:id="rId7"/>
    <p:sldId id="298" r:id="rId8"/>
    <p:sldId id="327" r:id="rId9"/>
    <p:sldId id="325" r:id="rId10"/>
    <p:sldId id="313" r:id="rId11"/>
    <p:sldId id="314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FBCDCD"/>
    <a:srgbClr val="EF4B66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4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199762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Listen and </a:t>
            </a:r>
            <a:r>
              <a:rPr lang="en-US" sz="2800" b="1" dirty="0" err="1">
                <a:effectLst/>
              </a:rPr>
              <a:t>practise</a:t>
            </a:r>
            <a:r>
              <a:rPr lang="en-US" sz="2800" b="1" dirty="0">
                <a:effectLst/>
              </a:rPr>
              <a:t> the sentences. Underline the bold words with /</a:t>
            </a:r>
            <a:r>
              <a:rPr lang="en-US" sz="2800" b="1" dirty="0" err="1">
                <a:effectLst/>
              </a:rPr>
              <a:t>ʊ</a:t>
            </a:r>
            <a:r>
              <a:rPr lang="en-US" sz="2800" b="1" dirty="0">
                <a:effectLst/>
              </a:rPr>
              <a:t>/, and circle the bold words with /u:/. 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63D8389-5EB7-1373-5D60-6385BE7575E6}"/>
              </a:ext>
            </a:extLst>
          </p:cNvPr>
          <p:cNvSpPr txBox="1"/>
          <p:nvPr/>
        </p:nvSpPr>
        <p:spPr>
          <a:xfrm>
            <a:off x="628983" y="2412495"/>
            <a:ext cx="10625756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/>
              </a:rPr>
              <a:t> She likes reading </a:t>
            </a:r>
            <a:r>
              <a:rPr lang="en-US" sz="2800" b="1" dirty="0">
                <a:effectLst/>
              </a:rPr>
              <a:t>books</a:t>
            </a:r>
            <a:r>
              <a:rPr lang="en-US" sz="2800" dirty="0">
                <a:effectLst/>
              </a:rPr>
              <a:t> and swimming in the </a:t>
            </a:r>
            <a:r>
              <a:rPr lang="en-US" sz="2800" b="1" dirty="0">
                <a:effectLst/>
              </a:rPr>
              <a:t>pool</a:t>
            </a:r>
            <a:r>
              <a:rPr lang="en-US" sz="28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/>
              </a:rPr>
              <a:t> When it is </a:t>
            </a:r>
            <a:r>
              <a:rPr lang="en-US" sz="2800" b="1" dirty="0">
                <a:effectLst/>
              </a:rPr>
              <a:t>cool</a:t>
            </a:r>
            <a:r>
              <a:rPr lang="en-US" sz="2800" dirty="0">
                <a:effectLst/>
              </a:rPr>
              <a:t>, we like to play </a:t>
            </a:r>
            <a:r>
              <a:rPr lang="en-US" sz="2800" b="1" dirty="0">
                <a:effectLst/>
              </a:rPr>
              <a:t>football</a:t>
            </a:r>
            <a:r>
              <a:rPr lang="en-US" sz="28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/>
              </a:rPr>
              <a:t> She </a:t>
            </a:r>
            <a:r>
              <a:rPr lang="en-US" sz="2800" b="1" dirty="0">
                <a:effectLst/>
              </a:rPr>
              <a:t>drew</a:t>
            </a:r>
            <a:r>
              <a:rPr lang="en-US" sz="2800" dirty="0">
                <a:effectLst/>
              </a:rPr>
              <a:t> and made </a:t>
            </a:r>
            <a:r>
              <a:rPr lang="en-US" sz="2800" b="1" dirty="0">
                <a:effectLst/>
              </a:rPr>
              <a:t>puddings</a:t>
            </a:r>
            <a:r>
              <a:rPr lang="en-US" sz="2800" dirty="0">
                <a:effectLst/>
              </a:rPr>
              <a:t> in her free time.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/>
              </a:rPr>
              <a:t> My mum loves pumpkin </a:t>
            </a:r>
            <a:r>
              <a:rPr lang="en-US" sz="2800" b="1" dirty="0">
                <a:effectLst/>
              </a:rPr>
              <a:t>soup</a:t>
            </a:r>
            <a:r>
              <a:rPr lang="en-US" sz="2800" dirty="0">
                <a:effectLst/>
              </a:rPr>
              <a:t> and coffee with a little </a:t>
            </a:r>
            <a:r>
              <a:rPr lang="en-US" sz="2800" b="1" dirty="0">
                <a:effectLst/>
              </a:rPr>
              <a:t>sugar</a:t>
            </a:r>
            <a:r>
              <a:rPr lang="en-US" sz="28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/>
              </a:rPr>
              <a:t> My brother is fond of watching the </a:t>
            </a:r>
            <a:r>
              <a:rPr lang="en-US" sz="2800" b="1" dirty="0">
                <a:effectLst/>
              </a:rPr>
              <a:t>cartoon</a:t>
            </a:r>
            <a:r>
              <a:rPr lang="en-US" sz="2800" dirty="0">
                <a:effectLst/>
              </a:rPr>
              <a:t> about a clever </a:t>
            </a:r>
            <a:r>
              <a:rPr lang="en-US" sz="2800" b="1" dirty="0">
                <a:effectLst/>
              </a:rPr>
              <a:t>wolf</a:t>
            </a:r>
            <a:r>
              <a:rPr lang="en-US" sz="2800" dirty="0">
                <a:effectLst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99AF90-99D7-DC96-196D-37A7489DE743}"/>
              </a:ext>
            </a:extLst>
          </p:cNvPr>
          <p:cNvCxnSpPr>
            <a:cxnSpLocks/>
          </p:cNvCxnSpPr>
          <p:nvPr/>
        </p:nvCxnSpPr>
        <p:spPr>
          <a:xfrm>
            <a:off x="3527606" y="2995622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900506B-661D-CDB1-C80C-987746A98D6D}"/>
              </a:ext>
            </a:extLst>
          </p:cNvPr>
          <p:cNvSpPr/>
          <p:nvPr/>
        </p:nvSpPr>
        <p:spPr>
          <a:xfrm>
            <a:off x="7490006" y="2645102"/>
            <a:ext cx="914400" cy="396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A3E91D-B0B4-8E76-0AFB-4B6E6F4390B5}"/>
              </a:ext>
            </a:extLst>
          </p:cNvPr>
          <p:cNvSpPr/>
          <p:nvPr/>
        </p:nvSpPr>
        <p:spPr>
          <a:xfrm>
            <a:off x="2469141" y="3285182"/>
            <a:ext cx="914400" cy="396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62AEE6-28BF-3E9B-789E-92C6B24CCEE6}"/>
              </a:ext>
            </a:extLst>
          </p:cNvPr>
          <p:cNvCxnSpPr>
            <a:cxnSpLocks/>
          </p:cNvCxnSpPr>
          <p:nvPr/>
        </p:nvCxnSpPr>
        <p:spPr>
          <a:xfrm>
            <a:off x="5513251" y="3620462"/>
            <a:ext cx="11690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8354AB8-A037-AC59-EFB7-A4597C28CD41}"/>
              </a:ext>
            </a:extLst>
          </p:cNvPr>
          <p:cNvSpPr/>
          <p:nvPr/>
        </p:nvSpPr>
        <p:spPr>
          <a:xfrm>
            <a:off x="1578316" y="3920705"/>
            <a:ext cx="914400" cy="396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0D8F89-BB9A-A0EA-9C33-5E5212E88332}"/>
              </a:ext>
            </a:extLst>
          </p:cNvPr>
          <p:cNvCxnSpPr>
            <a:cxnSpLocks/>
          </p:cNvCxnSpPr>
          <p:nvPr/>
        </p:nvCxnSpPr>
        <p:spPr>
          <a:xfrm>
            <a:off x="3954326" y="4281908"/>
            <a:ext cx="15284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0E0BC23-56DA-E530-53B3-3D4C632D9BF7}"/>
              </a:ext>
            </a:extLst>
          </p:cNvPr>
          <p:cNvSpPr/>
          <p:nvPr/>
        </p:nvSpPr>
        <p:spPr>
          <a:xfrm>
            <a:off x="4535489" y="4579549"/>
            <a:ext cx="914400" cy="396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9AC116-28EA-B5CF-B683-4672A5BA4DC6}"/>
              </a:ext>
            </a:extLst>
          </p:cNvPr>
          <p:cNvCxnSpPr>
            <a:cxnSpLocks/>
          </p:cNvCxnSpPr>
          <p:nvPr/>
        </p:nvCxnSpPr>
        <p:spPr>
          <a:xfrm>
            <a:off x="8728891" y="4930069"/>
            <a:ext cx="7575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580EBF-4174-0F90-7B14-9907843FBFCD}"/>
              </a:ext>
            </a:extLst>
          </p:cNvPr>
          <p:cNvSpPr/>
          <p:nvPr/>
        </p:nvSpPr>
        <p:spPr>
          <a:xfrm>
            <a:off x="6052048" y="5219629"/>
            <a:ext cx="1392238" cy="396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66EF46-F699-5F16-D046-8BAA1434A890}"/>
              </a:ext>
            </a:extLst>
          </p:cNvPr>
          <p:cNvCxnSpPr>
            <a:cxnSpLocks/>
          </p:cNvCxnSpPr>
          <p:nvPr/>
        </p:nvCxnSpPr>
        <p:spPr>
          <a:xfrm>
            <a:off x="9455966" y="5538636"/>
            <a:ext cx="7575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3222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398591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- Vocabulary: The lexical items related to Leisure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- Pronunciation: How to correctly pronounce words that contain the sounds: /</a:t>
            </a:r>
            <a:r>
              <a:rPr lang="en-US" sz="2800" dirty="0" err="1">
                <a:cs typeface="Calibri" panose="020F0502020204030204" pitchFamily="34" charset="0"/>
              </a:rPr>
              <a:t>ʊ</a:t>
            </a:r>
            <a:r>
              <a:rPr lang="en-US" sz="2800" dirty="0"/>
              <a:t>/ and /u:/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Students’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2" descr="Premium Vector | Set students reading and speech bubble for school">
            <a:extLst>
              <a:ext uri="{FF2B5EF4-FFF2-40B4-BE49-F238E27FC236}">
                <a16:creationId xmlns:a16="http://schemas.microsoft.com/office/drawing/2014/main" id="{FCC7D8E4-417E-6092-8016-A7544C0B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25" y="2595646"/>
            <a:ext cx="60313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825DD-DA0B-1BAD-467A-7EFA59FA7B49}"/>
              </a:ext>
            </a:extLst>
          </p:cNvPr>
          <p:cNvSpPr txBox="1"/>
          <p:nvPr/>
        </p:nvSpPr>
        <p:spPr>
          <a:xfrm>
            <a:off x="3345318" y="3307080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keen 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F5B35-F96D-D85D-1EBF-F80FC9EDE3E9}"/>
              </a:ext>
            </a:extLst>
          </p:cNvPr>
          <p:cNvSpPr txBox="1"/>
          <p:nvPr/>
        </p:nvSpPr>
        <p:spPr>
          <a:xfrm>
            <a:off x="5631318" y="3275111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into…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5B42D-4960-A15B-BA5B-72223567A058}"/>
              </a:ext>
            </a:extLst>
          </p:cNvPr>
          <p:cNvSpPr txBox="1"/>
          <p:nvPr/>
        </p:nvSpPr>
        <p:spPr>
          <a:xfrm>
            <a:off x="7581079" y="3428999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I’m fond of…</a:t>
            </a:r>
            <a:endParaRPr lang="en-V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Matching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149035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: Fill in each blank with a correct word from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Complete the sentences about what you like or dislike doing. use the word or phrases from the box or your own ideas.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427026"/>
            <a:ext cx="5743692" cy="13675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4: Listen and repeat the words. Pay attention to the sounds /</a:t>
            </a:r>
            <a:r>
              <a:rPr lang="en-US" sz="1800" dirty="0" err="1">
                <a:solidFill>
                  <a:schemeClr val="tx1"/>
                </a:solidFill>
                <a:cs typeface="Calibri" panose="020F0502020204030204" pitchFamily="34" charset="0"/>
              </a:rPr>
              <a:t>ʊ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/and /u:/ then put the words into the correct columns.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bold words with 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ʊ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/, and circle the bold words with /u:/.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078461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93956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98887" y="3275937"/>
            <a:ext cx="372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GAME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828F48DB-408E-02C1-8FDE-DB464680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696" y="1083467"/>
            <a:ext cx="6315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ffectLst/>
              </a:rPr>
              <a:t>Match a word/ phrase in column A with a word in column B to make expressions about likes. </a:t>
            </a:r>
            <a:endParaRPr lang="en-US" sz="2400" dirty="0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ACC1BD11-AF26-2BB4-504D-BCCAF991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9A2E4-A978-9731-2E2E-EAE3302443DC}"/>
              </a:ext>
            </a:extLst>
          </p:cNvPr>
          <p:cNvSpPr txBox="1"/>
          <p:nvPr/>
        </p:nvSpPr>
        <p:spPr>
          <a:xfrm>
            <a:off x="5699342" y="2355563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fond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keen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interested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crazy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640F-FB2D-A127-5ABA-D26D30181B08}"/>
              </a:ext>
            </a:extLst>
          </p:cNvPr>
          <p:cNvSpPr txBox="1"/>
          <p:nvPr/>
        </p:nvSpPr>
        <p:spPr>
          <a:xfrm>
            <a:off x="8763260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a</a:t>
            </a:r>
            <a:r>
              <a:rPr lang="en-VN" sz="2800" dirty="0"/>
              <a:t>bout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 err="1"/>
              <a:t>i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into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of</a:t>
            </a:r>
            <a:endParaRPr lang="en-VN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B1768-B643-2109-BDE8-A457FBA314D8}"/>
              </a:ext>
            </a:extLst>
          </p:cNvPr>
          <p:cNvSpPr/>
          <p:nvPr/>
        </p:nvSpPr>
        <p:spPr>
          <a:xfrm>
            <a:off x="6811618" y="2073728"/>
            <a:ext cx="576000" cy="576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019E0A-CFD0-55CB-0A9C-F6EAC1B93314}"/>
              </a:ext>
            </a:extLst>
          </p:cNvPr>
          <p:cNvSpPr/>
          <p:nvPr/>
        </p:nvSpPr>
        <p:spPr>
          <a:xfrm>
            <a:off x="9875536" y="2014328"/>
            <a:ext cx="576000" cy="576000"/>
          </a:xfrm>
          <a:prstGeom prst="ellipse">
            <a:avLst/>
          </a:prstGeom>
          <a:solidFill>
            <a:srgbClr val="F7941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E240A851-E473-9750-2DCB-357CBBF1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057" y="5692763"/>
            <a:ext cx="4582886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Answer:</a:t>
            </a:r>
          </a:p>
          <a:p>
            <a:r>
              <a:rPr lang="en-US" sz="2800" dirty="0">
                <a:solidFill>
                  <a:srgbClr val="C00000"/>
                </a:solidFill>
              </a:rPr>
              <a:t>1 – e	2– c 	3 – b	4 – a 	5 – d 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16CC8EE9-7336-3307-D5BD-1DD844293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400" y="1172863"/>
            <a:ext cx="56966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How to express “likes”</a:t>
            </a:r>
            <a:endParaRPr lang="vi-VN" sz="3600" dirty="0">
              <a:solidFill>
                <a:srgbClr val="C00000"/>
              </a:solidFill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6806349D-A867-9909-4B56-E82F516F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127" y="2366032"/>
            <a:ext cx="2559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be fond of</a:t>
            </a:r>
            <a:endParaRPr lang="vi-VN" sz="3200" dirty="0"/>
          </a:p>
        </p:txBody>
      </p:sp>
      <p:pic>
        <p:nvPicPr>
          <p:cNvPr id="6" name="Picture 2" descr="cute little kid girl show idea pose expression with light bulb sign 7942996  Vector Art at Vecteezy">
            <a:extLst>
              <a:ext uri="{FF2B5EF4-FFF2-40B4-BE49-F238E27FC236}">
                <a16:creationId xmlns:a16="http://schemas.microsoft.com/office/drawing/2014/main" id="{912FBB08-7CFC-D2A3-D9C0-5F310519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0" t="9773" r="11605" b="12614"/>
          <a:stretch/>
        </p:blipFill>
        <p:spPr bwMode="auto">
          <a:xfrm>
            <a:off x="4442212" y="1786792"/>
            <a:ext cx="3307576" cy="34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F659202B-6532-D3C3-B30E-E5073E29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366" y="5401066"/>
            <a:ext cx="29504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be interested in</a:t>
            </a:r>
            <a:endParaRPr lang="vi-VN" sz="32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5AD13726-3ECE-12F5-463D-B144D3C7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526" y="2366032"/>
            <a:ext cx="2559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be keen on</a:t>
            </a:r>
            <a:endParaRPr lang="vi-VN" sz="32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5938F5D0-40FA-1A34-0313-0B4F4BC0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414" y="3902677"/>
            <a:ext cx="31626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be crazy about</a:t>
            </a:r>
            <a:endParaRPr lang="vi-VN" sz="3200" dirty="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1F66AFAA-3F35-2A0D-9114-5B4DBCBE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723" y="3902677"/>
            <a:ext cx="23621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dirty="0"/>
              <a:t>be into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F4B567C0-7DEF-5A5C-21F2-CA28C9CFC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23875"/>
              </p:ext>
            </p:extLst>
          </p:nvPr>
        </p:nvGraphicFramePr>
        <p:xfrm>
          <a:off x="719951" y="1439395"/>
          <a:ext cx="10752098" cy="397921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3528199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947299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650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Words</a:t>
                      </a:r>
                      <a:endParaRPr lang="vi-VN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  <a:endParaRPr lang="vi-VN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Vietnamese</a:t>
                      </a: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equivalent  </a:t>
                      </a:r>
                      <a:endParaRPr lang="vi-VN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72679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ɪn.trə.stɪd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Hứng thú với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6504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fɒnd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6504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kiːn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 tâm đến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6504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/biː ˈ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kreɪ.zi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əˈbaʊt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 mê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  <a:tr h="6504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/biː ˈ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ɪn.tu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ː/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4225707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Fill in each blank with a correct word from the box.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8906F055-AF7C-B9BA-5584-6006DA5D2DB1}"/>
              </a:ext>
            </a:extLst>
          </p:cNvPr>
          <p:cNvSpPr txBox="1"/>
          <p:nvPr/>
        </p:nvSpPr>
        <p:spPr>
          <a:xfrm>
            <a:off x="639583" y="2684351"/>
            <a:ext cx="11247245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</a:rPr>
              <a:t> I’m _________ of taking photos. In my free time, I usually go out and take photos of people and things.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</a:rPr>
              <a:t> Mai is _________ in history. She often goes to museums to see new exhibits and learn about the past.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</a:rPr>
              <a:t> My sister is _________ on cooking. She wants to become a chef in the future.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</a:rPr>
              <a:t> My brother spends lots of time surfing the net, but I’m not _________ it.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</a:rPr>
              <a:t> I’m not crazy _________ doing DIY. I’m never able to finish any DIY projects I start.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2993613" y="1996394"/>
            <a:ext cx="6026973" cy="701040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into 	fond 	keen 	interested 	about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1656644" y="2741646"/>
            <a:ext cx="95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fond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87EDF-1488-1717-57C0-9125ED03C562}"/>
              </a:ext>
            </a:extLst>
          </p:cNvPr>
          <p:cNvSpPr txBox="1"/>
          <p:nvPr/>
        </p:nvSpPr>
        <p:spPr>
          <a:xfrm>
            <a:off x="1656644" y="3827316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interested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7FA3B-1FEE-5BF9-455A-BE191377C439}"/>
              </a:ext>
            </a:extLst>
          </p:cNvPr>
          <p:cNvSpPr txBox="1"/>
          <p:nvPr/>
        </p:nvSpPr>
        <p:spPr>
          <a:xfrm>
            <a:off x="2311964" y="4912986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keen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245F6-2FEC-882F-158F-A1264A617148}"/>
              </a:ext>
            </a:extLst>
          </p:cNvPr>
          <p:cNvSpPr txBox="1"/>
          <p:nvPr/>
        </p:nvSpPr>
        <p:spPr>
          <a:xfrm>
            <a:off x="8161240" y="5495954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into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3F19E-FBDE-13AE-9960-D3482FEA502C}"/>
              </a:ext>
            </a:extLst>
          </p:cNvPr>
          <p:cNvSpPr txBox="1"/>
          <p:nvPr/>
        </p:nvSpPr>
        <p:spPr>
          <a:xfrm>
            <a:off x="2516043" y="6043164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6903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about what you like or dislike doing. Use the word or phrases from the box or your own ideas.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2477589" y="3211725"/>
            <a:ext cx="7278147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rgbClr val="4CAFFF"/>
                </a:solidFill>
                <a:effectLst/>
              </a:rPr>
              <a:t>Example: </a:t>
            </a:r>
            <a:r>
              <a:rPr lang="en-US" sz="2400" dirty="0">
                <a:effectLst/>
              </a:rPr>
              <a:t>I’m interested in doing DIY.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3F3F"/>
                </a:solidFill>
                <a:effectLst/>
              </a:rPr>
              <a:t>1. </a:t>
            </a:r>
            <a:r>
              <a:rPr lang="en-US" sz="2400" dirty="0">
                <a:effectLst/>
              </a:rPr>
              <a:t>I’m crazy about </a:t>
            </a:r>
            <a:r>
              <a:rPr lang="en-US" sz="24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2400" dirty="0">
                <a:effectLst/>
              </a:rPr>
              <a:t>.</a:t>
            </a:r>
            <a:br>
              <a:rPr lang="en-US" sz="2400" dirty="0">
                <a:effectLst/>
              </a:rPr>
            </a:br>
            <a:r>
              <a:rPr lang="en-US" sz="2400" b="1" dirty="0">
                <a:solidFill>
                  <a:srgbClr val="FF3F3F"/>
                </a:solidFill>
                <a:effectLst/>
              </a:rPr>
              <a:t>2. </a:t>
            </a:r>
            <a:r>
              <a:rPr lang="en-US" sz="2400" dirty="0">
                <a:effectLst/>
              </a:rPr>
              <a:t>I’m keen on </a:t>
            </a:r>
            <a:r>
              <a:rPr lang="en-US" sz="24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2400" dirty="0">
                <a:effectLst/>
              </a:rPr>
              <a:t>.</a:t>
            </a:r>
            <a:br>
              <a:rPr lang="en-US" sz="2400" dirty="0">
                <a:effectLst/>
              </a:rPr>
            </a:br>
            <a:r>
              <a:rPr lang="en-US" sz="2400" b="1" dirty="0">
                <a:solidFill>
                  <a:srgbClr val="FF3F3F"/>
                </a:solidFill>
                <a:effectLst/>
              </a:rPr>
              <a:t>3. </a:t>
            </a:r>
            <a:r>
              <a:rPr lang="en-US" sz="2400" dirty="0">
                <a:effectLst/>
              </a:rPr>
              <a:t>I’m fond of </a:t>
            </a:r>
            <a:r>
              <a:rPr lang="en-US" sz="24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2400" dirty="0">
                <a:effectLst/>
              </a:rPr>
              <a:t>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3F3F"/>
                </a:solidFill>
                <a:effectLst/>
              </a:rPr>
              <a:t>4. </a:t>
            </a:r>
            <a:r>
              <a:rPr lang="en-US" sz="2400" dirty="0">
                <a:effectLst/>
              </a:rPr>
              <a:t>I’m not interested in </a:t>
            </a:r>
            <a:r>
              <a:rPr lang="en-US" sz="24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2400" dirty="0">
                <a:effectLst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3F3F"/>
                </a:solidFill>
                <a:effectLst/>
              </a:rPr>
              <a:t>5. </a:t>
            </a:r>
            <a:r>
              <a:rPr lang="en-US" sz="2400" dirty="0">
                <a:effectLst/>
              </a:rPr>
              <a:t>I’m not into </a:t>
            </a:r>
            <a:r>
              <a:rPr lang="en-US" sz="24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2400" dirty="0">
                <a:effectLst/>
              </a:rPr>
              <a:t>. 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2477589" y="2186328"/>
            <a:ext cx="7278147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cooking	doing DIY 		surfing the net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playing sport 	doing puzzles 		messaging friends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95858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Pay attention to the sounds /</a:t>
            </a:r>
            <a:r>
              <a:rPr lang="en-US" sz="2800" b="1" dirty="0" err="1">
                <a:solidFill>
                  <a:schemeClr val="tx1"/>
                </a:solidFill>
                <a:cs typeface="Calibri" panose="020F0502020204030204" pitchFamily="34" charset="0"/>
              </a:rPr>
              <a:t>ʊ</a:t>
            </a:r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/and /u:/ then put the words into the correct columns.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Bảng 1">
            <a:extLst>
              <a:ext uri="{FF2B5EF4-FFF2-40B4-BE49-F238E27FC236}">
                <a16:creationId xmlns:a16="http://schemas.microsoft.com/office/drawing/2014/main" id="{6C44A86E-C353-517E-2FB1-52BA4CAD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13572"/>
              </p:ext>
            </p:extLst>
          </p:nvPr>
        </p:nvGraphicFramePr>
        <p:xfrm>
          <a:off x="2457379" y="2424809"/>
          <a:ext cx="7099442" cy="35356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732969"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</a:rPr>
                        <a:t>ʊ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 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u: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1611547">
                <a:tc>
                  <a:txBody>
                    <a:bodyPr/>
                    <a:lstStyle/>
                    <a:p>
                      <a:pPr algn="ctr"/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4400" kern="1200" dirty="0">
                          <a:solidFill>
                            <a:srgbClr val="FF0000"/>
                          </a:solidFill>
                          <a:effectLst/>
                        </a:rPr>
                        <a:t>oo</a:t>
                      </a: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</a:p>
                    <a:p>
                      <a:pPr algn="ctr"/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4400" kern="1200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sh</a:t>
                      </a:r>
                    </a:p>
                    <a:p>
                      <a:pPr algn="ctr"/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r>
                        <a:rPr lang="en-US" sz="4400" kern="1200" dirty="0">
                          <a:solidFill>
                            <a:srgbClr val="FF0000"/>
                          </a:solidFill>
                          <a:effectLst/>
                        </a:rPr>
                        <a:t>ou</a:t>
                      </a: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ld</a:t>
                      </a:r>
                    </a:p>
                    <a:p>
                      <a:pPr algn="ctr"/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r>
                        <a:rPr lang="en-US" sz="4400" kern="1200" dirty="0">
                          <a:solidFill>
                            <a:srgbClr val="FF0000"/>
                          </a:solidFill>
                          <a:effectLst/>
                        </a:rPr>
                        <a:t>o</a:t>
                      </a: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man</a:t>
                      </a:r>
                      <a:r>
                        <a:rPr lang="en-US" sz="4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gr</a:t>
                      </a:r>
                      <a:r>
                        <a:rPr lang="en-US" sz="4400" kern="1200" dirty="0">
                          <a:solidFill>
                            <a:srgbClr val="FF0000"/>
                          </a:solidFill>
                          <a:effectLst/>
                        </a:rPr>
                        <a:t>ou</a:t>
                      </a: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</a:p>
                    <a:p>
                      <a:pPr algn="ctr"/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n-US" sz="4400" kern="1200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ne</a:t>
                      </a:r>
                    </a:p>
                    <a:p>
                      <a:pPr algn="ctr"/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sch</a:t>
                      </a:r>
                      <a:r>
                        <a:rPr lang="en-US" sz="4400" kern="1200" dirty="0">
                          <a:solidFill>
                            <a:srgbClr val="FF0000"/>
                          </a:solidFill>
                          <a:effectLst/>
                        </a:rPr>
                        <a:t>oo</a:t>
                      </a: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</a:p>
                    <a:p>
                      <a:pPr algn="ctr"/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4400" kern="1200" dirty="0">
                          <a:solidFill>
                            <a:srgbClr val="FF0000"/>
                          </a:solidFill>
                          <a:effectLst/>
                        </a:rPr>
                        <a:t>o</a:t>
                      </a:r>
                      <a:r>
                        <a:rPr lang="en-US" sz="4400" kern="1200" dirty="0">
                          <a:solidFill>
                            <a:schemeClr val="tx1"/>
                          </a:solidFill>
                          <a:effectLst/>
                        </a:rPr>
                        <a:t>ve </a:t>
                      </a:r>
                      <a:endParaRPr lang="en-US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3372</TotalTime>
  <Words>629</Words>
  <Application>Microsoft Office PowerPoint</Application>
  <PresentationFormat>Widescreen</PresentationFormat>
  <Paragraphs>130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205</cp:revision>
  <dcterms:created xsi:type="dcterms:W3CDTF">2020-12-09T02:04:09Z</dcterms:created>
  <dcterms:modified xsi:type="dcterms:W3CDTF">2023-01-05T08:55:41Z</dcterms:modified>
</cp:coreProperties>
</file>