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1" r:id="rId2"/>
    <p:sldId id="256" r:id="rId3"/>
    <p:sldId id="302" r:id="rId4"/>
    <p:sldId id="332" r:id="rId5"/>
    <p:sldId id="339" r:id="rId6"/>
    <p:sldId id="346" r:id="rId7"/>
    <p:sldId id="344" r:id="rId8"/>
    <p:sldId id="345" r:id="rId9"/>
    <p:sldId id="348" r:id="rId10"/>
    <p:sldId id="347" r:id="rId11"/>
    <p:sldId id="343" r:id="rId12"/>
    <p:sldId id="350" r:id="rId13"/>
    <p:sldId id="351" r:id="rId14"/>
    <p:sldId id="352" r:id="rId15"/>
    <p:sldId id="353" r:id="rId16"/>
    <p:sldId id="354" r:id="rId17"/>
    <p:sldId id="349" r:id="rId18"/>
    <p:sldId id="355" r:id="rId19"/>
    <p:sldId id="356" r:id="rId20"/>
    <p:sldId id="357" r:id="rId21"/>
    <p:sldId id="314" r:id="rId22"/>
    <p:sldId id="330"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B66"/>
    <a:srgbClr val="D8E5E5"/>
    <a:srgbClr val="FBCDCD"/>
    <a:srgbClr val="7192A9"/>
    <a:srgbClr val="F37D91"/>
    <a:srgbClr val="F26649"/>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2" d="100"/>
          <a:sy n="82" d="100"/>
        </p:scale>
        <p:origin x="87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4525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4040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7292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35298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50402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9437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9162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stretch>
            <a:fillRect/>
          </a:stretch>
        </p:blipFill>
        <p:spPr>
          <a:xfrm>
            <a:off x="1180054" y="1856267"/>
            <a:ext cx="11010041" cy="4802179"/>
          </a:xfrm>
          <a:prstGeom prst="rect">
            <a:avLst/>
          </a:prstGeom>
        </p:spPr>
      </p:pic>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wander (v</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04764" y="3672582"/>
            <a:ext cx="4897301" cy="584775"/>
          </a:xfrm>
          <a:prstGeom prst="rect">
            <a:avLst/>
          </a:prstGeom>
        </p:spPr>
        <p:txBody>
          <a:bodyPr wrap="square">
            <a:spAutoFit/>
          </a:bodyPr>
          <a:lstStyle/>
          <a:p>
            <a:pPr lvl="0" algn="ctr"/>
            <a:r>
              <a:rPr lang="en-US" sz="3200" dirty="0" err="1" smtClean="0"/>
              <a:t>Đi</a:t>
            </a:r>
            <a:r>
              <a:rPr lang="en-US" sz="3200" dirty="0" smtClean="0"/>
              <a:t> </a:t>
            </a:r>
            <a:r>
              <a:rPr lang="en-US" sz="3200" dirty="0" err="1" smtClean="0"/>
              <a:t>lang</a:t>
            </a:r>
            <a:r>
              <a:rPr lang="en-US" sz="3200" dirty="0" smtClean="0"/>
              <a:t> thang, </a:t>
            </a:r>
            <a:r>
              <a:rPr lang="en-US" sz="3200" dirty="0" err="1" smtClean="0"/>
              <a:t>thả</a:t>
            </a:r>
            <a:r>
              <a:rPr lang="en-US" sz="3200" dirty="0" smtClean="0"/>
              <a:t> </a:t>
            </a:r>
            <a:r>
              <a:rPr lang="en-US" sz="3200" dirty="0" err="1" smtClean="0"/>
              <a:t>bộ</a:t>
            </a:r>
            <a:endParaRPr lang="en-US" sz="3200" dirty="0"/>
          </a:p>
        </p:txBody>
      </p:sp>
      <p:sp>
        <p:nvSpPr>
          <p:cNvPr id="2" name="Rectangle 1"/>
          <p:cNvSpPr/>
          <p:nvPr/>
        </p:nvSpPr>
        <p:spPr>
          <a:xfrm>
            <a:off x="1262916" y="3008667"/>
            <a:ext cx="2087430"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wɑːndər</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wand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75920" y="4460190"/>
            <a:ext cx="721859" cy="721859"/>
          </a:xfrm>
          <a:prstGeom prst="rect">
            <a:avLst/>
          </a:prstGeom>
        </p:spPr>
      </p:pic>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36" fill="hold"/>
                                        <p:tgtEl>
                                          <p:spTgt spid="9"/>
                                        </p:tgtEl>
                                      </p:cBhvr>
                                    </p:cmd>
                                  </p:childTnLst>
                                </p:cTn>
                              </p:par>
                            </p:childTnLst>
                          </p:cTn>
                        </p:par>
                      </p:childTnLst>
                    </p:cTn>
                  </p:par>
                </p:childTnLst>
              </p:cTn>
              <p:nextCondLst>
                <p:cond evt="onClick" delay="0">
                  <p:tgtEl>
                    <p:spTgt spid="9"/>
                  </p:tgtEl>
                </p:cond>
              </p:nextCondLst>
            </p:seq>
            <p:audio>
              <p:cMediaNode vol="80000">
                <p:cTn id="18" fill="hold" display="0">
                  <p:stCondLst>
                    <p:cond delay="indefinite"/>
                  </p:stCondLst>
                  <p:endCondLst>
                    <p:cond evt="onStopAudio" delay="0">
                      <p:tgtEl>
                        <p:sldTgt/>
                      </p:tgtEl>
                    </p:cond>
                  </p:endCondLst>
                </p:cTn>
                <p:tgtEl>
                  <p:spTgt spid="9"/>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497258"/>
            <a:ext cx="11269345" cy="5326947"/>
          </a:xfrm>
        </p:spPr>
        <p:txBody>
          <a:bodyPr>
            <a:normAutofit fontScale="92500" lnSpcReduction="10000"/>
          </a:bodyPr>
          <a:lstStyle/>
          <a:p>
            <a:pPr marL="0" indent="0" algn="just">
              <a:lnSpc>
                <a:spcPct val="120000"/>
              </a:lnSpc>
              <a:spcBef>
                <a:spcPts val="0"/>
              </a:spcBef>
              <a:buNone/>
            </a:pPr>
            <a:r>
              <a:rPr lang="en-US" sz="2600" dirty="0" smtClean="0"/>
              <a:t>Shopping centres attract a lot of customers, especially at the weekend, on holidays, or during sales. People go there to shop. Shopping centres offer a wide range of products to choose from. Customers can touch the products and try on clothes and shoes. This makes them feel more comfortable when they decide to buy something.</a:t>
            </a:r>
          </a:p>
          <a:p>
            <a:pPr marL="0" indent="0" algn="just">
              <a:lnSpc>
                <a:spcPct val="120000"/>
              </a:lnSpc>
              <a:spcBef>
                <a:spcPts val="0"/>
              </a:spcBef>
              <a:buNone/>
            </a:pPr>
            <a:r>
              <a:rPr lang="en-US" sz="2600" dirty="0" smtClean="0"/>
              <a:t>However, people also go to shopping centres for many other reasons. Some people go there for entertainment. These centres often offer </a:t>
            </a:r>
            <a:r>
              <a:rPr lang="en-US" sz="2600" b="1" dirty="0" smtClean="0"/>
              <a:t>year-round </a:t>
            </a:r>
            <a:r>
              <a:rPr lang="en-US" sz="2600" dirty="0" smtClean="0"/>
              <a:t>free entertainment for customers of all ages such as live music and special performances. During holidays, shoppers can see decorations and join in the holiday excitement. It’s a good way to relax. Some people go there just to hang out with friends. They go browsing and chat while wandering through the shopping malls. Others visit shopping centres to get exercise.</a:t>
            </a:r>
          </a:p>
          <a:p>
            <a:pPr marL="0" indent="0" algn="just">
              <a:lnSpc>
                <a:spcPct val="120000"/>
              </a:lnSpc>
              <a:spcBef>
                <a:spcPts val="0"/>
              </a:spcBef>
              <a:buNone/>
            </a:pPr>
            <a:r>
              <a:rPr lang="en-US" sz="2600" dirty="0" smtClean="0"/>
              <a:t>They enjoy walking for one or two hours in clean and well-lit areas. Some people even go there to avoid the heat or cold outside. Shopping centres offer free air conditioning and heating.</a:t>
            </a:r>
          </a:p>
          <a:p>
            <a:pPr marL="0" indent="0" algn="just">
              <a:lnSpc>
                <a:spcPct val="120000"/>
              </a:lnSpc>
              <a:spcBef>
                <a:spcPts val="0"/>
              </a:spcBef>
              <a:buNone/>
            </a:pPr>
            <a:endParaRPr lang="en-US"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Tree>
    <p:extLst>
      <p:ext uri="{BB962C8B-B14F-4D97-AF65-F5344CB8AC3E}">
        <p14:creationId xmlns:p14="http://schemas.microsoft.com/office/powerpoint/2010/main" val="138207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3219" y="1687483"/>
            <a:ext cx="11269345" cy="1113698"/>
          </a:xfrm>
        </p:spPr>
        <p:txBody>
          <a:bodyPr>
            <a:normAutofit lnSpcReduction="10000"/>
          </a:bodyPr>
          <a:lstStyle/>
          <a:p>
            <a:pPr marL="0" indent="0" algn="just">
              <a:lnSpc>
                <a:spcPct val="120000"/>
              </a:lnSpc>
              <a:spcBef>
                <a:spcPts val="0"/>
              </a:spcBef>
              <a:buNone/>
            </a:pPr>
            <a:r>
              <a:rPr lang="en-US" b="1" dirty="0" smtClean="0"/>
              <a:t>1. People go to a shopping centre______.</a:t>
            </a:r>
          </a:p>
          <a:p>
            <a:pPr marL="0" indent="0" algn="just">
              <a:lnSpc>
                <a:spcPct val="120000"/>
              </a:lnSpc>
              <a:spcBef>
                <a:spcPts val="0"/>
              </a:spcBef>
              <a:buNone/>
            </a:pPr>
            <a:r>
              <a:rPr lang="en-US" dirty="0" smtClean="0"/>
              <a:t>A. only for shopping	B. mainly to hang out	C. for many reasons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8" name="Oval 17"/>
          <p:cNvSpPr/>
          <p:nvPr/>
        </p:nvSpPr>
        <p:spPr>
          <a:xfrm>
            <a:off x="7755865" y="2154187"/>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523219" y="2962853"/>
            <a:ext cx="11383312" cy="3677289"/>
          </a:xfrm>
          <a:prstGeom prst="rect">
            <a:avLst/>
          </a:prstGeom>
          <a:solidFill>
            <a:srgbClr val="FBCDCD"/>
          </a:solidFill>
        </p:spPr>
        <p:txBody>
          <a:bodyPr wrap="square">
            <a:spAutoFit/>
          </a:bodyPr>
          <a:lstStyle/>
          <a:p>
            <a:pPr algn="just">
              <a:lnSpc>
                <a:spcPct val="120000"/>
              </a:lnSpc>
            </a:pPr>
            <a:r>
              <a:rPr lang="en-US" sz="2800" dirty="0"/>
              <a:t>However, people also </a:t>
            </a:r>
            <a:r>
              <a:rPr lang="en-US" sz="2800" b="1" u="sng" dirty="0">
                <a:solidFill>
                  <a:srgbClr val="7030A0"/>
                </a:solidFill>
              </a:rPr>
              <a:t>go to shopping centres for many other reasons. </a:t>
            </a:r>
            <a:r>
              <a:rPr lang="en-US" sz="2800" dirty="0"/>
              <a:t>Some people go there for entertainment. These centres often offer </a:t>
            </a:r>
            <a:r>
              <a:rPr lang="en-US" sz="2800" b="1" dirty="0"/>
              <a:t>year-round </a:t>
            </a:r>
            <a:r>
              <a:rPr lang="en-US" sz="2800" dirty="0"/>
              <a:t>free entertainment for customers of all ages such as live music and special performances. During holidays, shoppers can see decorations and join in the holiday excitement. It’s a good way to relax. Some people go there just to hang out with friends. They go browsing and chat while wandering through the shopping malls. Others visit shopping centres to get exercise.</a:t>
            </a:r>
          </a:p>
        </p:txBody>
      </p:sp>
    </p:spTree>
    <p:extLst>
      <p:ext uri="{BB962C8B-B14F-4D97-AF65-F5344CB8AC3E}">
        <p14:creationId xmlns:p14="http://schemas.microsoft.com/office/powerpoint/2010/main" val="20883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497258"/>
            <a:ext cx="11269345" cy="2565456"/>
          </a:xfrm>
        </p:spPr>
        <p:txBody>
          <a:bodyPr>
            <a:normAutofit/>
          </a:bodyPr>
          <a:lstStyle/>
          <a:p>
            <a:pPr marL="0" indent="0" algn="just">
              <a:lnSpc>
                <a:spcPct val="120000"/>
              </a:lnSpc>
              <a:spcBef>
                <a:spcPts val="0"/>
              </a:spcBef>
              <a:buNone/>
            </a:pPr>
            <a:r>
              <a:rPr lang="en-US" b="1" dirty="0" smtClean="0"/>
              <a:t>2. At shopping centres, customers can ______.</a:t>
            </a:r>
          </a:p>
          <a:p>
            <a:pPr marL="514350" indent="-514350" algn="just">
              <a:lnSpc>
                <a:spcPct val="120000"/>
              </a:lnSpc>
              <a:spcBef>
                <a:spcPts val="0"/>
              </a:spcBef>
              <a:buAutoNum type="alphaUcPeriod"/>
            </a:pPr>
            <a:r>
              <a:rPr lang="en-US" dirty="0" smtClean="0"/>
              <a:t>touch the product	</a:t>
            </a:r>
          </a:p>
          <a:p>
            <a:pPr marL="514350" indent="-514350" algn="just">
              <a:lnSpc>
                <a:spcPct val="120000"/>
              </a:lnSpc>
              <a:spcBef>
                <a:spcPts val="0"/>
              </a:spcBef>
              <a:buAutoNum type="alphaUcPeriod"/>
            </a:pPr>
            <a:r>
              <a:rPr lang="en-US" dirty="0" smtClean="0"/>
              <a:t>bargain to get lower prices</a:t>
            </a:r>
          </a:p>
          <a:p>
            <a:pPr marL="514350" indent="-514350" algn="just">
              <a:lnSpc>
                <a:spcPct val="120000"/>
              </a:lnSpc>
              <a:spcBef>
                <a:spcPts val="0"/>
              </a:spcBef>
              <a:buAutoNum type="alphaUcPeriod"/>
            </a:pPr>
            <a:r>
              <a:rPr lang="en-US" dirty="0" smtClean="0"/>
              <a:t>pay to watch live performances.</a:t>
            </a:r>
            <a:endParaRPr lang="en-US" dirty="0"/>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549707" y="2080610"/>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576198" y="3602028"/>
            <a:ext cx="10790141" cy="2677656"/>
          </a:xfrm>
          <a:prstGeom prst="rect">
            <a:avLst/>
          </a:prstGeom>
          <a:solidFill>
            <a:srgbClr val="FBCDCD"/>
          </a:solidFill>
        </p:spPr>
        <p:txBody>
          <a:bodyPr wrap="square">
            <a:spAutoFit/>
          </a:bodyPr>
          <a:lstStyle/>
          <a:p>
            <a:pPr lvl="0" algn="just">
              <a:lnSpc>
                <a:spcPct val="120000"/>
              </a:lnSpc>
            </a:pPr>
            <a:r>
              <a:rPr lang="en-US" sz="2800" dirty="0">
                <a:solidFill>
                  <a:prstClr val="black"/>
                </a:solidFill>
              </a:rPr>
              <a:t>Shopping centres attract a lot of customers, especially at the weekend, on holidays, or during sales. People go there to shop. Shopping centres offer a wide range of products to choose from. </a:t>
            </a:r>
            <a:r>
              <a:rPr lang="en-US" sz="2800" b="1" u="sng" dirty="0">
                <a:solidFill>
                  <a:srgbClr val="7030A0"/>
                </a:solidFill>
              </a:rPr>
              <a:t>Customers can touch the products</a:t>
            </a:r>
            <a:r>
              <a:rPr lang="en-US" sz="2800" dirty="0">
                <a:solidFill>
                  <a:prstClr val="black"/>
                </a:solidFill>
              </a:rPr>
              <a:t> and try on clothes and shoes. This makes them feel more comfortable when they decide to buy something.</a:t>
            </a:r>
          </a:p>
        </p:txBody>
      </p:sp>
    </p:spTree>
    <p:extLst>
      <p:ext uri="{BB962C8B-B14F-4D97-AF65-F5344CB8AC3E}">
        <p14:creationId xmlns:p14="http://schemas.microsoft.com/office/powerpoint/2010/main" val="27976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659583"/>
            <a:ext cx="11269345" cy="1571479"/>
          </a:xfrm>
        </p:spPr>
        <p:txBody>
          <a:bodyPr>
            <a:normAutofit/>
          </a:bodyPr>
          <a:lstStyle/>
          <a:p>
            <a:pPr marL="0" indent="0" algn="just">
              <a:lnSpc>
                <a:spcPct val="120000"/>
              </a:lnSpc>
              <a:spcBef>
                <a:spcPts val="0"/>
              </a:spcBef>
              <a:buNone/>
            </a:pPr>
            <a:r>
              <a:rPr lang="en-US" b="1" dirty="0" smtClean="0"/>
              <a:t>3. A kind of entertainment at a shopping centre is _______.</a:t>
            </a:r>
          </a:p>
          <a:p>
            <a:pPr marL="514350" indent="-514350" algn="just">
              <a:lnSpc>
                <a:spcPct val="120000"/>
              </a:lnSpc>
              <a:spcBef>
                <a:spcPts val="0"/>
              </a:spcBef>
              <a:buAutoNum type="alphaUcPeriod"/>
            </a:pPr>
            <a:r>
              <a:rPr lang="en-US" dirty="0" smtClean="0"/>
              <a:t>fashion contests	B. live music			C. painting exhibitions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4085869" y="2288342"/>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p:nvSpPr>
        <p:spPr>
          <a:xfrm>
            <a:off x="474562" y="2939971"/>
            <a:ext cx="11431969" cy="3700172"/>
          </a:xfrm>
          <a:prstGeom prst="rect">
            <a:avLst/>
          </a:prstGeom>
          <a:solidFill>
            <a:srgbClr val="FBCDCD"/>
          </a:solidFill>
        </p:spPr>
        <p:txBody>
          <a:bodyPr wrap="square">
            <a:spAutoFit/>
          </a:bodyPr>
          <a:lstStyle/>
          <a:p>
            <a:pPr algn="just">
              <a:lnSpc>
                <a:spcPct val="120000"/>
              </a:lnSpc>
            </a:pPr>
            <a:r>
              <a:rPr lang="en-US" sz="2800" dirty="0"/>
              <a:t>However, people also go to shopping centres for many other reasons. Some people go there for entertainment. These centres often offer </a:t>
            </a:r>
            <a:r>
              <a:rPr lang="en-US" sz="2800" b="1" dirty="0"/>
              <a:t>year-round </a:t>
            </a:r>
            <a:r>
              <a:rPr lang="en-US" sz="2800" dirty="0"/>
              <a:t>free </a:t>
            </a:r>
            <a:r>
              <a:rPr lang="en-US" sz="2800" b="1" u="sng" dirty="0">
                <a:solidFill>
                  <a:srgbClr val="7030A0"/>
                </a:solidFill>
              </a:rPr>
              <a:t>entertainment for customers of all ages such as live music</a:t>
            </a:r>
            <a:r>
              <a:rPr lang="en-US" sz="2800" b="1" dirty="0">
                <a:solidFill>
                  <a:srgbClr val="7030A0"/>
                </a:solidFill>
              </a:rPr>
              <a:t> </a:t>
            </a:r>
            <a:r>
              <a:rPr lang="en-US" sz="2800" dirty="0"/>
              <a:t>and special performances. During holidays, shoppers can see decorations and join in the holiday excitement. It’s a good way to relax. Some people go there just to hang out with friends. They go browsing and chat while wandering through the shopping malls. Others visit shopping centres to get exercise.</a:t>
            </a:r>
          </a:p>
        </p:txBody>
      </p:sp>
    </p:spTree>
    <p:extLst>
      <p:ext uri="{BB962C8B-B14F-4D97-AF65-F5344CB8AC3E}">
        <p14:creationId xmlns:p14="http://schemas.microsoft.com/office/powerpoint/2010/main" val="32271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810047"/>
            <a:ext cx="11269345" cy="1318592"/>
          </a:xfrm>
        </p:spPr>
        <p:txBody>
          <a:bodyPr>
            <a:normAutofit/>
          </a:bodyPr>
          <a:lstStyle/>
          <a:p>
            <a:pPr marL="0" indent="0" algn="just">
              <a:lnSpc>
                <a:spcPct val="120000"/>
              </a:lnSpc>
              <a:spcBef>
                <a:spcPts val="0"/>
              </a:spcBef>
              <a:buNone/>
            </a:pPr>
            <a:r>
              <a:rPr lang="en-US" b="1" dirty="0" smtClean="0"/>
              <a:t>4. Some people exercise at a shopping centre because they like its ______.</a:t>
            </a:r>
          </a:p>
          <a:p>
            <a:pPr marL="0" indent="0" algn="just">
              <a:lnSpc>
                <a:spcPct val="120000"/>
              </a:lnSpc>
              <a:spcBef>
                <a:spcPts val="0"/>
              </a:spcBef>
              <a:buNone/>
            </a:pPr>
            <a:r>
              <a:rPr lang="en-US" dirty="0" smtClean="0"/>
              <a:t>A. crowds			B. well-lit areas		C. shops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4085041" y="2388318"/>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628983" y="3500965"/>
            <a:ext cx="10934126" cy="1643527"/>
          </a:xfrm>
          <a:prstGeom prst="rect">
            <a:avLst/>
          </a:prstGeom>
          <a:solidFill>
            <a:srgbClr val="FBCDCD"/>
          </a:solidFill>
        </p:spPr>
        <p:txBody>
          <a:bodyPr wrap="square">
            <a:spAutoFit/>
          </a:bodyPr>
          <a:lstStyle/>
          <a:p>
            <a:pPr algn="just">
              <a:lnSpc>
                <a:spcPct val="120000"/>
              </a:lnSpc>
            </a:pPr>
            <a:r>
              <a:rPr lang="en-US" sz="2800" b="1" u="sng" dirty="0">
                <a:solidFill>
                  <a:srgbClr val="7030A0"/>
                </a:solidFill>
              </a:rPr>
              <a:t>They enjoy walking for one or two hours in clean and well-lit areas</a:t>
            </a:r>
            <a:r>
              <a:rPr lang="en-US" sz="2800" dirty="0"/>
              <a:t>. Some people even go there to avoid the heat or cold outside. Shopping centres offer free air conditioning and heating.</a:t>
            </a:r>
          </a:p>
        </p:txBody>
      </p:sp>
    </p:spTree>
    <p:extLst>
      <p:ext uri="{BB962C8B-B14F-4D97-AF65-F5344CB8AC3E}">
        <p14:creationId xmlns:p14="http://schemas.microsoft.com/office/powerpoint/2010/main" val="29282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983" y="1733612"/>
            <a:ext cx="11269345" cy="1318592"/>
          </a:xfrm>
        </p:spPr>
        <p:txBody>
          <a:bodyPr>
            <a:normAutofit/>
          </a:bodyPr>
          <a:lstStyle/>
          <a:p>
            <a:pPr marL="0" indent="0" algn="just">
              <a:lnSpc>
                <a:spcPct val="120000"/>
              </a:lnSpc>
              <a:spcBef>
                <a:spcPts val="0"/>
              </a:spcBef>
              <a:buNone/>
            </a:pPr>
            <a:r>
              <a:rPr lang="en-US" b="1" dirty="0" smtClean="0"/>
              <a:t>5. The word “</a:t>
            </a:r>
            <a:r>
              <a:rPr lang="en-US" b="1" dirty="0" smtClean="0">
                <a:solidFill>
                  <a:srgbClr val="00B050"/>
                </a:solidFill>
              </a:rPr>
              <a:t>year-round</a:t>
            </a:r>
            <a:r>
              <a:rPr lang="en-US" b="1" dirty="0" smtClean="0"/>
              <a:t>” in paragraph 2 is similar in meaning to ______.</a:t>
            </a:r>
          </a:p>
          <a:p>
            <a:pPr marL="0" indent="0" algn="just">
              <a:lnSpc>
                <a:spcPct val="120000"/>
              </a:lnSpc>
              <a:spcBef>
                <a:spcPts val="0"/>
              </a:spcBef>
              <a:buNone/>
            </a:pPr>
            <a:r>
              <a:rPr lang="en-US" dirty="0" smtClean="0"/>
              <a:t>A. always			B. sometimes		C. rarely </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8" name="Oval 17"/>
          <p:cNvSpPr/>
          <p:nvPr/>
        </p:nvSpPr>
        <p:spPr>
          <a:xfrm>
            <a:off x="549707" y="2306565"/>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p:nvSpPr>
        <p:spPr>
          <a:xfrm>
            <a:off x="474562" y="2939971"/>
            <a:ext cx="11431969" cy="3700172"/>
          </a:xfrm>
          <a:prstGeom prst="rect">
            <a:avLst/>
          </a:prstGeom>
          <a:solidFill>
            <a:srgbClr val="FBCDCD"/>
          </a:solidFill>
        </p:spPr>
        <p:txBody>
          <a:bodyPr wrap="square">
            <a:spAutoFit/>
          </a:bodyPr>
          <a:lstStyle/>
          <a:p>
            <a:pPr algn="just">
              <a:lnSpc>
                <a:spcPct val="120000"/>
              </a:lnSpc>
            </a:pPr>
            <a:r>
              <a:rPr lang="en-US" sz="2800" dirty="0"/>
              <a:t>However, people also go to shopping centres for many other reasons. Some people go there for entertainment. These centres often offer </a:t>
            </a:r>
            <a:r>
              <a:rPr lang="en-US" sz="2800" b="1" u="sng" dirty="0">
                <a:solidFill>
                  <a:srgbClr val="7030A0"/>
                </a:solidFill>
              </a:rPr>
              <a:t>year-round</a:t>
            </a:r>
            <a:r>
              <a:rPr lang="en-US" sz="2800" b="1" dirty="0"/>
              <a:t> </a:t>
            </a:r>
            <a:r>
              <a:rPr lang="en-US" sz="2800" dirty="0"/>
              <a:t>free entertainment for customers of all ages such as live music and special performances. During holidays, shoppers can see decorations and join in the holiday excitement. It’s a good way to relax. Some people go there just to hang out with friends. They go browsing and chat while wandering through the shopping malls. Others visit shopping centres to get exercise.</a:t>
            </a:r>
          </a:p>
        </p:txBody>
      </p:sp>
    </p:spTree>
    <p:extLst>
      <p:ext uri="{BB962C8B-B14F-4D97-AF65-F5344CB8AC3E}">
        <p14:creationId xmlns:p14="http://schemas.microsoft.com/office/powerpoint/2010/main" val="18732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497258"/>
            <a:ext cx="11269345" cy="5326947"/>
          </a:xfrm>
        </p:spPr>
        <p:txBody>
          <a:bodyPr>
            <a:normAutofit lnSpcReduction="10000"/>
          </a:bodyPr>
          <a:lstStyle/>
          <a:p>
            <a:pPr marL="0" indent="0" algn="just">
              <a:lnSpc>
                <a:spcPct val="120000"/>
              </a:lnSpc>
              <a:spcBef>
                <a:spcPts val="0"/>
              </a:spcBef>
              <a:buNone/>
            </a:pPr>
            <a:r>
              <a:rPr lang="en-US" b="1" dirty="0" smtClean="0"/>
              <a:t>1. People go to a shopping centre______.</a:t>
            </a:r>
          </a:p>
          <a:p>
            <a:pPr marL="0" indent="0" algn="just">
              <a:lnSpc>
                <a:spcPct val="120000"/>
              </a:lnSpc>
              <a:spcBef>
                <a:spcPts val="0"/>
              </a:spcBef>
              <a:buNone/>
            </a:pPr>
            <a:r>
              <a:rPr lang="en-US" dirty="0" smtClean="0"/>
              <a:t>A. only for shopping	B. mainly to hang out	C. for many reasons</a:t>
            </a:r>
          </a:p>
          <a:p>
            <a:pPr marL="0" indent="0" algn="just">
              <a:lnSpc>
                <a:spcPct val="120000"/>
              </a:lnSpc>
              <a:spcBef>
                <a:spcPts val="0"/>
              </a:spcBef>
              <a:buNone/>
            </a:pPr>
            <a:r>
              <a:rPr lang="en-US" b="1" dirty="0" smtClean="0"/>
              <a:t>2. At shopping centres, customers can ______.</a:t>
            </a:r>
          </a:p>
          <a:p>
            <a:pPr marL="0" indent="0" algn="just">
              <a:lnSpc>
                <a:spcPct val="120000"/>
              </a:lnSpc>
              <a:spcBef>
                <a:spcPts val="0"/>
              </a:spcBef>
              <a:buNone/>
            </a:pPr>
            <a:r>
              <a:rPr lang="en-US" dirty="0" smtClean="0"/>
              <a:t>A. touch the product	B. bargain to get lower prices</a:t>
            </a:r>
          </a:p>
          <a:p>
            <a:pPr marL="0" indent="0" algn="just">
              <a:lnSpc>
                <a:spcPct val="120000"/>
              </a:lnSpc>
              <a:spcBef>
                <a:spcPts val="0"/>
              </a:spcBef>
              <a:buNone/>
            </a:pPr>
            <a:r>
              <a:rPr lang="en-US" dirty="0" smtClean="0"/>
              <a:t>C. pay to watch live performances.</a:t>
            </a:r>
            <a:endParaRPr lang="en-US" dirty="0"/>
          </a:p>
          <a:p>
            <a:pPr marL="0" indent="0" algn="just">
              <a:lnSpc>
                <a:spcPct val="120000"/>
              </a:lnSpc>
              <a:spcBef>
                <a:spcPts val="0"/>
              </a:spcBef>
              <a:buNone/>
            </a:pPr>
            <a:r>
              <a:rPr lang="en-US" b="1" dirty="0" smtClean="0"/>
              <a:t>3. A kind of entertainment at a shopping centre is _______.</a:t>
            </a:r>
          </a:p>
          <a:p>
            <a:pPr marL="514350" indent="-514350" algn="just">
              <a:lnSpc>
                <a:spcPct val="120000"/>
              </a:lnSpc>
              <a:spcBef>
                <a:spcPts val="0"/>
              </a:spcBef>
              <a:buAutoNum type="alphaUcPeriod"/>
            </a:pPr>
            <a:r>
              <a:rPr lang="en-US" dirty="0" smtClean="0"/>
              <a:t>fashion contests	B. live music			C. painting exhibitions</a:t>
            </a:r>
          </a:p>
          <a:p>
            <a:pPr marL="0" indent="0" algn="just">
              <a:lnSpc>
                <a:spcPct val="120000"/>
              </a:lnSpc>
              <a:spcBef>
                <a:spcPts val="0"/>
              </a:spcBef>
              <a:buNone/>
            </a:pPr>
            <a:r>
              <a:rPr lang="en-US" b="1" dirty="0" smtClean="0"/>
              <a:t>4. Some people exercise at a shopping centre because they like its ______.</a:t>
            </a:r>
          </a:p>
          <a:p>
            <a:pPr marL="0" indent="0" algn="just">
              <a:lnSpc>
                <a:spcPct val="120000"/>
              </a:lnSpc>
              <a:spcBef>
                <a:spcPts val="0"/>
              </a:spcBef>
              <a:buNone/>
            </a:pPr>
            <a:r>
              <a:rPr lang="en-US" dirty="0" smtClean="0"/>
              <a:t>A. crowds			B. well-lit areas		C. shops</a:t>
            </a:r>
          </a:p>
          <a:p>
            <a:pPr marL="0" indent="0" algn="just">
              <a:lnSpc>
                <a:spcPct val="120000"/>
              </a:lnSpc>
              <a:spcBef>
                <a:spcPts val="0"/>
              </a:spcBef>
              <a:buNone/>
            </a:pPr>
            <a:r>
              <a:rPr lang="en-US" b="1" dirty="0" smtClean="0"/>
              <a:t>5. The word “</a:t>
            </a:r>
            <a:r>
              <a:rPr lang="en-US" b="1" dirty="0" smtClean="0">
                <a:solidFill>
                  <a:srgbClr val="00B050"/>
                </a:solidFill>
              </a:rPr>
              <a:t>year-round</a:t>
            </a:r>
            <a:r>
              <a:rPr lang="en-US" b="1" dirty="0" smtClean="0"/>
              <a:t>” in paragraph 2 is similar in meaning to ______.</a:t>
            </a:r>
          </a:p>
          <a:p>
            <a:pPr marL="0" indent="0" algn="just">
              <a:lnSpc>
                <a:spcPct val="120000"/>
              </a:lnSpc>
              <a:spcBef>
                <a:spcPts val="0"/>
              </a:spcBef>
              <a:buNone/>
            </a:pPr>
            <a:r>
              <a:rPr lang="en-US" dirty="0" smtClean="0"/>
              <a:t>A. always			B. sometimes		C. rarely </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7767440" y="1991746"/>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467274" y="2984758"/>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4096616" y="4328932"/>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4119766" y="5250262"/>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p:cNvSpPr/>
          <p:nvPr/>
        </p:nvSpPr>
        <p:spPr>
          <a:xfrm>
            <a:off x="523219" y="6215606"/>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Fill in each blank with ONE word from the </a:t>
            </a:r>
            <a:r>
              <a:rPr lang="en-US" sz="2600" b="1" dirty="0" smtClean="0">
                <a:effectLst>
                  <a:glow rad="88900">
                    <a:schemeClr val="bg1"/>
                  </a:glow>
                </a:effectLst>
                <a:latin typeface="Arial" panose="020B0604020202020204" pitchFamily="34" charset="0"/>
                <a:cs typeface="Arial" panose="020B0604020202020204" pitchFamily="34" charset="0"/>
              </a:rPr>
              <a:t>passage.</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graphicFrame>
        <p:nvGraphicFramePr>
          <p:cNvPr id="3" name="Table 2"/>
          <p:cNvGraphicFramePr>
            <a:graphicFrameLocks noGrp="1"/>
          </p:cNvGraphicFramePr>
          <p:nvPr>
            <p:extLst>
              <p:ext uri="{D42A27DB-BD31-4B8C-83A1-F6EECF244321}">
                <p14:modId xmlns:p14="http://schemas.microsoft.com/office/powerpoint/2010/main" val="1003729661"/>
              </p:ext>
            </p:extLst>
          </p:nvPr>
        </p:nvGraphicFramePr>
        <p:xfrm>
          <a:off x="628983" y="1785295"/>
          <a:ext cx="11165620" cy="4309509"/>
        </p:xfrm>
        <a:graphic>
          <a:graphicData uri="http://schemas.openxmlformats.org/drawingml/2006/table">
            <a:tbl>
              <a:tblPr firstRow="1" bandRow="1">
                <a:tableStyleId>{5C22544A-7EE6-4342-B048-85BDC9FD1C3A}</a:tableStyleId>
              </a:tblPr>
              <a:tblGrid>
                <a:gridCol w="11165620">
                  <a:extLst>
                    <a:ext uri="{9D8B030D-6E8A-4147-A177-3AD203B41FA5}">
                      <a16:colId xmlns:a16="http://schemas.microsoft.com/office/drawing/2014/main" val="264071126"/>
                    </a:ext>
                  </a:extLst>
                </a:gridCol>
              </a:tblGrid>
              <a:tr h="795859">
                <a:tc>
                  <a:txBody>
                    <a:bodyPr/>
                    <a:lstStyle/>
                    <a:p>
                      <a:r>
                        <a:rPr lang="en-US" sz="2800" dirty="0" smtClean="0">
                          <a:solidFill>
                            <a:schemeClr val="tx1"/>
                          </a:solidFill>
                        </a:rPr>
                        <a:t>Shopping</a:t>
                      </a:r>
                      <a:r>
                        <a:rPr lang="en-US" sz="2800" baseline="0" dirty="0" smtClean="0">
                          <a:solidFill>
                            <a:schemeClr val="tx1"/>
                          </a:solidFill>
                        </a:rPr>
                        <a:t> centres</a:t>
                      </a:r>
                      <a:endParaRPr lang="en-US" sz="2800" dirty="0">
                        <a:solidFill>
                          <a:schemeClr val="tx1"/>
                        </a:solidFill>
                      </a:endParaRPr>
                    </a:p>
                  </a:txBody>
                  <a:tcPr>
                    <a:solidFill>
                      <a:srgbClr val="FBCDCD"/>
                    </a:solidFill>
                  </a:tcPr>
                </a:tc>
                <a:extLst>
                  <a:ext uri="{0D108BD9-81ED-4DB2-BD59-A6C34878D82A}">
                    <a16:rowId xmlns:a16="http://schemas.microsoft.com/office/drawing/2014/main" val="601017607"/>
                  </a:ext>
                </a:extLst>
              </a:tr>
              <a:tr h="3513650">
                <a:tc>
                  <a:txBody>
                    <a:bodyPr/>
                    <a:lstStyle/>
                    <a:p>
                      <a:pPr marL="514350" indent="-514350">
                        <a:lnSpc>
                          <a:spcPct val="150000"/>
                        </a:lnSpc>
                        <a:buAutoNum type="arabicPeriod"/>
                      </a:pPr>
                      <a:r>
                        <a:rPr lang="en-US" sz="2800" dirty="0" smtClean="0"/>
                        <a:t>attract</a:t>
                      </a:r>
                      <a:r>
                        <a:rPr lang="en-US" sz="2800" baseline="0" dirty="0" smtClean="0"/>
                        <a:t> a lot of customers during _______. </a:t>
                      </a:r>
                    </a:p>
                    <a:p>
                      <a:pPr marL="514350" indent="-514350">
                        <a:lnSpc>
                          <a:spcPct val="150000"/>
                        </a:lnSpc>
                        <a:buAutoNum type="arabicPeriod"/>
                      </a:pPr>
                      <a:r>
                        <a:rPr lang="en-US" sz="2800" baseline="0" dirty="0" smtClean="0"/>
                        <a:t>allow customers to _______ on clothes and shoes.</a:t>
                      </a:r>
                    </a:p>
                    <a:p>
                      <a:pPr marL="514350" indent="-514350">
                        <a:lnSpc>
                          <a:spcPct val="150000"/>
                        </a:lnSpc>
                        <a:buAutoNum type="arabicPeriod"/>
                      </a:pPr>
                      <a:r>
                        <a:rPr lang="en-US" sz="2800" baseline="0" dirty="0" smtClean="0"/>
                        <a:t>offer free ______________ for customers of all ages.</a:t>
                      </a:r>
                    </a:p>
                    <a:p>
                      <a:pPr marL="514350" indent="-514350">
                        <a:lnSpc>
                          <a:spcPct val="150000"/>
                        </a:lnSpc>
                        <a:buAutoNum type="arabicPeriod"/>
                      </a:pPr>
                      <a:r>
                        <a:rPr lang="en-US" sz="2800" baseline="0" dirty="0" smtClean="0"/>
                        <a:t>are full of____________ during holidays.</a:t>
                      </a:r>
                    </a:p>
                    <a:p>
                      <a:pPr marL="514350" indent="-514350">
                        <a:lnSpc>
                          <a:spcPct val="150000"/>
                        </a:lnSpc>
                        <a:buAutoNum type="arabicPeriod"/>
                      </a:pPr>
                      <a:r>
                        <a:rPr lang="en-US" sz="2800" baseline="0" dirty="0" smtClean="0"/>
                        <a:t>offer ______ air conditioning and heating.</a:t>
                      </a:r>
                      <a:endParaRPr lang="en-US" sz="2800" dirty="0"/>
                    </a:p>
                  </a:txBody>
                  <a:tcPr>
                    <a:solidFill>
                      <a:srgbClr val="D8E5E5"/>
                    </a:solidFill>
                  </a:tcPr>
                </a:tc>
                <a:extLst>
                  <a:ext uri="{0D108BD9-81ED-4DB2-BD59-A6C34878D82A}">
                    <a16:rowId xmlns:a16="http://schemas.microsoft.com/office/drawing/2014/main" val="1530434833"/>
                  </a:ext>
                </a:extLst>
              </a:tr>
            </a:tbl>
          </a:graphicData>
        </a:graphic>
      </p:graphicFrame>
      <p:sp>
        <p:nvSpPr>
          <p:cNvPr id="4" name="TextBox 3"/>
          <p:cNvSpPr txBox="1"/>
          <p:nvPr/>
        </p:nvSpPr>
        <p:spPr>
          <a:xfrm>
            <a:off x="6136559" y="2731624"/>
            <a:ext cx="1088020" cy="523220"/>
          </a:xfrm>
          <a:prstGeom prst="rect">
            <a:avLst/>
          </a:prstGeom>
          <a:noFill/>
        </p:spPr>
        <p:txBody>
          <a:bodyPr wrap="square" rtlCol="0">
            <a:spAutoFit/>
          </a:bodyPr>
          <a:lstStyle/>
          <a:p>
            <a:r>
              <a:rPr lang="en-US" sz="2800" b="1" dirty="0" smtClean="0">
                <a:solidFill>
                  <a:srgbClr val="EF4B66"/>
                </a:solidFill>
              </a:rPr>
              <a:t>sales</a:t>
            </a:r>
            <a:endParaRPr lang="en-US" b="1" dirty="0">
              <a:solidFill>
                <a:srgbClr val="EF4B66"/>
              </a:solidFill>
            </a:endParaRPr>
          </a:p>
        </p:txBody>
      </p:sp>
      <p:sp>
        <p:nvSpPr>
          <p:cNvPr id="17" name="TextBox 16"/>
          <p:cNvSpPr txBox="1"/>
          <p:nvPr/>
        </p:nvSpPr>
        <p:spPr>
          <a:xfrm>
            <a:off x="4274532" y="3382104"/>
            <a:ext cx="1088020" cy="523220"/>
          </a:xfrm>
          <a:prstGeom prst="rect">
            <a:avLst/>
          </a:prstGeom>
          <a:noFill/>
        </p:spPr>
        <p:txBody>
          <a:bodyPr wrap="square" rtlCol="0">
            <a:spAutoFit/>
          </a:bodyPr>
          <a:lstStyle/>
          <a:p>
            <a:r>
              <a:rPr lang="en-US" sz="2800" b="1" dirty="0" smtClean="0">
                <a:solidFill>
                  <a:srgbClr val="EF4B66"/>
                </a:solidFill>
              </a:rPr>
              <a:t>try</a:t>
            </a:r>
            <a:endParaRPr lang="en-US" b="1" dirty="0">
              <a:solidFill>
                <a:srgbClr val="EF4B66"/>
              </a:solidFill>
            </a:endParaRPr>
          </a:p>
        </p:txBody>
      </p:sp>
      <p:sp>
        <p:nvSpPr>
          <p:cNvPr id="18" name="TextBox 17"/>
          <p:cNvSpPr txBox="1"/>
          <p:nvPr/>
        </p:nvSpPr>
        <p:spPr>
          <a:xfrm>
            <a:off x="2689233" y="3997924"/>
            <a:ext cx="2507800" cy="523220"/>
          </a:xfrm>
          <a:prstGeom prst="rect">
            <a:avLst/>
          </a:prstGeom>
          <a:noFill/>
        </p:spPr>
        <p:txBody>
          <a:bodyPr wrap="square" rtlCol="0">
            <a:spAutoFit/>
          </a:bodyPr>
          <a:lstStyle/>
          <a:p>
            <a:r>
              <a:rPr lang="en-US" sz="2800" b="1" dirty="0" smtClean="0">
                <a:solidFill>
                  <a:srgbClr val="EF4B66"/>
                </a:solidFill>
              </a:rPr>
              <a:t>entertainments</a:t>
            </a:r>
            <a:endParaRPr lang="en-US" b="1" dirty="0">
              <a:solidFill>
                <a:srgbClr val="EF4B66"/>
              </a:solidFill>
            </a:endParaRPr>
          </a:p>
        </p:txBody>
      </p:sp>
      <p:sp>
        <p:nvSpPr>
          <p:cNvPr id="19" name="TextBox 18"/>
          <p:cNvSpPr txBox="1"/>
          <p:nvPr/>
        </p:nvSpPr>
        <p:spPr>
          <a:xfrm>
            <a:off x="2345466" y="4656934"/>
            <a:ext cx="2507800" cy="523220"/>
          </a:xfrm>
          <a:prstGeom prst="rect">
            <a:avLst/>
          </a:prstGeom>
          <a:noFill/>
        </p:spPr>
        <p:txBody>
          <a:bodyPr wrap="square" rtlCol="0">
            <a:spAutoFit/>
          </a:bodyPr>
          <a:lstStyle/>
          <a:p>
            <a:pPr algn="ctr"/>
            <a:r>
              <a:rPr lang="en-US" sz="2800" b="1" dirty="0" smtClean="0">
                <a:solidFill>
                  <a:srgbClr val="EF4B66"/>
                </a:solidFill>
              </a:rPr>
              <a:t>decorations</a:t>
            </a:r>
            <a:endParaRPr lang="en-US" b="1" dirty="0">
              <a:solidFill>
                <a:srgbClr val="EF4B66"/>
              </a:solidFill>
            </a:endParaRPr>
          </a:p>
        </p:txBody>
      </p:sp>
      <p:sp>
        <p:nvSpPr>
          <p:cNvPr id="20" name="TextBox 19"/>
          <p:cNvSpPr txBox="1"/>
          <p:nvPr/>
        </p:nvSpPr>
        <p:spPr>
          <a:xfrm>
            <a:off x="2090267" y="5275916"/>
            <a:ext cx="1197931" cy="523220"/>
          </a:xfrm>
          <a:prstGeom prst="rect">
            <a:avLst/>
          </a:prstGeom>
          <a:noFill/>
        </p:spPr>
        <p:txBody>
          <a:bodyPr wrap="square" rtlCol="0">
            <a:spAutoFit/>
          </a:bodyPr>
          <a:lstStyle/>
          <a:p>
            <a:r>
              <a:rPr lang="en-US" sz="2800" b="1" dirty="0" smtClean="0">
                <a:solidFill>
                  <a:srgbClr val="EF4B66"/>
                </a:solidFill>
              </a:rPr>
              <a:t>free</a:t>
            </a:r>
            <a:endParaRPr lang="en-US" b="1" dirty="0">
              <a:solidFill>
                <a:srgbClr val="EF4B66"/>
              </a:solidFill>
            </a:endParaRPr>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and answer about a new shopping </a:t>
            </a:r>
            <a:r>
              <a:rPr lang="en-US" sz="2600" b="1" dirty="0" smtClean="0">
                <a:effectLst>
                  <a:glow rad="88900">
                    <a:schemeClr val="bg1"/>
                  </a:glow>
                </a:effectLst>
                <a:latin typeface="Arial" panose="020B0604020202020204" pitchFamily="34" charset="0"/>
                <a:cs typeface="Arial" panose="020B0604020202020204" pitchFamily="34" charset="0"/>
              </a:rPr>
              <a:t>centre.</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SPEAKING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827500" y="1872344"/>
            <a:ext cx="11269345" cy="1403712"/>
          </a:xfrm>
        </p:spPr>
        <p:txBody>
          <a:bodyPr/>
          <a:lstStyle/>
          <a:p>
            <a:r>
              <a:rPr lang="en-US" dirty="0" smtClean="0"/>
              <a:t>Student A reads the suggestions for questions on card A</a:t>
            </a:r>
          </a:p>
          <a:p>
            <a:r>
              <a:rPr lang="en-US" dirty="0" smtClean="0"/>
              <a:t>Student B reads the information about the new shopping centre on card B (page 91)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3333741"/>
            <a:ext cx="5764192" cy="35242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848" y="3278315"/>
            <a:ext cx="6636152" cy="3487910"/>
          </a:xfrm>
          <a:prstGeom prst="rect">
            <a:avLst/>
          </a:prstGeom>
        </p:spPr>
      </p:pic>
    </p:spTree>
    <p:extLst>
      <p:ext uri="{BB962C8B-B14F-4D97-AF65-F5344CB8AC3E}">
        <p14:creationId xmlns:p14="http://schemas.microsoft.com/office/powerpoint/2010/main" val="264379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352801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294502" y="1839389"/>
            <a:ext cx="3160657" cy="523220"/>
          </a:xfrm>
          <a:prstGeom prst="rect">
            <a:avLst/>
          </a:prstGeom>
          <a:noFill/>
        </p:spPr>
        <p:txBody>
          <a:bodyPr wrap="square" rtlCol="0">
            <a:spAutoFit/>
          </a:bodyPr>
          <a:lstStyle/>
          <a:p>
            <a:r>
              <a:rPr lang="en-US" sz="2800" b="1" dirty="0">
                <a:solidFill>
                  <a:schemeClr val="bg1"/>
                </a:solidFill>
              </a:rPr>
              <a:t>LESSON </a:t>
            </a:r>
            <a:r>
              <a:rPr lang="en-US" sz="2800" b="1" dirty="0" smtClean="0">
                <a:solidFill>
                  <a:schemeClr val="bg1"/>
                </a:solidFill>
              </a:rPr>
              <a:t>5:  SKILLS 1</a:t>
            </a:r>
            <a:endParaRPr lang="en-US" sz="32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033368"/>
            <a:ext cx="10880706" cy="1292662"/>
          </a:xfrm>
          <a:prstGeom prst="rect">
            <a:avLst/>
          </a:prstGeom>
          <a:noFill/>
          <a:effectLst/>
        </p:spPr>
        <p:txBody>
          <a:bodyPr wrap="square" rtlCol="0">
            <a:spAutoFit/>
          </a:bodyPr>
          <a:lstStyle/>
          <a:p>
            <a:pPr algn="just"/>
            <a:r>
              <a:rPr lang="en-US" sz="2600" b="1" dirty="0" smtClean="0">
                <a:effectLst>
                  <a:glow rad="88900">
                    <a:schemeClr val="bg1"/>
                  </a:glow>
                </a:effectLst>
                <a:latin typeface="Arial" panose="020B0604020202020204" pitchFamily="34" charset="0"/>
                <a:cs typeface="Arial" panose="020B0604020202020204" pitchFamily="34" charset="0"/>
              </a:rPr>
              <a:t>Work </a:t>
            </a:r>
            <a:r>
              <a:rPr lang="en-US" sz="2600" b="1" dirty="0">
                <a:effectLst>
                  <a:glow rad="88900">
                    <a:schemeClr val="bg1"/>
                  </a:glow>
                </a:effectLst>
                <a:latin typeface="Arial" panose="020B0604020202020204" pitchFamily="34" charset="0"/>
                <a:cs typeface="Arial" panose="020B0604020202020204" pitchFamily="34" charset="0"/>
              </a:rPr>
              <a:t>in pairs. Ask and answer about a shopping centre, a supermarket, </a:t>
            </a:r>
            <a:r>
              <a:rPr lang="en-US" sz="2600" b="1" dirty="0" smtClean="0">
                <a:effectLst>
                  <a:glow rad="88900">
                    <a:schemeClr val="bg1"/>
                  </a:glow>
                </a:effectLst>
                <a:latin typeface="Arial" panose="020B0604020202020204" pitchFamily="34" charset="0"/>
                <a:cs typeface="Arial" panose="020B0604020202020204" pitchFamily="34" charset="0"/>
              </a:rPr>
              <a:t>or an </a:t>
            </a:r>
            <a:r>
              <a:rPr lang="en-US" sz="2600" b="1" dirty="0">
                <a:effectLst>
                  <a:glow rad="88900">
                    <a:schemeClr val="bg1"/>
                  </a:glow>
                </a:effectLst>
                <a:latin typeface="Arial" panose="020B0604020202020204" pitchFamily="34" charset="0"/>
                <a:cs typeface="Arial" panose="020B0604020202020204" pitchFamily="34" charset="0"/>
              </a:rPr>
              <a:t>open-air market in your area. Take notes of your partner’s </a:t>
            </a:r>
            <a:r>
              <a:rPr lang="en-US" sz="2600" b="1" dirty="0" smtClean="0">
                <a:effectLst>
                  <a:glow rad="88900">
                    <a:schemeClr val="bg1"/>
                  </a:glow>
                </a:effectLst>
                <a:latin typeface="Arial" panose="020B0604020202020204" pitchFamily="34" charset="0"/>
                <a:cs typeface="Arial" panose="020B0604020202020204" pitchFamily="34" charset="0"/>
              </a:rPr>
              <a:t>answers and report them to the class.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SPEAKING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421511" y="2566405"/>
            <a:ext cx="10515600" cy="3105190"/>
          </a:xfrm>
        </p:spPr>
        <p:txBody>
          <a:bodyPr/>
          <a:lstStyle/>
          <a:p>
            <a:r>
              <a:rPr lang="en-US" b="1" dirty="0" smtClean="0"/>
              <a:t>You can use the suggestions below:</a:t>
            </a:r>
          </a:p>
          <a:p>
            <a:pPr>
              <a:buFontTx/>
              <a:buChar char="-"/>
            </a:pPr>
            <a:r>
              <a:rPr lang="en-US" dirty="0" smtClean="0"/>
              <a:t>where it is</a:t>
            </a:r>
          </a:p>
          <a:p>
            <a:pPr>
              <a:buFontTx/>
              <a:buChar char="-"/>
            </a:pPr>
            <a:r>
              <a:rPr lang="en-US" dirty="0"/>
              <a:t>h</a:t>
            </a:r>
            <a:r>
              <a:rPr lang="en-US" dirty="0" smtClean="0"/>
              <a:t>ow you get there</a:t>
            </a:r>
          </a:p>
          <a:p>
            <a:pPr>
              <a:buFontTx/>
              <a:buChar char="-"/>
            </a:pPr>
            <a:r>
              <a:rPr lang="en-US" dirty="0" smtClean="0"/>
              <a:t>what its opening hours are</a:t>
            </a:r>
          </a:p>
          <a:p>
            <a:pPr>
              <a:buFontTx/>
              <a:buChar char="-"/>
            </a:pPr>
            <a:r>
              <a:rPr lang="en-US" dirty="0" smtClean="0"/>
              <a:t>what you do there</a:t>
            </a:r>
          </a:p>
          <a:p>
            <a:pPr>
              <a:buFontTx/>
              <a:buChar char="-"/>
            </a:pPr>
            <a:r>
              <a:rPr lang="en-US" dirty="0" smtClean="0"/>
              <a:t>what you like/ don’t like about it.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167" y="2457393"/>
            <a:ext cx="3151944" cy="4291441"/>
          </a:xfrm>
          <a:prstGeom prst="rect">
            <a:avLst/>
          </a:prstGeom>
        </p:spPr>
      </p:pic>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Wrap-up</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99796" y="2453580"/>
            <a:ext cx="9770226" cy="203132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Reasons why we go to shopping centres.</a:t>
            </a:r>
            <a:endParaRPr lang="en-US" sz="2800" dirty="0"/>
          </a:p>
          <a:p>
            <a:pPr marL="457200" indent="-457200">
              <a:lnSpc>
                <a:spcPct val="150000"/>
              </a:lnSpc>
              <a:buFont typeface="Wingdings" panose="05000000000000000000" pitchFamily="2" charset="2"/>
              <a:buChar char="ü"/>
            </a:pPr>
            <a:r>
              <a:rPr lang="en-US" sz="2800" dirty="0" smtClean="0"/>
              <a:t>Information about new shopping centres.</a:t>
            </a:r>
            <a:endParaRPr lang="en-US" sz="28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44" y="2198184"/>
            <a:ext cx="8149852" cy="3323987"/>
          </a:xfrm>
          <a:prstGeom prst="rect">
            <a:avLst/>
          </a:prstGeom>
          <a:noFill/>
        </p:spPr>
        <p:txBody>
          <a:bodyPr wrap="square" rtlCol="0">
            <a:spAutoFit/>
          </a:bodyPr>
          <a:lstStyle/>
          <a:p>
            <a:pPr marL="457200" indent="-457200">
              <a:lnSpc>
                <a:spcPct val="150000"/>
              </a:lnSpc>
              <a:buFontTx/>
              <a:buChar char="-"/>
            </a:pPr>
            <a:r>
              <a:rPr lang="en-US" sz="2800" dirty="0" smtClean="0"/>
              <a:t>Learn the new words by heart.</a:t>
            </a:r>
          </a:p>
          <a:p>
            <a:pPr marL="457200" indent="-457200">
              <a:lnSpc>
                <a:spcPct val="150000"/>
              </a:lnSpc>
              <a:buFontTx/>
              <a:buChar char="-"/>
            </a:pPr>
            <a:r>
              <a:rPr lang="en-US" sz="2800" dirty="0" smtClean="0"/>
              <a:t>Make a speech introducing a new shopping centre in your city.</a:t>
            </a:r>
          </a:p>
          <a:p>
            <a:pPr marL="457200" indent="-457200">
              <a:lnSpc>
                <a:spcPct val="150000"/>
              </a:lnSpc>
              <a:buFontTx/>
              <a:buChar char="-"/>
            </a:pPr>
            <a:r>
              <a:rPr lang="en-US" sz="2800" smtClean="0"/>
              <a:t>Do </a:t>
            </a:r>
            <a:r>
              <a:rPr lang="en-US" sz="2800"/>
              <a:t>Exercise ………..page ……Unit 8/Workbook</a:t>
            </a:r>
          </a:p>
          <a:p>
            <a:pPr>
              <a:lnSpc>
                <a:spcPct val="150000"/>
              </a:lnSpc>
            </a:pPr>
            <a:endParaRPr lang="en-US" sz="28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PRESENTATION</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599233" y="509033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541341"/>
            <a:ext cx="728462" cy="94617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012115" cy="130209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391062"/>
            <a:ext cx="1012115" cy="53524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77346" y="1198419"/>
            <a:ext cx="5740800" cy="39338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Warm up</a:t>
            </a:r>
            <a:endParaRPr lang="en-GB" dirty="0">
              <a:solidFill>
                <a:schemeClr val="tx1"/>
              </a:solidFill>
            </a:endParaRPr>
          </a:p>
        </p:txBody>
      </p:sp>
      <p:sp>
        <p:nvSpPr>
          <p:cNvPr id="33" name="Rectangle 32"/>
          <p:cNvSpPr/>
          <p:nvPr/>
        </p:nvSpPr>
        <p:spPr>
          <a:xfrm>
            <a:off x="5848148" y="1668721"/>
            <a:ext cx="5758577" cy="440958"/>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Reading</a:t>
            </a:r>
            <a:endParaRPr lang="en-GB" dirty="0">
              <a:solidFill>
                <a:schemeClr val="tx1"/>
              </a:solidFill>
            </a:endParaRPr>
          </a:p>
        </p:txBody>
      </p:sp>
      <p:sp>
        <p:nvSpPr>
          <p:cNvPr id="34" name="Rectangle 33"/>
          <p:cNvSpPr/>
          <p:nvPr/>
        </p:nvSpPr>
        <p:spPr>
          <a:xfrm>
            <a:off x="5863034" y="2191980"/>
            <a:ext cx="5755112" cy="1596262"/>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Read the list below and tick (v) the most common reason(s) why you go shopping.</a:t>
            </a:r>
          </a:p>
          <a:p>
            <a:pPr marL="285750" marR="0" indent="-285750">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Read the passage and choose the correct answer A, B, or  C</a:t>
            </a:r>
          </a:p>
          <a:p>
            <a:pPr marL="285750" marR="0" indent="-285750" algn="just">
              <a:spcBef>
                <a:spcPts val="0"/>
              </a:spcBef>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Fill in each blank with ONE word from the passage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63034" y="4344550"/>
            <a:ext cx="5743692" cy="1581753"/>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4: Work in pairs. Ask and answer about a new shopping centre.</a:t>
            </a:r>
          </a:p>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5: Work in pairs. Ask and answer about a shopping centre, a supermarket, an open-air market in your area. Take notes of your partner’s answers and report them to the class.</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65927" y="6023112"/>
            <a:ext cx="5740800" cy="55580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23" name="Rectangle 22"/>
          <p:cNvSpPr/>
          <p:nvPr/>
        </p:nvSpPr>
        <p:spPr>
          <a:xfrm>
            <a:off x="5848148" y="3839662"/>
            <a:ext cx="5758577" cy="472594"/>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Speaking</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487067" y="1494285"/>
            <a:ext cx="11668082" cy="2303274"/>
          </a:xfrm>
        </p:spPr>
        <p:txBody>
          <a:bodyPr>
            <a:normAutofit/>
          </a:bodyPr>
          <a:lstStyle/>
          <a:p>
            <a:pPr algn="just">
              <a:lnSpc>
                <a:spcPct val="100000"/>
              </a:lnSpc>
            </a:pPr>
            <a:r>
              <a:rPr lang="en-US" sz="3200" dirty="0"/>
              <a:t>Do you like shopping? </a:t>
            </a:r>
          </a:p>
          <a:p>
            <a:pPr algn="just">
              <a:lnSpc>
                <a:spcPct val="100000"/>
              </a:lnSpc>
            </a:pPr>
            <a:r>
              <a:rPr lang="en-US" sz="3200" dirty="0" smtClean="0"/>
              <a:t>How </a:t>
            </a:r>
            <a:r>
              <a:rPr lang="en-US" sz="3200" dirty="0"/>
              <a:t>often do you go shopping?</a:t>
            </a:r>
          </a:p>
          <a:p>
            <a:pPr algn="just">
              <a:lnSpc>
                <a:spcPct val="100000"/>
              </a:lnSpc>
            </a:pPr>
            <a:r>
              <a:rPr lang="en-US" sz="3200" dirty="0" smtClean="0"/>
              <a:t>Why do you go to shopping centers?</a:t>
            </a:r>
            <a:endParaRPr lang="en-US" sz="2400" dirty="0"/>
          </a:p>
        </p:txBody>
      </p:sp>
      <p:pic>
        <p:nvPicPr>
          <p:cNvPr id="12" name="Picture 11"/>
          <p:cNvPicPr>
            <a:picLocks noChangeAspect="1"/>
          </p:cNvPicPr>
          <p:nvPr/>
        </p:nvPicPr>
        <p:blipFill>
          <a:blip r:embed="rId2"/>
          <a:stretch>
            <a:fillRect/>
          </a:stretch>
        </p:blipFill>
        <p:spPr>
          <a:xfrm>
            <a:off x="6941976" y="3149576"/>
            <a:ext cx="5250024" cy="3664517"/>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7716364" cy="4509861"/>
          </a:xfrm>
        </p:spPr>
        <p:txBody>
          <a:bodyPr>
            <a:normAutofit/>
          </a:bodyPr>
          <a:lstStyle/>
          <a:p>
            <a:pPr algn="just">
              <a:lnSpc>
                <a:spcPct val="150000"/>
              </a:lnSpc>
              <a:buFontTx/>
              <a:buChar char="-"/>
            </a:pPr>
            <a:r>
              <a:rPr lang="en-US" b="1" dirty="0" smtClean="0"/>
              <a:t>Hanging out with friends</a:t>
            </a:r>
          </a:p>
          <a:p>
            <a:pPr algn="just">
              <a:lnSpc>
                <a:spcPct val="150000"/>
              </a:lnSpc>
              <a:buFontTx/>
              <a:buChar char="-"/>
            </a:pPr>
            <a:r>
              <a:rPr lang="en-US" b="1" dirty="0" smtClean="0"/>
              <a:t>Reducing stress</a:t>
            </a:r>
          </a:p>
          <a:p>
            <a:pPr algn="just">
              <a:lnSpc>
                <a:spcPct val="150000"/>
              </a:lnSpc>
              <a:buFontTx/>
              <a:buChar char="-"/>
            </a:pPr>
            <a:r>
              <a:rPr lang="en-US" b="1" dirty="0" smtClean="0"/>
              <a:t>Buying goods</a:t>
            </a:r>
          </a:p>
          <a:p>
            <a:pPr algn="just">
              <a:lnSpc>
                <a:spcPct val="150000"/>
              </a:lnSpc>
              <a:buFontTx/>
              <a:buChar char="-"/>
            </a:pPr>
            <a:r>
              <a:rPr lang="en-US" b="1" dirty="0" smtClean="0"/>
              <a:t>Exercising </a:t>
            </a:r>
          </a:p>
          <a:p>
            <a:pPr algn="just">
              <a:lnSpc>
                <a:spcPct val="150000"/>
              </a:lnSpc>
              <a:buFontTx/>
              <a:buChar char="-"/>
            </a:pPr>
            <a:r>
              <a:rPr lang="en-US" b="1" dirty="0" smtClean="0"/>
              <a:t>Browsing</a:t>
            </a:r>
            <a:endParaRPr lang="en-US"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666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6" name="TextBox 35"/>
          <p:cNvSpPr txBox="1"/>
          <p:nvPr/>
        </p:nvSpPr>
        <p:spPr>
          <a:xfrm>
            <a:off x="55984" y="83976"/>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7" name="Rectangle 36"/>
          <p:cNvSpPr/>
          <p:nvPr/>
        </p:nvSpPr>
        <p:spPr>
          <a:xfrm>
            <a:off x="4565979" y="60332"/>
            <a:ext cx="3197091"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chemeClr val="accent1">
                  <a:lumMod val="50000"/>
                </a:schemeClr>
              </a:solidFill>
              <a:effectLst>
                <a:outerShdw dist="38100" dir="2700000" algn="tl" rotWithShape="0">
                  <a:srgbClr val="ED7D31"/>
                </a:outerShdw>
              </a:effectLst>
              <a:uLnTx/>
              <a:uFillTx/>
              <a:latin typeface="Calibri" panose="020F0502020204030204"/>
            </a:endParaRPr>
          </a:p>
        </p:txBody>
      </p:sp>
      <p:sp>
        <p:nvSpPr>
          <p:cNvPr id="16" name="TextBox 15"/>
          <p:cNvSpPr txBox="1"/>
          <p:nvPr/>
        </p:nvSpPr>
        <p:spPr>
          <a:xfrm>
            <a:off x="1131589" y="1054823"/>
            <a:ext cx="11399423"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list below and tick </a:t>
            </a:r>
            <a:r>
              <a:rPr lang="en-US" sz="2400" b="1" dirty="0" smtClean="0">
                <a:effectLst>
                  <a:glow rad="88900">
                    <a:schemeClr val="bg1"/>
                  </a:glow>
                </a:effectLst>
                <a:latin typeface="Arial" panose="020B0604020202020204" pitchFamily="34" charset="0"/>
                <a:cs typeface="Arial" panose="020B0604020202020204" pitchFamily="34" charset="0"/>
              </a:rPr>
              <a:t>       the </a:t>
            </a:r>
            <a:r>
              <a:rPr lang="en-US" sz="2400" b="1" dirty="0">
                <a:effectLst>
                  <a:glow rad="88900">
                    <a:schemeClr val="bg1"/>
                  </a:glow>
                </a:effectLst>
                <a:latin typeface="Arial" panose="020B0604020202020204" pitchFamily="34" charset="0"/>
                <a:cs typeface="Arial" panose="020B0604020202020204" pitchFamily="34" charset="0"/>
              </a:rPr>
              <a:t>most common reason(s) why you go shopping.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624" y="1597489"/>
            <a:ext cx="3969469" cy="26790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724" y="4269215"/>
            <a:ext cx="3968276" cy="2607448"/>
          </a:xfrm>
          <a:prstGeom prst="rect">
            <a:avLst/>
          </a:prstGeom>
        </p:spPr>
      </p:pic>
      <p:sp>
        <p:nvSpPr>
          <p:cNvPr id="10" name="Rounded Rectangle 9"/>
          <p:cNvSpPr/>
          <p:nvPr/>
        </p:nvSpPr>
        <p:spPr>
          <a:xfrm>
            <a:off x="4593970" y="2325352"/>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628578" y="4608187"/>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615940" y="3086533"/>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615939" y="3825456"/>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ounded Rectangle 26"/>
          <p:cNvSpPr/>
          <p:nvPr/>
        </p:nvSpPr>
        <p:spPr>
          <a:xfrm>
            <a:off x="4615938" y="5460967"/>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5274282" y="1050922"/>
            <a:ext cx="596976" cy="501953"/>
          </a:xfrm>
          <a:prstGeom prst="rect">
            <a:avLst/>
          </a:prstGeom>
        </p:spPr>
      </p:pic>
      <p:pic>
        <p:nvPicPr>
          <p:cNvPr id="12" name="Picture 11"/>
          <p:cNvPicPr>
            <a:picLocks noChangeAspect="1"/>
          </p:cNvPicPr>
          <p:nvPr/>
        </p:nvPicPr>
        <p:blipFill>
          <a:blip r:embed="rId6"/>
          <a:stretch>
            <a:fillRect/>
          </a:stretch>
        </p:blipFill>
        <p:spPr>
          <a:xfrm>
            <a:off x="5459149" y="3345219"/>
            <a:ext cx="2759925" cy="3530488"/>
          </a:xfrm>
          <a:prstGeom prst="rect">
            <a:avLst/>
          </a:prstGeom>
        </p:spPr>
      </p:pic>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422" y="1531053"/>
            <a:ext cx="11269345" cy="5326947"/>
          </a:xfrm>
        </p:spPr>
        <p:txBody>
          <a:bodyPr>
            <a:normAutofit fontScale="92500" lnSpcReduction="10000"/>
          </a:bodyPr>
          <a:lstStyle/>
          <a:p>
            <a:pPr marL="0" indent="0" algn="just">
              <a:lnSpc>
                <a:spcPct val="120000"/>
              </a:lnSpc>
              <a:spcBef>
                <a:spcPts val="0"/>
              </a:spcBef>
              <a:buNone/>
            </a:pPr>
            <a:r>
              <a:rPr lang="en-US" dirty="0" smtClean="0"/>
              <a:t>Shopping centres attract a lot of </a:t>
            </a:r>
            <a:r>
              <a:rPr lang="en-US" b="1" u="sng" dirty="0" smtClean="0">
                <a:solidFill>
                  <a:srgbClr val="00B050"/>
                </a:solidFill>
              </a:rPr>
              <a:t>customers</a:t>
            </a:r>
            <a:r>
              <a:rPr lang="en-US" dirty="0" smtClean="0"/>
              <a:t>, especially at the weekend, on holidays, or during sales. People go there to shop. Shopping centres offer a wide range of products to choose from. Customers can touch the products and </a:t>
            </a:r>
            <a:r>
              <a:rPr lang="en-US" b="1" u="sng" dirty="0" smtClean="0">
                <a:solidFill>
                  <a:srgbClr val="00B050"/>
                </a:solidFill>
              </a:rPr>
              <a:t>try on </a:t>
            </a:r>
            <a:r>
              <a:rPr lang="en-US" dirty="0" smtClean="0"/>
              <a:t>clothes and shoes. This makes them feel more comfortable when they decide to buy something.</a:t>
            </a:r>
          </a:p>
          <a:p>
            <a:pPr marL="0" indent="0" algn="just">
              <a:lnSpc>
                <a:spcPct val="120000"/>
              </a:lnSpc>
              <a:spcBef>
                <a:spcPts val="0"/>
              </a:spcBef>
              <a:buNone/>
            </a:pPr>
            <a:r>
              <a:rPr lang="en-US" dirty="0" smtClean="0"/>
              <a:t>However, people also go to shopping centres for many other reasons. Some people go there for entertainment. These centres often offer </a:t>
            </a:r>
            <a:r>
              <a:rPr lang="en-US" b="1" dirty="0" smtClean="0"/>
              <a:t>year-round </a:t>
            </a:r>
            <a:r>
              <a:rPr lang="en-US" dirty="0" smtClean="0"/>
              <a:t>free entertainment for customers of all ages such as live music and special performances. During holidays, shoppers can see </a:t>
            </a:r>
            <a:r>
              <a:rPr lang="en-US" b="1" u="sng" dirty="0" smtClean="0">
                <a:solidFill>
                  <a:srgbClr val="00B050"/>
                </a:solidFill>
              </a:rPr>
              <a:t>decorations</a:t>
            </a:r>
            <a:r>
              <a:rPr lang="en-US" dirty="0" smtClean="0"/>
              <a:t> and join in the holiday excitement. It’s a good way to relax. Some people go there just to hang out with friends. They go browsing and chat while </a:t>
            </a:r>
            <a:r>
              <a:rPr lang="en-US" b="1" u="sng" dirty="0" smtClean="0">
                <a:solidFill>
                  <a:srgbClr val="00B050"/>
                </a:solidFill>
              </a:rPr>
              <a:t>wander</a:t>
            </a:r>
            <a:r>
              <a:rPr lang="en-US" dirty="0" smtClean="0"/>
              <a:t>ing through the shopping malls. Others visit shopping centres to get exercise.</a:t>
            </a:r>
            <a:endParaRPr lang="en-US"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p:cNvSpPr txBox="1"/>
          <p:nvPr/>
        </p:nvSpPr>
        <p:spPr>
          <a:xfrm>
            <a:off x="419879" y="1033368"/>
            <a:ext cx="12111134" cy="430887"/>
          </a:xfrm>
          <a:prstGeom prst="rect">
            <a:avLst/>
          </a:prstGeom>
          <a:noFill/>
          <a:effectLst/>
        </p:spPr>
        <p:txBody>
          <a:bodyPr wrap="square" rtlCol="0">
            <a:spAutoFit/>
          </a:bodyPr>
          <a:lstStyle/>
          <a:p>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Read the passage and </a:t>
            </a:r>
            <a:r>
              <a:rPr lang="en-US" sz="2200" b="1" dirty="0" smtClean="0">
                <a:solidFill>
                  <a:srgbClr val="FF0000"/>
                </a:solidFill>
                <a:effectLst>
                  <a:glow rad="88900">
                    <a:schemeClr val="bg1"/>
                  </a:glow>
                </a:effectLst>
                <a:latin typeface="Arial" panose="020B0604020202020204" pitchFamily="34" charset="0"/>
                <a:cs typeface="Arial" panose="020B0604020202020204" pitchFamily="34" charset="0"/>
              </a:rPr>
              <a:t>pay attention to the underlined words and guess their meaning.</a:t>
            </a:r>
            <a:endParaRPr lang="en-US" sz="22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Tree>
    <p:extLst>
      <p:ext uri="{BB962C8B-B14F-4D97-AF65-F5344CB8AC3E}">
        <p14:creationId xmlns:p14="http://schemas.microsoft.com/office/powerpoint/2010/main" val="252441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customer </a:t>
            </a:r>
            <a:r>
              <a:rPr lang="en-US" sz="4000" b="1" dirty="0" smtClean="0">
                <a:solidFill>
                  <a:srgbClr val="AD4F0F"/>
                </a:solidFill>
                <a:cs typeface="Calibri" panose="020F0502020204030204" pitchFamily="34" charset="0"/>
              </a:rPr>
              <a:t>(n)</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smtClean="0"/>
              <a:t>Khách</a:t>
            </a:r>
            <a:r>
              <a:rPr lang="en-US" sz="3200" dirty="0" smtClean="0"/>
              <a:t> </a:t>
            </a:r>
            <a:r>
              <a:rPr lang="en-US" sz="3200" dirty="0" err="1" smtClean="0"/>
              <a:t>hàng</a:t>
            </a:r>
            <a:endParaRPr lang="en-US" sz="3200" dirty="0"/>
          </a:p>
        </p:txBody>
      </p:sp>
      <p:sp>
        <p:nvSpPr>
          <p:cNvPr id="2" name="Rectangle 1"/>
          <p:cNvSpPr/>
          <p:nvPr/>
        </p:nvSpPr>
        <p:spPr>
          <a:xfrm>
            <a:off x="1057638" y="3008667"/>
            <a:ext cx="2497992"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a:solidFill>
                  <a:schemeClr val="accent5">
                    <a:lumMod val="50000"/>
                  </a:schemeClr>
                </a:solidFill>
              </a:rPr>
              <a:t>kʌstəmə</a:t>
            </a:r>
            <a:r>
              <a:rPr lang="en-US" sz="3200" b="1" dirty="0">
                <a:solidFill>
                  <a:schemeClr val="accent5">
                    <a:lumMod val="50000"/>
                  </a:schemeClr>
                </a:solidFill>
              </a:rPr>
              <a:t>(r</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987994" y="1614196"/>
            <a:ext cx="6551792" cy="4629830"/>
          </a:xfrm>
          <a:prstGeom prst="rect">
            <a:avLst/>
          </a:prstGeom>
        </p:spPr>
      </p:pic>
      <p:pic>
        <p:nvPicPr>
          <p:cNvPr id="5" name="custom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39115"/>
            <a:ext cx="663221" cy="663221"/>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8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try on </a:t>
            </a:r>
            <a:r>
              <a:rPr lang="en-US" sz="4000" b="1" dirty="0" smtClean="0">
                <a:solidFill>
                  <a:srgbClr val="AD4F0F"/>
                </a:solidFill>
                <a:cs typeface="Calibri" panose="020F0502020204030204" pitchFamily="34" charset="0"/>
              </a:rPr>
              <a:t>(v)</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584775"/>
          </a:xfrm>
          <a:prstGeom prst="rect">
            <a:avLst/>
          </a:prstGeom>
        </p:spPr>
        <p:txBody>
          <a:bodyPr wrap="square">
            <a:spAutoFit/>
          </a:bodyPr>
          <a:lstStyle/>
          <a:p>
            <a:pPr lvl="0" algn="ctr"/>
            <a:r>
              <a:rPr lang="en-US" sz="3200" dirty="0" err="1" smtClean="0"/>
              <a:t>Thử</a:t>
            </a:r>
            <a:r>
              <a:rPr lang="en-US" sz="3200" dirty="0" smtClean="0"/>
              <a:t> (</a:t>
            </a:r>
            <a:r>
              <a:rPr lang="en-US" sz="3200" dirty="0" err="1" smtClean="0"/>
              <a:t>quần</a:t>
            </a:r>
            <a:r>
              <a:rPr lang="en-US" sz="3200" dirty="0" smtClean="0"/>
              <a:t> </a:t>
            </a:r>
            <a:r>
              <a:rPr lang="en-US" sz="3200" dirty="0" err="1" smtClean="0"/>
              <a:t>áo</a:t>
            </a:r>
            <a:r>
              <a:rPr lang="en-US" sz="3200" dirty="0" smtClean="0"/>
              <a:t>, </a:t>
            </a:r>
            <a:r>
              <a:rPr lang="en-US" sz="3200" dirty="0" err="1" smtClean="0"/>
              <a:t>giày</a:t>
            </a:r>
            <a:r>
              <a:rPr lang="en-US" sz="3200" dirty="0" smtClean="0"/>
              <a:t> </a:t>
            </a:r>
            <a:r>
              <a:rPr lang="en-US" sz="3200" dirty="0" err="1" smtClean="0"/>
              <a:t>dép</a:t>
            </a:r>
            <a:r>
              <a:rPr lang="en-US" sz="3200" dirty="0" smtClean="0"/>
              <a:t>)</a:t>
            </a:r>
            <a:endParaRPr lang="en-US" sz="3200" dirty="0"/>
          </a:p>
        </p:txBody>
      </p:sp>
      <p:sp>
        <p:nvSpPr>
          <p:cNvPr id="2" name="Rectangle 1"/>
          <p:cNvSpPr/>
          <p:nvPr/>
        </p:nvSpPr>
        <p:spPr>
          <a:xfrm>
            <a:off x="1463003" y="3008667"/>
            <a:ext cx="1687257"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err="1" smtClean="0">
                <a:solidFill>
                  <a:schemeClr val="accent5">
                    <a:lumMod val="50000"/>
                  </a:schemeClr>
                </a:solidFill>
              </a:rPr>
              <a:t>traɪ</a:t>
            </a:r>
            <a:r>
              <a:rPr lang="en-US" sz="3200" b="1" dirty="0">
                <a:solidFill>
                  <a:schemeClr val="accent5">
                    <a:lumMod val="50000"/>
                  </a:schemeClr>
                </a:solidFill>
              </a:rPr>
              <a:t> </a:t>
            </a:r>
            <a:r>
              <a:rPr lang="en-US" sz="3200" b="1" dirty="0" err="1" smtClean="0">
                <a:solidFill>
                  <a:schemeClr val="accent5">
                    <a:lumMod val="50000"/>
                  </a:schemeClr>
                </a:solidFill>
              </a:rPr>
              <a:t>ɒn</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752975" y="1832991"/>
            <a:ext cx="7439025" cy="3942658"/>
          </a:xfrm>
          <a:prstGeom prst="rect">
            <a:avLst/>
          </a:prstGeom>
        </p:spPr>
      </p:pic>
      <p:pic>
        <p:nvPicPr>
          <p:cNvPr id="6" name="try 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65641" y="4317299"/>
            <a:ext cx="609892" cy="609892"/>
          </a:xfrm>
          <a:prstGeom prst="rect">
            <a:avLst/>
          </a:prstGeom>
        </p:spPr>
      </p:pic>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84"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d</a:t>
            </a:r>
            <a:r>
              <a:rPr lang="en-US" sz="4000" b="1" dirty="0" smtClean="0">
                <a:solidFill>
                  <a:srgbClr val="AD4F0F"/>
                </a:solidFill>
              </a:rPr>
              <a:t>ecoration (n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584775"/>
          </a:xfrm>
          <a:prstGeom prst="rect">
            <a:avLst/>
          </a:prstGeom>
        </p:spPr>
        <p:txBody>
          <a:bodyPr wrap="square">
            <a:spAutoFit/>
          </a:bodyPr>
          <a:lstStyle/>
          <a:p>
            <a:pPr lvl="0" algn="ctr"/>
            <a:r>
              <a:rPr lang="en-US" sz="3200" dirty="0" err="1" smtClean="0"/>
              <a:t>Đồ</a:t>
            </a:r>
            <a:r>
              <a:rPr lang="en-US" sz="3200" dirty="0" smtClean="0"/>
              <a:t> </a:t>
            </a:r>
            <a:r>
              <a:rPr lang="en-US" sz="3200" dirty="0" err="1" smtClean="0"/>
              <a:t>trang</a:t>
            </a:r>
            <a:r>
              <a:rPr lang="en-US" sz="3200" dirty="0" smtClean="0"/>
              <a:t> </a:t>
            </a:r>
            <a:r>
              <a:rPr lang="en-US" sz="3200" dirty="0" err="1" smtClean="0"/>
              <a:t>trí</a:t>
            </a:r>
            <a:endParaRPr lang="en-US" sz="3200" dirty="0"/>
          </a:p>
        </p:txBody>
      </p:sp>
      <p:sp>
        <p:nvSpPr>
          <p:cNvPr id="2" name="Rectangle 1"/>
          <p:cNvSpPr/>
          <p:nvPr/>
        </p:nvSpPr>
        <p:spPr>
          <a:xfrm>
            <a:off x="1103321" y="3008667"/>
            <a:ext cx="2406620"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ˌ</a:t>
            </a:r>
            <a:r>
              <a:rPr lang="en-US" sz="3200" b="1" dirty="0" err="1">
                <a:solidFill>
                  <a:schemeClr val="accent5">
                    <a:lumMod val="50000"/>
                  </a:schemeClr>
                </a:solidFill>
              </a:rPr>
              <a:t>dekəˈreɪʃn</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decor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32984" y="4336497"/>
            <a:ext cx="675206" cy="675206"/>
          </a:xfrm>
          <a:prstGeom prst="rect">
            <a:avLst/>
          </a:prstGeom>
        </p:spPr>
      </p:pic>
      <p:pic>
        <p:nvPicPr>
          <p:cNvPr id="5" name="Picture 4"/>
          <p:cNvPicPr>
            <a:picLocks noChangeAspect="1"/>
          </p:cNvPicPr>
          <p:nvPr/>
        </p:nvPicPr>
        <p:blipFill>
          <a:blip r:embed="rId6"/>
          <a:stretch>
            <a:fillRect/>
          </a:stretch>
        </p:blipFill>
        <p:spPr>
          <a:xfrm>
            <a:off x="4355103" y="1551214"/>
            <a:ext cx="7568292" cy="5045528"/>
          </a:xfrm>
          <a:prstGeom prst="rect">
            <a:avLst/>
          </a:prstGeom>
        </p:spPr>
      </p:pic>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76"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4013</TotalTime>
  <Words>1476</Words>
  <Application>Microsoft Office PowerPoint</Application>
  <PresentationFormat>Widescreen</PresentationFormat>
  <Paragraphs>183</Paragraphs>
  <Slides>23</Slides>
  <Notes>19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XPS</cp:lastModifiedBy>
  <cp:revision>264</cp:revision>
  <dcterms:created xsi:type="dcterms:W3CDTF">2020-12-09T02:04:09Z</dcterms:created>
  <dcterms:modified xsi:type="dcterms:W3CDTF">2023-02-02T01:30:17Z</dcterms:modified>
</cp:coreProperties>
</file>