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332" r:id="rId5"/>
    <p:sldId id="331" r:id="rId6"/>
    <p:sldId id="333" r:id="rId7"/>
    <p:sldId id="334" r:id="rId8"/>
    <p:sldId id="337" r:id="rId9"/>
    <p:sldId id="276" r:id="rId10"/>
    <p:sldId id="298" r:id="rId11"/>
    <p:sldId id="335" r:id="rId12"/>
    <p:sldId id="325" r:id="rId13"/>
    <p:sldId id="336" r:id="rId14"/>
    <p:sldId id="313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DCD"/>
    <a:srgbClr val="F7A5A5"/>
    <a:srgbClr val="7192A9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8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1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61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Confessions%20of%20a%20Shopaholic%202009%20-%20Shopping%20addiction.web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shopping places with their characteristics.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17046"/>
              </p:ext>
            </p:extLst>
          </p:nvPr>
        </p:nvGraphicFramePr>
        <p:xfrm>
          <a:off x="657476" y="2096470"/>
          <a:ext cx="10961868" cy="404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779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7389089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718928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1. a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speciality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a. It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offers lower prices on all products.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71892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2. a discount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b. It uses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the Internet to sell goods and services.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71892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3. a supermarket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c. It is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often outdoor and offers a wide range of goods. Buyers can bargain.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71892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4. an online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d. It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is a large indoor shopping place with mixed prices for all the items offered.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71892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5. an open-air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market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e. It offers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one or two specific kinds of goods.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519055" y="2466109"/>
            <a:ext cx="766618" cy="3214255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66655" y="2466109"/>
            <a:ext cx="1048327" cy="693975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11946" y="3810706"/>
            <a:ext cx="1203036" cy="95650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289300" y="3205291"/>
            <a:ext cx="1125682" cy="1616671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890818" y="3943927"/>
            <a:ext cx="524164" cy="1726214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32582" y="7452"/>
            <a:ext cx="4954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I. </a:t>
            </a: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31589" y="1534962"/>
            <a:ext cx="10815315" cy="746421"/>
          </a:xfrm>
          <a:prstGeom prst="roundRect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02327" y="1655030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shopaholic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1330" y="1655029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bargain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5996" y="1673503"/>
            <a:ext cx="250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</a:t>
            </a:r>
            <a:r>
              <a:rPr lang="en-US" sz="2800" b="1" dirty="0" err="1" smtClean="0">
                <a:solidFill>
                  <a:srgbClr val="FF0000"/>
                </a:solidFill>
              </a:rPr>
              <a:t>peciality</a:t>
            </a:r>
            <a:r>
              <a:rPr lang="en-US" sz="2800" b="1" dirty="0" smtClean="0">
                <a:solidFill>
                  <a:srgbClr val="FF0000"/>
                </a:solidFill>
              </a:rPr>
              <a:t> shops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9723" y="1646562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browsing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19760" y="1656746"/>
            <a:ext cx="31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ange of products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31589" y="2392983"/>
            <a:ext cx="10975956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There are many _______________in a shopping </a:t>
            </a:r>
            <a:r>
              <a:rPr lang="en-US" dirty="0" err="1" smtClean="0"/>
              <a:t>centre</a:t>
            </a:r>
            <a:r>
              <a:rPr lang="en-US" dirty="0" smtClean="0"/>
              <a:t>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I spent the whole morning just __________online for clothes, but I didn’t buy anything.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Alice doesn’t know how to _________, so she paid too much for her T-shirt.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Both online and offline supermarkets offer a wide________________.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She’s a ___________. She spends too much time and money shopping.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532582" y="7452"/>
            <a:ext cx="4954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I. </a:t>
            </a: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06719 0.10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8971 0.18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18841 0.324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01614 0.47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13842 0.55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2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400" b="1" dirty="0" err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/</a:t>
            </a:r>
            <a:r>
              <a:rPr lang="en-US" sz="2400" b="1" dirty="0" err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14016"/>
              </p:ext>
            </p:extLst>
          </p:nvPr>
        </p:nvGraphicFramePr>
        <p:xfrm>
          <a:off x="2602806" y="2144823"/>
          <a:ext cx="6747302" cy="39992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/</a:t>
                      </a:r>
                      <a:r>
                        <a:rPr lang="en-US" sz="3200" dirty="0" err="1" smtClean="0"/>
                        <a:t>sp</a:t>
                      </a:r>
                      <a:r>
                        <a:rPr lang="en-US" sz="3200" dirty="0" smtClean="0"/>
                        <a:t>/</a:t>
                      </a:r>
                      <a:endParaRPr lang="en-US" sz="32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/</a:t>
                      </a:r>
                      <a:r>
                        <a:rPr lang="en-US" sz="3200" dirty="0" err="1" smtClean="0"/>
                        <a:t>st</a:t>
                      </a:r>
                      <a:r>
                        <a:rPr lang="en-US" sz="3200" dirty="0" smtClean="0"/>
                        <a:t>/</a:t>
                      </a:r>
                      <a:endParaRPr lang="en-US" sz="32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778469" y="3050521"/>
            <a:ext cx="2513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42021"/>
                </a:solidFill>
              </a:rPr>
              <a:t>spend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13F41-07FA-4CF7-B267-2CC4CD5400FD}"/>
              </a:ext>
            </a:extLst>
          </p:cNvPr>
          <p:cNvSpPr txBox="1"/>
          <p:nvPr/>
        </p:nvSpPr>
        <p:spPr>
          <a:xfrm>
            <a:off x="3138684" y="3535550"/>
            <a:ext cx="2351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speciality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714BD-1E6B-4B72-A0ED-AC30B1015964}"/>
              </a:ext>
            </a:extLst>
          </p:cNvPr>
          <p:cNvSpPr txBox="1"/>
          <p:nvPr/>
        </p:nvSpPr>
        <p:spPr>
          <a:xfrm>
            <a:off x="5936638" y="3050520"/>
            <a:ext cx="2409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stall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61470-EEBA-4ED5-93B5-F485090118DA}"/>
              </a:ext>
            </a:extLst>
          </p:cNvPr>
          <p:cNvSpPr txBox="1"/>
          <p:nvPr/>
        </p:nvSpPr>
        <p:spPr>
          <a:xfrm>
            <a:off x="5936639" y="3581736"/>
            <a:ext cx="2409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242021"/>
                </a:solidFill>
                <a:latin typeface="MyriadPro-Regular"/>
              </a:rPr>
              <a:t>staff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2465003" y="4080736"/>
            <a:ext cx="3139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242021"/>
                </a:solidFill>
                <a:latin typeface="MyriadPro-Regular"/>
              </a:rPr>
              <a:t>space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D8BF24-684A-45AE-BB2D-811738292D96}"/>
              </a:ext>
            </a:extLst>
          </p:cNvPr>
          <p:cNvSpPr txBox="1"/>
          <p:nvPr/>
        </p:nvSpPr>
        <p:spPr>
          <a:xfrm>
            <a:off x="5975205" y="4046479"/>
            <a:ext cx="2974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242021"/>
                </a:solidFill>
                <a:latin typeface="MyriadPro-Regular"/>
              </a:rPr>
              <a:t>outstand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4619764" y="7452"/>
            <a:ext cx="5866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II. </a:t>
            </a: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PRONUNCIATION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2566997" y="4542401"/>
            <a:ext cx="3139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42021"/>
                </a:solidFill>
                <a:latin typeface="MyriadPro-Regular"/>
              </a:rPr>
              <a:t>respect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2409971" y="5004590"/>
            <a:ext cx="3139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242021"/>
                </a:solidFill>
                <a:latin typeface="MyriadPro-Regular"/>
              </a:rPr>
              <a:t>slasp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D8BF24-684A-45AE-BB2D-811738292D96}"/>
              </a:ext>
            </a:extLst>
          </p:cNvPr>
          <p:cNvSpPr txBox="1"/>
          <p:nvPr/>
        </p:nvSpPr>
        <p:spPr>
          <a:xfrm>
            <a:off x="5975205" y="4980883"/>
            <a:ext cx="2549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42021"/>
                </a:solidFill>
                <a:latin typeface="MyriadPro-Regular"/>
              </a:rPr>
              <a:t>waste</a:t>
            </a:r>
            <a:endParaRPr lang="en-US" sz="2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D8BF24-684A-45AE-BB2D-811738292D96}"/>
              </a:ext>
            </a:extLst>
          </p:cNvPr>
          <p:cNvSpPr txBox="1"/>
          <p:nvPr/>
        </p:nvSpPr>
        <p:spPr>
          <a:xfrm>
            <a:off x="5975206" y="4519218"/>
            <a:ext cx="2688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242021"/>
                </a:solidFill>
                <a:latin typeface="MyriadPro-Regular"/>
              </a:rPr>
              <a:t>honest</a:t>
            </a:r>
            <a:endParaRPr lang="en-US" sz="2400" b="1" dirty="0"/>
          </a:p>
        </p:txBody>
      </p:sp>
      <p:pic>
        <p:nvPicPr>
          <p:cNvPr id="3" name="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018" y="2278131"/>
            <a:ext cx="645764" cy="64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0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3" grpId="0"/>
      <p:bldP spid="14" grpId="0"/>
      <p:bldP spid="15" grpId="0"/>
      <p:bldP spid="21" grpId="0"/>
      <p:bldP spid="23" grpId="0"/>
      <p:bldP spid="22" grpId="0"/>
      <p:bldP spid="24" grpId="0"/>
      <p:bldP spid="2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4114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sentences. Pay attention to the underlined words.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19764" y="7452"/>
            <a:ext cx="5866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II. </a:t>
            </a: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PRONUNCIATION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0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782" y="2101974"/>
            <a:ext cx="632402" cy="632402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1013690" y="1936460"/>
            <a:ext cx="10515600" cy="4351338"/>
          </a:xfrm>
        </p:spPr>
        <p:txBody>
          <a:bodyPr/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There is a three-</a:t>
            </a:r>
            <a:r>
              <a:rPr lang="en-US" u="sng" dirty="0" err="1"/>
              <a:t>storey</a:t>
            </a:r>
            <a:r>
              <a:rPr lang="en-US" dirty="0"/>
              <a:t> </a:t>
            </a:r>
            <a:r>
              <a:rPr lang="en-US" u="sng" dirty="0" smtClean="0"/>
              <a:t>sports</a:t>
            </a:r>
            <a:r>
              <a:rPr lang="en-US" dirty="0" smtClean="0"/>
              <a:t> </a:t>
            </a:r>
            <a:r>
              <a:rPr lang="en-US" dirty="0" err="1"/>
              <a:t>centre</a:t>
            </a:r>
            <a:r>
              <a:rPr lang="en-US" dirty="0"/>
              <a:t> in my </a:t>
            </a:r>
            <a:r>
              <a:rPr lang="en-US" dirty="0" err="1"/>
              <a:t>neighbourhood</a:t>
            </a:r>
            <a:r>
              <a:rPr lang="en-US" dirty="0"/>
              <a:t>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u="sng" dirty="0" smtClean="0"/>
              <a:t>assistant</a:t>
            </a:r>
            <a:r>
              <a:rPr lang="en-US" dirty="0" smtClean="0"/>
              <a:t> </a:t>
            </a:r>
            <a:r>
              <a:rPr lang="en-US" dirty="0"/>
              <a:t>at her shop always gives us </a:t>
            </a:r>
            <a:r>
              <a:rPr lang="en-US" u="sng" dirty="0"/>
              <a:t>special</a:t>
            </a:r>
            <a:r>
              <a:rPr lang="en-US" dirty="0"/>
              <a:t> attention.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shop owner treats his </a:t>
            </a:r>
            <a:r>
              <a:rPr lang="en-US" u="sng" dirty="0"/>
              <a:t>customers</a:t>
            </a:r>
            <a:r>
              <a:rPr lang="en-US" dirty="0"/>
              <a:t> with a lot of </a:t>
            </a:r>
            <a:r>
              <a:rPr lang="en-US" u="sng" dirty="0"/>
              <a:t>respect</a:t>
            </a:r>
            <a:r>
              <a:rPr lang="en-US" dirty="0"/>
              <a:t>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food at that </a:t>
            </a:r>
            <a:r>
              <a:rPr lang="en-US" u="sng" dirty="0"/>
              <a:t>restaurant</a:t>
            </a:r>
            <a:r>
              <a:rPr lang="en-US" dirty="0"/>
              <a:t> is too </a:t>
            </a:r>
            <a:r>
              <a:rPr lang="en-US" u="sng" dirty="0"/>
              <a:t>spicy</a:t>
            </a:r>
            <a:r>
              <a:rPr lang="en-US" dirty="0"/>
              <a:t> for me.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Tom </a:t>
            </a:r>
            <a:r>
              <a:rPr lang="en-US" u="sng" dirty="0" smtClean="0"/>
              <a:t>s</a:t>
            </a:r>
            <a:r>
              <a:rPr lang="en-US" dirty="0" smtClean="0"/>
              <a:t>p</a:t>
            </a:r>
            <a:r>
              <a:rPr lang="en-US" u="sng" dirty="0" smtClean="0"/>
              <a:t>ent</a:t>
            </a:r>
            <a:r>
              <a:rPr lang="en-US" dirty="0" smtClean="0"/>
              <a:t> </a:t>
            </a:r>
            <a:r>
              <a:rPr lang="en-US" dirty="0"/>
              <a:t>half of his savings in that music </a:t>
            </a:r>
            <a:r>
              <a:rPr lang="en-US" u="sng" dirty="0"/>
              <a:t>store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EF4B66"/>
                </a:solidFill>
              </a:rPr>
              <a:t>WHISPERING</a:t>
            </a:r>
            <a:endParaRPr lang="en-US" sz="28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6198" y="191187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</a:rPr>
              <a:t>RULE</a:t>
            </a:r>
            <a:r>
              <a:rPr lang="en-US" sz="2800" dirty="0" smtClean="0">
                <a:solidFill>
                  <a:srgbClr val="00B050"/>
                </a:solidFill>
              </a:rPr>
              <a:t>:</a:t>
            </a:r>
          </a:p>
          <a:p>
            <a:pPr algn="just"/>
            <a:r>
              <a:rPr lang="en-US" sz="2800" dirty="0" smtClean="0"/>
              <a:t>-    Work in 2 teams </a:t>
            </a:r>
          </a:p>
          <a:p>
            <a:pPr marL="457200" indent="-457200" algn="just">
              <a:buFontTx/>
              <a:buChar char="-"/>
            </a:pPr>
            <a:r>
              <a:rPr lang="en-US" sz="2800" dirty="0" smtClean="0"/>
              <a:t>Players </a:t>
            </a:r>
            <a:r>
              <a:rPr lang="en-US" sz="2800" dirty="0"/>
              <a:t>stand in a </a:t>
            </a:r>
            <a:r>
              <a:rPr lang="en-US" sz="2800" dirty="0" smtClean="0"/>
              <a:t>line.</a:t>
            </a:r>
          </a:p>
          <a:p>
            <a:pPr marL="457200" indent="-457200" algn="just">
              <a:buFontTx/>
              <a:buChar char="-"/>
            </a:pPr>
            <a:r>
              <a:rPr lang="en-US" sz="2800" dirty="0" smtClean="0"/>
              <a:t>The teacher whispers </a:t>
            </a:r>
            <a:r>
              <a:rPr lang="en-US" sz="2800" dirty="0"/>
              <a:t>5</a:t>
            </a:r>
            <a:r>
              <a:rPr lang="en-US" sz="2800" dirty="0" smtClean="0"/>
              <a:t> words one by one from </a:t>
            </a:r>
            <a:r>
              <a:rPr lang="en-US" sz="2800" dirty="0"/>
              <a:t>one person to the next until it gets to the end of the line. The last person in the line repeats the </a:t>
            </a:r>
            <a:r>
              <a:rPr lang="en-US" sz="2800" dirty="0" smtClean="0"/>
              <a:t>words.</a:t>
            </a:r>
          </a:p>
          <a:p>
            <a:pPr marL="457200" indent="-457200" algn="just">
              <a:buFontTx/>
              <a:buChar char="-"/>
            </a:pPr>
            <a:r>
              <a:rPr lang="en-US" sz="2800" dirty="0" smtClean="0"/>
              <a:t>The team with more correct words will win.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832" y="2262910"/>
            <a:ext cx="5263713" cy="30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Shopping places and their characteristics.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2 sounds /</a:t>
            </a:r>
            <a:r>
              <a:rPr lang="en-US" sz="2800" dirty="0" err="1" smtClean="0"/>
              <a:t>sp</a:t>
            </a:r>
            <a:r>
              <a:rPr lang="en-US" sz="2800" dirty="0" smtClean="0"/>
              <a:t>/ vs /</a:t>
            </a:r>
            <a:r>
              <a:rPr lang="en-US" sz="2800" dirty="0" err="1" smtClean="0"/>
              <a:t>st</a:t>
            </a:r>
            <a:r>
              <a:rPr lang="en-US" sz="2800" dirty="0" smtClean="0"/>
              <a:t>/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Name a list of shopping places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Find 5 more words with the sounds /</a:t>
            </a:r>
            <a:r>
              <a:rPr lang="en-US" sz="2800" dirty="0" err="1" smtClean="0"/>
              <a:t>st</a:t>
            </a:r>
            <a:r>
              <a:rPr lang="en-US" sz="2800" dirty="0" smtClean="0"/>
              <a:t>/ and /</a:t>
            </a:r>
            <a:r>
              <a:rPr lang="en-US" sz="2800" dirty="0" err="1" smtClean="0"/>
              <a:t>sp</a:t>
            </a:r>
            <a:r>
              <a:rPr lang="en-US" sz="2800" dirty="0" smtClean="0"/>
              <a:t>/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smtClean="0"/>
              <a:t>Do </a:t>
            </a:r>
            <a:r>
              <a:rPr lang="en-US" sz="2800"/>
              <a:t>Exercise ………..page ……Unit </a:t>
            </a:r>
            <a:r>
              <a:rPr lang="en-US" sz="2800" smtClean="0"/>
              <a:t>8/Workbook</a:t>
            </a:r>
            <a:endParaRPr lang="en-US" sz="2800"/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58" y="1642754"/>
            <a:ext cx="1450088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485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2:  </a:t>
            </a:r>
            <a:r>
              <a:rPr lang="en-US" sz="3200" b="1" dirty="0" smtClean="0">
                <a:solidFill>
                  <a:schemeClr val="bg1"/>
                </a:solidFill>
              </a:rPr>
              <a:t>A closer look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65927" y="1234448"/>
            <a:ext cx="5740800" cy="480807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Clip watching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48150" y="1791580"/>
            <a:ext cx="5758577" cy="472594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51615" y="2322109"/>
            <a:ext cx="5755112" cy="172991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words and phrases under the correct pictures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shopping places with their characteristics.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and phrases from the box.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863035" y="4747491"/>
            <a:ext cx="5743692" cy="118875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Listen and repeat the words. Pay attention to the sounds /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and /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repeat the sentences. Pay attention to the underlined words.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865927" y="6023112"/>
            <a:ext cx="5740800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3035" y="4138890"/>
            <a:ext cx="5758577" cy="52173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841" y="1059550"/>
            <a:ext cx="8187159" cy="58187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941" y="1995963"/>
            <a:ext cx="6319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Confessions of a </a:t>
            </a:r>
            <a:r>
              <a:rPr lang="en-US" sz="3200" b="1" dirty="0" smtClean="0">
                <a:solidFill>
                  <a:srgbClr val="00B050"/>
                </a:solidFill>
              </a:rPr>
              <a:t>Shopaholic.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941" y="3415733"/>
            <a:ext cx="6690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</a:t>
            </a:r>
            <a:r>
              <a:rPr lang="en-US" sz="3200" b="1" dirty="0" smtClean="0">
                <a:solidFill>
                  <a:srgbClr val="00B050"/>
                </a:solidFill>
              </a:rPr>
              <a:t>about a girl who is addicted to shopping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9092" y="4808765"/>
            <a:ext cx="3909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F4B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SHOPAHOLIC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EF4B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9876" y="1425619"/>
            <a:ext cx="526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/>
              <a:t>Do you know the film?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62206" y="2751779"/>
            <a:ext cx="526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 smtClean="0"/>
              <a:t>What is it about?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CLIP WATCHING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43640" y="21483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AD4F0F"/>
                </a:solidFill>
              </a:rPr>
              <a:t>shopaholic (n)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199" y="367921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nghiện</a:t>
            </a:r>
            <a:r>
              <a:rPr lang="en-US" sz="3200" dirty="0" smtClean="0"/>
              <a:t> </a:t>
            </a:r>
            <a:r>
              <a:rPr lang="en-US" sz="3200" dirty="0" err="1" smtClean="0"/>
              <a:t>mua</a:t>
            </a:r>
            <a:r>
              <a:rPr lang="en-US" sz="3200" dirty="0" smtClean="0"/>
              <a:t> </a:t>
            </a:r>
            <a:r>
              <a:rPr lang="en-US" sz="3200" dirty="0" err="1" smtClean="0"/>
              <a:t>sắm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109031" y="3008667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ʃɒpəˈhɒlɪk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Confessions of a Shopaholic (2009) - IMD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47" y="930782"/>
            <a:ext cx="4118361" cy="59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5239" y="4349771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43640" y="21483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AD4F0F"/>
                </a:solidFill>
                <a:latin typeface="Calibri" panose="020F0502020204030204"/>
              </a:rPr>
              <a:t>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sale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adv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188" y="3690794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đ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8103" y="3008667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ɒn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seɪl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0" name="Picture 2" descr="on saleとfor saleの意味の違い | ネイティブと英語について話したこ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45" y="1404794"/>
            <a:ext cx="7524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 s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99247" y="4372921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43640" y="21483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dirty="0">
                <a:solidFill>
                  <a:srgbClr val="AD4F0F"/>
                </a:solidFill>
                <a:latin typeface="Calibri" panose="020F0502020204030204"/>
              </a:rPr>
              <a:t>d</a:t>
            </a:r>
            <a:r>
              <a:rPr lang="en-US" sz="4400" b="1" noProof="0" dirty="0" err="1" smtClean="0">
                <a:solidFill>
                  <a:srgbClr val="AD4F0F"/>
                </a:solidFill>
                <a:latin typeface="Calibri" panose="020F0502020204030204"/>
              </a:rPr>
              <a:t>iscount</a:t>
            </a:r>
            <a:r>
              <a:rPr lang="en-US" sz="4400" b="1" noProof="0" dirty="0" smtClean="0">
                <a:solidFill>
                  <a:srgbClr val="AD4F0F"/>
                </a:solidFill>
                <a:latin typeface="Calibri" panose="020F0502020204030204"/>
              </a:rPr>
              <a:t> shop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(n)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188" y="369079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3600" dirty="0" err="1" smtClean="0">
                <a:solidFill>
                  <a:prstClr val="black"/>
                </a:solidFill>
                <a:latin typeface="Calibri" panose="020F0502020204030204"/>
              </a:rPr>
              <a:t>ửa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Calibri" panose="020F0502020204030204"/>
              </a:rPr>
              <a:t>hàng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Calibri" panose="020F0502020204030204"/>
              </a:rPr>
              <a:t>hạ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Calibri" panose="020F0502020204030204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2904" y="3008667"/>
            <a:ext cx="3127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4472C4">
                    <a:lumMod val="50000"/>
                  </a:srgbClr>
                </a:solidFill>
              </a:rPr>
              <a:t>/ˈ</a:t>
            </a:r>
            <a:r>
              <a:rPr lang="en-US" sz="3600" b="1" dirty="0" err="1" smtClean="0">
                <a:solidFill>
                  <a:srgbClr val="4472C4">
                    <a:lumMod val="50000"/>
                  </a:srgbClr>
                </a:solidFill>
              </a:rPr>
              <a:t>dɪskaʊnt</a:t>
            </a:r>
            <a:r>
              <a:rPr lang="en-US" sz="36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3600" b="1" dirty="0" err="1" smtClean="0">
                <a:solidFill>
                  <a:srgbClr val="4472C4">
                    <a:lumMod val="50000"/>
                  </a:srgbClr>
                </a:solidFill>
              </a:rPr>
              <a:t>ʃɒp</a:t>
            </a:r>
            <a:r>
              <a:rPr lang="en-US" sz="3600" b="1" dirty="0" smtClean="0">
                <a:solidFill>
                  <a:srgbClr val="4472C4">
                    <a:lumMod val="50000"/>
                  </a:srgbClr>
                </a:solidFill>
              </a:rPr>
              <a:t>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553" y="916306"/>
            <a:ext cx="5283843" cy="5307432"/>
          </a:xfrm>
          <a:prstGeom prst="rect">
            <a:avLst/>
          </a:prstGeom>
        </p:spPr>
      </p:pic>
      <p:pic>
        <p:nvPicPr>
          <p:cNvPr id="4" name="discount sh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9030" y="4452259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95208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37208"/>
              </p:ext>
            </p:extLst>
          </p:nvPr>
        </p:nvGraphicFramePr>
        <p:xfrm>
          <a:off x="1194549" y="1727265"/>
          <a:ext cx="10085976" cy="20275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shopaholic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ʃɒpəˈhɒlɪk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nghiện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mua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sắm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on-sale (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adv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seɪl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Đang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412000"/>
              </p:ext>
            </p:extLst>
          </p:nvPr>
        </p:nvGraphicFramePr>
        <p:xfrm>
          <a:off x="1194781" y="3754794"/>
          <a:ext cx="10085975" cy="6674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5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6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discount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shop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dɪskaʊnt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b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Cửa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hang </a:t>
                      </a:r>
                      <a:r>
                        <a:rPr lang="en-US" sz="2400" b="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pic>
        <p:nvPicPr>
          <p:cNvPr id="9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5" y="2549775"/>
            <a:ext cx="487363" cy="487363"/>
          </a:xfrm>
          <a:prstGeom prst="rect">
            <a:avLst/>
          </a:prstGeom>
        </p:spPr>
      </p:pic>
      <p:pic>
        <p:nvPicPr>
          <p:cNvPr id="15" name="on sa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3" y="3213669"/>
            <a:ext cx="487363" cy="487363"/>
          </a:xfrm>
          <a:prstGeom prst="rect">
            <a:avLst/>
          </a:prstGeom>
        </p:spPr>
      </p:pic>
      <p:pic>
        <p:nvPicPr>
          <p:cNvPr id="16" name="discount shop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3" y="38699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87" y="3404652"/>
            <a:ext cx="6445617" cy="2562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7552"/>
            <a:ext cx="5661929" cy="406493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20400"/>
            <a:ext cx="95491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under the correct pictures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0716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045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2582" y="7452"/>
            <a:ext cx="4954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I. </a:t>
            </a: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5882" y="1710452"/>
            <a:ext cx="10815315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6620" y="1830520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shopaholic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2803" y="1830519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browsing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9535" y="1830519"/>
            <a:ext cx="287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Internet access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5914" y="1822052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price tag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67759" y="1832236"/>
            <a:ext cx="13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dirty="0" smtClean="0">
                <a:solidFill>
                  <a:srgbClr val="FF0000"/>
                </a:solidFill>
              </a:rPr>
              <a:t>n sale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34831 0.3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23985 0.57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73242 0.614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28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8 -2.59259E-6 L 0.28046 0.5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16471 0.513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3605</TotalTime>
  <Words>703</Words>
  <Application>Microsoft Office PowerPoint</Application>
  <PresentationFormat>Widescreen</PresentationFormat>
  <Paragraphs>157</Paragraphs>
  <Slides>17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XPS</cp:lastModifiedBy>
  <cp:revision>225</cp:revision>
  <dcterms:created xsi:type="dcterms:W3CDTF">2020-12-09T02:04:09Z</dcterms:created>
  <dcterms:modified xsi:type="dcterms:W3CDTF">2023-01-26T02:09:32Z</dcterms:modified>
</cp:coreProperties>
</file>