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337" r:id="rId3"/>
    <p:sldId id="256" r:id="rId4"/>
    <p:sldId id="302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38" r:id="rId14"/>
    <p:sldId id="276" r:id="rId15"/>
    <p:sldId id="298" r:id="rId16"/>
    <p:sldId id="327" r:id="rId17"/>
    <p:sldId id="325" r:id="rId18"/>
    <p:sldId id="313" r:id="rId19"/>
    <p:sldId id="339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BCDCD"/>
    <a:srgbClr val="F3F6F6"/>
    <a:srgbClr val="D8E5E5"/>
    <a:srgbClr val="F26649"/>
    <a:srgbClr val="F7A5A5"/>
    <a:srgbClr val="7192A9"/>
    <a:srgbClr val="F37D91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7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0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p</a:t>
            </a:r>
            <a:r>
              <a:rPr lang="en-US" sz="4000" b="1" dirty="0" smtClean="0">
                <a:solidFill>
                  <a:srgbClr val="AD4F0F"/>
                </a:solidFill>
              </a:rPr>
              <a:t>rice tag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6066" y="3008667"/>
            <a:ext cx="228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763" y="4350272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017126"/>
            <a:ext cx="7572237" cy="584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c</a:t>
            </a:r>
            <a:r>
              <a:rPr lang="en-US" sz="4000" b="1" dirty="0" smtClean="0">
                <a:solidFill>
                  <a:srgbClr val="AD4F0F"/>
                </a:solidFill>
              </a:rPr>
              <a:t>onvenience store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Cửa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tiện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65329" y="3008667"/>
            <a:ext cx="3682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691" y="1353051"/>
            <a:ext cx="6968604" cy="5226453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487" y="4461499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92698"/>
              </p:ext>
            </p:extLst>
          </p:nvPr>
        </p:nvGraphicFramePr>
        <p:xfrm>
          <a:off x="1200721" y="1188294"/>
          <a:ext cx="10085976" cy="20275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46546"/>
              </p:ext>
            </p:extLst>
          </p:nvPr>
        </p:nvGraphicFramePr>
        <p:xfrm>
          <a:off x="1194551" y="3215823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89347"/>
              </p:ext>
            </p:extLst>
          </p:nvPr>
        </p:nvGraphicFramePr>
        <p:xfrm>
          <a:off x="1194552" y="5221978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05403"/>
              </p:ext>
            </p:extLst>
          </p:nvPr>
        </p:nvGraphicFramePr>
        <p:xfrm>
          <a:off x="1194550" y="4557479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0039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579874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6" y="3215823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3940339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4710483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5361326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6012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8638680" y="102926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8724323" y="1726208"/>
            <a:ext cx="346577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dirty="0"/>
              <a:t>1. </a:t>
            </a:r>
            <a:r>
              <a:rPr lang="en-US" sz="2600" b="1" dirty="0" smtClean="0"/>
              <a:t>What are the pictures of?</a:t>
            </a:r>
            <a:endParaRPr lang="en-US" sz="2600" b="1" dirty="0"/>
          </a:p>
          <a:p>
            <a:pPr>
              <a:lnSpc>
                <a:spcPct val="200000"/>
              </a:lnSpc>
            </a:pPr>
            <a:r>
              <a:rPr lang="en-US" sz="2600" b="1" dirty="0"/>
              <a:t>2. </a:t>
            </a:r>
            <a:r>
              <a:rPr lang="en-US" sz="2600" b="1" dirty="0" smtClean="0"/>
              <a:t>What are the people in the pictures doing?</a:t>
            </a:r>
            <a:endParaRPr lang="en-US" sz="2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8" y="908218"/>
            <a:ext cx="3478571" cy="6120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69" y="881953"/>
            <a:ext cx="5144218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95564" y="1656472"/>
            <a:ext cx="117167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How was your trip to Bac Ha, Alice?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awesome. I like Bac Ha Fair. It’s an open-air market in Lao </a:t>
            </a:r>
            <a:r>
              <a:rPr lang="en-US" sz="2000" dirty="0" err="1" smtClean="0">
                <a:solidFill>
                  <a:srgbClr val="242021"/>
                </a:solidFill>
                <a:latin typeface="ChronicaPro-Book"/>
              </a:rPr>
              <a:t>Cai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.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What do you like about it?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Many things. Theo people at the market were wearing really </a:t>
            </a:r>
            <a:r>
              <a:rPr lang="en-US" sz="2000" dirty="0" err="1" smtClean="0">
                <a:solidFill>
                  <a:srgbClr val="242021"/>
                </a:solidFill>
                <a:latin typeface="ChronicaPro-Book"/>
              </a:rPr>
              <a:t>colourful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 costumes.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Yeah…They came from different minority groups.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I think so, and most of the products sold at the market were home-grown and home-made. I love it.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 have similar markets in New Zealand?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 do. Back in my city, Auckland, we have a farmers’ market every Saturday where farmers sell their products. My mother loves shopping there, and she rarely misses one.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Right. It’s more convenient.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000" b="1" i="1" dirty="0" smtClean="0">
                <a:solidFill>
                  <a:srgbClr val="242021"/>
                </a:solidFill>
                <a:latin typeface="ChronicaPro-Book"/>
              </a:rPr>
              <a:t>Alice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: See you.</a:t>
            </a:r>
            <a:endParaRPr lang="en-US" sz="2000" dirty="0"/>
          </a:p>
        </p:txBody>
      </p:sp>
      <p:pic>
        <p:nvPicPr>
          <p:cNvPr id="2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3376" y="972321"/>
            <a:ext cx="700785" cy="700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64" y="912166"/>
            <a:ext cx="1745540" cy="22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96876"/>
              </p:ext>
            </p:extLst>
          </p:nvPr>
        </p:nvGraphicFramePr>
        <p:xfrm>
          <a:off x="1278314" y="2170536"/>
          <a:ext cx="833674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674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dirty="0" smtClean="0">
                          <a:latin typeface="+mj-lt"/>
                        </a:rPr>
                        <a:t>. ____________________________________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4048" y="3417309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farmers’ 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04775" y="4465636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supermarket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87883" y="5513963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onvenience store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690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7127"/>
              </p:ext>
            </p:extLst>
          </p:nvPr>
        </p:nvGraphicFramePr>
        <p:xfrm>
          <a:off x="576198" y="1896214"/>
          <a:ext cx="11070857" cy="475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-grown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1330" y="165502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bargaining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2470" y="165502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-made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9723" y="164656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rice tag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9760" y="1656746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onvenience store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- What is “_____________”?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2.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3.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4.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5.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0365 0.1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59193 0.3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6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6862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3997 0.543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2839 0.6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6196239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1570" y="3511486"/>
            <a:ext cx="4230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Example:</a:t>
            </a:r>
          </a:p>
          <a:p>
            <a:r>
              <a:rPr lang="en-US" sz="2800" i="1" dirty="0" smtClean="0"/>
              <a:t>- clothes shop</a:t>
            </a:r>
          </a:p>
          <a:p>
            <a:r>
              <a:rPr lang="en-US" sz="2800" i="1" dirty="0" smtClean="0"/>
              <a:t>- florist’s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2" y="1309444"/>
            <a:ext cx="4467231" cy="5551431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-443640" y="340453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AD4F0F"/>
                </a:solidFill>
              </a:rPr>
              <a:t>s</a:t>
            </a:r>
            <a:r>
              <a:rPr lang="en-US" b="1" dirty="0" err="1" smtClean="0">
                <a:solidFill>
                  <a:srgbClr val="AD4F0F"/>
                </a:solidFill>
              </a:rPr>
              <a:t>peciality</a:t>
            </a:r>
            <a:r>
              <a:rPr lang="en-US" b="1" dirty="0" smtClean="0">
                <a:solidFill>
                  <a:srgbClr val="AD4F0F"/>
                </a:solidFill>
              </a:rPr>
              <a:t> shop</a:t>
            </a:r>
            <a:endParaRPr lang="en-US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188" y="4930037"/>
            <a:ext cx="548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 smtClean="0"/>
              <a:t>Cửa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chuyên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953539" y="4264813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1082287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smtClean="0">
                <a:solidFill>
                  <a:srgbClr val="7030A0"/>
                </a:solidFill>
              </a:rPr>
              <a:t>specialty </a:t>
            </a:r>
            <a:r>
              <a:rPr lang="en-US" sz="2800" b="1" dirty="0">
                <a:solidFill>
                  <a:srgbClr val="7030A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46" y="2268169"/>
            <a:ext cx="423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Suggested answers: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27401" y="2635026"/>
            <a:ext cx="4276435" cy="3862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clothes </a:t>
            </a:r>
            <a:r>
              <a:rPr lang="en-US" dirty="0" smtClean="0"/>
              <a:t>shop</a:t>
            </a:r>
          </a:p>
          <a:p>
            <a:r>
              <a:rPr lang="en-US" dirty="0" smtClean="0"/>
              <a:t>florist’s</a:t>
            </a:r>
          </a:p>
          <a:p>
            <a:r>
              <a:rPr lang="en-US" dirty="0" smtClean="0"/>
              <a:t>bakery</a:t>
            </a:r>
          </a:p>
          <a:p>
            <a:r>
              <a:rPr lang="en-US" dirty="0" smtClean="0"/>
              <a:t>butcher’s</a:t>
            </a:r>
          </a:p>
          <a:p>
            <a:r>
              <a:rPr lang="en-US" dirty="0" smtClean="0"/>
              <a:t>bookshop</a:t>
            </a:r>
          </a:p>
          <a:p>
            <a:r>
              <a:rPr lang="en-US" dirty="0" smtClean="0"/>
              <a:t>greengrocer’s</a:t>
            </a:r>
          </a:p>
          <a:p>
            <a:r>
              <a:rPr lang="en-US" dirty="0" smtClean="0"/>
              <a:t>stationer’s</a:t>
            </a:r>
          </a:p>
          <a:p>
            <a:r>
              <a:rPr lang="en-US" dirty="0"/>
              <a:t>d</a:t>
            </a:r>
            <a:r>
              <a:rPr lang="en-US" dirty="0" smtClean="0"/>
              <a:t>airy</a:t>
            </a:r>
          </a:p>
          <a:p>
            <a:r>
              <a:rPr lang="en-US" dirty="0" smtClean="0"/>
              <a:t>café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815545" y="2497017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candy shop</a:t>
            </a:r>
          </a:p>
          <a:p>
            <a:r>
              <a:rPr lang="en-US" sz="3000" dirty="0" smtClean="0"/>
              <a:t>music shop</a:t>
            </a:r>
          </a:p>
          <a:p>
            <a:r>
              <a:rPr lang="en-US" sz="3000" dirty="0" smtClean="0"/>
              <a:t>computer shop</a:t>
            </a:r>
          </a:p>
          <a:p>
            <a:r>
              <a:rPr lang="en-US" sz="3000" dirty="0" smtClean="0"/>
              <a:t>barber’s</a:t>
            </a:r>
          </a:p>
          <a:p>
            <a:r>
              <a:rPr lang="en-US" sz="3000" dirty="0" smtClean="0"/>
              <a:t>hairdresser’s</a:t>
            </a:r>
          </a:p>
          <a:p>
            <a:r>
              <a:rPr lang="en-US" sz="3000" dirty="0" smtClean="0"/>
              <a:t>gift shop</a:t>
            </a:r>
          </a:p>
          <a:p>
            <a:r>
              <a:rPr lang="en-US" sz="3000" dirty="0" smtClean="0"/>
              <a:t>pet shop</a:t>
            </a:r>
          </a:p>
          <a:p>
            <a:r>
              <a:rPr lang="en-US" sz="3000" dirty="0" smtClean="0"/>
              <a:t> shoe shop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2970834"/>
            <a:ext cx="3860799" cy="21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16679" y="1119096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60" y="1037728"/>
            <a:ext cx="5409384" cy="6116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070764" y="1891760"/>
            <a:ext cx="66963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1. </a:t>
            </a:r>
            <a:r>
              <a:rPr lang="en-US" sz="2600" dirty="0" smtClean="0"/>
              <a:t>Do you like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2. </a:t>
            </a:r>
            <a:r>
              <a:rPr lang="en-US" sz="2600" dirty="0" smtClean="0"/>
              <a:t>Where do you often go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3. </a:t>
            </a:r>
            <a:r>
              <a:rPr lang="en-US" sz="2600" dirty="0" smtClean="0"/>
              <a:t>Can you name some markets or supermarkets that you know?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4. </a:t>
            </a:r>
            <a:r>
              <a:rPr lang="en-US" sz="2600" dirty="0" smtClean="0"/>
              <a:t>Do you prefer shopping in an open-air market or in a supermarket?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use lexical items related </a:t>
            </a:r>
            <a:r>
              <a:rPr lang="en-US" sz="2800"/>
              <a:t>to </a:t>
            </a:r>
            <a:r>
              <a:rPr lang="en-US" sz="2800" smtClean="0"/>
              <a:t>shopping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language features that are covered in the </a:t>
            </a:r>
            <a:r>
              <a:rPr lang="en-US" sz="2800" dirty="0" smtClean="0"/>
              <a:t>unit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smtClean="0"/>
              <a:t>Do </a:t>
            </a:r>
            <a:r>
              <a:rPr lang="en-US" sz="2800"/>
              <a:t>Exercise ………..page ……Unit </a:t>
            </a:r>
            <a:r>
              <a:rPr lang="en-US" sz="2800" smtClean="0"/>
              <a:t>8/Workbook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66" y="29651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02466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856265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137426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523852" y="1895208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8" y="2504950"/>
            <a:ext cx="8381412" cy="43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and Alice mentioned four places where they can buy things. Complete the list.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o</a:t>
            </a:r>
            <a:r>
              <a:rPr lang="en-US" sz="4000" b="1" dirty="0" smtClean="0">
                <a:solidFill>
                  <a:srgbClr val="AD4F0F"/>
                </a:solidFill>
              </a:rPr>
              <a:t>pen-air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Chợ</a:t>
            </a:r>
            <a:r>
              <a:rPr lang="en-US" sz="3200" dirty="0" smtClean="0"/>
              <a:t> </a:t>
            </a:r>
            <a:r>
              <a:rPr lang="en-US" sz="3200" dirty="0" err="1" smtClean="0"/>
              <a:t>họp</a:t>
            </a:r>
            <a:r>
              <a:rPr lang="en-US" sz="3200" dirty="0" smtClean="0"/>
              <a:t> </a:t>
            </a:r>
            <a:r>
              <a:rPr lang="en-US" sz="3200" dirty="0" err="1" smtClean="0"/>
              <a:t>ngoài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41807" y="3008667"/>
            <a:ext cx="4129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670" y="4427656"/>
            <a:ext cx="927930" cy="92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393825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h</a:t>
            </a:r>
            <a:r>
              <a:rPr lang="en-US" sz="4000" b="1" dirty="0" smtClean="0">
                <a:solidFill>
                  <a:srgbClr val="AD4F0F"/>
                </a:solidFill>
              </a:rPr>
              <a:t>ome-grown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trồng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56558" y="3008667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987" y="1688558"/>
            <a:ext cx="7556308" cy="4250423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233" y="433911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home-made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25487" y="3008667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254" y="4461499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10877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b</a:t>
            </a:r>
            <a:r>
              <a:rPr lang="en-US" sz="4000" b="1" dirty="0" smtClean="0">
                <a:solidFill>
                  <a:srgbClr val="AD4F0F"/>
                </a:solidFill>
              </a:rPr>
              <a:t>argain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m</a:t>
            </a:r>
            <a:r>
              <a:rPr lang="en-US" sz="3200" dirty="0" err="1" smtClean="0"/>
              <a:t>ặc</a:t>
            </a: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379137" y="300866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481" y="4411653"/>
            <a:ext cx="806306" cy="806306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2" y="1320799"/>
            <a:ext cx="8021783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f</a:t>
            </a:r>
            <a:r>
              <a:rPr lang="en-US" sz="4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</a:t>
            </a:r>
            <a:r>
              <a:rPr lang="en-US" sz="3200" dirty="0" err="1" smtClean="0"/>
              <a:t>hợ</a:t>
            </a:r>
            <a:r>
              <a:rPr lang="en-US" sz="3200" dirty="0" smtClean="0"/>
              <a:t> </a:t>
            </a:r>
            <a:r>
              <a:rPr lang="en-US" sz="3200" dirty="0" err="1" smtClean="0"/>
              <a:t>nông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78011" y="3008667"/>
            <a:ext cx="3057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427" y="4461499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302319"/>
            <a:ext cx="7485777" cy="52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4335</TotalTime>
  <Words>779</Words>
  <Application>Microsoft Office PowerPoint</Application>
  <PresentationFormat>Widescreen</PresentationFormat>
  <Paragraphs>199</Paragraphs>
  <Slides>22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ChronicaPro-Book</vt:lpstr>
      <vt:lpstr>ChronicaProMediumIt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XPS</cp:lastModifiedBy>
  <cp:revision>235</cp:revision>
  <dcterms:created xsi:type="dcterms:W3CDTF">2020-12-09T02:04:09Z</dcterms:created>
  <dcterms:modified xsi:type="dcterms:W3CDTF">2023-01-25T02:43:07Z</dcterms:modified>
</cp:coreProperties>
</file>