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331" r:id="rId5"/>
    <p:sldId id="276" r:id="rId6"/>
    <p:sldId id="332" r:id="rId7"/>
    <p:sldId id="298" r:id="rId8"/>
    <p:sldId id="327" r:id="rId9"/>
    <p:sldId id="325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E0702A"/>
    <a:srgbClr val="F37D91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bs@f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62752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Listening about water pollution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Writing a notice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05235" y="1849664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38FBC3C-BA51-D6A8-983F-63F78974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47" y="2643114"/>
            <a:ext cx="3816116" cy="32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21218" y="236927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40800" cy="8933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groups. Make a list of some activities that cause water pollution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2239457"/>
            <a:ext cx="5755112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Listen to the conversation and choose the correct word to complete each sentence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give short answers to the following questions. Use no more than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words. </a:t>
            </a:r>
          </a:p>
        </p:txBody>
      </p:sp>
      <p:cxnSp>
        <p:nvCxnSpPr>
          <p:cNvPr id="24" name="Curved Connector 23"/>
          <p:cNvCxnSpPr>
            <a:cxnSpLocks/>
          </p:cNvCxnSpPr>
          <p:nvPr/>
        </p:nvCxnSpPr>
        <p:spPr>
          <a:xfrm>
            <a:off x="2505075" y="1541148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</p:cNvCxnSpPr>
          <p:nvPr/>
        </p:nvCxnSpPr>
        <p:spPr>
          <a:xfrm rot="10800000" flipV="1">
            <a:off x="938910" y="2669994"/>
            <a:ext cx="782309" cy="14063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12505" y="5793062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4527" y="5610905"/>
            <a:ext cx="5740800" cy="8671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602874" y="407632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438788" y="4377048"/>
            <a:ext cx="931136" cy="14063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92304" y="3925181"/>
            <a:ext cx="5755112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Read the notice and match the headings (a – e) below with the numbers (1 – 5)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Write a notice for the Go Green Club leader to invite students to attend a lecture on water pollution.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145079" y="1217504"/>
            <a:ext cx="110450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Make a list of some activities that cause water pollution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2872244" y="1679169"/>
            <a:ext cx="2039716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THROWING RUBBISH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82975" y="3095599"/>
            <a:ext cx="720773" cy="6090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6236413" y="1914218"/>
            <a:ext cx="2199462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7192A9"/>
                </a:solidFill>
              </a:rPr>
              <a:t>DOMESTIC WASTE</a:t>
            </a:r>
            <a:endParaRPr lang="en-US" sz="2400" b="1" dirty="0">
              <a:solidFill>
                <a:srgbClr val="7192A9"/>
              </a:solidFill>
              <a:cs typeface="Calibri" panose="020F050202020403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6999500" y="2983933"/>
            <a:ext cx="1379781" cy="65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3209087" y="5450563"/>
            <a:ext cx="1752699" cy="108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EF4B66"/>
                </a:solidFill>
              </a:rPr>
              <a:t>SPILLING FUEL</a:t>
            </a:r>
            <a:endParaRPr lang="en-US" sz="24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3260474" y="5221875"/>
            <a:ext cx="1060528" cy="4137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6005195" y="5305218"/>
            <a:ext cx="25293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INDUSTRIAL WASTE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122614" y="4667619"/>
            <a:ext cx="1297477" cy="5544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9A0871D-2863-B18C-E0DB-DAD4C126D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46" y="3250791"/>
            <a:ext cx="3408500" cy="191728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24821C5-6685-3EBF-6E2C-CC136A43D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8" y="1726835"/>
            <a:ext cx="2039716" cy="251419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CA3FBAD-C47F-9BA6-EB37-4B9061230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75" y="1811459"/>
            <a:ext cx="3408500" cy="2189961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2AA6E52-229F-0A71-F869-51F1C473FF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9288" r="8811" b="9963"/>
          <a:stretch/>
        </p:blipFill>
        <p:spPr>
          <a:xfrm>
            <a:off x="8462184" y="4295688"/>
            <a:ext cx="3421212" cy="218996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A37F660-1191-E842-1FD1-4F35D2179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" y="4550128"/>
            <a:ext cx="2844745" cy="20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5075" y="1320745"/>
            <a:ext cx="81341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 and choose the correct word to complete each sentence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50" y="1394126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24" y="1305328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4776CE6C-BAA1-9559-16E6-3B917A395320}"/>
              </a:ext>
            </a:extLst>
          </p:cNvPr>
          <p:cNvSpPr txBox="1"/>
          <p:nvPr/>
        </p:nvSpPr>
        <p:spPr>
          <a:xfrm>
            <a:off x="621150" y="2387273"/>
            <a:ext cx="103208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Polluted water is unsafe for drinking / cooking and for other uses.</a:t>
            </a:r>
          </a:p>
          <a:p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Sometimes toxic substances flow into rivers from factories / hospitals.</a:t>
            </a:r>
          </a:p>
          <a:p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Water pollution has a dangerous / harmful effect on our life.</a:t>
            </a:r>
          </a:p>
          <a:p>
            <a:endParaRPr lang="en-US" sz="24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We couldn’t / shouldn’t throw litter into rivers and lakes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CFFAAECA-B370-F7EF-9D52-E8A5405F4A40}"/>
              </a:ext>
            </a:extLst>
          </p:cNvPr>
          <p:cNvSpPr/>
          <p:nvPr/>
        </p:nvSpPr>
        <p:spPr>
          <a:xfrm>
            <a:off x="4420552" y="2436799"/>
            <a:ext cx="1148041" cy="41096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AF97FC24-8C7F-C73D-58DC-F85CC8B88A75}"/>
              </a:ext>
            </a:extLst>
          </p:cNvPr>
          <p:cNvSpPr/>
          <p:nvPr/>
        </p:nvSpPr>
        <p:spPr>
          <a:xfrm>
            <a:off x="6979795" y="3184977"/>
            <a:ext cx="1218983" cy="41096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E0E11359-D7BC-9415-AD11-0D25CEF9DF77}"/>
              </a:ext>
            </a:extLst>
          </p:cNvPr>
          <p:cNvSpPr/>
          <p:nvPr/>
        </p:nvSpPr>
        <p:spPr>
          <a:xfrm>
            <a:off x="5154311" y="3881001"/>
            <a:ext cx="1148041" cy="41096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A7D45B4D-7328-2A4B-5CEB-7704443C5809}"/>
              </a:ext>
            </a:extLst>
          </p:cNvPr>
          <p:cNvSpPr/>
          <p:nvPr/>
        </p:nvSpPr>
        <p:spPr>
          <a:xfrm>
            <a:off x="2672861" y="4582043"/>
            <a:ext cx="1282690" cy="41096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give short answers to the following questions. Use no more than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words.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880782" y="2551311"/>
            <a:ext cx="98703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What is the listening text about?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How many sources of water pollution are there?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What are two common sources of drinking water?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BC59CE72-FDBD-5AC3-8F3F-A649A98CC6B7}"/>
              </a:ext>
            </a:extLst>
          </p:cNvPr>
          <p:cNvSpPr txBox="1">
            <a:spLocks/>
          </p:cNvSpPr>
          <p:nvPr/>
        </p:nvSpPr>
        <p:spPr>
          <a:xfrm>
            <a:off x="1526330" y="3025084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WATER POLLUTION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7BEE938B-A5EA-6C28-5D25-F30706D4858E}"/>
              </a:ext>
            </a:extLst>
          </p:cNvPr>
          <p:cNvSpPr txBox="1">
            <a:spLocks/>
          </p:cNvSpPr>
          <p:nvPr/>
        </p:nvSpPr>
        <p:spPr>
          <a:xfrm>
            <a:off x="1526330" y="4174939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TWO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6" name="Google Shape;1881;p31">
            <a:extLst>
              <a:ext uri="{FF2B5EF4-FFF2-40B4-BE49-F238E27FC236}">
                <a16:creationId xmlns:a16="http://schemas.microsoft.com/office/drawing/2014/main" id="{CE47408A-9322-767C-E281-9B191E7D791D}"/>
              </a:ext>
            </a:extLst>
          </p:cNvPr>
          <p:cNvSpPr txBox="1">
            <a:spLocks/>
          </p:cNvSpPr>
          <p:nvPr/>
        </p:nvSpPr>
        <p:spPr>
          <a:xfrm>
            <a:off x="1440892" y="5385591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RIVERS AND LAKES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7E2F1E-1565-05A4-AD00-EA9411DBDF2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give short answers to the following questions. Use no more than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words.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132E13A-45EE-9CA7-924E-107E87E433A6}"/>
              </a:ext>
            </a:extLst>
          </p:cNvPr>
          <p:cNvSpPr txBox="1"/>
          <p:nvPr/>
        </p:nvSpPr>
        <p:spPr>
          <a:xfrm>
            <a:off x="1010670" y="2772350"/>
            <a:ext cx="998905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What type of effect does water pollution have on our life?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What products can we use to reduce water pollution?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24EF0528-1A95-081D-E757-9ECE43478241}"/>
              </a:ext>
            </a:extLst>
          </p:cNvPr>
          <p:cNvSpPr txBox="1">
            <a:spLocks/>
          </p:cNvSpPr>
          <p:nvPr/>
        </p:nvSpPr>
        <p:spPr>
          <a:xfrm>
            <a:off x="1574456" y="3429000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A HARMFUL EFFECT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6" name="Google Shape;1881;p31">
            <a:extLst>
              <a:ext uri="{FF2B5EF4-FFF2-40B4-BE49-F238E27FC236}">
                <a16:creationId xmlns:a16="http://schemas.microsoft.com/office/drawing/2014/main" id="{CE8D1785-5A09-3C12-06EC-6C92D894E6E6}"/>
              </a:ext>
            </a:extLst>
          </p:cNvPr>
          <p:cNvSpPr txBox="1">
            <a:spLocks/>
          </p:cNvSpPr>
          <p:nvPr/>
        </p:nvSpPr>
        <p:spPr>
          <a:xfrm>
            <a:off x="1574456" y="5186732"/>
            <a:ext cx="4073086" cy="67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AD4F0F"/>
                </a:solidFill>
              </a:rPr>
              <a:t>GREEN</a:t>
            </a:r>
            <a:endParaRPr lang="en-US" sz="2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2F43A8-A3D6-5E2D-2CC0-727854194730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19987" y="74689"/>
            <a:ext cx="7380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Read the notice and match the headings (a – e) below with the numbers (1 – 5)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64596" y="177329"/>
            <a:ext cx="342931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7381" y="74689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3" name="Lưu đồ: Tài liệu 2">
            <a:extLst>
              <a:ext uri="{FF2B5EF4-FFF2-40B4-BE49-F238E27FC236}">
                <a16:creationId xmlns:a16="http://schemas.microsoft.com/office/drawing/2014/main" id="{253E4F01-F1D3-9BEB-B02F-16D4A19CBE36}"/>
              </a:ext>
            </a:extLst>
          </p:cNvPr>
          <p:cNvSpPr/>
          <p:nvPr/>
        </p:nvSpPr>
        <p:spPr>
          <a:xfrm>
            <a:off x="113564" y="1255735"/>
            <a:ext cx="9683579" cy="5424935"/>
          </a:xfrm>
          <a:prstGeom prst="flowChartDocumen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(1) </a:t>
            </a:r>
            <a:r>
              <a:rPr lang="en-US" sz="2000" b="1" dirty="0">
                <a:solidFill>
                  <a:schemeClr val="tx1"/>
                </a:solidFill>
              </a:rPr>
              <a:t>ABS Secondary School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NOTICE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(2) March 10, 20...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Inter-School Writing Contest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(3) Our school is </a:t>
            </a:r>
            <a:r>
              <a:rPr lang="en-US" sz="2000" dirty="0" err="1">
                <a:solidFill>
                  <a:schemeClr val="tx1"/>
                </a:solidFill>
              </a:rPr>
              <a:t>organising</a:t>
            </a:r>
            <a:r>
              <a:rPr lang="en-US" sz="2000" dirty="0">
                <a:solidFill>
                  <a:schemeClr val="tx1"/>
                </a:solidFill>
              </a:rPr>
              <a:t> an inter-school writing contest about the environment. Students from more than 10 schools from all over our town will participate. Interested students should contact the school by March 20, 20...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Contest details: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Time:</a:t>
            </a:r>
            <a:r>
              <a:rPr lang="en-US" sz="2000" dirty="0">
                <a:solidFill>
                  <a:schemeClr val="tx1"/>
                </a:solidFill>
              </a:rPr>
              <a:t> 2 p.m. – 4 p.m., April 5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Place: </a:t>
            </a:r>
            <a:r>
              <a:rPr lang="en-US" sz="2000" dirty="0">
                <a:solidFill>
                  <a:schemeClr val="tx1"/>
                </a:solidFill>
              </a:rPr>
              <a:t>School Grand Hall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Topic:</a:t>
            </a:r>
            <a:r>
              <a:rPr lang="en-US" sz="2000" dirty="0">
                <a:solidFill>
                  <a:schemeClr val="tx1"/>
                </a:solidFill>
              </a:rPr>
              <a:t> Environmental Protection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(4) If you have any questions, please contact us at 031-823-1231 or email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abs@fmail.com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(5) Head Teacher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Dr. Adam Sanders (signed)</a:t>
            </a:r>
            <a:endParaRPr lang="vi-VN" i="1" dirty="0">
              <a:solidFill>
                <a:schemeClr val="tx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654153-062D-D74E-45D7-48792F18079C}"/>
              </a:ext>
            </a:extLst>
          </p:cNvPr>
          <p:cNvSpPr txBox="1"/>
          <p:nvPr/>
        </p:nvSpPr>
        <p:spPr>
          <a:xfrm>
            <a:off x="7010322" y="1156254"/>
            <a:ext cx="5029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A. Name of institution or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organisation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(School,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296A8C55-D420-57E2-AB46-801171FA1A62}"/>
              </a:ext>
            </a:extLst>
          </p:cNvPr>
          <p:cNvCxnSpPr>
            <a:cxnSpLocks/>
          </p:cNvCxnSpPr>
          <p:nvPr/>
        </p:nvCxnSpPr>
        <p:spPr>
          <a:xfrm flipH="1">
            <a:off x="6291943" y="1458686"/>
            <a:ext cx="6313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8B06D7F-1734-EDFF-07D4-351B3B80EAD8}"/>
              </a:ext>
            </a:extLst>
          </p:cNvPr>
          <p:cNvSpPr txBox="1"/>
          <p:nvPr/>
        </p:nvSpPr>
        <p:spPr>
          <a:xfrm>
            <a:off x="239486" y="1561178"/>
            <a:ext cx="246009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c. Date of writing the notice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69B3D5D9-A022-EF71-1B35-8B8E939B0035}"/>
              </a:ext>
            </a:extLst>
          </p:cNvPr>
          <p:cNvCxnSpPr>
            <a:cxnSpLocks/>
          </p:cNvCxnSpPr>
          <p:nvPr/>
        </p:nvCxnSpPr>
        <p:spPr>
          <a:xfrm>
            <a:off x="2825501" y="2079171"/>
            <a:ext cx="11260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8BFE42-ED82-3613-F3F8-0077CE235264}"/>
              </a:ext>
            </a:extLst>
          </p:cNvPr>
          <p:cNvSpPr txBox="1"/>
          <p:nvPr/>
        </p:nvSpPr>
        <p:spPr>
          <a:xfrm>
            <a:off x="8474438" y="3428999"/>
            <a:ext cx="348342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b. Body (date / time / duration / place,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BB598CA8-F34C-0869-0C5B-38F95B0E6CFB}"/>
              </a:ext>
            </a:extLst>
          </p:cNvPr>
          <p:cNvCxnSpPr>
            <a:cxnSpLocks/>
          </p:cNvCxnSpPr>
          <p:nvPr/>
        </p:nvCxnSpPr>
        <p:spPr>
          <a:xfrm flipH="1" flipV="1">
            <a:off x="7282543" y="3429000"/>
            <a:ext cx="1137465" cy="4154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E4C90E8-EB2A-3B6D-593A-73869C2F565B}"/>
              </a:ext>
            </a:extLst>
          </p:cNvPr>
          <p:cNvSpPr txBox="1"/>
          <p:nvPr/>
        </p:nvSpPr>
        <p:spPr>
          <a:xfrm>
            <a:off x="9218771" y="5054834"/>
            <a:ext cx="199476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e. Contact details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32EAEF7B-C924-C205-67A5-82473B83DB7D}"/>
              </a:ext>
            </a:extLst>
          </p:cNvPr>
          <p:cNvCxnSpPr>
            <a:cxnSpLocks/>
          </p:cNvCxnSpPr>
          <p:nvPr/>
        </p:nvCxnSpPr>
        <p:spPr>
          <a:xfrm flipH="1" flipV="1">
            <a:off x="8040530" y="5078498"/>
            <a:ext cx="1137465" cy="4154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0E5E2FAC-9242-8C23-D127-032CED70E04E}"/>
              </a:ext>
            </a:extLst>
          </p:cNvPr>
          <p:cNvSpPr txBox="1"/>
          <p:nvPr/>
        </p:nvSpPr>
        <p:spPr>
          <a:xfrm>
            <a:off x="602702" y="6032124"/>
            <a:ext cx="419375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d. Author’s name and signature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650AD1D9-C007-89DC-C0C2-1DCDA839DCE7}"/>
              </a:ext>
            </a:extLst>
          </p:cNvPr>
          <p:cNvCxnSpPr>
            <a:cxnSpLocks/>
          </p:cNvCxnSpPr>
          <p:nvPr/>
        </p:nvCxnSpPr>
        <p:spPr>
          <a:xfrm flipH="1" flipV="1">
            <a:off x="1489284" y="5547767"/>
            <a:ext cx="272086" cy="4393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26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notice for the Go Green Club leader to invite students to attend a lecture on water pollution. Use the following details.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50DB950-E45B-2C2E-9C79-097A5086A984}"/>
              </a:ext>
            </a:extLst>
          </p:cNvPr>
          <p:cNvSpPr txBox="1"/>
          <p:nvPr/>
        </p:nvSpPr>
        <p:spPr>
          <a:xfrm>
            <a:off x="487067" y="2409607"/>
            <a:ext cx="51200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242021"/>
                </a:solidFill>
                <a:effectLst/>
                <a:latin typeface="ChronicaPro-Medium"/>
              </a:rPr>
              <a:t>Time: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2 p.m. – 4 p.m., March 6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Medium"/>
              </a:rPr>
              <a:t>Place: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School Grand Hall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Medium"/>
              </a:rPr>
              <a:t>Topic: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Water pollution</a:t>
            </a:r>
            <a:r>
              <a:rPr lang="en-US" sz="2800" b="1" dirty="0"/>
              <a:t> </a:t>
            </a:r>
            <a:endParaRPr lang="vi-VN" sz="2800" b="1" dirty="0"/>
          </a:p>
        </p:txBody>
      </p:sp>
      <p:sp>
        <p:nvSpPr>
          <p:cNvPr id="4" name="Lưu đồ: Băng Đục lỗ 3">
            <a:extLst>
              <a:ext uri="{FF2B5EF4-FFF2-40B4-BE49-F238E27FC236}">
                <a16:creationId xmlns:a16="http://schemas.microsoft.com/office/drawing/2014/main" id="{BB4E9B70-238B-E814-B389-62D12BCD48A9}"/>
              </a:ext>
            </a:extLst>
          </p:cNvPr>
          <p:cNvSpPr/>
          <p:nvPr/>
        </p:nvSpPr>
        <p:spPr>
          <a:xfrm>
            <a:off x="5509100" y="1793577"/>
            <a:ext cx="6339832" cy="4792280"/>
          </a:xfrm>
          <a:prstGeom prst="flowChartPunchedTap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Go Green Club</a:t>
            </a:r>
          </a:p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NOTICE</a:t>
            </a:r>
          </a:p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January 12, 20...</a:t>
            </a:r>
          </a:p>
          <a:p>
            <a:pPr algn="ctr"/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Lecture On Water Pollution</a:t>
            </a:r>
          </a:p>
          <a:p>
            <a:pPr algn="ctr"/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Club Leader</a:t>
            </a:r>
          </a:p>
          <a:p>
            <a:pPr algn="ctr"/>
            <a:r>
              <a:rPr lang="en-US" sz="2200" i="1" dirty="0">
                <a:solidFill>
                  <a:schemeClr val="tx2">
                    <a:lumMod val="50000"/>
                  </a:schemeClr>
                </a:solidFill>
              </a:rPr>
              <a:t>Nguyen Hong Mai</a:t>
            </a:r>
            <a:endParaRPr lang="vi-VN" sz="2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4D41FB6-0036-2C22-08F0-AF4590249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97" y="4041300"/>
            <a:ext cx="2329543" cy="2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3668</TotalTime>
  <Words>635</Words>
  <Application>Microsoft Office PowerPoint</Application>
  <PresentationFormat>Màn hình rộng</PresentationFormat>
  <Paragraphs>108</Paragraphs>
  <Slides>12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ChronicaPro-Book</vt:lpstr>
      <vt:lpstr>ChronicaPro-Medium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LINH</cp:lastModifiedBy>
  <cp:revision>213</cp:revision>
  <dcterms:created xsi:type="dcterms:W3CDTF">2020-12-09T02:04:09Z</dcterms:created>
  <dcterms:modified xsi:type="dcterms:W3CDTF">2023-02-18T02:18:08Z</dcterms:modified>
</cp:coreProperties>
</file>