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02" r:id="rId4"/>
    <p:sldId id="279" r:id="rId5"/>
    <p:sldId id="332" r:id="rId6"/>
    <p:sldId id="331" r:id="rId7"/>
    <p:sldId id="276" r:id="rId8"/>
    <p:sldId id="298" r:id="rId9"/>
    <p:sldId id="327" r:id="rId10"/>
    <p:sldId id="325" r:id="rId11"/>
    <p:sldId id="314" r:id="rId12"/>
    <p:sldId id="33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F37D91"/>
    <a:srgbClr val="EF4B66"/>
    <a:srgbClr val="FBCDCD"/>
    <a:srgbClr val="F7A5A5"/>
    <a:srgbClr val="7192A9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about the things you and your friends do on Earth Day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EARTH DAY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884E5B6-34C9-FB93-A117-1AB725D89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5" y="3038100"/>
            <a:ext cx="4592334" cy="2862124"/>
          </a:xfrm>
          <a:prstGeom prst="rect">
            <a:avLst/>
          </a:prstGeom>
        </p:spPr>
      </p:pic>
      <p:sp>
        <p:nvSpPr>
          <p:cNvPr id="26" name="Bong bóng Lời nói: Hình chữ nhật với Góc Tròn 25">
            <a:extLst>
              <a:ext uri="{FF2B5EF4-FFF2-40B4-BE49-F238E27FC236}">
                <a16:creationId xmlns:a16="http://schemas.microsoft.com/office/drawing/2014/main" id="{CC7EDA05-214D-431C-38A8-F0BD9A76D0CB}"/>
              </a:ext>
            </a:extLst>
          </p:cNvPr>
          <p:cNvSpPr/>
          <p:nvPr/>
        </p:nvSpPr>
        <p:spPr>
          <a:xfrm>
            <a:off x="226031" y="2409607"/>
            <a:ext cx="3264359" cy="1504848"/>
          </a:xfrm>
          <a:prstGeom prst="wedgeRoundRectCallout">
            <a:avLst>
              <a:gd name="adj1" fmla="val 62469"/>
              <a:gd name="adj2" fmla="val 10390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Earth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day?</a:t>
            </a:r>
            <a:endParaRPr lang="vi-VN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Bong bóng Lời nói: Hình chữ nhật với Góc Tròn 30">
            <a:extLst>
              <a:ext uri="{FF2B5EF4-FFF2-40B4-BE49-F238E27FC236}">
                <a16:creationId xmlns:a16="http://schemas.microsoft.com/office/drawing/2014/main" id="{40B68F74-2147-8C1C-A495-2D9F1ACF5A66}"/>
              </a:ext>
            </a:extLst>
          </p:cNvPr>
          <p:cNvSpPr/>
          <p:nvPr/>
        </p:nvSpPr>
        <p:spPr>
          <a:xfrm>
            <a:off x="8188289" y="2162909"/>
            <a:ext cx="3164655" cy="1643866"/>
          </a:xfrm>
          <a:prstGeom prst="wedgeRoundRectCallout">
            <a:avLst>
              <a:gd name="adj1" fmla="val -61538"/>
              <a:gd name="adj2" fmla="val 11515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pick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litter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clean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</a:t>
            </a:r>
          </a:p>
          <a:p>
            <a:pPr algn="ctr"/>
            <a:r>
              <a:rPr lang="vi-V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streets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2" name="Bong bóng Lời nói: Hình chữ nhật với Góc Tròn 31">
            <a:extLst>
              <a:ext uri="{FF2B5EF4-FFF2-40B4-BE49-F238E27FC236}">
                <a16:creationId xmlns:a16="http://schemas.microsoft.com/office/drawing/2014/main" id="{AED4B83D-B8E9-2C76-B441-B29591E4559F}"/>
              </a:ext>
            </a:extLst>
          </p:cNvPr>
          <p:cNvSpPr/>
          <p:nvPr/>
        </p:nvSpPr>
        <p:spPr>
          <a:xfrm>
            <a:off x="1131589" y="5047032"/>
            <a:ext cx="2279452" cy="853192"/>
          </a:xfrm>
          <a:prstGeom prst="wedgeRoundRectCallout">
            <a:avLst>
              <a:gd name="adj1" fmla="val 73737"/>
              <a:gd name="adj2" fmla="val -33837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34919"/>
            <a:ext cx="6275251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Asking for clarification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05235" y="1849664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5F5C85-91D0-D2F2-0A5E-BCCC8F130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55" y="2833635"/>
            <a:ext cx="3581530" cy="35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892752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EARTH DAY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40757"/>
            <a:ext cx="5758577" cy="127643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Listen and read the conversations. Pay attention to the highlighted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similar conversations to ask for and give clarification for the following.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3612824"/>
            <a:ext cx="5755112" cy="201072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Read the passage and tick the correct answers.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groups. Match the activities people do on Earth Day with their results.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pairs. Ask and answer about the things you and your friends do on Earth Day.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conjunction in brackets.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2"/>
            <a:ext cx="728462" cy="135141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</p:cNvCxnSpPr>
          <p:nvPr/>
        </p:nvCxnSpPr>
        <p:spPr>
          <a:xfrm rot="16200000" flipH="1">
            <a:off x="1306549" y="5035956"/>
            <a:ext cx="1550788" cy="467274"/>
          </a:xfrm>
          <a:prstGeom prst="curvedConnector3">
            <a:avLst>
              <a:gd name="adj1" fmla="val 50000"/>
            </a:avLst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62240" y="6044987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132" y="3851540"/>
            <a:ext cx="4266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REARRANGE THE CONVERSATION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5020809" y="3043039"/>
            <a:ext cx="6694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 Oh, thank you.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B5DC52B-A522-386D-CC3B-480C54F35EF3}"/>
              </a:ext>
            </a:extLst>
          </p:cNvPr>
          <p:cNvSpPr txBox="1"/>
          <p:nvPr/>
        </p:nvSpPr>
        <p:spPr>
          <a:xfrm>
            <a:off x="4979634" y="5226329"/>
            <a:ext cx="64248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 What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you mean by ‘single-use products’?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F92ADD8-6224-8E4D-5DF8-B93BA2521425}"/>
              </a:ext>
            </a:extLst>
          </p:cNvPr>
          <p:cNvSpPr txBox="1"/>
          <p:nvPr/>
        </p:nvSpPr>
        <p:spPr>
          <a:xfrm>
            <a:off x="4979635" y="2008228"/>
            <a:ext cx="64248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B: ‘Single-use products’ are products made to be used once only.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CA4250A-7163-F059-5198-306502BA837F}"/>
              </a:ext>
            </a:extLst>
          </p:cNvPr>
          <p:cNvSpPr txBox="1"/>
          <p:nvPr/>
        </p:nvSpPr>
        <p:spPr>
          <a:xfrm>
            <a:off x="4979636" y="1374077"/>
            <a:ext cx="7127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 And what does it mean by ‘global warming’?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D1D2064-C74F-9F18-BA60-055A6B0448C9}"/>
              </a:ext>
            </a:extLst>
          </p:cNvPr>
          <p:cNvSpPr txBox="1"/>
          <p:nvPr/>
        </p:nvSpPr>
        <p:spPr>
          <a:xfrm>
            <a:off x="5034967" y="3775016"/>
            <a:ext cx="70172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B: It is the increase in the atmosphere’s temperatures caused by the rise of gases, especially carbon dioxide.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FF5FF0-7BB7-8FCE-E034-2ACAFFAB4503}"/>
              </a:ext>
            </a:extLst>
          </p:cNvPr>
          <p:cNvSpPr txBox="1"/>
          <p:nvPr/>
        </p:nvSpPr>
        <p:spPr>
          <a:xfrm>
            <a:off x="597243" y="2189960"/>
            <a:ext cx="1128102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single-use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’?</a:t>
            </a:r>
          </a:p>
          <a:p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‘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Single-use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made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be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used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once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only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global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warming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’?</a:t>
            </a:r>
          </a:p>
          <a:p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increase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the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atmosphere’s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temperatures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caused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rise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gases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especially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carbon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dioxide</a:t>
            </a:r>
            <a:r>
              <a:rPr lang="vi-VN" sz="2800" b="1" i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Oh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thank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2800" b="1" i="1" spc="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b="1" i="1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145079" y="1217504"/>
            <a:ext cx="1002292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conversations. Pay attention to the highlighted sentences 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9B14CF8-CF6A-27E0-BCA7-D53E35BDB374}"/>
              </a:ext>
            </a:extLst>
          </p:cNvPr>
          <p:cNvSpPr txBox="1"/>
          <p:nvPr/>
        </p:nvSpPr>
        <p:spPr>
          <a:xfrm>
            <a:off x="386020" y="2009189"/>
            <a:ext cx="115703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hronicaPro-Medium"/>
              </a:rPr>
              <a:t>Mi: Hey, Linda. What does ‘endangered species’ mean?</a:t>
            </a:r>
          </a:p>
          <a:p>
            <a:r>
              <a:rPr lang="en-US" sz="3000" dirty="0">
                <a:latin typeface="ChronicaPro-Medium"/>
              </a:rPr>
              <a:t>Linda: Endangered species are animals in the wild that face a high risk of extinction.</a:t>
            </a:r>
          </a:p>
          <a:p>
            <a:r>
              <a:rPr lang="en-US" sz="3000" dirty="0">
                <a:latin typeface="ChronicaPro-Medium"/>
              </a:rPr>
              <a:t>Mi: And what do you mean by ‘in the wild’?</a:t>
            </a:r>
          </a:p>
          <a:p>
            <a:r>
              <a:rPr lang="en-US" sz="3000" dirty="0">
                <a:latin typeface="ChronicaPro-Medium"/>
              </a:rPr>
              <a:t>Linda: That means animals that live in their natural habitats, not in zoos.</a:t>
            </a:r>
          </a:p>
          <a:p>
            <a:r>
              <a:rPr lang="en-US" sz="3000" dirty="0">
                <a:latin typeface="ChronicaPro-Medium"/>
              </a:rPr>
              <a:t>Mi: Oh, I get it now. Thanks, Linda.</a:t>
            </a: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FA83789-B079-A68F-C512-4A58C13D59B1}"/>
              </a:ext>
            </a:extLst>
          </p:cNvPr>
          <p:cNvCxnSpPr>
            <a:cxnSpLocks/>
          </p:cNvCxnSpPr>
          <p:nvPr/>
        </p:nvCxnSpPr>
        <p:spPr>
          <a:xfrm>
            <a:off x="3016071" y="2475497"/>
            <a:ext cx="5804949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C0380AF-6343-6797-A15D-C2C601300C78}"/>
              </a:ext>
            </a:extLst>
          </p:cNvPr>
          <p:cNvCxnSpPr>
            <a:cxnSpLocks/>
          </p:cNvCxnSpPr>
          <p:nvPr/>
        </p:nvCxnSpPr>
        <p:spPr>
          <a:xfrm>
            <a:off x="1837674" y="3838578"/>
            <a:ext cx="5185369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738369" y="4957869"/>
            <a:ext cx="47229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AD4F0F"/>
                </a:solidFill>
              </a:rPr>
              <a:t>Asking for clarifications: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F482DD3-55C6-CAA2-C9F6-283F67F295B2}"/>
              </a:ext>
            </a:extLst>
          </p:cNvPr>
          <p:cNvSpPr txBox="1"/>
          <p:nvPr/>
        </p:nvSpPr>
        <p:spPr>
          <a:xfrm>
            <a:off x="1145079" y="5661636"/>
            <a:ext cx="42303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vi-VN" sz="2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vi-VN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vi-VN" sz="2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-107950"/>
            <a:r>
              <a:rPr lang="vi-VN" sz="2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2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…?</a:t>
            </a:r>
            <a:endParaRPr lang="vi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Google Shape;1881;p31">
            <a:extLst>
              <a:ext uri="{FF2B5EF4-FFF2-40B4-BE49-F238E27FC236}">
                <a16:creationId xmlns:a16="http://schemas.microsoft.com/office/drawing/2014/main" id="{D2F689DD-DB85-4159-36D8-9DF32B666382}"/>
              </a:ext>
            </a:extLst>
          </p:cNvPr>
          <p:cNvSpPr txBox="1">
            <a:spLocks/>
          </p:cNvSpPr>
          <p:nvPr/>
        </p:nvSpPr>
        <p:spPr>
          <a:xfrm>
            <a:off x="6323935" y="4946258"/>
            <a:ext cx="47229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AD4F0F"/>
                </a:solidFill>
              </a:rPr>
              <a:t>Giving clarifications: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405159D-0583-EF31-96C2-965E356956B7}"/>
              </a:ext>
            </a:extLst>
          </p:cNvPr>
          <p:cNvSpPr txBox="1"/>
          <p:nvPr/>
        </p:nvSpPr>
        <p:spPr>
          <a:xfrm>
            <a:off x="6816500" y="5680187"/>
            <a:ext cx="42303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en-US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means ….. / S is/are …</a:t>
            </a:r>
          </a:p>
          <a:p>
            <a:pPr marL="107950" indent="-107950"/>
            <a:r>
              <a:rPr lang="en-US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means</a:t>
            </a:r>
          </a:p>
        </p:txBody>
      </p: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2622" y="1179184"/>
            <a:ext cx="111496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similar conversations to ask for and give clarification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2090" y="11246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462" y="10358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37038" y="11690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4DC8BA8-86B0-1AA7-3C39-F3D08563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7" y="1837715"/>
            <a:ext cx="4419485" cy="4522265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558821C-FDAF-657A-4B37-B12150EDBF28}"/>
              </a:ext>
            </a:extLst>
          </p:cNvPr>
          <p:cNvSpPr txBox="1"/>
          <p:nvPr/>
        </p:nvSpPr>
        <p:spPr>
          <a:xfrm>
            <a:off x="5185881" y="1837715"/>
            <a:ext cx="67115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 PRODUCT:</a:t>
            </a:r>
          </a:p>
          <a:p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’?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‘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made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be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used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once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only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Oh, thank you.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7848991-77FE-EB1B-3DA4-3033D3217C7E}"/>
              </a:ext>
            </a:extLst>
          </p:cNvPr>
          <p:cNvSpPr txBox="1"/>
          <p:nvPr/>
        </p:nvSpPr>
        <p:spPr>
          <a:xfrm>
            <a:off x="5185881" y="4098847"/>
            <a:ext cx="6711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GLOBAL WARMING:</a:t>
            </a:r>
          </a:p>
          <a:p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What do you mean by ‘global warming’?</a:t>
            </a:r>
          </a:p>
          <a:p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It is the increase in the atmosphere’s temperatures caused by the rise of gases, especially carbon dioxide.</a:t>
            </a:r>
          </a:p>
          <a:p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Oh, thank you.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31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863" y="1316740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passage and tick the correct answers.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549" y="1214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EARTH DAY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AD2EA9-F20B-3306-DD3D-54FB9891C998}"/>
              </a:ext>
            </a:extLst>
          </p:cNvPr>
          <p:cNvSpPr txBox="1"/>
          <p:nvPr/>
        </p:nvSpPr>
        <p:spPr>
          <a:xfrm>
            <a:off x="5205336" y="3265896"/>
            <a:ext cx="65791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picking up litter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protecting endangered species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planting trees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buying green products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helping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neighbours</a:t>
            </a:r>
            <a:endParaRPr lang="pt-BR" sz="2800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EF6984A-1079-8DA8-9648-B62662795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31" t="34606" r="17837" b="10861"/>
          <a:stretch/>
        </p:blipFill>
        <p:spPr>
          <a:xfrm>
            <a:off x="495921" y="1921986"/>
            <a:ext cx="4502043" cy="4629221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1573D11-FD80-B9C4-00AB-730A77F1CB87}"/>
              </a:ext>
            </a:extLst>
          </p:cNvPr>
          <p:cNvSpPr txBox="1"/>
          <p:nvPr/>
        </p:nvSpPr>
        <p:spPr>
          <a:xfrm>
            <a:off x="4949576" y="1921986"/>
            <a:ext cx="69478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WHAT ACTIVITIES DO PEOPLE DO ON EARTH DAY?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935EE747-0664-3342-CC9E-EB52AA719C11}"/>
              </a:ext>
            </a:extLst>
          </p:cNvPr>
          <p:cNvSpPr/>
          <p:nvPr/>
        </p:nvSpPr>
        <p:spPr>
          <a:xfrm>
            <a:off x="5205335" y="3262019"/>
            <a:ext cx="2983167" cy="498580"/>
          </a:xfrm>
          <a:prstGeom prst="rect">
            <a:avLst/>
          </a:prstGeom>
          <a:noFill/>
          <a:ln w="38100">
            <a:solidFill>
              <a:srgbClr val="F37D9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33822897-F0B2-D3E6-5BB0-8EB639B6C258}"/>
              </a:ext>
            </a:extLst>
          </p:cNvPr>
          <p:cNvSpPr/>
          <p:nvPr/>
        </p:nvSpPr>
        <p:spPr>
          <a:xfrm>
            <a:off x="5205335" y="4445828"/>
            <a:ext cx="2983167" cy="498580"/>
          </a:xfrm>
          <a:prstGeom prst="rect">
            <a:avLst/>
          </a:prstGeom>
          <a:noFill/>
          <a:ln w="38100">
            <a:solidFill>
              <a:srgbClr val="F37D9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A26B7C12-C91B-546A-5672-0C06A2123D42}"/>
              </a:ext>
            </a:extLst>
          </p:cNvPr>
          <p:cNvSpPr/>
          <p:nvPr/>
        </p:nvSpPr>
        <p:spPr>
          <a:xfrm>
            <a:off x="5205335" y="5037733"/>
            <a:ext cx="3784553" cy="498580"/>
          </a:xfrm>
          <a:prstGeom prst="rect">
            <a:avLst/>
          </a:prstGeom>
          <a:noFill/>
          <a:ln w="38100">
            <a:solidFill>
              <a:srgbClr val="F37D9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6150" y="1514381"/>
            <a:ext cx="116827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Match the activities people do on Earth Day with their results.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6330" y="14656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115" y="13629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B58727F-704B-542B-3E7A-47A42BE55B1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EARTH DAY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1B01432-C43B-50CC-C230-BC98F4A64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85" t="45693" r="50000" b="19101"/>
          <a:stretch/>
        </p:blipFill>
        <p:spPr>
          <a:xfrm>
            <a:off x="708936" y="2172312"/>
            <a:ext cx="5609690" cy="430340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37DEFEB-44B9-D29D-A955-63A5B002E562}"/>
              </a:ext>
            </a:extLst>
          </p:cNvPr>
          <p:cNvSpPr txBox="1"/>
          <p:nvPr/>
        </p:nvSpPr>
        <p:spPr>
          <a:xfrm>
            <a:off x="7561780" y="2646469"/>
            <a:ext cx="27226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b </a:t>
            </a:r>
            <a:endParaRPr lang="vi-VN" sz="4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d </a:t>
            </a:r>
            <a:endParaRPr lang="vi-VN" sz="4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a </a:t>
            </a:r>
            <a:endParaRPr lang="vi-VN" sz="4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c</a:t>
            </a:r>
            <a:endParaRPr lang="vi-VN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3570</TotalTime>
  <Words>626</Words>
  <Application>Microsoft Office PowerPoint</Application>
  <PresentationFormat>Màn hình rộng</PresentationFormat>
  <Paragraphs>101</Paragraphs>
  <Slides>13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ChronicaPro-Medium</vt:lpstr>
      <vt:lpstr>Myriad Pro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LINH</cp:lastModifiedBy>
  <cp:revision>209</cp:revision>
  <dcterms:created xsi:type="dcterms:W3CDTF">2020-12-09T02:04:09Z</dcterms:created>
  <dcterms:modified xsi:type="dcterms:W3CDTF">2023-02-17T08:07:31Z</dcterms:modified>
</cp:coreProperties>
</file>