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302" r:id="rId4"/>
    <p:sldId id="279" r:id="rId5"/>
    <p:sldId id="316" r:id="rId6"/>
    <p:sldId id="331" r:id="rId7"/>
    <p:sldId id="276" r:id="rId8"/>
    <p:sldId id="298" r:id="rId9"/>
    <p:sldId id="327" r:id="rId10"/>
    <p:sldId id="325" r:id="rId11"/>
    <p:sldId id="314" r:id="rId12"/>
    <p:sldId id="33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EF4B66"/>
    <a:srgbClr val="FBCDCD"/>
    <a:srgbClr val="F7A5A5"/>
    <a:srgbClr val="7192A9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52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99FFE57F-CF6E-8BB4-9A62-F9888BB707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2" b="13705"/>
          <a:stretch/>
        </p:blipFill>
        <p:spPr>
          <a:xfrm>
            <a:off x="7367029" y="1896217"/>
            <a:ext cx="3854980" cy="429071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C0D5B44-D4D0-894F-E159-A39731C3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774" b="13705"/>
          <a:stretch/>
        </p:blipFill>
        <p:spPr>
          <a:xfrm>
            <a:off x="411812" y="1896217"/>
            <a:ext cx="5608844" cy="429071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Matching game: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3904ADBA-CFA4-1F3C-E7D6-03C04C16EF9B}"/>
              </a:ext>
            </a:extLst>
          </p:cNvPr>
          <p:cNvSpPr txBox="1"/>
          <p:nvPr/>
        </p:nvSpPr>
        <p:spPr>
          <a:xfrm>
            <a:off x="6364586" y="5885110"/>
            <a:ext cx="60506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Group B write adverb clauses of time.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18B369A-97D5-9794-A73C-07BAC4A0E72B}"/>
              </a:ext>
            </a:extLst>
          </p:cNvPr>
          <p:cNvSpPr txBox="1"/>
          <p:nvPr/>
        </p:nvSpPr>
        <p:spPr>
          <a:xfrm>
            <a:off x="4515923" y="1026439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two groups, A and B.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1A43933-C860-1ED1-8F65-4DBDCBC08263}"/>
              </a:ext>
            </a:extLst>
          </p:cNvPr>
          <p:cNvSpPr txBox="1"/>
          <p:nvPr/>
        </p:nvSpPr>
        <p:spPr>
          <a:xfrm>
            <a:off x="411812" y="5956094"/>
            <a:ext cx="6385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Group A write main clauses.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434919"/>
            <a:ext cx="6275251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the Complex sentences with adverb clauses of time;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32DE268-2D28-8DCB-C6D2-804E3AF94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528" y="2994135"/>
            <a:ext cx="3285505" cy="23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86588" y="5104721"/>
            <a:ext cx="2055309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27321"/>
            <a:ext cx="5755112" cy="230835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Read the sentences and write I.C if the underlined clause is an independent clause or D.C if it is a dependent clause.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Choose A, B, or C to complete each sentence.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Match the clauses in the two columns to form complex sentences.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Combine each pair of sentences, using the conjunction in brackets.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788241"/>
            <a:ext cx="1309168" cy="131648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26304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54810" y="5405444"/>
            <a:ext cx="1131779" cy="52085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2B296B37-31A1-E0D3-0223-6CF67DA34147}"/>
              </a:ext>
            </a:extLst>
          </p:cNvPr>
          <p:cNvSpPr/>
          <p:nvPr/>
        </p:nvSpPr>
        <p:spPr>
          <a:xfrm>
            <a:off x="5595493" y="5090340"/>
            <a:ext cx="5743692" cy="6529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Matching game.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3758" y="3359098"/>
            <a:ext cx="3616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ADVERB CLAUSES OF TIME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2A8E241-42BF-88C5-D2C3-3F6736F89F42}"/>
              </a:ext>
            </a:extLst>
          </p:cNvPr>
          <p:cNvSpPr txBox="1"/>
          <p:nvPr/>
        </p:nvSpPr>
        <p:spPr>
          <a:xfrm>
            <a:off x="4972692" y="2252932"/>
            <a:ext cx="669458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always take a bath before I go to bed.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you wait here until I am ready?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was not at home when he came to see me.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not disturb me when I am busy with my work.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soon as she finished that project, she started working on the next.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I have finished my work, I will accompany you to the park.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F6E18B71-AE3D-1211-0E7C-7990A9AE6161}"/>
              </a:ext>
            </a:extLst>
          </p:cNvPr>
          <p:cNvSpPr/>
          <p:nvPr/>
        </p:nvSpPr>
        <p:spPr>
          <a:xfrm>
            <a:off x="8259448" y="2166574"/>
            <a:ext cx="2631160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05233E4-90C7-E25B-D757-526173A44A0F}"/>
              </a:ext>
            </a:extLst>
          </p:cNvPr>
          <p:cNvSpPr/>
          <p:nvPr/>
        </p:nvSpPr>
        <p:spPr>
          <a:xfrm>
            <a:off x="8052621" y="2648803"/>
            <a:ext cx="2396198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6E3AFD80-28E4-2350-3F8B-92CD78EB6413}"/>
              </a:ext>
            </a:extLst>
          </p:cNvPr>
          <p:cNvSpPr/>
          <p:nvPr/>
        </p:nvSpPr>
        <p:spPr>
          <a:xfrm>
            <a:off x="7971154" y="3121017"/>
            <a:ext cx="3618095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B5A562D-AB07-ED8F-42E9-69FB2DE773CD}"/>
              </a:ext>
            </a:extLst>
          </p:cNvPr>
          <p:cNvSpPr/>
          <p:nvPr/>
        </p:nvSpPr>
        <p:spPr>
          <a:xfrm>
            <a:off x="8061123" y="3533338"/>
            <a:ext cx="3055515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CF55DB71-B635-D7A0-067D-A5D8BC157EE0}"/>
              </a:ext>
            </a:extLst>
          </p:cNvPr>
          <p:cNvSpPr/>
          <p:nvPr/>
        </p:nvSpPr>
        <p:spPr>
          <a:xfrm>
            <a:off x="5378624" y="4434400"/>
            <a:ext cx="5035434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44CE990B-3F32-0ADB-B772-64FD0A321172}"/>
              </a:ext>
            </a:extLst>
          </p:cNvPr>
          <p:cNvSpPr/>
          <p:nvPr/>
        </p:nvSpPr>
        <p:spPr>
          <a:xfrm>
            <a:off x="5378625" y="3975223"/>
            <a:ext cx="1274074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1584EDE8-C528-C8A2-2002-521DADFF3087}"/>
              </a:ext>
            </a:extLst>
          </p:cNvPr>
          <p:cNvSpPr/>
          <p:nvPr/>
        </p:nvSpPr>
        <p:spPr>
          <a:xfrm>
            <a:off x="5378624" y="5277543"/>
            <a:ext cx="4351003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043090" y="998856"/>
            <a:ext cx="6102009" cy="159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Complex sentences with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Adverb clauses of time</a:t>
            </a:r>
            <a:endParaRPr lang="en-US" sz="32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6D9CBDD-F62A-874F-D4AE-0AE86734E40D}"/>
              </a:ext>
            </a:extLst>
          </p:cNvPr>
          <p:cNvSpPr txBox="1"/>
          <p:nvPr/>
        </p:nvSpPr>
        <p:spPr>
          <a:xfrm>
            <a:off x="418124" y="2520175"/>
            <a:ext cx="113519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A complex sentence contains one independent clause and at least one dependent clause.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roads were slippery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		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it rained.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independent clause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		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An adverb clause is a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An adverb clause of time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shows when something happens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It is usually introduced by time connectors: before, after, when, while, till / until, as soon as, …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145080" y="1217504"/>
            <a:ext cx="944858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sentences and write I.C if the underlined clause is an independent clause or D.C if it is a dependent clause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9B14CF8-CF6A-27E0-BCA7-D53E35BDB374}"/>
              </a:ext>
            </a:extLst>
          </p:cNvPr>
          <p:cNvSpPr txBox="1"/>
          <p:nvPr/>
        </p:nvSpPr>
        <p:spPr>
          <a:xfrm>
            <a:off x="339130" y="2180791"/>
            <a:ext cx="1157037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0" dirty="0">
                <a:solidFill>
                  <a:srgbClr val="4494D0"/>
                </a:solidFill>
                <a:effectLst/>
                <a:latin typeface="ChronicaPro-Medium"/>
              </a:rPr>
              <a:t>Example:</a:t>
            </a:r>
            <a:br>
              <a:rPr lang="en-US" sz="30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  <a:t>You must be careful when you cross the street.</a:t>
            </a:r>
            <a:b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  <a:t>I’ll wait for you here until you get back.</a:t>
            </a:r>
            <a:b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  <a:t>Make sure you lock the door when you go out.</a:t>
            </a:r>
            <a:b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  <a:t>You must get a permit before you build a campfire at a national park.</a:t>
            </a:r>
            <a:b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  <a:t>Don’t use too much water while you are having a shower.</a:t>
            </a:r>
            <a:b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0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ChronicaPro-Book"/>
              </a:rPr>
              <a:t>As soon as my friends come, we will pick up rubbish on the beach.</a:t>
            </a:r>
            <a:r>
              <a:rPr lang="en-US" sz="3000" dirty="0"/>
              <a:t> </a:t>
            </a:r>
            <a:endParaRPr lang="vi-VN" sz="3000" dirty="0"/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DFA83789-B079-A68F-C512-4A58C13D59B1}"/>
              </a:ext>
            </a:extLst>
          </p:cNvPr>
          <p:cNvCxnSpPr/>
          <p:nvPr/>
        </p:nvCxnSpPr>
        <p:spPr>
          <a:xfrm>
            <a:off x="3590692" y="3088888"/>
            <a:ext cx="3947531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1A480199-F364-DD44-A9BF-3AD64ED634B1}"/>
              </a:ext>
            </a:extLst>
          </p:cNvPr>
          <p:cNvSpPr/>
          <p:nvPr/>
        </p:nvSpPr>
        <p:spPr>
          <a:xfrm>
            <a:off x="7562334" y="2520333"/>
            <a:ext cx="7793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4C0380AF-6343-6797-A15D-C2C601300C78}"/>
              </a:ext>
            </a:extLst>
          </p:cNvPr>
          <p:cNvCxnSpPr>
            <a:cxnSpLocks/>
          </p:cNvCxnSpPr>
          <p:nvPr/>
        </p:nvCxnSpPr>
        <p:spPr>
          <a:xfrm>
            <a:off x="3958682" y="3568391"/>
            <a:ext cx="2765503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68A3904E-7ABB-4A57-BAA7-6B633439BAEA}"/>
              </a:ext>
            </a:extLst>
          </p:cNvPr>
          <p:cNvSpPr/>
          <p:nvPr/>
        </p:nvSpPr>
        <p:spPr>
          <a:xfrm>
            <a:off x="6975884" y="3006566"/>
            <a:ext cx="591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AB335BDC-4C8B-6E97-01B2-FDA7EADD6EE6}"/>
              </a:ext>
            </a:extLst>
          </p:cNvPr>
          <p:cNvCxnSpPr>
            <a:cxnSpLocks/>
          </p:cNvCxnSpPr>
          <p:nvPr/>
        </p:nvCxnSpPr>
        <p:spPr>
          <a:xfrm>
            <a:off x="5358114" y="4003288"/>
            <a:ext cx="259391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0C1858D3-07CA-9755-FFDF-46BBC7B9F5FF}"/>
              </a:ext>
            </a:extLst>
          </p:cNvPr>
          <p:cNvSpPr/>
          <p:nvPr/>
        </p:nvSpPr>
        <p:spPr>
          <a:xfrm>
            <a:off x="8060543" y="3429000"/>
            <a:ext cx="779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2435EBA6-5B2F-1EFA-C1D7-79BC36F4F29D}"/>
              </a:ext>
            </a:extLst>
          </p:cNvPr>
          <p:cNvCxnSpPr>
            <a:cxnSpLocks/>
          </p:cNvCxnSpPr>
          <p:nvPr/>
        </p:nvCxnSpPr>
        <p:spPr>
          <a:xfrm>
            <a:off x="4381974" y="4482790"/>
            <a:ext cx="259391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E54CE65B-C000-E3F2-3E40-B05F33A44063}"/>
              </a:ext>
            </a:extLst>
          </p:cNvPr>
          <p:cNvCxnSpPr>
            <a:cxnSpLocks/>
          </p:cNvCxnSpPr>
          <p:nvPr/>
        </p:nvCxnSpPr>
        <p:spPr>
          <a:xfrm>
            <a:off x="4381974" y="4471639"/>
            <a:ext cx="7014572" cy="11151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54A03CBA-ACE6-BBF0-2060-1541E08D9618}"/>
              </a:ext>
            </a:extLst>
          </p:cNvPr>
          <p:cNvSpPr/>
          <p:nvPr/>
        </p:nvSpPr>
        <p:spPr>
          <a:xfrm>
            <a:off x="11521255" y="3991920"/>
            <a:ext cx="591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43599F55-D2FF-CBCA-A65D-DA7D39542412}"/>
              </a:ext>
            </a:extLst>
          </p:cNvPr>
          <p:cNvCxnSpPr>
            <a:cxnSpLocks/>
          </p:cNvCxnSpPr>
          <p:nvPr/>
        </p:nvCxnSpPr>
        <p:spPr>
          <a:xfrm>
            <a:off x="4942947" y="4928405"/>
            <a:ext cx="4658253" cy="22735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5A3241AB-666E-2340-3BA2-D682FF3B648D}"/>
              </a:ext>
            </a:extLst>
          </p:cNvPr>
          <p:cNvSpPr/>
          <p:nvPr/>
        </p:nvSpPr>
        <p:spPr>
          <a:xfrm>
            <a:off x="9620980" y="4362157"/>
            <a:ext cx="779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A0C59423-428B-B8C3-F8D6-1F647328AA7C}"/>
              </a:ext>
            </a:extLst>
          </p:cNvPr>
          <p:cNvCxnSpPr>
            <a:cxnSpLocks/>
          </p:cNvCxnSpPr>
          <p:nvPr/>
        </p:nvCxnSpPr>
        <p:spPr>
          <a:xfrm>
            <a:off x="841104" y="5385386"/>
            <a:ext cx="4101843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Hình chữ nhật 36">
            <a:extLst>
              <a:ext uri="{FF2B5EF4-FFF2-40B4-BE49-F238E27FC236}">
                <a16:creationId xmlns:a16="http://schemas.microsoft.com/office/drawing/2014/main" id="{45AADC05-1705-E5A9-BC7F-D5D72E31C44F}"/>
              </a:ext>
            </a:extLst>
          </p:cNvPr>
          <p:cNvSpPr/>
          <p:nvPr/>
        </p:nvSpPr>
        <p:spPr>
          <a:xfrm>
            <a:off x="2502334" y="5283125"/>
            <a:ext cx="779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7" grpId="0"/>
      <p:bldP spid="31" grpId="0"/>
      <p:bldP spid="34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38620" y="1179184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1431" y="11523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8803" y="10635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66872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E22F98-66D5-FFE9-167E-1278287F7B1C}"/>
              </a:ext>
            </a:extLst>
          </p:cNvPr>
          <p:cNvSpPr txBox="1"/>
          <p:nvPr/>
        </p:nvSpPr>
        <p:spPr>
          <a:xfrm>
            <a:off x="754696" y="1846640"/>
            <a:ext cx="100918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 was not at home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 came to see me yesterday.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when        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until          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as soon as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We called the forest guard unit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we saw the bush fire.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as soon as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while        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until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 went straight to the gym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 left home.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while        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before       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after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You can stay with us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you find a suitable place to stay.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as soon as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before       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until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We cleaned up everything at the campsite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we left.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until          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before                           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ChronicaPro-Medium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while</a:t>
            </a:r>
            <a:r>
              <a:rPr lang="en-US" sz="2800" dirty="0"/>
              <a:t> </a:t>
            </a:r>
            <a:endParaRPr lang="vi-VN" sz="2800" dirty="0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8E212046-F13E-D9DF-9CE9-D64313D583D8}"/>
              </a:ext>
            </a:extLst>
          </p:cNvPr>
          <p:cNvSpPr/>
          <p:nvPr/>
        </p:nvSpPr>
        <p:spPr>
          <a:xfrm>
            <a:off x="646770" y="2252547"/>
            <a:ext cx="479503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0736BE2-8A86-B0AB-A417-DCD20F3CFD18}"/>
              </a:ext>
            </a:extLst>
          </p:cNvPr>
          <p:cNvSpPr/>
          <p:nvPr/>
        </p:nvSpPr>
        <p:spPr>
          <a:xfrm>
            <a:off x="646770" y="3182561"/>
            <a:ext cx="479503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08F0C2B8-77E9-984E-7F97-4490EEE6BF5E}"/>
              </a:ext>
            </a:extLst>
          </p:cNvPr>
          <p:cNvSpPr/>
          <p:nvPr/>
        </p:nvSpPr>
        <p:spPr>
          <a:xfrm>
            <a:off x="7627433" y="3951996"/>
            <a:ext cx="479503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E901B56-660C-5D99-828E-F89A9985D9F5}"/>
              </a:ext>
            </a:extLst>
          </p:cNvPr>
          <p:cNvSpPr/>
          <p:nvPr/>
        </p:nvSpPr>
        <p:spPr>
          <a:xfrm>
            <a:off x="7638584" y="4837866"/>
            <a:ext cx="479503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221B989B-5A25-3954-C3B8-B256DCA4870C}"/>
              </a:ext>
            </a:extLst>
          </p:cNvPr>
          <p:cNvSpPr/>
          <p:nvPr/>
        </p:nvSpPr>
        <p:spPr>
          <a:xfrm>
            <a:off x="4170555" y="5678816"/>
            <a:ext cx="479503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31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863" y="1316740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clauses in the two columns to form complex sentences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549" y="12141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AD2EA9-F20B-3306-DD3D-54FB9891C998}"/>
              </a:ext>
            </a:extLst>
          </p:cNvPr>
          <p:cNvSpPr txBox="1"/>
          <p:nvPr/>
        </p:nvSpPr>
        <p:spPr>
          <a:xfrm>
            <a:off x="7643973" y="2661007"/>
            <a:ext cx="2373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1. b </a:t>
            </a:r>
          </a:p>
          <a:p>
            <a:r>
              <a:rPr lang="pt-BR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2. d </a:t>
            </a:r>
          </a:p>
          <a:p>
            <a:r>
              <a:rPr lang="pt-BR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3. e </a:t>
            </a:r>
          </a:p>
          <a:p>
            <a:r>
              <a:rPr lang="pt-BR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4. c </a:t>
            </a:r>
          </a:p>
          <a:p>
            <a:r>
              <a:rPr lang="pt-BR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5. a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3122908C-614F-84D2-520C-22FE10FB8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98" t="35935" r="19329" b="23577"/>
          <a:stretch/>
        </p:blipFill>
        <p:spPr>
          <a:xfrm>
            <a:off x="1064726" y="2009931"/>
            <a:ext cx="5410416" cy="45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46300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Combine each pair of sentences, using the conjunction in brackets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4656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3629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310486" y="2046557"/>
            <a:ext cx="1177774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/>
              <a:t>1. I arrive at the station. I will call you right after. (as soon as)</a:t>
            </a:r>
          </a:p>
          <a:p>
            <a:r>
              <a:rPr lang="en-US" sz="2600" i="1" dirty="0"/>
              <a:t>_____________________________</a:t>
            </a:r>
          </a:p>
          <a:p>
            <a:r>
              <a:rPr lang="en-US" sz="2600" i="1" dirty="0"/>
              <a:t>2. Many Vietnamese women wear conical hats. They work in the field. (when)</a:t>
            </a:r>
          </a:p>
          <a:p>
            <a:r>
              <a:rPr lang="en-US" sz="2600" i="1" dirty="0"/>
              <a:t>_____________________________</a:t>
            </a:r>
          </a:p>
          <a:p>
            <a:r>
              <a:rPr lang="en-US" sz="2600" i="1" dirty="0"/>
              <a:t>3. My father taught me how to use the computer. Then he bought one for me. (before)</a:t>
            </a:r>
          </a:p>
          <a:p>
            <a:r>
              <a:rPr lang="en-US" sz="2600" i="1" dirty="0"/>
              <a:t>_____________________________</a:t>
            </a:r>
          </a:p>
          <a:p>
            <a:r>
              <a:rPr lang="en-US" sz="2600" i="1" dirty="0"/>
              <a:t>4. Nick is reading a novel. Jack is reading a cartoon. (while)</a:t>
            </a:r>
          </a:p>
          <a:p>
            <a:r>
              <a:rPr lang="en-US" sz="2600" i="1" dirty="0"/>
              <a:t>_____________________________</a:t>
            </a:r>
          </a:p>
          <a:p>
            <a:r>
              <a:rPr lang="en-US" sz="2600" i="1" dirty="0"/>
              <a:t>5. The tornado hit. There were only a few houses left standing. (After)</a:t>
            </a:r>
          </a:p>
          <a:p>
            <a:r>
              <a:rPr lang="en-US" sz="2600" i="1" dirty="0"/>
              <a:t>_____________________________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0" y="2460351"/>
            <a:ext cx="7870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I will call you as soon as I arrive at the station.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41E85D0-7FDA-3A11-564A-9D60C6BAFC53}"/>
              </a:ext>
            </a:extLst>
          </p:cNvPr>
          <p:cNvSpPr txBox="1"/>
          <p:nvPr/>
        </p:nvSpPr>
        <p:spPr>
          <a:xfrm>
            <a:off x="198558" y="3218402"/>
            <a:ext cx="9031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We have to follow the steps when we make a conical hat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282281-1F65-76D0-5C45-E7A4F92CC1A2}"/>
              </a:ext>
            </a:extLst>
          </p:cNvPr>
          <p:cNvSpPr txBox="1"/>
          <p:nvPr/>
        </p:nvSpPr>
        <p:spPr>
          <a:xfrm>
            <a:off x="253109" y="4022771"/>
            <a:ext cx="1175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My father taught me how to use the computer before he bought one for me.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8751E713-2C64-99B8-3B6A-656D0C98C47B}"/>
              </a:ext>
            </a:extLst>
          </p:cNvPr>
          <p:cNvSpPr txBox="1"/>
          <p:nvPr/>
        </p:nvSpPr>
        <p:spPr>
          <a:xfrm>
            <a:off x="-606622" y="4816866"/>
            <a:ext cx="1017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Nick is reading a novel while Jack is reading a cartoon. </a:t>
            </a:r>
            <a:endParaRPr lang="vi-VN" sz="2800" b="1" dirty="0">
              <a:solidFill>
                <a:srgbClr val="C00000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479C0FC-EC0C-4B29-D553-87A71D5D7A6C}"/>
              </a:ext>
            </a:extLst>
          </p:cNvPr>
          <p:cNvSpPr txBox="1"/>
          <p:nvPr/>
        </p:nvSpPr>
        <p:spPr>
          <a:xfrm>
            <a:off x="253109" y="5601143"/>
            <a:ext cx="1001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After the tornado hit, there were only a few houses left standing.</a:t>
            </a:r>
            <a:endParaRPr lang="vi-V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3536</TotalTime>
  <Words>833</Words>
  <Application>Microsoft Office PowerPoint</Application>
  <PresentationFormat>Màn hình rộng</PresentationFormat>
  <Paragraphs>104</Paragraphs>
  <Slides>13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ChronicaPro-Bold</vt:lpstr>
      <vt:lpstr>ChronicaPro-Book</vt:lpstr>
      <vt:lpstr>ChronicaPro-Medium</vt:lpstr>
      <vt:lpstr>Myriad Pro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LINH</cp:lastModifiedBy>
  <cp:revision>208</cp:revision>
  <dcterms:created xsi:type="dcterms:W3CDTF">2020-12-09T02:04:09Z</dcterms:created>
  <dcterms:modified xsi:type="dcterms:W3CDTF">2023-02-17T07:33:15Z</dcterms:modified>
</cp:coreProperties>
</file>